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9" r:id="rId2"/>
    <p:sldId id="319" r:id="rId3"/>
    <p:sldId id="320" r:id="rId4"/>
    <p:sldId id="315" r:id="rId5"/>
    <p:sldId id="321" r:id="rId6"/>
    <p:sldId id="322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382E77"/>
    <a:srgbClr val="84ADE4"/>
    <a:srgbClr val="60A8FF"/>
    <a:srgbClr val="C0C0C0"/>
    <a:srgbClr val="DDDDDD"/>
    <a:srgbClr val="EAEAEA"/>
    <a:srgbClr val="F2F2F2"/>
    <a:srgbClr val="B2B2B2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12879F5-A58E-40CC-8088-DEC4C127EE4C}" type="datetimeFigureOut">
              <a:rPr lang="zh-CN" altLang="en-US"/>
              <a:t>2023/6/8</a:t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11BABB2-13EF-41F9-9DE8-3A95FCCAA4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BABB2-13EF-41F9-9DE8-3A95FCCAA48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0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BABB2-13EF-41F9-9DE8-3A95FCCAA48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5261"/>
            <a:ext cx="9144000" cy="848179"/>
          </a:xfrm>
        </p:spPr>
        <p:txBody>
          <a:bodyPr anchor="ctr" anchorCtr="0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33440"/>
            <a:ext cx="9144000" cy="50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22720"/>
            <a:ext cx="2743200" cy="294640"/>
          </a:xfrm>
        </p:spPr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22720"/>
            <a:ext cx="4114800" cy="2946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22720"/>
            <a:ext cx="2743200" cy="294640"/>
          </a:xfrm>
        </p:spPr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025"/>
            <a:ext cx="10515600" cy="431641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09850"/>
            <a:ext cx="10515600" cy="115252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9363"/>
            <a:ext cx="10515600" cy="5921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09963" y="3640596"/>
            <a:ext cx="8972074" cy="6768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sz="18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96415"/>
            <a:ext cx="5157787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6415"/>
            <a:ext cx="5183188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551113" y="2183131"/>
            <a:ext cx="7089775" cy="1517650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"/>
              <a:defRPr>
                <a:solidFill>
                  <a:srgbClr val="4061AA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A9B9DF"/>
              </a:buClr>
              <a:buFont typeface="幼圆" panose="02010509060101010101" pitchFamily="49" charset="-122"/>
              <a:buChar char=" "/>
              <a:defRPr sz="14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4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113" y="2183130"/>
            <a:ext cx="7089775" cy="1517650"/>
          </a:xfrm>
          <a:noFill/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平行四边形 3"/>
          <p:cNvSpPr>
            <a:spLocks noChangeArrowheads="1"/>
          </p:cNvSpPr>
          <p:nvPr userDrawn="1"/>
        </p:nvSpPr>
        <p:spPr bwMode="auto">
          <a:xfrm>
            <a:off x="3655485" y="3822700"/>
            <a:ext cx="8536516" cy="425450"/>
          </a:xfrm>
          <a:prstGeom prst="parallelogram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anchor="ctr">
            <a:norm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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zh-CN" sz="1600">
              <a:solidFill>
                <a:srgbClr val="ACD1E8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80320" y="1036319"/>
            <a:ext cx="1173480" cy="5140643"/>
          </a:xfrm>
        </p:spPr>
        <p:txBody>
          <a:bodyPr vert="eaVert">
            <a:normAutofit/>
          </a:bodyPr>
          <a:lstStyle/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36319"/>
            <a:ext cx="9235440" cy="5140643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121951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68960"/>
            <a:ext cx="10515600" cy="112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62FA2D-8AD8-4839-8284-DBE6C369225F}" type="datetimeFigureOut">
              <a:rPr lang="zh-CN" altLang="en-US" smtClean="0"/>
              <a:t>2023/6/8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9A5171-AC11-41CE-8B52-CDB574A4F0EB}" type="slidenum">
              <a:rPr lang="zh-CN" alt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effectLst>
            <a:glow rad="139700">
              <a:srgbClr val="60A8FF">
                <a:alpha val="14902"/>
              </a:srgb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m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4000" dirty="0">
                <a:latin typeface="Audiowide" panose="02000503000000020004" pitchFamily="2" charset="0"/>
                <a:cs typeface="Product Sans" panose="020B0403030502040203" charset="0"/>
              </a:rPr>
              <a:t>M</a:t>
            </a:r>
            <a:r>
              <a:rPr lang="en-IN" altLang="en-US" sz="4000" dirty="0">
                <a:latin typeface="Audiowide" panose="02000503000000020004" pitchFamily="2" charset="0"/>
                <a:cs typeface="Product Sans" panose="020B0403030502040203" charset="0"/>
              </a:rPr>
              <a:t>ACHINE LEARNING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25489" y="6022569"/>
            <a:ext cx="7097480" cy="539596"/>
          </a:xfrm>
        </p:spPr>
        <p:txBody>
          <a:bodyPr wrap="square" rtlCol="0" anchor="t" anchorCtr="0">
            <a:normAutofit/>
          </a:bodyPr>
          <a:lstStyle/>
          <a:p>
            <a:pPr>
              <a:defRPr/>
            </a:pPr>
            <a:r>
              <a:rPr lang="en-IN" altLang="en-US" dirty="0">
                <a:solidFill>
                  <a:srgbClr val="0A0A0A"/>
                </a:solidFill>
                <a:latin typeface="Product Sans" panose="020B0403030502040203" pitchFamily="34" charset="0"/>
                <a:cs typeface="Arial Narrow" panose="020B0606020202030204" pitchFamily="34" charset="0"/>
              </a:rPr>
              <a:t>~ BY Sai </a:t>
            </a:r>
            <a:r>
              <a:rPr lang="en-IN" altLang="en-US" dirty="0" err="1">
                <a:solidFill>
                  <a:srgbClr val="0A0A0A"/>
                </a:solidFill>
                <a:latin typeface="Product Sans" panose="020B0403030502040203" pitchFamily="34" charset="0"/>
                <a:cs typeface="Arial Narrow" panose="020B0606020202030204" pitchFamily="34" charset="0"/>
              </a:rPr>
              <a:t>Gawand</a:t>
            </a:r>
            <a:endParaRPr lang="en-IN" altLang="en-US" dirty="0">
              <a:solidFill>
                <a:srgbClr val="0A0A0A"/>
              </a:solidFill>
              <a:latin typeface="Product Sans" panose="020B0403030502040203" pitchFamily="34" charset="0"/>
              <a:cs typeface="Arial Narrow" panose="020B0606020202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94542-AF1F-063F-2DDE-6E8DEC22C7FF}"/>
              </a:ext>
            </a:extLst>
          </p:cNvPr>
          <p:cNvSpPr txBox="1"/>
          <p:nvPr/>
        </p:nvSpPr>
        <p:spPr>
          <a:xfrm>
            <a:off x="4449336" y="200722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0200-B7C7-F250-5873-CF3F328B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4" y="1388126"/>
            <a:ext cx="10247971" cy="53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C1570-D878-343B-1605-08A70848FD6F}"/>
              </a:ext>
            </a:extLst>
          </p:cNvPr>
          <p:cNvSpPr txBox="1"/>
          <p:nvPr/>
        </p:nvSpPr>
        <p:spPr>
          <a:xfrm>
            <a:off x="2899317" y="55756"/>
            <a:ext cx="6813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SVM  (Support Vector Mission)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979D4-C3B9-EB18-D012-5505CC6E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95" y="1115123"/>
            <a:ext cx="9801923" cy="47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5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9DF26-F7EC-34DE-627E-3CDB4C618E1F}"/>
              </a:ext>
            </a:extLst>
          </p:cNvPr>
          <p:cNvSpPr txBox="1"/>
          <p:nvPr/>
        </p:nvSpPr>
        <p:spPr>
          <a:xfrm>
            <a:off x="3757961" y="0"/>
            <a:ext cx="680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Naive Bayes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2D0DD-C763-11A4-802B-44610AF0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80" y="713679"/>
            <a:ext cx="9634654" cy="61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effectLst/>
                <a:latin typeface="Audiowide" panose="02000503000000020004" pitchFamily="2" charset="0"/>
              </a:rPr>
              <a:t>THANK YOU</a:t>
            </a:r>
            <a:endParaRPr lang="zh-CN" altLang="en-US" sz="7200" dirty="0">
              <a:effectLst/>
              <a:latin typeface="Audiowid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5A481-6582-5E2E-DD17-D84D09CE8C17}"/>
              </a:ext>
            </a:extLst>
          </p:cNvPr>
          <p:cNvSpPr txBox="1"/>
          <p:nvPr/>
        </p:nvSpPr>
        <p:spPr>
          <a:xfrm>
            <a:off x="6676221" y="384488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A0A0A"/>
                </a:solidFill>
                <a:latin typeface="Product Sans" panose="020B0403030502040203" pitchFamily="34" charset="0"/>
              </a:rPr>
              <a:t>~By Sai </a:t>
            </a:r>
            <a:r>
              <a:rPr lang="en-IN" dirty="0" err="1">
                <a:solidFill>
                  <a:srgbClr val="0A0A0A"/>
                </a:solidFill>
                <a:latin typeface="Product Sans" panose="020B0403030502040203" pitchFamily="34" charset="0"/>
              </a:rPr>
              <a:t>Gawand</a:t>
            </a:r>
            <a:endParaRPr lang="en-IN" dirty="0">
              <a:solidFill>
                <a:srgbClr val="0A0A0A"/>
              </a:solidFill>
              <a:latin typeface="Product Sans" panose="020B0403030502040203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F46-402A-6E21-0DE7-85B8A91C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Audiowide" panose="02000503000000020004" pitchFamily="2" charset="0"/>
              </a:rPr>
              <a:t>ARTIFICIAL INTELLIGENCE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93666-F6B7-EC71-4CD9-1C7777D52547}"/>
              </a:ext>
            </a:extLst>
          </p:cNvPr>
          <p:cNvSpPr/>
          <p:nvPr/>
        </p:nvSpPr>
        <p:spPr>
          <a:xfrm>
            <a:off x="3615070" y="3795823"/>
            <a:ext cx="8576929" cy="646331"/>
          </a:xfrm>
          <a:prstGeom prst="rect">
            <a:avLst/>
          </a:prstGeom>
          <a:solidFill>
            <a:srgbClr val="84ADE4"/>
          </a:solidFill>
          <a:ln>
            <a:solidFill>
              <a:srgbClr val="84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64943-F6A2-62FE-A151-C8BB7D03C1E2}"/>
              </a:ext>
            </a:extLst>
          </p:cNvPr>
          <p:cNvSpPr txBox="1"/>
          <p:nvPr/>
        </p:nvSpPr>
        <p:spPr>
          <a:xfrm>
            <a:off x="3615070" y="3795823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Create intelligent machines that can stimulate human thinking capability and behaviors.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Stimulating human intelligence into a machine.</a:t>
            </a:r>
          </a:p>
        </p:txBody>
      </p:sp>
    </p:spTree>
    <p:extLst>
      <p:ext uri="{BB962C8B-B14F-4D97-AF65-F5344CB8AC3E}">
        <p14:creationId xmlns:p14="http://schemas.microsoft.com/office/powerpoint/2010/main" val="21200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FF46-402A-6E21-0DE7-85B8A91C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Audiowide" panose="02000503000000020004" pitchFamily="2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64943-F6A2-62FE-A151-C8BB7D03C1E2}"/>
              </a:ext>
            </a:extLst>
          </p:cNvPr>
          <p:cNvSpPr txBox="1"/>
          <p:nvPr/>
        </p:nvSpPr>
        <p:spPr>
          <a:xfrm>
            <a:off x="3615070" y="3859618"/>
            <a:ext cx="82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Application of artificial intelligence that allows machine to learn from data being programmed.</a:t>
            </a:r>
          </a:p>
        </p:txBody>
      </p:sp>
    </p:spTree>
    <p:extLst>
      <p:ext uri="{BB962C8B-B14F-4D97-AF65-F5344CB8AC3E}">
        <p14:creationId xmlns:p14="http://schemas.microsoft.com/office/powerpoint/2010/main" val="13494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>
                <a:latin typeface="Audiowide" panose="02000503000000020004" pitchFamily="2" charset="0"/>
              </a:rPr>
              <a:t>SUPERVISED LEARNING, UNSUPERVISED LEARNING, REINFORCEMENT LEARNING</a:t>
            </a:r>
            <a:endParaRPr lang="zh-CN" altLang="en-US" sz="3200" dirty="0">
              <a:latin typeface="Audiowide" panose="02000503000000020004" pitchFamily="2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049" y="1871025"/>
            <a:ext cx="10515600" cy="46840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Supervised Learning: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 from someone or something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	Someone teach and we learn.</a:t>
            </a:r>
          </a:p>
          <a:p>
            <a:pPr marL="125571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Features and Labels</a:t>
            </a:r>
          </a:p>
          <a:p>
            <a:pPr marL="125571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Regression and Classification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Unsupervised Learning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Learning on own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	Learning on own by experience</a:t>
            </a:r>
          </a:p>
          <a:p>
            <a:pPr marL="125571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Only features</a:t>
            </a:r>
          </a:p>
          <a:p>
            <a:pPr marL="125571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Clustering and Association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82E77"/>
                </a:solidFill>
                <a:latin typeface="Product Sans" panose="020B0403030502040203" pitchFamily="34" charset="0"/>
              </a:rPr>
              <a:t>Reinforcement Learning: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Learning by  Rewards and Penalties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>
                <a:latin typeface="Audiowide" panose="02000503000000020004" pitchFamily="2" charset="0"/>
              </a:rPr>
              <a:t>MACHINE LEARNING ALGORITHMS</a:t>
            </a:r>
            <a:endParaRPr lang="zh-CN" altLang="en-US" sz="3200" dirty="0">
              <a:latin typeface="Audiowide" panose="02000503000000020004" pitchFamily="2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049" y="1871025"/>
            <a:ext cx="10515600" cy="4316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Linear Regression: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Relation between dependent and independent variables.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Decision Tree: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Decision made by single person.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Random Forest: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Decision made by majority.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K Nearest Neighbor: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NEAREST neighbor having similar characteristics.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Support Vector Machine: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Analyse data for classification.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82E77"/>
                </a:solidFill>
                <a:latin typeface="Product Sans" panose="020B0403030502040203" pitchFamily="34" charset="0"/>
              </a:rPr>
              <a:t>NAIVE Base Algorithm: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Product Sans" panose="020B0403030502040203" pitchFamily="34" charset="0"/>
              </a:rPr>
              <a:t>Collection of classification algorithms based on Bayes’ Theorem.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7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FCF-4BD7-D20A-3222-76012F74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Audiowide" panose="02000503000000020004" pitchFamily="2" charset="0"/>
              </a:rPr>
              <a:t>FEATURES LABELS AND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7E353-2D6D-E52F-355B-6863E042E054}"/>
              </a:ext>
            </a:extLst>
          </p:cNvPr>
          <p:cNvSpPr/>
          <p:nvPr/>
        </p:nvSpPr>
        <p:spPr>
          <a:xfrm>
            <a:off x="3615070" y="3795823"/>
            <a:ext cx="8576929" cy="923330"/>
          </a:xfrm>
          <a:prstGeom prst="rect">
            <a:avLst/>
          </a:prstGeom>
          <a:solidFill>
            <a:srgbClr val="84ADE4"/>
          </a:solidFill>
          <a:ln>
            <a:solidFill>
              <a:srgbClr val="84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0B3B3-EE1D-6442-116C-150D5B39EA3A}"/>
              </a:ext>
            </a:extLst>
          </p:cNvPr>
          <p:cNvSpPr txBox="1"/>
          <p:nvPr/>
        </p:nvSpPr>
        <p:spPr>
          <a:xfrm>
            <a:off x="3615070" y="3795823"/>
            <a:ext cx="580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Features: Input given in the machine learning algorithm.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Labels: Output in the machine learning algorithm.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Models: The program or function obtained in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955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87876-3959-5F2E-4ACA-D2B59F76FA62}"/>
              </a:ext>
            </a:extLst>
          </p:cNvPr>
          <p:cNvSpPr txBox="1"/>
          <p:nvPr/>
        </p:nvSpPr>
        <p:spPr>
          <a:xfrm>
            <a:off x="4059043" y="0"/>
            <a:ext cx="337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22EEA-2F5D-5182-A4D4-AE7AA233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5" y="970223"/>
            <a:ext cx="10560205" cy="5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BA886-04D2-F865-CC49-7042D34AB59D}"/>
              </a:ext>
            </a:extLst>
          </p:cNvPr>
          <p:cNvSpPr txBox="1"/>
          <p:nvPr/>
        </p:nvSpPr>
        <p:spPr>
          <a:xfrm>
            <a:off x="4549698" y="55756"/>
            <a:ext cx="564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Non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D314-3AAE-A588-5831-CB0994AC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835190"/>
            <a:ext cx="10738625" cy="59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6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FAAFE-7EEC-2AB6-966C-F4B9F5207E18}"/>
              </a:ext>
            </a:extLst>
          </p:cNvPr>
          <p:cNvSpPr txBox="1"/>
          <p:nvPr/>
        </p:nvSpPr>
        <p:spPr>
          <a:xfrm>
            <a:off x="4259765" y="55757"/>
            <a:ext cx="436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1365-CF1C-D9E0-AAEE-999464CC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8" y="914400"/>
            <a:ext cx="10638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7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47"/>
  <p:tag name="KSO_WM_TAG_VERSION" val="1.0"/>
  <p:tag name="KSO_WM_SLIDE_ID" val="custom1604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7"/>
  <p:tag name="KSO_WM_SLIDE_SIZE" val="828*3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2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47"/>
  <p:tag name="KSO_WM_TAG_VERSION" val="1.0"/>
  <p:tag name="KSO_WM_SLIDE_ID" val="custom160447_31"/>
  <p:tag name="KSO_WM_SLIDE_INDEX" val="31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3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31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0、26、30、31"/>
  <p:tag name="KSO_WM_TEMPLATE_CATEGORY" val="custom"/>
  <p:tag name="KSO_WM_TEMPLATE_INDEX" val="160447"/>
  <p:tag name="KSO_WM_TAG_VERSION" val="1.0"/>
  <p:tag name="KSO_WM_SLIDE_ID" val="custom1604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b"/>
  <p:tag name="KSO_WM_UNIT_INDEX" val="1"/>
  <p:tag name="KSO_WM_UNIT_ID" val="custom160447_1*b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47"/>
  <p:tag name="KSO_WM_TAG_VERSION" val="1.0"/>
  <p:tag name="KSO_WM_SLIDE_ID" val="custom16044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7"/>
  <p:tag name="KSO_WM_SLIDE_SIZE" val="828*3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f"/>
  <p:tag name="KSO_WM_UNIT_INDEX" val="1"/>
  <p:tag name="KSO_WM_UNIT_ID" val="custom160447_2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160164.16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887DCD"/>
      </a:accent1>
      <a:accent2>
        <a:srgbClr val="6F8BC9"/>
      </a:accent2>
      <a:accent3>
        <a:srgbClr val="BA88C2"/>
      </a:accent3>
      <a:accent4>
        <a:srgbClr val="84ADE4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222</Words>
  <Application>Microsoft Office PowerPoint</Application>
  <PresentationFormat>Widescreen</PresentationFormat>
  <Paragraphs>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Audiowide</vt:lpstr>
      <vt:lpstr>Calibri</vt:lpstr>
      <vt:lpstr>Product Sans</vt:lpstr>
      <vt:lpstr>Wingdings</vt:lpstr>
      <vt:lpstr>幼圆</vt:lpstr>
      <vt:lpstr>Office Theme</vt:lpstr>
      <vt:lpstr>MACHINE LEARNING</vt:lpstr>
      <vt:lpstr>ARTIFICIAL INTELLIGENCE</vt:lpstr>
      <vt:lpstr>MACHINE LEARNING</vt:lpstr>
      <vt:lpstr>SUPERVISED LEARNING, UNSUPERVISED LEARNING, REINFORCEMENT LEARNING</vt:lpstr>
      <vt:lpstr>MACHINE LEARNING ALGORITHMS</vt:lpstr>
      <vt:lpstr>FEATURES LABELS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maharashtra eseva</cp:lastModifiedBy>
  <cp:revision>242</cp:revision>
  <dcterms:created xsi:type="dcterms:W3CDTF">2015-04-01T06:15:00Z</dcterms:created>
  <dcterms:modified xsi:type="dcterms:W3CDTF">2023-06-08T06:33:41Z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186D59B990234FF282AF3B0CE671A13A</vt:lpwstr>
  </property>
</Properties>
</file>