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Lst>
  <p:sldIdLst>
    <p:sldId id="256" r:id="rId5"/>
    <p:sldId id="260" r:id="rId6"/>
    <p:sldId id="257" r:id="rId7"/>
    <p:sldId id="259" r:id="rId8"/>
    <p:sldId id="258" r:id="rId9"/>
    <p:sldId id="261" r:id="rId10"/>
    <p:sldId id="264" r:id="rId11"/>
    <p:sldId id="265" r:id="rId12"/>
    <p:sldId id="268" r:id="rId13"/>
    <p:sldId id="271" r:id="rId14"/>
    <p:sldId id="280" r:id="rId15"/>
    <p:sldId id="274" r:id="rId16"/>
    <p:sldId id="267" r:id="rId17"/>
    <p:sldId id="281" r:id="rId18"/>
    <p:sldId id="278" r:id="rId19"/>
    <p:sldId id="272" r:id="rId20"/>
    <p:sldId id="279" r:id="rId21"/>
    <p:sldId id="275" r:id="rId22"/>
    <p:sldId id="276" r:id="rId23"/>
    <p:sldId id="277" r:id="rId24"/>
    <p:sldId id="270" r:id="rId25"/>
    <p:sldId id="27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E657530-2AA9-481F-A17F-A675C4454D00}">
          <p14:sldIdLst>
            <p14:sldId id="256"/>
            <p14:sldId id="260"/>
            <p14:sldId id="257"/>
            <p14:sldId id="259"/>
            <p14:sldId id="258"/>
            <p14:sldId id="261"/>
            <p14:sldId id="264"/>
            <p14:sldId id="265"/>
          </p14:sldIdLst>
        </p14:section>
        <p14:section name="Untitled Section" id="{5F67D191-47FF-4D85-AF1C-A6E7A6127BAD}">
          <p14:sldIdLst>
            <p14:sldId id="268"/>
            <p14:sldId id="271"/>
            <p14:sldId id="280"/>
            <p14:sldId id="274"/>
            <p14:sldId id="267"/>
            <p14:sldId id="281"/>
            <p14:sldId id="278"/>
            <p14:sldId id="272"/>
            <p14:sldId id="279"/>
            <p14:sldId id="275"/>
            <p14:sldId id="276"/>
            <p14:sldId id="277"/>
            <p14:sldId id="270"/>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1EECD3-B9C0-457E-8888-D88C7E7678ED}" v="119" dt="2021-12-20T23:51:36.117"/>
    <p1510:client id="{5B1719BA-7CA1-49E2-B3C1-D2D0CF37A9BC}" v="96" dt="2021-12-21T01:03:01.488"/>
    <p1510:client id="{B0552969-2A6D-44A7-81A7-60351BA22A7C}" v="158" dt="2021-12-20T21:07:58.282"/>
    <p1510:client id="{BA4373D1-FB40-4C90-A581-6B2D9A9CCDEB}" v="689" dt="2021-12-20T23:19:35.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12/20/2021</a:t>
            </a:fld>
            <a:endParaRPr lang="en-US"/>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7339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12/20/2021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8707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12/20/2021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6074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12/20/2021</a:t>
            </a:fld>
            <a:endParaRPr lang="en-US"/>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3756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12/20/2021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751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12/20/2021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0946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12/20/2021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2503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12/20/2021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3979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12/20/2021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2408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12/20/2021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6374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12/20/2021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1687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12/20/2021</a:t>
            </a:fld>
            <a:endParaRPr lang="en-US"/>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5181769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ROUGE_(metric)#cite_note-lin-acl-2004-3" TargetMode="External"/><Relationship Id="rId2" Type="http://schemas.openxmlformats.org/officeDocument/2006/relationships/hyperlink" Target="https://en.wikipedia.org/wiki/ROUGE_(metric)#cite_note-2" TargetMode="External"/><Relationship Id="rId1" Type="http://schemas.openxmlformats.org/officeDocument/2006/relationships/slideLayout" Target="../slideLayouts/slideLayout2.xml"/><Relationship Id="rId5" Type="http://schemas.openxmlformats.org/officeDocument/2006/relationships/hyperlink" Target="https://en.wikipedia.org/wiki/Text_corpus" TargetMode="External"/><Relationship Id="rId4" Type="http://schemas.openxmlformats.org/officeDocument/2006/relationships/hyperlink" Target="https://en.wikipedia.org/wiki/Longest_common_subsequence_proble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Sumedha-Sirikonda/News-Article-Summarizatio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rxiv.org/abs/1905.08836" TargetMode="External"/><Relationship Id="rId2" Type="http://schemas.openxmlformats.org/officeDocument/2006/relationships/hyperlink" Target="https://analyticsindiamag.com/python-guide-to-googles-t5-transformer-for-text-summarizer/" TargetMode="External"/><Relationship Id="rId1" Type="http://schemas.openxmlformats.org/officeDocument/2006/relationships/slideLayout" Target="../slideLayouts/slideLayout2.xml"/><Relationship Id="rId5" Type="http://schemas.openxmlformats.org/officeDocument/2006/relationships/hyperlink" Target="https://lil.nlp.cornell.edu/newsroom/index.html" TargetMode="External"/><Relationship Id="rId4" Type="http://schemas.openxmlformats.org/officeDocument/2006/relationships/hyperlink" Target="https://towardsdatascience.com/extractive-summarization-using-bert-966e912f4142"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19">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Background pattern&#10;&#10;Description automatically generated">
            <a:extLst>
              <a:ext uri="{FF2B5EF4-FFF2-40B4-BE49-F238E27FC236}">
                <a16:creationId xmlns:a16="http://schemas.microsoft.com/office/drawing/2014/main" id="{9B79A5E0-8948-40F1-87D0-0BEBAA3637F6}"/>
              </a:ext>
            </a:extLst>
          </p:cNvPr>
          <p:cNvPicPr>
            <a:picLocks noChangeAspect="1"/>
          </p:cNvPicPr>
          <p:nvPr/>
        </p:nvPicPr>
        <p:blipFill rotWithShape="1">
          <a:blip r:embed="rId2">
            <a:alphaModFix amt="55000"/>
          </a:blip>
          <a:srcRect r="3112" b="1"/>
          <a:stretch/>
        </p:blipFill>
        <p:spPr>
          <a:xfrm>
            <a:off x="20" y="10"/>
            <a:ext cx="12191980" cy="6857990"/>
          </a:xfrm>
          <a:prstGeom prst="rect">
            <a:avLst/>
          </a:prstGeom>
        </p:spPr>
      </p:pic>
      <p:sp>
        <p:nvSpPr>
          <p:cNvPr id="35" name="Oval 21">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173EAF-16D9-40D6-88E7-5448CE0FF51E}"/>
              </a:ext>
            </a:extLst>
          </p:cNvPr>
          <p:cNvSpPr>
            <a:spLocks noGrp="1"/>
          </p:cNvSpPr>
          <p:nvPr>
            <p:ph type="ctrTitle"/>
          </p:nvPr>
        </p:nvSpPr>
        <p:spPr>
          <a:xfrm>
            <a:off x="2466110" y="1032483"/>
            <a:ext cx="7121236" cy="2982360"/>
          </a:xfrm>
        </p:spPr>
        <p:txBody>
          <a:bodyPr>
            <a:normAutofit/>
          </a:bodyPr>
          <a:lstStyle/>
          <a:p>
            <a:r>
              <a:rPr lang="en-US" sz="8000">
                <a:latin typeface="Aparajita" panose="02020603050405020304" pitchFamily="18" charset="0"/>
                <a:cs typeface="Aparajita" panose="02020603050405020304" pitchFamily="18" charset="0"/>
              </a:rPr>
              <a:t>News Article Summarization</a:t>
            </a:r>
          </a:p>
        </p:txBody>
      </p:sp>
      <p:sp>
        <p:nvSpPr>
          <p:cNvPr id="3" name="Subtitle 2">
            <a:extLst>
              <a:ext uri="{FF2B5EF4-FFF2-40B4-BE49-F238E27FC236}">
                <a16:creationId xmlns:a16="http://schemas.microsoft.com/office/drawing/2014/main" id="{7CF13B61-F428-4D0F-AC2E-36F6E1C76AEF}"/>
              </a:ext>
            </a:extLst>
          </p:cNvPr>
          <p:cNvSpPr>
            <a:spLocks noGrp="1"/>
          </p:cNvSpPr>
          <p:nvPr>
            <p:ph type="subTitle" idx="1"/>
          </p:nvPr>
        </p:nvSpPr>
        <p:spPr>
          <a:xfrm>
            <a:off x="3577192" y="4106918"/>
            <a:ext cx="5037616" cy="1655762"/>
          </a:xfrm>
        </p:spPr>
        <p:txBody>
          <a:bodyPr vert="horz" lIns="91440" tIns="45720" rIns="91440" bIns="45720" rtlCol="0">
            <a:noAutofit/>
          </a:bodyPr>
          <a:lstStyle/>
          <a:p>
            <a:r>
              <a:rPr lang="en-US" sz="1800" b="1">
                <a:latin typeface="Aparajita" panose="02020603050405020304" pitchFamily="18" charset="0"/>
                <a:cs typeface="Aparajita" panose="02020603050405020304" pitchFamily="18" charset="0"/>
              </a:rPr>
              <a:t>Presented by</a:t>
            </a:r>
            <a:r>
              <a:rPr lang="en-US" sz="1800">
                <a:latin typeface="Aparajita" panose="02020603050405020304" pitchFamily="18" charset="0"/>
                <a:cs typeface="Aparajita" panose="02020603050405020304" pitchFamily="18" charset="0"/>
              </a:rPr>
              <a:t>:</a:t>
            </a:r>
          </a:p>
          <a:p>
            <a:r>
              <a:rPr lang="en-US" sz="1800">
                <a:latin typeface="Aparajita" panose="02020603050405020304" pitchFamily="18" charset="0"/>
                <a:cs typeface="Aparajita" panose="02020603050405020304" pitchFamily="18" charset="0"/>
              </a:rPr>
              <a:t>Bhanu </a:t>
            </a:r>
            <a:r>
              <a:rPr lang="en-US" sz="1800" err="1">
                <a:latin typeface="Aparajita" panose="02020603050405020304" pitchFamily="18" charset="0"/>
                <a:cs typeface="Aparajita" panose="02020603050405020304" pitchFamily="18" charset="0"/>
              </a:rPr>
              <a:t>Chander</a:t>
            </a:r>
            <a:r>
              <a:rPr lang="en-US" sz="1800">
                <a:latin typeface="Aparajita" panose="02020603050405020304" pitchFamily="18" charset="0"/>
                <a:cs typeface="Aparajita" panose="02020603050405020304" pitchFamily="18" charset="0"/>
              </a:rPr>
              <a:t> Reddy Sama</a:t>
            </a:r>
          </a:p>
          <a:p>
            <a:r>
              <a:rPr lang="en-US" sz="1800">
                <a:latin typeface="Aparajita" panose="02020603050405020304" pitchFamily="18" charset="0"/>
                <a:cs typeface="Aparajita" panose="02020603050405020304" pitchFamily="18" charset="0"/>
              </a:rPr>
              <a:t>Prashant </a:t>
            </a:r>
            <a:r>
              <a:rPr lang="en-US" sz="1800" err="1">
                <a:latin typeface="Aparajita" panose="02020603050405020304" pitchFamily="18" charset="0"/>
                <a:cs typeface="Aparajita" panose="02020603050405020304" pitchFamily="18" charset="0"/>
              </a:rPr>
              <a:t>Mourya</a:t>
            </a:r>
            <a:endParaRPr lang="en-US" sz="1800">
              <a:latin typeface="Aparajita" panose="02020603050405020304" pitchFamily="18" charset="0"/>
              <a:cs typeface="Aparajita" panose="02020603050405020304" pitchFamily="18" charset="0"/>
            </a:endParaRPr>
          </a:p>
          <a:p>
            <a:r>
              <a:rPr lang="en-US" sz="1800">
                <a:latin typeface="Aparajita" panose="02020603050405020304" pitchFamily="18" charset="0"/>
                <a:cs typeface="Aparajita" panose="02020603050405020304" pitchFamily="18" charset="0"/>
              </a:rPr>
              <a:t>Sai Kumar Reddy </a:t>
            </a:r>
            <a:r>
              <a:rPr lang="en-US" sz="1800" err="1">
                <a:latin typeface="Aparajita" panose="02020603050405020304" pitchFamily="18" charset="0"/>
                <a:cs typeface="Aparajita" panose="02020603050405020304" pitchFamily="18" charset="0"/>
              </a:rPr>
              <a:t>Gheereddy</a:t>
            </a:r>
            <a:endParaRPr lang="en-US" sz="1800">
              <a:latin typeface="Aparajita" panose="02020603050405020304" pitchFamily="18" charset="0"/>
              <a:cs typeface="Aparajita" panose="02020603050405020304" pitchFamily="18" charset="0"/>
            </a:endParaRPr>
          </a:p>
          <a:p>
            <a:r>
              <a:rPr lang="en-US" sz="1800">
                <a:latin typeface="Aparajita" panose="02020603050405020304" pitchFamily="18" charset="0"/>
                <a:cs typeface="Aparajita" panose="02020603050405020304" pitchFamily="18" charset="0"/>
              </a:rPr>
              <a:t>Sumedha Sirikonda</a:t>
            </a:r>
          </a:p>
        </p:txBody>
      </p:sp>
      <p:sp>
        <p:nvSpPr>
          <p:cNvPr id="36" name="Arc 23">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val 25">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5158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Arc 2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AC952E-58E2-41E6-9ECC-F6B7D3F450A1}"/>
              </a:ext>
            </a:extLst>
          </p:cNvPr>
          <p:cNvSpPr>
            <a:spLocks noGrp="1"/>
          </p:cNvSpPr>
          <p:nvPr>
            <p:ph type="title"/>
          </p:nvPr>
        </p:nvSpPr>
        <p:spPr>
          <a:xfrm>
            <a:off x="5894962" y="479493"/>
            <a:ext cx="5458838" cy="1325563"/>
          </a:xfrm>
        </p:spPr>
        <p:txBody>
          <a:bodyPr>
            <a:normAutofit/>
          </a:bodyPr>
          <a:lstStyle/>
          <a:p>
            <a:r>
              <a:rPr lang="en-IN">
                <a:latin typeface="Aparajita" panose="02020603050405020304" pitchFamily="18" charset="0"/>
                <a:cs typeface="Aparajita" panose="02020603050405020304" pitchFamily="18" charset="0"/>
              </a:rPr>
              <a:t>Topic Modelling</a:t>
            </a:r>
            <a:endParaRPr lang="en-US">
              <a:latin typeface="Aparajita" panose="02020603050405020304" pitchFamily="18" charset="0"/>
              <a:cs typeface="Aparajita" panose="02020603050405020304" pitchFamily="18" charset="0"/>
            </a:endParaRPr>
          </a:p>
        </p:txBody>
      </p:sp>
      <p:sp>
        <p:nvSpPr>
          <p:cNvPr id="27" name="Freeform: Shape 2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xt&#10;&#10;Description automatically generated">
            <a:extLst>
              <a:ext uri="{FF2B5EF4-FFF2-40B4-BE49-F238E27FC236}">
                <a16:creationId xmlns:a16="http://schemas.microsoft.com/office/drawing/2014/main" id="{75F28BD3-10EA-486E-9923-D42D95FCAB0D}"/>
              </a:ext>
            </a:extLst>
          </p:cNvPr>
          <p:cNvPicPr>
            <a:picLocks noChangeAspect="1"/>
          </p:cNvPicPr>
          <p:nvPr/>
        </p:nvPicPr>
        <p:blipFill>
          <a:blip r:embed="rId2"/>
          <a:stretch>
            <a:fillRect/>
          </a:stretch>
        </p:blipFill>
        <p:spPr>
          <a:xfrm>
            <a:off x="703182" y="1775605"/>
            <a:ext cx="4777381" cy="394169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1" name="Content Placeholder 10">
            <a:extLst>
              <a:ext uri="{FF2B5EF4-FFF2-40B4-BE49-F238E27FC236}">
                <a16:creationId xmlns:a16="http://schemas.microsoft.com/office/drawing/2014/main" id="{C01DB807-86B8-4729-9D7C-568A2445A46B}"/>
              </a:ext>
            </a:extLst>
          </p:cNvPr>
          <p:cNvSpPr>
            <a:spLocks noGrp="1"/>
          </p:cNvSpPr>
          <p:nvPr>
            <p:ph idx="1"/>
          </p:nvPr>
        </p:nvSpPr>
        <p:spPr>
          <a:xfrm>
            <a:off x="5894962" y="1984443"/>
            <a:ext cx="5458838" cy="4192520"/>
          </a:xfrm>
        </p:spPr>
        <p:txBody>
          <a:bodyPr vert="horz" lIns="91440" tIns="45720" rIns="91440" bIns="45720" rtlCol="0" anchor="t">
            <a:normAutofit/>
          </a:bodyPr>
          <a:lstStyle/>
          <a:p>
            <a:r>
              <a:rPr lang="en-US" sz="2200">
                <a:latin typeface="Aparajita"/>
                <a:cs typeface="Aparajita"/>
              </a:rPr>
              <a:t>Topic modelling is an unsupervised approach of recognizing or extracting the topics by detecting the patterns like clustering algorithms which divides the data into different parts.</a:t>
            </a:r>
          </a:p>
          <a:p>
            <a:r>
              <a:rPr lang="en-US" sz="2200">
                <a:latin typeface="Aparajita"/>
                <a:cs typeface="Aparajita"/>
              </a:rPr>
              <a:t>Technique implemented : Latent Dirichlet Allocation(LDA)</a:t>
            </a:r>
          </a:p>
          <a:p>
            <a:r>
              <a:rPr lang="en-US" sz="2200">
                <a:latin typeface="Aparajita"/>
                <a:cs typeface="Aparajita"/>
              </a:rPr>
              <a:t>The visualization tells about the mixture of topics and their distribution in the data or different documents. </a:t>
            </a:r>
          </a:p>
          <a:p>
            <a:endParaRPr lang="en-US" sz="220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4221142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hart, bubble chart&#10;&#10;Description automatically generated">
            <a:extLst>
              <a:ext uri="{FF2B5EF4-FFF2-40B4-BE49-F238E27FC236}">
                <a16:creationId xmlns:a16="http://schemas.microsoft.com/office/drawing/2014/main" id="{A283756F-9BDE-4AE6-8CE5-1E1A249F8871}"/>
              </a:ext>
            </a:extLst>
          </p:cNvPr>
          <p:cNvPicPr>
            <a:picLocks noChangeAspect="1"/>
          </p:cNvPicPr>
          <p:nvPr/>
        </p:nvPicPr>
        <p:blipFill>
          <a:blip r:embed="rId2"/>
          <a:stretch>
            <a:fillRect/>
          </a:stretch>
        </p:blipFill>
        <p:spPr>
          <a:xfrm>
            <a:off x="-5750" y="-121429"/>
            <a:ext cx="12016596" cy="6761278"/>
          </a:xfrm>
          <a:prstGeom prst="rect">
            <a:avLst/>
          </a:prstGeom>
        </p:spPr>
      </p:pic>
    </p:spTree>
    <p:extLst>
      <p:ext uri="{BB962C8B-B14F-4D97-AF65-F5344CB8AC3E}">
        <p14:creationId xmlns:p14="http://schemas.microsoft.com/office/powerpoint/2010/main" val="2583231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E3A5E6-E4C6-4D21-98FA-8C7A191F5017}"/>
              </a:ext>
            </a:extLst>
          </p:cNvPr>
          <p:cNvSpPr>
            <a:spLocks noGrp="1"/>
          </p:cNvSpPr>
          <p:nvPr>
            <p:ph type="title"/>
          </p:nvPr>
        </p:nvSpPr>
        <p:spPr>
          <a:xfrm>
            <a:off x="686834" y="591344"/>
            <a:ext cx="3200400" cy="5585619"/>
          </a:xfrm>
        </p:spPr>
        <p:txBody>
          <a:bodyPr>
            <a:normAutofit/>
          </a:bodyPr>
          <a:lstStyle/>
          <a:p>
            <a:r>
              <a:rPr lang="en-US">
                <a:solidFill>
                  <a:srgbClr val="FFFFFF"/>
                </a:solidFill>
              </a:rPr>
              <a:t>Model Build Idea:</a:t>
            </a:r>
          </a:p>
        </p:txBody>
      </p:sp>
      <p:sp>
        <p:nvSpPr>
          <p:cNvPr id="3" name="Content Placeholder 2">
            <a:extLst>
              <a:ext uri="{FF2B5EF4-FFF2-40B4-BE49-F238E27FC236}">
                <a16:creationId xmlns:a16="http://schemas.microsoft.com/office/drawing/2014/main" id="{76583B30-1508-42F1-98B3-4BC779FADB3C}"/>
              </a:ext>
            </a:extLst>
          </p:cNvPr>
          <p:cNvSpPr>
            <a:spLocks noGrp="1"/>
          </p:cNvSpPr>
          <p:nvPr>
            <p:ph idx="1"/>
          </p:nvPr>
        </p:nvSpPr>
        <p:spPr>
          <a:xfrm>
            <a:off x="4447308" y="591344"/>
            <a:ext cx="6906491" cy="5585619"/>
          </a:xfrm>
        </p:spPr>
        <p:txBody>
          <a:bodyPr anchor="ctr">
            <a:normAutofit/>
          </a:bodyPr>
          <a:lstStyle/>
          <a:p>
            <a:r>
              <a:rPr lang="en-US" sz="1600">
                <a:latin typeface="Times New Roman"/>
                <a:cs typeface="Aldhabi"/>
              </a:rPr>
              <a:t>Implement Transformer based models for Article Summarization.</a:t>
            </a:r>
          </a:p>
          <a:p>
            <a:r>
              <a:rPr lang="en-US" sz="1600">
                <a:latin typeface="Times New Roman"/>
                <a:cs typeface="Aldhabi"/>
              </a:rPr>
              <a:t>A </a:t>
            </a:r>
            <a:r>
              <a:rPr lang="en-US" sz="1600" b="1">
                <a:latin typeface="Times New Roman"/>
                <a:cs typeface="Aldhabi"/>
              </a:rPr>
              <a:t>Transformer</a:t>
            </a:r>
            <a:r>
              <a:rPr lang="en-US" sz="1600">
                <a:latin typeface="Times New Roman"/>
                <a:cs typeface="Aldhabi"/>
              </a:rPr>
              <a:t> is an </a:t>
            </a:r>
            <a:r>
              <a:rPr lang="en-US" sz="1600" b="1">
                <a:latin typeface="Times New Roman"/>
                <a:cs typeface="Aldhabi"/>
              </a:rPr>
              <a:t>attention mechanism </a:t>
            </a:r>
            <a:r>
              <a:rPr lang="en-US" sz="1600">
                <a:latin typeface="Times New Roman"/>
                <a:cs typeface="Aldhabi"/>
              </a:rPr>
              <a:t>that learns contextual relations between words or sub-words in a text.</a:t>
            </a:r>
          </a:p>
          <a:p>
            <a:r>
              <a:rPr lang="en-US" sz="1600">
                <a:latin typeface="Times New Roman"/>
                <a:cs typeface="Aldhabi"/>
              </a:rPr>
              <a:t>A Transformer includes two separate mechanisms – An </a:t>
            </a:r>
            <a:r>
              <a:rPr lang="en-US" sz="1600" b="1">
                <a:latin typeface="Times New Roman"/>
                <a:cs typeface="Aldhabi"/>
              </a:rPr>
              <a:t>Encoder</a:t>
            </a:r>
            <a:r>
              <a:rPr lang="en-US" sz="1600">
                <a:latin typeface="Times New Roman"/>
                <a:cs typeface="Aldhabi"/>
              </a:rPr>
              <a:t> system that reads the input text and a </a:t>
            </a:r>
            <a:r>
              <a:rPr lang="en-US" sz="1600" b="1">
                <a:latin typeface="Times New Roman"/>
                <a:cs typeface="Aldhabi"/>
              </a:rPr>
              <a:t>Decoder</a:t>
            </a:r>
            <a:r>
              <a:rPr lang="en-US" sz="1600">
                <a:latin typeface="Times New Roman"/>
                <a:cs typeface="Aldhabi"/>
              </a:rPr>
              <a:t> system that produces a prediction for the task.</a:t>
            </a:r>
          </a:p>
          <a:p>
            <a:r>
              <a:rPr lang="en-US" sz="1600">
                <a:latin typeface="Times New Roman"/>
                <a:cs typeface="Aldhabi"/>
              </a:rPr>
              <a:t>Models Implemented : </a:t>
            </a:r>
            <a:endParaRPr lang="en-US" sz="1600">
              <a:latin typeface="Times New Roman"/>
              <a:cs typeface="Aldhabi" panose="01000000000000000000" pitchFamily="2" charset="-78"/>
            </a:endParaRPr>
          </a:p>
          <a:p>
            <a:pPr lvl="1"/>
            <a:r>
              <a:rPr lang="en-US" sz="1600">
                <a:latin typeface="Times New Roman"/>
                <a:cs typeface="Aldhabi"/>
              </a:rPr>
              <a:t>T5 Transformer</a:t>
            </a:r>
          </a:p>
          <a:p>
            <a:pPr lvl="1"/>
            <a:r>
              <a:rPr lang="en-US" sz="1600">
                <a:latin typeface="Times New Roman"/>
                <a:ea typeface="+mn-lt"/>
                <a:cs typeface="+mn-lt"/>
              </a:rPr>
              <a:t>BERT-Summarizer</a:t>
            </a:r>
          </a:p>
          <a:p>
            <a:pPr lvl="1"/>
            <a:endParaRPr lang="en-US">
              <a:latin typeface="Aldhabi"/>
              <a:cs typeface="Aldhabi"/>
            </a:endParaRPr>
          </a:p>
          <a:p>
            <a:endParaRPr lang="en-US"/>
          </a:p>
          <a:p>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9587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78DE6E-89C6-4A1E-A184-F5F5D64C564A}"/>
              </a:ext>
            </a:extLst>
          </p:cNvPr>
          <p:cNvSpPr>
            <a:spLocks noGrp="1"/>
          </p:cNvSpPr>
          <p:nvPr>
            <p:ph idx="1"/>
          </p:nvPr>
        </p:nvSpPr>
        <p:spPr>
          <a:xfrm>
            <a:off x="828040" y="762925"/>
            <a:ext cx="10515600" cy="5805052"/>
          </a:xfrm>
        </p:spPr>
        <p:txBody>
          <a:bodyPr vert="horz" lIns="91440" tIns="45720" rIns="91440" bIns="45720" rtlCol="0" anchor="t">
            <a:noAutofit/>
          </a:bodyPr>
          <a:lstStyle/>
          <a:p>
            <a:pPr marL="0" indent="0">
              <a:buNone/>
            </a:pPr>
            <a:endParaRPr lang="en-IN" sz="2000">
              <a:latin typeface="Aparajita"/>
              <a:ea typeface="+mn-lt"/>
              <a:cs typeface="Aparajita"/>
            </a:endParaRPr>
          </a:p>
          <a:p>
            <a:endParaRPr lang="en-IN" sz="1600">
              <a:latin typeface="Aparajita"/>
              <a:ea typeface="+mn-lt"/>
              <a:cs typeface="Aparajita"/>
            </a:endParaRPr>
          </a:p>
        </p:txBody>
      </p:sp>
      <p:pic>
        <p:nvPicPr>
          <p:cNvPr id="4" name="Picture 4" descr="Diagram&#10;&#10;Description automatically generated">
            <a:extLst>
              <a:ext uri="{FF2B5EF4-FFF2-40B4-BE49-F238E27FC236}">
                <a16:creationId xmlns:a16="http://schemas.microsoft.com/office/drawing/2014/main" id="{F29EEFD2-8D7C-4D83-8561-515B833F4360}"/>
              </a:ext>
            </a:extLst>
          </p:cNvPr>
          <p:cNvPicPr>
            <a:picLocks noChangeAspect="1"/>
          </p:cNvPicPr>
          <p:nvPr/>
        </p:nvPicPr>
        <p:blipFill>
          <a:blip r:embed="rId2"/>
          <a:stretch>
            <a:fillRect/>
          </a:stretch>
        </p:blipFill>
        <p:spPr>
          <a:xfrm>
            <a:off x="598097" y="693010"/>
            <a:ext cx="11499010" cy="2725904"/>
          </a:xfrm>
          <a:prstGeom prst="rect">
            <a:avLst/>
          </a:prstGeom>
        </p:spPr>
      </p:pic>
      <p:sp>
        <p:nvSpPr>
          <p:cNvPr id="5" name="TextBox 4">
            <a:extLst>
              <a:ext uri="{FF2B5EF4-FFF2-40B4-BE49-F238E27FC236}">
                <a16:creationId xmlns:a16="http://schemas.microsoft.com/office/drawing/2014/main" id="{DA7BA467-38B5-4107-8F8E-C2C383E3B648}"/>
              </a:ext>
            </a:extLst>
          </p:cNvPr>
          <p:cNvSpPr txBox="1"/>
          <p:nvPr/>
        </p:nvSpPr>
        <p:spPr>
          <a:xfrm>
            <a:off x="497457" y="3200400"/>
            <a:ext cx="11599652" cy="29977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IN">
                <a:latin typeface="Times New Roman"/>
                <a:ea typeface="+mn-lt"/>
                <a:cs typeface="+mn-lt"/>
              </a:rPr>
              <a:t>T5 transformer is a text-to-text transformer model. The architecture in the framework is encoder-decoder</a:t>
            </a:r>
            <a:endParaRPr lang="en-US">
              <a:latin typeface="Times New Roman"/>
              <a:ea typeface="+mn-lt"/>
              <a:cs typeface="+mn-lt"/>
            </a:endParaRPr>
          </a:p>
          <a:p>
            <a:pPr>
              <a:lnSpc>
                <a:spcPct val="90000"/>
              </a:lnSpc>
              <a:spcBef>
                <a:spcPts val="1000"/>
              </a:spcBef>
            </a:pPr>
            <a:r>
              <a:rPr lang="en-IN">
                <a:latin typeface="Times New Roman"/>
                <a:ea typeface="+mn-lt"/>
                <a:cs typeface="+mn-lt"/>
              </a:rPr>
              <a:t>The model is first pretrained unsupervised  on a large corpus before supervised training with input text representing all these tasks and the associated labelled data which is also text (where specific tokens in the input stream “translate English to French” or “</a:t>
            </a:r>
            <a:r>
              <a:rPr lang="en-IN" err="1">
                <a:latin typeface="Times New Roman"/>
                <a:ea typeface="+mn-lt"/>
                <a:cs typeface="+mn-lt"/>
              </a:rPr>
              <a:t>stsb</a:t>
            </a:r>
            <a:r>
              <a:rPr lang="en-IN">
                <a:latin typeface="Times New Roman"/>
                <a:ea typeface="+mn-lt"/>
                <a:cs typeface="+mn-lt"/>
              </a:rPr>
              <a:t> sentence 1:… sentence2”, “question”/”context” etc. encode the task type and the model is trained to output text matching the labelled data). With this approach of specifying input and output for supervised learning, the model shares its loss function, decoder etc. across all the disparate tasks.</a:t>
            </a:r>
            <a:endParaRPr lang="en-US">
              <a:latin typeface="Times New Roman"/>
              <a:ea typeface="+mn-lt"/>
              <a:cs typeface="+mn-lt"/>
            </a:endParaRPr>
          </a:p>
          <a:p>
            <a:pPr>
              <a:lnSpc>
                <a:spcPct val="90000"/>
              </a:lnSpc>
              <a:spcBef>
                <a:spcPts val="1000"/>
              </a:spcBef>
            </a:pPr>
            <a:r>
              <a:rPr lang="en-IN">
                <a:latin typeface="Times New Roman"/>
                <a:ea typeface="+mn-lt"/>
                <a:cs typeface="+mn-lt"/>
              </a:rPr>
              <a:t>It is trained using teacher forcing.</a:t>
            </a:r>
          </a:p>
          <a:p>
            <a:pPr>
              <a:lnSpc>
                <a:spcPct val="90000"/>
              </a:lnSpc>
              <a:spcBef>
                <a:spcPts val="1000"/>
              </a:spcBef>
            </a:pPr>
            <a:r>
              <a:rPr lang="en-IN">
                <a:latin typeface="Times New Roman"/>
                <a:ea typeface="+mn-lt"/>
                <a:cs typeface="+mn-lt"/>
              </a:rPr>
              <a:t>We load the t5-base pretrained model from Hugging face's repository. Then we can fine-tune it using the transformers. Trainer API.</a:t>
            </a:r>
          </a:p>
          <a:p>
            <a:pPr algn="l"/>
            <a:endParaRPr lang="en-US"/>
          </a:p>
        </p:txBody>
      </p:sp>
    </p:spTree>
    <p:extLst>
      <p:ext uri="{BB962C8B-B14F-4D97-AF65-F5344CB8AC3E}">
        <p14:creationId xmlns:p14="http://schemas.microsoft.com/office/powerpoint/2010/main" val="126136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5E851-9DD8-4A0D-832B-2ADFE76EA527}"/>
              </a:ext>
            </a:extLst>
          </p:cNvPr>
          <p:cNvSpPr>
            <a:spLocks noGrp="1"/>
          </p:cNvSpPr>
          <p:nvPr>
            <p:ph type="title"/>
          </p:nvPr>
        </p:nvSpPr>
        <p:spPr/>
        <p:txBody>
          <a:bodyPr/>
          <a:lstStyle/>
          <a:p>
            <a:r>
              <a:rPr lang="en-US">
                <a:latin typeface="Times New Roman"/>
                <a:cs typeface="Times New Roman"/>
              </a:rPr>
              <a:t>Steps for building T5 model</a:t>
            </a:r>
          </a:p>
        </p:txBody>
      </p:sp>
      <p:sp>
        <p:nvSpPr>
          <p:cNvPr id="3" name="Content Placeholder 2">
            <a:extLst>
              <a:ext uri="{FF2B5EF4-FFF2-40B4-BE49-F238E27FC236}">
                <a16:creationId xmlns:a16="http://schemas.microsoft.com/office/drawing/2014/main" id="{D34BF435-F67A-4C97-81E3-A1268C2A03B3}"/>
              </a:ext>
            </a:extLst>
          </p:cNvPr>
          <p:cNvSpPr>
            <a:spLocks noGrp="1"/>
          </p:cNvSpPr>
          <p:nvPr>
            <p:ph idx="1"/>
          </p:nvPr>
        </p:nvSpPr>
        <p:spPr/>
        <p:txBody>
          <a:bodyPr vert="horz" lIns="91440" tIns="45720" rIns="91440" bIns="45720" rtlCol="0" anchor="t">
            <a:normAutofit/>
          </a:bodyPr>
          <a:lstStyle/>
          <a:p>
            <a:r>
              <a:rPr lang="en-IN" sz="2400">
                <a:latin typeface="Times New Roman"/>
                <a:ea typeface="+mn-lt"/>
                <a:cs typeface="+mn-lt"/>
              </a:rPr>
              <a:t>Creating Py torch Dataset Class </a:t>
            </a:r>
          </a:p>
          <a:p>
            <a:r>
              <a:rPr lang="en-IN" sz="2400">
                <a:latin typeface="Times New Roman"/>
                <a:ea typeface="+mn-lt"/>
                <a:cs typeface="+mn-lt"/>
              </a:rPr>
              <a:t>Define the Pre-Process function or Dataset Class</a:t>
            </a:r>
            <a:endParaRPr lang="en-US" sz="2400">
              <a:latin typeface="Times New Roman"/>
              <a:ea typeface="+mn-lt"/>
              <a:cs typeface="+mn-lt"/>
            </a:endParaRPr>
          </a:p>
          <a:p>
            <a:r>
              <a:rPr lang="en-IN" sz="2400">
                <a:latin typeface="Times New Roman"/>
                <a:ea typeface="+mn-lt"/>
                <a:cs typeface="+mn-lt"/>
              </a:rPr>
              <a:t>Define the Data Module Class </a:t>
            </a:r>
            <a:endParaRPr lang="en-US" sz="2400">
              <a:latin typeface="Times New Roman"/>
              <a:ea typeface="+mn-lt"/>
              <a:cs typeface="+mn-lt"/>
            </a:endParaRPr>
          </a:p>
          <a:p>
            <a:r>
              <a:rPr lang="en-IN" sz="2400">
                <a:latin typeface="Times New Roman"/>
                <a:ea typeface="+mn-lt"/>
                <a:cs typeface="+mn-lt"/>
              </a:rPr>
              <a:t>Define the Model Class </a:t>
            </a:r>
            <a:endParaRPr lang="en-US" sz="2400">
              <a:latin typeface="Times New Roman"/>
              <a:ea typeface="+mn-lt"/>
              <a:cs typeface="+mn-lt"/>
            </a:endParaRPr>
          </a:p>
          <a:p>
            <a:r>
              <a:rPr lang="en-IN" sz="2400">
                <a:latin typeface="Times New Roman"/>
                <a:ea typeface="+mn-lt"/>
                <a:cs typeface="+mn-lt"/>
              </a:rPr>
              <a:t>Define the Py torch Lightning Module Class </a:t>
            </a:r>
            <a:endParaRPr lang="en-US" sz="2400">
              <a:latin typeface="Times New Roman"/>
              <a:ea typeface="+mn-lt"/>
              <a:cs typeface="+mn-lt"/>
            </a:endParaRPr>
          </a:p>
          <a:p>
            <a:r>
              <a:rPr lang="en-IN" sz="2400">
                <a:latin typeface="Times New Roman"/>
                <a:ea typeface="+mn-lt"/>
                <a:cs typeface="+mn-lt"/>
              </a:rPr>
              <a:t>Define the Trainer Parameters</a:t>
            </a:r>
          </a:p>
          <a:p>
            <a:r>
              <a:rPr lang="en-IN" sz="2400">
                <a:latin typeface="Times New Roman"/>
                <a:ea typeface="+mn-lt"/>
                <a:cs typeface="+mn-lt"/>
              </a:rPr>
              <a:t>Train the Model</a:t>
            </a:r>
            <a:endParaRPr lang="en-IN" sz="2400">
              <a:latin typeface="Times New Roman"/>
            </a:endParaRPr>
          </a:p>
        </p:txBody>
      </p:sp>
    </p:spTree>
    <p:extLst>
      <p:ext uri="{BB962C8B-B14F-4D97-AF65-F5344CB8AC3E}">
        <p14:creationId xmlns:p14="http://schemas.microsoft.com/office/powerpoint/2010/main" val="3809089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D8D14-1E4A-40EB-9210-253197DBA9A2}"/>
              </a:ext>
            </a:extLst>
          </p:cNvPr>
          <p:cNvSpPr>
            <a:spLocks noGrp="1"/>
          </p:cNvSpPr>
          <p:nvPr>
            <p:ph type="title"/>
          </p:nvPr>
        </p:nvSpPr>
        <p:spPr>
          <a:xfrm>
            <a:off x="838200" y="365126"/>
            <a:ext cx="10515600" cy="1034184"/>
          </a:xfrm>
        </p:spPr>
        <p:txBody>
          <a:bodyPr/>
          <a:lstStyle/>
          <a:p>
            <a:r>
              <a:rPr lang="en-US">
                <a:latin typeface="Aparajita" panose="02020603050405020304" pitchFamily="18" charset="0"/>
                <a:cs typeface="Aparajita" panose="02020603050405020304" pitchFamily="18" charset="0"/>
              </a:rPr>
              <a:t>T5-Model Result</a:t>
            </a:r>
          </a:p>
        </p:txBody>
      </p:sp>
      <p:sp>
        <p:nvSpPr>
          <p:cNvPr id="5" name="AutoShape 2">
            <a:extLst>
              <a:ext uri="{FF2B5EF4-FFF2-40B4-BE49-F238E27FC236}">
                <a16:creationId xmlns:a16="http://schemas.microsoft.com/office/drawing/2014/main" id="{4B702DD7-68E3-4390-85D2-310204CA15DF}"/>
              </a:ext>
            </a:extLst>
          </p:cNvPr>
          <p:cNvSpPr>
            <a:spLocks noChangeAspect="1" noChangeArrowheads="1"/>
          </p:cNvSpPr>
          <p:nvPr/>
        </p:nvSpPr>
        <p:spPr bwMode="auto">
          <a:xfrm>
            <a:off x="5943599" y="3276599"/>
            <a:ext cx="2342271" cy="23422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descr="Text&#10;&#10;Description automatically generated">
            <a:extLst>
              <a:ext uri="{FF2B5EF4-FFF2-40B4-BE49-F238E27FC236}">
                <a16:creationId xmlns:a16="http://schemas.microsoft.com/office/drawing/2014/main" id="{D25F032E-9B1F-4673-BEBD-5A558F09B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344" y="1239130"/>
            <a:ext cx="10947798" cy="4514556"/>
          </a:xfrm>
          <a:prstGeom prst="rect">
            <a:avLst/>
          </a:prstGeom>
        </p:spPr>
      </p:pic>
    </p:spTree>
    <p:extLst>
      <p:ext uri="{BB962C8B-B14F-4D97-AF65-F5344CB8AC3E}">
        <p14:creationId xmlns:p14="http://schemas.microsoft.com/office/powerpoint/2010/main" val="3090357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Arc 8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3B0256-6AB1-4D52-877D-E13FCD2355F1}"/>
              </a:ext>
            </a:extLst>
          </p:cNvPr>
          <p:cNvSpPr>
            <a:spLocks noGrp="1"/>
          </p:cNvSpPr>
          <p:nvPr>
            <p:ph type="title"/>
          </p:nvPr>
        </p:nvSpPr>
        <p:spPr>
          <a:xfrm>
            <a:off x="492370" y="479493"/>
            <a:ext cx="4988194" cy="793633"/>
          </a:xfrm>
        </p:spPr>
        <p:txBody>
          <a:bodyPr>
            <a:normAutofit/>
          </a:bodyPr>
          <a:lstStyle/>
          <a:p>
            <a:r>
              <a:rPr lang="en-US">
                <a:latin typeface="Aparajita" panose="02020603050405020304" pitchFamily="18" charset="0"/>
                <a:cs typeface="Aparajita" panose="02020603050405020304" pitchFamily="18" charset="0"/>
              </a:rPr>
              <a:t>BERT – Summarizer</a:t>
            </a:r>
            <a:endParaRPr lang="en-IN">
              <a:latin typeface="Aparajita" panose="02020603050405020304" pitchFamily="18" charset="0"/>
              <a:cs typeface="Aparajita" panose="02020603050405020304" pitchFamily="18" charset="0"/>
            </a:endParaRPr>
          </a:p>
        </p:txBody>
      </p:sp>
      <p:sp>
        <p:nvSpPr>
          <p:cNvPr id="92" name="Freeform: Shape 9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id="{30F21764-0EA3-42EA-AB2A-C378423985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800" y="2390901"/>
            <a:ext cx="5480563" cy="206465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C117346-F66C-40B4-88FB-2715C0E45749}"/>
              </a:ext>
            </a:extLst>
          </p:cNvPr>
          <p:cNvSpPr>
            <a:spLocks noGrp="1"/>
          </p:cNvSpPr>
          <p:nvPr>
            <p:ph idx="1"/>
          </p:nvPr>
        </p:nvSpPr>
        <p:spPr>
          <a:xfrm>
            <a:off x="5582163" y="723333"/>
            <a:ext cx="6319105" cy="5930685"/>
          </a:xfrm>
        </p:spPr>
        <p:txBody>
          <a:bodyPr vert="horz" lIns="91440" tIns="45720" rIns="91440" bIns="45720" rtlCol="0" anchor="t">
            <a:noAutofit/>
          </a:bodyPr>
          <a:lstStyle/>
          <a:p>
            <a:r>
              <a:rPr lang="en-US" sz="1400">
                <a:latin typeface="Aparajita"/>
                <a:cs typeface="Aparajita"/>
              </a:rPr>
              <a:t>BERT (Bidirectional Encoder Representations from Transformers).</a:t>
            </a:r>
          </a:p>
          <a:p>
            <a:r>
              <a:rPr lang="en-US" sz="1400">
                <a:latin typeface="Aparajita"/>
                <a:cs typeface="Aparajita"/>
              </a:rPr>
              <a:t>BERT main goal is to generate a language model, hence only encoder mechanism is mainly utilized.</a:t>
            </a:r>
          </a:p>
          <a:p>
            <a:r>
              <a:rPr lang="en-US" sz="1400" b="0" i="0">
                <a:effectLst/>
                <a:latin typeface="Aparajita"/>
                <a:cs typeface="Aparajita"/>
              </a:rPr>
              <a:t>To help the model distinguish between the two sentences in training, the input is processed in the following way before entering the model:</a:t>
            </a:r>
          </a:p>
          <a:p>
            <a:pPr lvl="1">
              <a:buFont typeface="+mj-lt"/>
              <a:buAutoNum type="arabicPeriod"/>
            </a:pPr>
            <a:r>
              <a:rPr lang="en-US" sz="1400" b="0" i="0">
                <a:effectLst/>
                <a:latin typeface="Aparajita"/>
                <a:cs typeface="Aparajita"/>
              </a:rPr>
              <a:t>A [CLS] token is inserted at the beginning of the first sentence and a [SEP] token is inserted at the end of each sentence.</a:t>
            </a:r>
          </a:p>
          <a:p>
            <a:pPr lvl="1">
              <a:buFont typeface="+mj-lt"/>
              <a:buAutoNum type="arabicPeriod"/>
            </a:pPr>
            <a:r>
              <a:rPr lang="en-US" sz="1400" b="0" i="0">
                <a:effectLst/>
                <a:latin typeface="Aparajita"/>
                <a:cs typeface="Aparajita"/>
              </a:rPr>
              <a:t>A sentence embedding indicating Sentence A or Sentence B is added to each token. Sentence embeddings are similar in concept to token embeddings with a vocabulary of 2.</a:t>
            </a:r>
          </a:p>
          <a:p>
            <a:pPr lvl="1">
              <a:buFont typeface="+mj-lt"/>
              <a:buAutoNum type="arabicPeriod"/>
            </a:pPr>
            <a:r>
              <a:rPr lang="en-US" sz="1400" b="0" i="0">
                <a:effectLst/>
                <a:latin typeface="Aparajita"/>
                <a:cs typeface="Aparajita"/>
              </a:rPr>
              <a:t>A positional embedding is added to each token to indicate its position in the sequence. The concept and implementation of positional embedding are presented in the Transformer paper.</a:t>
            </a:r>
          </a:p>
          <a:p>
            <a:r>
              <a:rPr lang="en-US" sz="1400">
                <a:latin typeface="Aparajita"/>
                <a:cs typeface="Aparajita"/>
              </a:rPr>
              <a:t>Steps</a:t>
            </a:r>
          </a:p>
          <a:p>
            <a:pPr lvl="1">
              <a:buFont typeface="Tw Cen MT"/>
              <a:buAutoNum type="arabicPeriod"/>
            </a:pPr>
            <a:r>
              <a:rPr lang="en-US" sz="1400" b="0" i="0">
                <a:effectLst/>
                <a:latin typeface="Aparajita"/>
                <a:cs typeface="Aparajita"/>
              </a:rPr>
              <a:t>The entire input sequence goes through the Transformer model.</a:t>
            </a:r>
          </a:p>
          <a:p>
            <a:pPr lvl="1">
              <a:buFont typeface="+mj-lt"/>
              <a:buAutoNum type="arabicPeriod"/>
            </a:pPr>
            <a:r>
              <a:rPr lang="en-US" sz="1400" b="0" i="0">
                <a:effectLst/>
                <a:latin typeface="Aparajita"/>
                <a:cs typeface="Aparajita"/>
              </a:rPr>
              <a:t>The output of the [CLS] token is transformed into </a:t>
            </a:r>
            <a:r>
              <a:rPr lang="en-US" sz="1400">
                <a:latin typeface="Aparajita"/>
                <a:cs typeface="Aparajita"/>
              </a:rPr>
              <a:t>a vector</a:t>
            </a:r>
            <a:r>
              <a:rPr lang="en-US" sz="1400" b="0" i="0">
                <a:effectLst/>
                <a:latin typeface="Aparajita"/>
                <a:cs typeface="Aparajita"/>
              </a:rPr>
              <a:t>, using a </a:t>
            </a:r>
            <a:r>
              <a:rPr lang="en-US" sz="1400">
                <a:latin typeface="Aparajita"/>
                <a:cs typeface="Aparajita"/>
              </a:rPr>
              <a:t>transformer layer</a:t>
            </a:r>
            <a:r>
              <a:rPr lang="en-US" sz="1400" b="0" i="0">
                <a:effectLst/>
                <a:latin typeface="Aparajita"/>
                <a:cs typeface="Aparajita"/>
              </a:rPr>
              <a:t> (learned matrices of weights and biases).</a:t>
            </a:r>
          </a:p>
          <a:p>
            <a:pPr lvl="1">
              <a:buFont typeface="+mj-lt"/>
              <a:buAutoNum type="arabicPeriod"/>
            </a:pPr>
            <a:r>
              <a:rPr lang="en-US" sz="1400" b="0" i="0">
                <a:effectLst/>
                <a:latin typeface="Aparajita"/>
                <a:cs typeface="Aparajita"/>
              </a:rPr>
              <a:t>Calculating the probability of the sequence with </a:t>
            </a:r>
            <a:r>
              <a:rPr lang="en-US" sz="1400">
                <a:latin typeface="Aparajita"/>
                <a:cs typeface="Aparajita"/>
              </a:rPr>
              <a:t>SoftMax</a:t>
            </a:r>
            <a:r>
              <a:rPr lang="en-US" sz="1400" b="0" i="0">
                <a:effectLst/>
                <a:latin typeface="Aparajita"/>
                <a:cs typeface="Aparajita"/>
              </a:rPr>
              <a:t> function.</a:t>
            </a:r>
          </a:p>
          <a:p>
            <a:r>
              <a:rPr lang="en-US" sz="1400">
                <a:latin typeface="Aparajita"/>
                <a:cs typeface="Aparajita"/>
              </a:rPr>
              <a:t>Fine tune parameters: </a:t>
            </a:r>
          </a:p>
          <a:p>
            <a:r>
              <a:rPr lang="en-US" sz="1400">
                <a:latin typeface="Aparajita"/>
                <a:cs typeface="Aparajita"/>
              </a:rPr>
              <a:t>Loss function – Flattening  Label Smoothing Cross Entropy loss</a:t>
            </a:r>
          </a:p>
          <a:p>
            <a:r>
              <a:rPr lang="en-US" sz="1400">
                <a:latin typeface="Aparajita"/>
                <a:cs typeface="Aparajita"/>
              </a:rPr>
              <a:t>Train the decoder with one cycle scheduling , unfreeze all the layers and train the whole model.</a:t>
            </a:r>
          </a:p>
          <a:p>
            <a:r>
              <a:rPr lang="en-US" sz="1400">
                <a:latin typeface="Aparajita"/>
                <a:cs typeface="Aparajita"/>
              </a:rPr>
              <a:t>Save the weights with best validation losses </a:t>
            </a:r>
            <a:endParaRPr lang="en-US" sz="1400">
              <a:latin typeface="Aparajita" panose="02020603050405020304" pitchFamily="18" charset="0"/>
              <a:cs typeface="Aparajita" panose="02020603050405020304" pitchFamily="18" charset="0"/>
            </a:endParaRPr>
          </a:p>
          <a:p>
            <a:pPr marL="457200" lvl="1" indent="0">
              <a:buNone/>
            </a:pPr>
            <a:endParaRPr lang="en-US" sz="1400">
              <a:latin typeface="Aparajita" panose="02020603050405020304" pitchFamily="18" charset="0"/>
              <a:cs typeface="Aparajita" panose="02020603050405020304" pitchFamily="18" charset="0"/>
            </a:endParaRPr>
          </a:p>
          <a:p>
            <a:endParaRPr lang="en-US" sz="1400">
              <a:latin typeface="Aparajita" panose="02020603050405020304" pitchFamily="18" charset="0"/>
              <a:cs typeface="Aparajita" panose="02020603050405020304" pitchFamily="18" charset="0"/>
            </a:endParaRPr>
          </a:p>
          <a:p>
            <a:endParaRPr lang="en-US" sz="1400">
              <a:latin typeface="Aparajita" panose="02020603050405020304" pitchFamily="18" charset="0"/>
              <a:cs typeface="Aparajita" panose="02020603050405020304" pitchFamily="18" charset="0"/>
            </a:endParaRPr>
          </a:p>
          <a:p>
            <a:endParaRPr lang="en-IN" sz="140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774568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0407D-B705-48A2-A884-FDF89C02F299}"/>
              </a:ext>
            </a:extLst>
          </p:cNvPr>
          <p:cNvSpPr>
            <a:spLocks noGrp="1"/>
          </p:cNvSpPr>
          <p:nvPr>
            <p:ph type="title"/>
          </p:nvPr>
        </p:nvSpPr>
        <p:spPr>
          <a:xfrm>
            <a:off x="838200" y="365126"/>
            <a:ext cx="10515600" cy="748030"/>
          </a:xfrm>
        </p:spPr>
        <p:txBody>
          <a:bodyPr/>
          <a:lstStyle/>
          <a:p>
            <a:r>
              <a:rPr lang="en-US">
                <a:latin typeface="Aparajita" panose="02020603050405020304" pitchFamily="18" charset="0"/>
                <a:cs typeface="Aparajita" panose="02020603050405020304" pitchFamily="18" charset="0"/>
              </a:rPr>
              <a:t>BERT-Model  Result</a:t>
            </a:r>
          </a:p>
        </p:txBody>
      </p:sp>
      <p:sp>
        <p:nvSpPr>
          <p:cNvPr id="3" name="AutoShape 2">
            <a:extLst>
              <a:ext uri="{FF2B5EF4-FFF2-40B4-BE49-F238E27FC236}">
                <a16:creationId xmlns:a16="http://schemas.microsoft.com/office/drawing/2014/main" id="{AB47CD38-3B62-4D22-883F-4E723574F81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6F8FC12B-EB5C-42D0-B762-E4E589F1D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065" y="1113156"/>
            <a:ext cx="10513845" cy="5022175"/>
          </a:xfrm>
          <a:prstGeom prst="rect">
            <a:avLst/>
          </a:prstGeom>
        </p:spPr>
      </p:pic>
    </p:spTree>
    <p:extLst>
      <p:ext uri="{BB962C8B-B14F-4D97-AF65-F5344CB8AC3E}">
        <p14:creationId xmlns:p14="http://schemas.microsoft.com/office/powerpoint/2010/main" val="4266436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15F6-3B26-4F0D-827A-3C14C563BEC3}"/>
              </a:ext>
            </a:extLst>
          </p:cNvPr>
          <p:cNvSpPr>
            <a:spLocks noGrp="1"/>
          </p:cNvSpPr>
          <p:nvPr>
            <p:ph type="title"/>
          </p:nvPr>
        </p:nvSpPr>
        <p:spPr>
          <a:xfrm>
            <a:off x="838200" y="365125"/>
            <a:ext cx="10515600" cy="1061893"/>
          </a:xfrm>
        </p:spPr>
        <p:txBody>
          <a:bodyPr>
            <a:normAutofit/>
          </a:bodyPr>
          <a:lstStyle/>
          <a:p>
            <a:r>
              <a:rPr lang="en-US" sz="6000">
                <a:latin typeface="Aldhabi" panose="01000000000000000000" pitchFamily="2" charset="-78"/>
                <a:cs typeface="Aldhabi" panose="01000000000000000000" pitchFamily="2" charset="-78"/>
              </a:rPr>
              <a:t>Evaluation Metrics</a:t>
            </a:r>
          </a:p>
        </p:txBody>
      </p:sp>
      <p:sp>
        <p:nvSpPr>
          <p:cNvPr id="3" name="Content Placeholder 2">
            <a:extLst>
              <a:ext uri="{FF2B5EF4-FFF2-40B4-BE49-F238E27FC236}">
                <a16:creationId xmlns:a16="http://schemas.microsoft.com/office/drawing/2014/main" id="{D2B99749-268E-4F10-9CC9-EA3C58EDFE5A}"/>
              </a:ext>
            </a:extLst>
          </p:cNvPr>
          <p:cNvSpPr>
            <a:spLocks noGrp="1"/>
          </p:cNvSpPr>
          <p:nvPr>
            <p:ph idx="1"/>
          </p:nvPr>
        </p:nvSpPr>
        <p:spPr>
          <a:xfrm>
            <a:off x="838200" y="1427018"/>
            <a:ext cx="10515600" cy="4258349"/>
          </a:xfrm>
        </p:spPr>
        <p:txBody>
          <a:bodyPr>
            <a:normAutofit fontScale="92500" lnSpcReduction="10000"/>
          </a:bodyPr>
          <a:lstStyle/>
          <a:p>
            <a:pPr marL="0" indent="0">
              <a:buNone/>
            </a:pPr>
            <a:r>
              <a:rPr lang="en-US" sz="3500">
                <a:latin typeface="Aldhabi" panose="01000000000000000000" pitchFamily="2" charset="-78"/>
                <a:cs typeface="Aldhabi" panose="01000000000000000000" pitchFamily="2" charset="-78"/>
              </a:rPr>
              <a:t>ROUGE-N Metrics</a:t>
            </a:r>
          </a:p>
          <a:p>
            <a:pPr lvl="1"/>
            <a:r>
              <a:rPr lang="en-US" sz="2200">
                <a:latin typeface="Aldhabi" panose="01000000000000000000" pitchFamily="2" charset="-78"/>
                <a:cs typeface="Aldhabi" panose="01000000000000000000" pitchFamily="2" charset="-78"/>
              </a:rPr>
              <a:t>ROUGE – N(Recall-Oriented Understudy for </a:t>
            </a:r>
            <a:r>
              <a:rPr lang="en-US" sz="2200" err="1">
                <a:latin typeface="Aldhabi" panose="01000000000000000000" pitchFamily="2" charset="-78"/>
                <a:cs typeface="Aldhabi" panose="01000000000000000000" pitchFamily="2" charset="-78"/>
              </a:rPr>
              <a:t>Gisting</a:t>
            </a:r>
            <a:r>
              <a:rPr lang="en-US" sz="2200">
                <a:latin typeface="Aldhabi" panose="01000000000000000000" pitchFamily="2" charset="-78"/>
                <a:cs typeface="Aldhabi" panose="01000000000000000000" pitchFamily="2" charset="-78"/>
              </a:rPr>
              <a:t> Evaluation) : Metrics used for evaluating Automatic Summarization and Machine translation in NLP. The metrics compares generated summary against a set of references. </a:t>
            </a:r>
            <a:r>
              <a:rPr lang="en-US" sz="2200" b="0" i="0">
                <a:solidFill>
                  <a:srgbClr val="202122"/>
                </a:solidFill>
                <a:effectLst/>
                <a:latin typeface="Aldhabi" panose="01000000000000000000" pitchFamily="2" charset="-78"/>
                <a:cs typeface="Aldhabi" panose="01000000000000000000" pitchFamily="2" charset="-78"/>
              </a:rPr>
              <a:t>ROUGE-N works by Overlapping of N-grams</a:t>
            </a:r>
            <a:r>
              <a:rPr lang="en-US" sz="2200" b="0" i="0" u="none" strike="noStrike" baseline="30000">
                <a:solidFill>
                  <a:srgbClr val="0645AD"/>
                </a:solidFill>
                <a:effectLst/>
                <a:latin typeface="Aldhabi" panose="01000000000000000000" pitchFamily="2" charset="-78"/>
                <a:cs typeface="Aldhabi" panose="01000000000000000000" pitchFamily="2" charset="-78"/>
                <a:hlinkClick r:id="rId2"/>
              </a:rPr>
              <a:t>[2]</a:t>
            </a:r>
            <a:r>
              <a:rPr lang="en-US" sz="2200" b="0" i="0">
                <a:solidFill>
                  <a:srgbClr val="202122"/>
                </a:solidFill>
                <a:effectLst/>
                <a:latin typeface="Aldhabi" panose="01000000000000000000" pitchFamily="2" charset="-78"/>
                <a:cs typeface="Aldhabi" panose="01000000000000000000" pitchFamily="2" charset="-78"/>
              </a:rPr>
              <a:t> between the system and reference summaries.</a:t>
            </a:r>
          </a:p>
          <a:p>
            <a:pPr marL="1200150" lvl="2" indent="-285750"/>
            <a:r>
              <a:rPr lang="en-US" sz="2200" b="0" i="0">
                <a:solidFill>
                  <a:srgbClr val="202122"/>
                </a:solidFill>
                <a:effectLst/>
                <a:latin typeface="Aldhabi" panose="01000000000000000000" pitchFamily="2" charset="-78"/>
                <a:cs typeface="Aldhabi" panose="01000000000000000000" pitchFamily="2" charset="-78"/>
              </a:rPr>
              <a:t>ROUGE-1 : overlap of </a:t>
            </a:r>
            <a:r>
              <a:rPr lang="en-US" sz="2200" b="1" i="1">
                <a:solidFill>
                  <a:srgbClr val="202122"/>
                </a:solidFill>
                <a:effectLst/>
                <a:latin typeface="Aldhabi" panose="01000000000000000000" pitchFamily="2" charset="-78"/>
                <a:cs typeface="Aldhabi" panose="01000000000000000000" pitchFamily="2" charset="-78"/>
              </a:rPr>
              <a:t>unigram</a:t>
            </a:r>
            <a:r>
              <a:rPr lang="en-US" sz="2200" b="0" i="0">
                <a:solidFill>
                  <a:srgbClr val="202122"/>
                </a:solidFill>
                <a:effectLst/>
                <a:latin typeface="Aldhabi" panose="01000000000000000000" pitchFamily="2" charset="-78"/>
                <a:cs typeface="Aldhabi" panose="01000000000000000000" pitchFamily="2" charset="-78"/>
              </a:rPr>
              <a:t> </a:t>
            </a:r>
            <a:r>
              <a:rPr lang="en-US" sz="2200" b="0" i="1">
                <a:solidFill>
                  <a:srgbClr val="202122"/>
                </a:solidFill>
                <a:effectLst/>
                <a:latin typeface="Aldhabi" panose="01000000000000000000" pitchFamily="2" charset="-78"/>
                <a:cs typeface="Aldhabi" panose="01000000000000000000" pitchFamily="2" charset="-78"/>
              </a:rPr>
              <a:t>(each word)</a:t>
            </a:r>
            <a:r>
              <a:rPr lang="en-US" sz="2200" b="0" i="0">
                <a:solidFill>
                  <a:srgbClr val="202122"/>
                </a:solidFill>
                <a:effectLst/>
                <a:latin typeface="Aldhabi" panose="01000000000000000000" pitchFamily="2" charset="-78"/>
                <a:cs typeface="Aldhabi" panose="01000000000000000000" pitchFamily="2" charset="-78"/>
              </a:rPr>
              <a:t> between the system and reference summaries.</a:t>
            </a:r>
          </a:p>
          <a:p>
            <a:pPr marL="1200150" lvl="2" indent="-285750"/>
            <a:r>
              <a:rPr lang="en-US" sz="2200" b="0" i="0">
                <a:solidFill>
                  <a:srgbClr val="202122"/>
                </a:solidFill>
                <a:effectLst/>
                <a:latin typeface="Aldhabi" panose="01000000000000000000" pitchFamily="2" charset="-78"/>
                <a:cs typeface="Aldhabi" panose="01000000000000000000" pitchFamily="2" charset="-78"/>
              </a:rPr>
              <a:t>ROUGE-2 : overlap of </a:t>
            </a:r>
            <a:r>
              <a:rPr lang="en-US" sz="2200" b="1" i="1">
                <a:solidFill>
                  <a:srgbClr val="202122"/>
                </a:solidFill>
                <a:effectLst/>
                <a:latin typeface="Aldhabi" panose="01000000000000000000" pitchFamily="2" charset="-78"/>
                <a:cs typeface="Aldhabi" panose="01000000000000000000" pitchFamily="2" charset="-78"/>
              </a:rPr>
              <a:t>bigrams</a:t>
            </a:r>
            <a:r>
              <a:rPr lang="en-US" sz="2200" b="0" i="0">
                <a:solidFill>
                  <a:srgbClr val="202122"/>
                </a:solidFill>
                <a:effectLst/>
                <a:latin typeface="Aldhabi" panose="01000000000000000000" pitchFamily="2" charset="-78"/>
                <a:cs typeface="Aldhabi" panose="01000000000000000000" pitchFamily="2" charset="-78"/>
              </a:rPr>
              <a:t> between the system and reference summaries.</a:t>
            </a:r>
          </a:p>
          <a:p>
            <a:pPr lvl="1"/>
            <a:r>
              <a:rPr lang="en-US" sz="2200" b="0" i="0">
                <a:solidFill>
                  <a:srgbClr val="202122"/>
                </a:solidFill>
                <a:effectLst/>
                <a:latin typeface="Aldhabi" panose="01000000000000000000" pitchFamily="2" charset="-78"/>
                <a:cs typeface="Aldhabi" panose="01000000000000000000" pitchFamily="2" charset="-78"/>
              </a:rPr>
              <a:t>ROUGE-L: Longest Common Subsequence (LCS)</a:t>
            </a:r>
            <a:r>
              <a:rPr lang="en-US" sz="2200" b="0" i="0" u="none" strike="noStrike" baseline="30000">
                <a:solidFill>
                  <a:srgbClr val="0645AD"/>
                </a:solidFill>
                <a:effectLst/>
                <a:latin typeface="Aldhabi" panose="01000000000000000000" pitchFamily="2" charset="-78"/>
                <a:cs typeface="Aldhabi" panose="01000000000000000000" pitchFamily="2" charset="-78"/>
                <a:hlinkClick r:id="rId3"/>
              </a:rPr>
              <a:t>[3]</a:t>
            </a:r>
            <a:r>
              <a:rPr lang="en-US" sz="2200" b="0" i="0">
                <a:solidFill>
                  <a:srgbClr val="202122"/>
                </a:solidFill>
                <a:effectLst/>
                <a:latin typeface="Aldhabi" panose="01000000000000000000" pitchFamily="2" charset="-78"/>
                <a:cs typeface="Aldhabi" panose="01000000000000000000" pitchFamily="2" charset="-78"/>
              </a:rPr>
              <a:t> based statistics. </a:t>
            </a:r>
            <a:r>
              <a:rPr lang="en-US" sz="2200" b="0" i="0" u="none" strike="noStrike">
                <a:solidFill>
                  <a:srgbClr val="0645AD"/>
                </a:solidFill>
                <a:effectLst/>
                <a:latin typeface="Aldhabi" panose="01000000000000000000" pitchFamily="2" charset="-78"/>
                <a:cs typeface="Aldhabi" panose="01000000000000000000" pitchFamily="2" charset="-78"/>
                <a:hlinkClick r:id="rId4" tooltip="Longest common subsequence problem"/>
              </a:rPr>
              <a:t>Longest common subsequence problem</a:t>
            </a:r>
            <a:r>
              <a:rPr lang="en-US" sz="2200" b="0" i="0">
                <a:solidFill>
                  <a:srgbClr val="202122"/>
                </a:solidFill>
                <a:effectLst/>
                <a:latin typeface="Aldhabi" panose="01000000000000000000" pitchFamily="2" charset="-78"/>
                <a:cs typeface="Aldhabi" panose="01000000000000000000" pitchFamily="2" charset="-78"/>
              </a:rPr>
              <a:t> takes into account sentence level structure similarity naturally and identifies longest co-occurring in sequence n-grams automatically.</a:t>
            </a:r>
            <a:endParaRPr lang="en-US"/>
          </a:p>
          <a:p>
            <a:pPr marL="0" indent="0">
              <a:buNone/>
            </a:pPr>
            <a:r>
              <a:rPr lang="en-US" sz="3500">
                <a:latin typeface="Aldhabi" panose="01000000000000000000" pitchFamily="2" charset="-78"/>
                <a:cs typeface="Aldhabi" panose="01000000000000000000" pitchFamily="2" charset="-78"/>
              </a:rPr>
              <a:t>BLEU Metrics</a:t>
            </a:r>
          </a:p>
          <a:p>
            <a:pPr>
              <a:lnSpc>
                <a:spcPct val="100000"/>
              </a:lnSpc>
              <a:spcBef>
                <a:spcPts val="500"/>
              </a:spcBef>
            </a:pPr>
            <a:r>
              <a:rPr lang="en-US" sz="2200">
                <a:latin typeface="Aldhabi" panose="01000000000000000000" pitchFamily="2" charset="-78"/>
                <a:cs typeface="Aldhabi" panose="01000000000000000000" pitchFamily="2" charset="-78"/>
              </a:rPr>
              <a:t>BLEU (bilingual evaluation understudy) : An algorithm used for evaluating the quality of the text which has been machine translated from one language to another. Scores are calculated for individual translated segments—generally sentences—by comparing them with a set of good quality reference translations. Those scores are then averaged over the whole </a:t>
            </a:r>
            <a:r>
              <a:rPr lang="en-US" sz="2200">
                <a:latin typeface="Aldhabi" panose="01000000000000000000" pitchFamily="2" charset="-78"/>
                <a:cs typeface="Aldhabi" panose="01000000000000000000" pitchFamily="2" charset="-78"/>
                <a:hlinkClick r:id="rId5" tooltip="Text corpus">
                  <a:extLst>
                    <a:ext uri="{A12FA001-AC4F-418D-AE19-62706E023703}">
                      <ahyp:hlinkClr xmlns:ahyp="http://schemas.microsoft.com/office/drawing/2018/hyperlinkcolor" val="tx"/>
                    </a:ext>
                  </a:extLst>
                </a:hlinkClick>
              </a:rPr>
              <a:t>corpus</a:t>
            </a:r>
            <a:r>
              <a:rPr lang="en-US" sz="2200">
                <a:latin typeface="Aldhabi" panose="01000000000000000000" pitchFamily="2" charset="-78"/>
                <a:cs typeface="Aldhabi" panose="01000000000000000000" pitchFamily="2" charset="-78"/>
              </a:rPr>
              <a:t> to reach an estimate of the translation's overall quality. Intelligibility or grammatical correctness are not taken into account</a:t>
            </a:r>
          </a:p>
        </p:txBody>
      </p:sp>
    </p:spTree>
    <p:extLst>
      <p:ext uri="{BB962C8B-B14F-4D97-AF65-F5344CB8AC3E}">
        <p14:creationId xmlns:p14="http://schemas.microsoft.com/office/powerpoint/2010/main" val="641850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DF240-35C6-4E02-B16D-F6FB235B36F5}"/>
              </a:ext>
            </a:extLst>
          </p:cNvPr>
          <p:cNvSpPr>
            <a:spLocks noGrp="1"/>
          </p:cNvSpPr>
          <p:nvPr>
            <p:ph type="title"/>
          </p:nvPr>
        </p:nvSpPr>
        <p:spPr/>
        <p:txBody>
          <a:bodyPr/>
          <a:lstStyle/>
          <a:p>
            <a:r>
              <a:rPr lang="en-US"/>
              <a:t>Evaluation Metrics</a:t>
            </a:r>
          </a:p>
        </p:txBody>
      </p:sp>
      <p:graphicFrame>
        <p:nvGraphicFramePr>
          <p:cNvPr id="4" name="Table 4">
            <a:extLst>
              <a:ext uri="{FF2B5EF4-FFF2-40B4-BE49-F238E27FC236}">
                <a16:creationId xmlns:a16="http://schemas.microsoft.com/office/drawing/2014/main" id="{352B14C2-E4C7-4DC1-9166-CE5AC2D314B0}"/>
              </a:ext>
            </a:extLst>
          </p:cNvPr>
          <p:cNvGraphicFramePr>
            <a:graphicFrameLocks noGrp="1"/>
          </p:cNvGraphicFramePr>
          <p:nvPr>
            <p:ph idx="1"/>
            <p:extLst>
              <p:ext uri="{D42A27DB-BD31-4B8C-83A1-F6EECF244321}">
                <p14:modId xmlns:p14="http://schemas.microsoft.com/office/powerpoint/2010/main" val="4049825154"/>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395310791"/>
                    </a:ext>
                  </a:extLst>
                </a:gridCol>
                <a:gridCol w="2628900">
                  <a:extLst>
                    <a:ext uri="{9D8B030D-6E8A-4147-A177-3AD203B41FA5}">
                      <a16:colId xmlns:a16="http://schemas.microsoft.com/office/drawing/2014/main" val="2388395182"/>
                    </a:ext>
                  </a:extLst>
                </a:gridCol>
                <a:gridCol w="2628900">
                  <a:extLst>
                    <a:ext uri="{9D8B030D-6E8A-4147-A177-3AD203B41FA5}">
                      <a16:colId xmlns:a16="http://schemas.microsoft.com/office/drawing/2014/main" val="1410912112"/>
                    </a:ext>
                  </a:extLst>
                </a:gridCol>
                <a:gridCol w="2628900">
                  <a:extLst>
                    <a:ext uri="{9D8B030D-6E8A-4147-A177-3AD203B41FA5}">
                      <a16:colId xmlns:a16="http://schemas.microsoft.com/office/drawing/2014/main" val="507953573"/>
                    </a:ext>
                  </a:extLst>
                </a:gridCol>
              </a:tblGrid>
              <a:tr h="370840">
                <a:tc>
                  <a:txBody>
                    <a:bodyPr/>
                    <a:lstStyle/>
                    <a:p>
                      <a:r>
                        <a:rPr lang="en-US"/>
                        <a:t>Metrics</a:t>
                      </a:r>
                    </a:p>
                  </a:txBody>
                  <a:tcPr/>
                </a:tc>
                <a:tc>
                  <a:txBody>
                    <a:bodyPr/>
                    <a:lstStyle/>
                    <a:p>
                      <a:r>
                        <a:rPr lang="en-US"/>
                        <a:t>R-score</a:t>
                      </a:r>
                    </a:p>
                  </a:txBody>
                  <a:tcPr/>
                </a:tc>
                <a:tc>
                  <a:txBody>
                    <a:bodyPr/>
                    <a:lstStyle/>
                    <a:p>
                      <a:r>
                        <a:rPr lang="en-US"/>
                        <a:t>F-score</a:t>
                      </a:r>
                    </a:p>
                  </a:txBody>
                  <a:tcPr/>
                </a:tc>
                <a:tc>
                  <a:txBody>
                    <a:bodyPr/>
                    <a:lstStyle/>
                    <a:p>
                      <a:r>
                        <a:rPr lang="en-US"/>
                        <a:t>P-score</a:t>
                      </a:r>
                    </a:p>
                  </a:txBody>
                  <a:tcPr/>
                </a:tc>
                <a:extLst>
                  <a:ext uri="{0D108BD9-81ED-4DB2-BD59-A6C34878D82A}">
                    <a16:rowId xmlns:a16="http://schemas.microsoft.com/office/drawing/2014/main" val="4269392191"/>
                  </a:ext>
                </a:extLst>
              </a:tr>
              <a:tr h="370840">
                <a:tc>
                  <a:txBody>
                    <a:bodyPr/>
                    <a:lstStyle/>
                    <a:p>
                      <a:r>
                        <a:rPr lang="en-US"/>
                        <a:t>ROUGE-1</a:t>
                      </a:r>
                    </a:p>
                  </a:txBody>
                  <a:tcPr/>
                </a:tc>
                <a:tc>
                  <a:txBody>
                    <a:bodyPr/>
                    <a:lstStyle/>
                    <a:p>
                      <a:r>
                        <a:rPr lang="en-US"/>
                        <a:t>0.69</a:t>
                      </a:r>
                    </a:p>
                  </a:txBody>
                  <a:tcPr/>
                </a:tc>
                <a:tc>
                  <a:txBody>
                    <a:bodyPr/>
                    <a:lstStyle/>
                    <a:p>
                      <a:r>
                        <a:rPr lang="en-US"/>
                        <a:t>0.58</a:t>
                      </a:r>
                    </a:p>
                  </a:txBody>
                  <a:tcPr/>
                </a:tc>
                <a:tc>
                  <a:txBody>
                    <a:bodyPr/>
                    <a:lstStyle/>
                    <a:p>
                      <a:r>
                        <a:rPr lang="en-US"/>
                        <a:t>0.55</a:t>
                      </a:r>
                    </a:p>
                  </a:txBody>
                  <a:tcPr/>
                </a:tc>
                <a:extLst>
                  <a:ext uri="{0D108BD9-81ED-4DB2-BD59-A6C34878D82A}">
                    <a16:rowId xmlns:a16="http://schemas.microsoft.com/office/drawing/2014/main" val="3248855491"/>
                  </a:ext>
                </a:extLst>
              </a:tr>
              <a:tr h="370840">
                <a:tc>
                  <a:txBody>
                    <a:bodyPr/>
                    <a:lstStyle/>
                    <a:p>
                      <a:r>
                        <a:rPr lang="en-US"/>
                        <a:t>ROUGE-2</a:t>
                      </a:r>
                    </a:p>
                  </a:txBody>
                  <a:tcPr/>
                </a:tc>
                <a:tc>
                  <a:txBody>
                    <a:bodyPr/>
                    <a:lstStyle/>
                    <a:p>
                      <a:r>
                        <a:rPr lang="en-US"/>
                        <a:t>0.53</a:t>
                      </a:r>
                    </a:p>
                  </a:txBody>
                  <a:tcPr/>
                </a:tc>
                <a:tc>
                  <a:txBody>
                    <a:bodyPr/>
                    <a:lstStyle/>
                    <a:p>
                      <a:r>
                        <a:rPr lang="en-US"/>
                        <a:t>0.36</a:t>
                      </a:r>
                    </a:p>
                  </a:txBody>
                  <a:tcPr/>
                </a:tc>
                <a:tc>
                  <a:txBody>
                    <a:bodyPr/>
                    <a:lstStyle/>
                    <a:p>
                      <a:r>
                        <a:rPr lang="en-US"/>
                        <a:t>0.52</a:t>
                      </a:r>
                    </a:p>
                  </a:txBody>
                  <a:tcPr/>
                </a:tc>
                <a:extLst>
                  <a:ext uri="{0D108BD9-81ED-4DB2-BD59-A6C34878D82A}">
                    <a16:rowId xmlns:a16="http://schemas.microsoft.com/office/drawing/2014/main" val="2885855224"/>
                  </a:ext>
                </a:extLst>
              </a:tr>
              <a:tr h="370840">
                <a:tc>
                  <a:txBody>
                    <a:bodyPr/>
                    <a:lstStyle/>
                    <a:p>
                      <a:r>
                        <a:rPr lang="en-US"/>
                        <a:t>ROUGE-L</a:t>
                      </a:r>
                    </a:p>
                  </a:txBody>
                  <a:tcPr/>
                </a:tc>
                <a:tc>
                  <a:txBody>
                    <a:bodyPr/>
                    <a:lstStyle/>
                    <a:p>
                      <a:r>
                        <a:rPr lang="en-US"/>
                        <a:t>0.67</a:t>
                      </a:r>
                    </a:p>
                  </a:txBody>
                  <a:tcPr/>
                </a:tc>
                <a:tc>
                  <a:txBody>
                    <a:bodyPr/>
                    <a:lstStyle/>
                    <a:p>
                      <a:r>
                        <a:rPr lang="en-US"/>
                        <a:t>0.47</a:t>
                      </a:r>
                    </a:p>
                  </a:txBody>
                  <a:tcPr/>
                </a:tc>
                <a:tc>
                  <a:txBody>
                    <a:bodyPr/>
                    <a:lstStyle/>
                    <a:p>
                      <a:r>
                        <a:rPr lang="en-US"/>
                        <a:t>0.58</a:t>
                      </a:r>
                    </a:p>
                  </a:txBody>
                  <a:tcPr/>
                </a:tc>
                <a:extLst>
                  <a:ext uri="{0D108BD9-81ED-4DB2-BD59-A6C34878D82A}">
                    <a16:rowId xmlns:a16="http://schemas.microsoft.com/office/drawing/2014/main" val="2319037600"/>
                  </a:ext>
                </a:extLst>
              </a:tr>
              <a:tr h="370840">
                <a:tc>
                  <a:txBody>
                    <a:bodyPr/>
                    <a:lstStyle/>
                    <a:p>
                      <a:r>
                        <a:rPr lang="en-US"/>
                        <a:t>ROUGE -1</a:t>
                      </a:r>
                    </a:p>
                  </a:txBody>
                  <a:tcPr/>
                </a:tc>
                <a:tc>
                  <a:txBody>
                    <a:bodyPr/>
                    <a:lstStyle/>
                    <a:p>
                      <a:r>
                        <a:rPr lang="en-US"/>
                        <a:t>0.66</a:t>
                      </a:r>
                    </a:p>
                  </a:txBody>
                  <a:tcPr/>
                </a:tc>
                <a:tc>
                  <a:txBody>
                    <a:bodyPr/>
                    <a:lstStyle/>
                    <a:p>
                      <a:r>
                        <a:rPr lang="en-US"/>
                        <a:t>0.5</a:t>
                      </a:r>
                    </a:p>
                  </a:txBody>
                  <a:tcPr/>
                </a:tc>
                <a:tc>
                  <a:txBody>
                    <a:bodyPr/>
                    <a:lstStyle/>
                    <a:p>
                      <a:r>
                        <a:rPr lang="en-US"/>
                        <a:t>0.5</a:t>
                      </a:r>
                    </a:p>
                  </a:txBody>
                  <a:tcPr/>
                </a:tc>
                <a:extLst>
                  <a:ext uri="{0D108BD9-81ED-4DB2-BD59-A6C34878D82A}">
                    <a16:rowId xmlns:a16="http://schemas.microsoft.com/office/drawing/2014/main" val="384720620"/>
                  </a:ext>
                </a:extLst>
              </a:tr>
              <a:tr h="370840">
                <a:tc>
                  <a:txBody>
                    <a:bodyPr/>
                    <a:lstStyle/>
                    <a:p>
                      <a:r>
                        <a:rPr lang="en-US"/>
                        <a:t>ROUGE-2</a:t>
                      </a:r>
                    </a:p>
                  </a:txBody>
                  <a:tcPr/>
                </a:tc>
                <a:tc>
                  <a:txBody>
                    <a:bodyPr/>
                    <a:lstStyle/>
                    <a:p>
                      <a:r>
                        <a:rPr lang="en-US"/>
                        <a:t>0.48</a:t>
                      </a:r>
                    </a:p>
                  </a:txBody>
                  <a:tcPr/>
                </a:tc>
                <a:tc>
                  <a:txBody>
                    <a:bodyPr/>
                    <a:lstStyle/>
                    <a:p>
                      <a:r>
                        <a:rPr lang="en-US"/>
                        <a:t>0.48</a:t>
                      </a:r>
                    </a:p>
                  </a:txBody>
                  <a:tcPr/>
                </a:tc>
                <a:tc>
                  <a:txBody>
                    <a:bodyPr/>
                    <a:lstStyle/>
                    <a:p>
                      <a:r>
                        <a:rPr lang="en-US"/>
                        <a:t>0.6</a:t>
                      </a:r>
                    </a:p>
                  </a:txBody>
                  <a:tcPr/>
                </a:tc>
                <a:extLst>
                  <a:ext uri="{0D108BD9-81ED-4DB2-BD59-A6C34878D82A}">
                    <a16:rowId xmlns:a16="http://schemas.microsoft.com/office/drawing/2014/main" val="2215778537"/>
                  </a:ext>
                </a:extLst>
              </a:tr>
              <a:tr h="370840">
                <a:tc>
                  <a:txBody>
                    <a:bodyPr/>
                    <a:lstStyle/>
                    <a:p>
                      <a:r>
                        <a:rPr lang="en-US"/>
                        <a:t>ROUGE-L</a:t>
                      </a:r>
                    </a:p>
                  </a:txBody>
                  <a:tcPr/>
                </a:tc>
                <a:tc>
                  <a:txBody>
                    <a:bodyPr/>
                    <a:lstStyle/>
                    <a:p>
                      <a:r>
                        <a:rPr lang="en-US"/>
                        <a:t>0.59</a:t>
                      </a:r>
                    </a:p>
                  </a:txBody>
                  <a:tcPr/>
                </a:tc>
                <a:tc>
                  <a:txBody>
                    <a:bodyPr/>
                    <a:lstStyle/>
                    <a:p>
                      <a:r>
                        <a:rPr lang="en-US"/>
                        <a:t>0.57</a:t>
                      </a:r>
                    </a:p>
                  </a:txBody>
                  <a:tcPr/>
                </a:tc>
                <a:tc>
                  <a:txBody>
                    <a:bodyPr/>
                    <a:lstStyle/>
                    <a:p>
                      <a:r>
                        <a:rPr lang="en-US"/>
                        <a:t>0.57</a:t>
                      </a:r>
                    </a:p>
                  </a:txBody>
                  <a:tcPr/>
                </a:tc>
                <a:extLst>
                  <a:ext uri="{0D108BD9-81ED-4DB2-BD59-A6C34878D82A}">
                    <a16:rowId xmlns:a16="http://schemas.microsoft.com/office/drawing/2014/main" val="12710529"/>
                  </a:ext>
                </a:extLst>
              </a:tr>
            </a:tbl>
          </a:graphicData>
        </a:graphic>
      </p:graphicFrame>
      <p:graphicFrame>
        <p:nvGraphicFramePr>
          <p:cNvPr id="5" name="Table 5">
            <a:extLst>
              <a:ext uri="{FF2B5EF4-FFF2-40B4-BE49-F238E27FC236}">
                <a16:creationId xmlns:a16="http://schemas.microsoft.com/office/drawing/2014/main" id="{414FC189-EAE1-44FB-8503-2942FFA93FBE}"/>
              </a:ext>
            </a:extLst>
          </p:cNvPr>
          <p:cNvGraphicFramePr>
            <a:graphicFrameLocks noGrp="1"/>
          </p:cNvGraphicFramePr>
          <p:nvPr>
            <p:extLst>
              <p:ext uri="{D42A27DB-BD31-4B8C-83A1-F6EECF244321}">
                <p14:modId xmlns:p14="http://schemas.microsoft.com/office/powerpoint/2010/main" val="2777468341"/>
              </p:ext>
            </p:extLst>
          </p:nvPr>
        </p:nvGraphicFramePr>
        <p:xfrm>
          <a:off x="2032000" y="4973782"/>
          <a:ext cx="8234217" cy="886690"/>
        </p:xfrm>
        <a:graphic>
          <a:graphicData uri="http://schemas.openxmlformats.org/drawingml/2006/table">
            <a:tbl>
              <a:tblPr firstRow="1" bandRow="1">
                <a:tableStyleId>{5C22544A-7EE6-4342-B048-85BDC9FD1C3A}</a:tableStyleId>
              </a:tblPr>
              <a:tblGrid>
                <a:gridCol w="2744739">
                  <a:extLst>
                    <a:ext uri="{9D8B030D-6E8A-4147-A177-3AD203B41FA5}">
                      <a16:colId xmlns:a16="http://schemas.microsoft.com/office/drawing/2014/main" val="1474010712"/>
                    </a:ext>
                  </a:extLst>
                </a:gridCol>
                <a:gridCol w="2744739">
                  <a:extLst>
                    <a:ext uri="{9D8B030D-6E8A-4147-A177-3AD203B41FA5}">
                      <a16:colId xmlns:a16="http://schemas.microsoft.com/office/drawing/2014/main" val="1409889156"/>
                    </a:ext>
                  </a:extLst>
                </a:gridCol>
                <a:gridCol w="2744739">
                  <a:extLst>
                    <a:ext uri="{9D8B030D-6E8A-4147-A177-3AD203B41FA5}">
                      <a16:colId xmlns:a16="http://schemas.microsoft.com/office/drawing/2014/main" val="1776056875"/>
                    </a:ext>
                  </a:extLst>
                </a:gridCol>
              </a:tblGrid>
              <a:tr h="443345">
                <a:tc>
                  <a:txBody>
                    <a:bodyPr/>
                    <a:lstStyle/>
                    <a:p>
                      <a:r>
                        <a:rPr lang="en-US"/>
                        <a:t>Metrics/Models</a:t>
                      </a:r>
                    </a:p>
                  </a:txBody>
                  <a:tcPr/>
                </a:tc>
                <a:tc>
                  <a:txBody>
                    <a:bodyPr/>
                    <a:lstStyle/>
                    <a:p>
                      <a:r>
                        <a:rPr lang="en-US"/>
                        <a:t>T5</a:t>
                      </a:r>
                    </a:p>
                  </a:txBody>
                  <a:tcPr/>
                </a:tc>
                <a:tc>
                  <a:txBody>
                    <a:bodyPr/>
                    <a:lstStyle/>
                    <a:p>
                      <a:r>
                        <a:rPr lang="en-US"/>
                        <a:t>BERT</a:t>
                      </a:r>
                    </a:p>
                  </a:txBody>
                  <a:tcPr/>
                </a:tc>
                <a:extLst>
                  <a:ext uri="{0D108BD9-81ED-4DB2-BD59-A6C34878D82A}">
                    <a16:rowId xmlns:a16="http://schemas.microsoft.com/office/drawing/2014/main" val="3925125862"/>
                  </a:ext>
                </a:extLst>
              </a:tr>
              <a:tr h="443345">
                <a:tc>
                  <a:txBody>
                    <a:bodyPr/>
                    <a:lstStyle/>
                    <a:p>
                      <a:r>
                        <a:rPr lang="en-US"/>
                        <a:t>BLEU</a:t>
                      </a:r>
                    </a:p>
                  </a:txBody>
                  <a:tcPr/>
                </a:tc>
                <a:tc>
                  <a:txBody>
                    <a:bodyPr/>
                    <a:lstStyle/>
                    <a:p>
                      <a:r>
                        <a:rPr lang="en-US"/>
                        <a:t>0.7</a:t>
                      </a:r>
                    </a:p>
                  </a:txBody>
                  <a:tcPr/>
                </a:tc>
                <a:tc>
                  <a:txBody>
                    <a:bodyPr/>
                    <a:lstStyle/>
                    <a:p>
                      <a:r>
                        <a:rPr lang="en-US"/>
                        <a:t>0.63</a:t>
                      </a:r>
                    </a:p>
                  </a:txBody>
                  <a:tcPr/>
                </a:tc>
                <a:extLst>
                  <a:ext uri="{0D108BD9-81ED-4DB2-BD59-A6C34878D82A}">
                    <a16:rowId xmlns:a16="http://schemas.microsoft.com/office/drawing/2014/main" val="1215028699"/>
                  </a:ext>
                </a:extLst>
              </a:tr>
            </a:tbl>
          </a:graphicData>
        </a:graphic>
      </p:graphicFrame>
    </p:spTree>
    <p:extLst>
      <p:ext uri="{BB962C8B-B14F-4D97-AF65-F5344CB8AC3E}">
        <p14:creationId xmlns:p14="http://schemas.microsoft.com/office/powerpoint/2010/main" val="1751572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BFDFFFE-C0E0-4DC3-AFA2-1CC828261BBC}"/>
              </a:ext>
            </a:extLst>
          </p:cNvPr>
          <p:cNvSpPr>
            <a:spLocks noGrp="1"/>
          </p:cNvSpPr>
          <p:nvPr>
            <p:ph type="title"/>
          </p:nvPr>
        </p:nvSpPr>
        <p:spPr>
          <a:xfrm>
            <a:off x="686834" y="591344"/>
            <a:ext cx="3200400" cy="5585619"/>
          </a:xfrm>
        </p:spPr>
        <p:txBody>
          <a:bodyPr>
            <a:normAutofit/>
          </a:bodyPr>
          <a:lstStyle/>
          <a:p>
            <a:r>
              <a:rPr lang="en-US">
                <a:solidFill>
                  <a:srgbClr val="FFFFFF"/>
                </a:solidFill>
                <a:latin typeface="Aparajita" panose="02020603050405020304" pitchFamily="18" charset="0"/>
                <a:cs typeface="Aparajita" panose="02020603050405020304" pitchFamily="18" charset="0"/>
              </a:rPr>
              <a:t>Project Goals</a:t>
            </a:r>
          </a:p>
        </p:txBody>
      </p:sp>
      <p:sp>
        <p:nvSpPr>
          <p:cNvPr id="3" name="Content Placeholder 2">
            <a:extLst>
              <a:ext uri="{FF2B5EF4-FFF2-40B4-BE49-F238E27FC236}">
                <a16:creationId xmlns:a16="http://schemas.microsoft.com/office/drawing/2014/main" id="{6E4CD46C-2C24-4C05-A41C-A9EA3FE9031D}"/>
              </a:ext>
            </a:extLst>
          </p:cNvPr>
          <p:cNvSpPr>
            <a:spLocks noGrp="1"/>
          </p:cNvSpPr>
          <p:nvPr>
            <p:ph idx="1"/>
          </p:nvPr>
        </p:nvSpPr>
        <p:spPr>
          <a:xfrm>
            <a:off x="4447308" y="591344"/>
            <a:ext cx="6906491" cy="5585619"/>
          </a:xfrm>
        </p:spPr>
        <p:txBody>
          <a:bodyPr anchor="ctr">
            <a:normAutofit/>
          </a:bodyPr>
          <a:lstStyle/>
          <a:p>
            <a:r>
              <a:rPr lang="en-US">
                <a:latin typeface="Aparajita" panose="02020603050405020304" pitchFamily="18" charset="0"/>
                <a:cs typeface="Aparajita" panose="02020603050405020304" pitchFamily="18" charset="0"/>
              </a:rPr>
              <a:t>Abstractive text summarization using Newsroom dataset on </a:t>
            </a:r>
            <a:r>
              <a:rPr lang="en-US" err="1">
                <a:latin typeface="Aparajita" panose="02020603050405020304" pitchFamily="18" charset="0"/>
                <a:cs typeface="Aparajita" panose="02020603050405020304" pitchFamily="18" charset="0"/>
              </a:rPr>
              <a:t>PyTorch</a:t>
            </a:r>
            <a:r>
              <a:rPr lang="en-US">
                <a:latin typeface="Aparajita" panose="02020603050405020304" pitchFamily="18" charset="0"/>
                <a:cs typeface="Aparajita" panose="02020603050405020304" pitchFamily="18" charset="0"/>
              </a:rPr>
              <a:t>.</a:t>
            </a:r>
          </a:p>
          <a:p>
            <a:pPr marL="0" indent="0">
              <a:buNone/>
            </a:pPr>
            <a:endParaRPr lang="en-US">
              <a:latin typeface="Aparajita" panose="02020603050405020304" pitchFamily="18" charset="0"/>
              <a:cs typeface="Aparajita" panose="02020603050405020304" pitchFamily="18" charset="0"/>
            </a:endParaRPr>
          </a:p>
          <a:p>
            <a:r>
              <a:rPr lang="en-US">
                <a:latin typeface="Aparajita" panose="02020603050405020304" pitchFamily="18" charset="0"/>
                <a:cs typeface="Aparajita" panose="02020603050405020304" pitchFamily="18" charset="0"/>
              </a:rPr>
              <a:t>Models used:</a:t>
            </a:r>
          </a:p>
          <a:p>
            <a:pPr lvl="1"/>
            <a:r>
              <a:rPr lang="en-US">
                <a:latin typeface="Aparajita" panose="02020603050405020304" pitchFamily="18" charset="0"/>
                <a:cs typeface="Aparajita" panose="02020603050405020304" pitchFamily="18" charset="0"/>
              </a:rPr>
              <a:t>Google T5 Transformer</a:t>
            </a:r>
          </a:p>
          <a:p>
            <a:pPr lvl="1"/>
            <a:r>
              <a:rPr lang="en-US">
                <a:latin typeface="Aparajita" panose="02020603050405020304" pitchFamily="18" charset="0"/>
                <a:cs typeface="Aparajita" panose="02020603050405020304" pitchFamily="18" charset="0"/>
              </a:rPr>
              <a:t>BERT (Bidirectional Encoder Representations from Transformers)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7851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254C-92EF-4884-AE4E-7963E00B9A35}"/>
              </a:ext>
            </a:extLst>
          </p:cNvPr>
          <p:cNvSpPr>
            <a:spLocks noGrp="1"/>
          </p:cNvSpPr>
          <p:nvPr>
            <p:ph type="title"/>
          </p:nvPr>
        </p:nvSpPr>
        <p:spPr/>
        <p:txBody>
          <a:bodyPr/>
          <a:lstStyle/>
          <a:p>
            <a:r>
              <a:rPr lang="en-US"/>
              <a:t>Source code:</a:t>
            </a:r>
          </a:p>
        </p:txBody>
      </p:sp>
      <p:sp>
        <p:nvSpPr>
          <p:cNvPr id="3" name="Content Placeholder 2">
            <a:extLst>
              <a:ext uri="{FF2B5EF4-FFF2-40B4-BE49-F238E27FC236}">
                <a16:creationId xmlns:a16="http://schemas.microsoft.com/office/drawing/2014/main" id="{506E626B-7FCA-4C8C-8B02-4D96B2A69E26}"/>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GitHub Repo:</a:t>
            </a:r>
          </a:p>
          <a:p>
            <a:pPr marL="0" indent="0">
              <a:buNone/>
            </a:pPr>
            <a:r>
              <a:rPr lang="en-US">
                <a:ea typeface="+mn-lt"/>
                <a:cs typeface="+mn-lt"/>
                <a:hlinkClick r:id="rId2"/>
              </a:rPr>
              <a:t>https://github.com/Sumedha-Sirikonda/News-Article-Summarization</a:t>
            </a:r>
            <a:endParaRPr lang="en-US">
              <a:ea typeface="+mn-lt"/>
              <a:cs typeface="+mn-lt"/>
            </a:endParaRPr>
          </a:p>
        </p:txBody>
      </p:sp>
    </p:spTree>
    <p:extLst>
      <p:ext uri="{BB962C8B-B14F-4D97-AF65-F5344CB8AC3E}">
        <p14:creationId xmlns:p14="http://schemas.microsoft.com/office/powerpoint/2010/main" val="3321195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C0C699-2762-4093-9CA4-2D1F9F3A85A2}"/>
              </a:ext>
            </a:extLst>
          </p:cNvPr>
          <p:cNvSpPr>
            <a:spLocks noGrp="1"/>
          </p:cNvSpPr>
          <p:nvPr>
            <p:ph type="title"/>
          </p:nvPr>
        </p:nvSpPr>
        <p:spPr>
          <a:xfrm>
            <a:off x="686834" y="591344"/>
            <a:ext cx="3200400" cy="5585619"/>
          </a:xfrm>
        </p:spPr>
        <p:txBody>
          <a:bodyPr>
            <a:normAutofit/>
          </a:bodyPr>
          <a:lstStyle/>
          <a:p>
            <a:r>
              <a:rPr lang="en-IN">
                <a:solidFill>
                  <a:srgbClr val="FFFFFF"/>
                </a:solidFill>
              </a:rPr>
              <a:t>References:</a:t>
            </a:r>
            <a:br>
              <a:rPr lang="en-IN">
                <a:solidFill>
                  <a:srgbClr val="FFFFFF"/>
                </a:solidFill>
              </a:rPr>
            </a:br>
            <a:endParaRPr lang="en-US">
              <a:solidFill>
                <a:srgbClr val="FFFFFF"/>
              </a:solidFill>
            </a:endParaRPr>
          </a:p>
        </p:txBody>
      </p:sp>
      <p:sp>
        <p:nvSpPr>
          <p:cNvPr id="3" name="Content Placeholder 2">
            <a:extLst>
              <a:ext uri="{FF2B5EF4-FFF2-40B4-BE49-F238E27FC236}">
                <a16:creationId xmlns:a16="http://schemas.microsoft.com/office/drawing/2014/main" id="{50B3C9F3-3698-431C-BBDD-CBBA18E8C78A}"/>
              </a:ext>
            </a:extLst>
          </p:cNvPr>
          <p:cNvSpPr>
            <a:spLocks noGrp="1"/>
          </p:cNvSpPr>
          <p:nvPr>
            <p:ph idx="1"/>
          </p:nvPr>
        </p:nvSpPr>
        <p:spPr>
          <a:xfrm>
            <a:off x="4447308" y="591344"/>
            <a:ext cx="6906491" cy="5585619"/>
          </a:xfrm>
        </p:spPr>
        <p:txBody>
          <a:bodyPr anchor="ctr">
            <a:normAutofit/>
          </a:bodyPr>
          <a:lstStyle/>
          <a:p>
            <a:r>
              <a:rPr lang="en-US">
                <a:hlinkClick r:id="rId2"/>
              </a:rPr>
              <a:t>https://analyticsindiamag.com/python-guide-to-googles-t5-transformer-for-text-summarizer/</a:t>
            </a:r>
            <a:endParaRPr lang="en-US"/>
          </a:p>
          <a:p>
            <a:r>
              <a:rPr lang="en-US">
                <a:hlinkClick r:id="rId3"/>
              </a:rPr>
              <a:t>https://arxiv.org/abs/1905.08836</a:t>
            </a:r>
            <a:endParaRPr lang="en-US"/>
          </a:p>
          <a:p>
            <a:r>
              <a:rPr lang="en-US">
                <a:hlinkClick r:id="rId4"/>
              </a:rPr>
              <a:t>https://towardsdatascience.com/extractive-summarization-using-bert-966e912f4142</a:t>
            </a:r>
            <a:endParaRPr lang="en-US"/>
          </a:p>
          <a:p>
            <a:r>
              <a:rPr lang="en-US">
                <a:hlinkClick r:id="rId5"/>
              </a:rPr>
              <a:t>https://lil.nlp.cornell.edu/newsroom/index.html</a:t>
            </a:r>
            <a:endParaRPr lang="en-US"/>
          </a:p>
          <a:p>
            <a:pPr marL="0" indent="0">
              <a:buNone/>
            </a:pP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8279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a:extLst>
              <a:ext uri="{FF2B5EF4-FFF2-40B4-BE49-F238E27FC236}">
                <a16:creationId xmlns:a16="http://schemas.microsoft.com/office/drawing/2014/main" id="{3B0E2721-544B-40C6-A54F-7F94CBD522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65" r="17213" b="-1"/>
          <a:stretch/>
        </p:blipFill>
        <p:spPr bwMode="auto">
          <a:xfrm>
            <a:off x="261682" y="233061"/>
            <a:ext cx="11668636" cy="6391879"/>
          </a:xfrm>
          <a:custGeom>
            <a:avLst/>
            <a:gdLst/>
            <a:ahLst/>
            <a:cxnLst/>
            <a:rect l="l" t="t" r="r" b="b"/>
            <a:pathLst>
              <a:path w="11668636" h="6391879">
                <a:moveTo>
                  <a:pt x="82200" y="0"/>
                </a:moveTo>
                <a:lnTo>
                  <a:pt x="11586436" y="0"/>
                </a:lnTo>
                <a:cubicBezTo>
                  <a:pt x="11631834" y="0"/>
                  <a:pt x="11668636" y="36802"/>
                  <a:pt x="11668636" y="82200"/>
                </a:cubicBezTo>
                <a:lnTo>
                  <a:pt x="11668636" y="6309679"/>
                </a:lnTo>
                <a:cubicBezTo>
                  <a:pt x="11668636" y="6355077"/>
                  <a:pt x="11631834" y="6391879"/>
                  <a:pt x="11586436" y="6391879"/>
                </a:cubicBezTo>
                <a:lnTo>
                  <a:pt x="82200" y="6391879"/>
                </a:lnTo>
                <a:cubicBezTo>
                  <a:pt x="36802" y="6391879"/>
                  <a:pt x="0" y="6355077"/>
                  <a:pt x="0" y="6309679"/>
                </a:cubicBezTo>
                <a:lnTo>
                  <a:pt x="0" y="82200"/>
                </a:lnTo>
                <a:cubicBezTo>
                  <a:pt x="0" y="36802"/>
                  <a:pt x="36802" y="0"/>
                  <a:pt x="82200" y="0"/>
                </a:cubicBezTo>
                <a:close/>
              </a:path>
            </a:pathLst>
          </a:custGeom>
          <a:noFill/>
          <a:extLst>
            <a:ext uri="{909E8E84-426E-40DD-AFC4-6F175D3DCCD1}">
              <a14:hiddenFill xmlns:a14="http://schemas.microsoft.com/office/drawing/2010/main">
                <a:solidFill>
                  <a:srgbClr val="FFFFFF"/>
                </a:solidFill>
              </a14:hiddenFill>
            </a:ext>
          </a:extLst>
        </p:spPr>
      </p:pic>
      <p:sp>
        <p:nvSpPr>
          <p:cNvPr id="3077" name="Arc 72">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8958979" y="368138"/>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078" name="Oval 74">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69" y="5694291"/>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8666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9" name="Picture 28" descr="Computer script on a screen">
            <a:extLst>
              <a:ext uri="{FF2B5EF4-FFF2-40B4-BE49-F238E27FC236}">
                <a16:creationId xmlns:a16="http://schemas.microsoft.com/office/drawing/2014/main" id="{26E85F2A-83EF-4BD9-A465-30EEDF8C2586}"/>
              </a:ext>
            </a:extLst>
          </p:cNvPr>
          <p:cNvPicPr>
            <a:picLocks noChangeAspect="1"/>
          </p:cNvPicPr>
          <p:nvPr/>
        </p:nvPicPr>
        <p:blipFill rotWithShape="1">
          <a:blip r:embed="rId2"/>
          <a:srcRect l="6483" r="46256"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35"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82802-E429-47D3-AF2A-0828B3E3A398}"/>
              </a:ext>
            </a:extLst>
          </p:cNvPr>
          <p:cNvSpPr>
            <a:spLocks noGrp="1"/>
          </p:cNvSpPr>
          <p:nvPr>
            <p:ph type="title"/>
          </p:nvPr>
        </p:nvSpPr>
        <p:spPr>
          <a:xfrm>
            <a:off x="4987636" y="407988"/>
            <a:ext cx="6560896" cy="880486"/>
          </a:xfrm>
        </p:spPr>
        <p:txBody>
          <a:bodyPr>
            <a:normAutofit/>
          </a:bodyPr>
          <a:lstStyle/>
          <a:p>
            <a:r>
              <a:rPr lang="en-US" sz="5400">
                <a:latin typeface="Aparajita" panose="02020603050405020304" pitchFamily="18" charset="0"/>
                <a:cs typeface="Aparajita" panose="02020603050405020304" pitchFamily="18" charset="0"/>
              </a:rPr>
              <a:t>Project Overview:</a:t>
            </a:r>
          </a:p>
        </p:txBody>
      </p:sp>
      <p:sp>
        <p:nvSpPr>
          <p:cNvPr id="3" name="Content Placeholder 2">
            <a:extLst>
              <a:ext uri="{FF2B5EF4-FFF2-40B4-BE49-F238E27FC236}">
                <a16:creationId xmlns:a16="http://schemas.microsoft.com/office/drawing/2014/main" id="{89E5A858-508C-48AB-963D-B98038B17FA3}"/>
              </a:ext>
            </a:extLst>
          </p:cNvPr>
          <p:cNvSpPr>
            <a:spLocks noGrp="1"/>
          </p:cNvSpPr>
          <p:nvPr>
            <p:ph idx="1"/>
          </p:nvPr>
        </p:nvSpPr>
        <p:spPr>
          <a:xfrm>
            <a:off x="4987636" y="1288474"/>
            <a:ext cx="6560896" cy="4931351"/>
          </a:xfrm>
        </p:spPr>
        <p:txBody>
          <a:bodyPr vert="horz" lIns="91440" tIns="45720" rIns="91440" bIns="45720" rtlCol="0" anchor="t">
            <a:normAutofit fontScale="92500" lnSpcReduction="20000"/>
          </a:bodyPr>
          <a:lstStyle/>
          <a:p>
            <a:r>
              <a:rPr lang="en-US">
                <a:latin typeface="Aparajita"/>
                <a:cs typeface="Aparajita"/>
              </a:rPr>
              <a:t>Types of Summaries:</a:t>
            </a:r>
          </a:p>
          <a:p>
            <a:pPr marL="0" indent="0">
              <a:buNone/>
            </a:pPr>
            <a:r>
              <a:rPr lang="en-US" sz="2400" b="1">
                <a:latin typeface="Aparajita"/>
                <a:cs typeface="Aparajita"/>
              </a:rPr>
              <a:t>Extractive Text Summarization </a:t>
            </a:r>
            <a:r>
              <a:rPr lang="en-US">
                <a:latin typeface="Aparajita"/>
                <a:cs typeface="Aparajita"/>
              </a:rPr>
              <a:t>: </a:t>
            </a:r>
            <a:r>
              <a:rPr lang="en-US" sz="2400">
                <a:latin typeface="Aparajita"/>
                <a:cs typeface="Aparajita"/>
              </a:rPr>
              <a:t>It is the traditional method developed first. The main objective is to identify the significant sentences of the text and add them to the summary. You need to note that the summary obtained contains exact sentences from the original text.</a:t>
            </a:r>
          </a:p>
          <a:p>
            <a:pPr marL="0" indent="0">
              <a:buNone/>
            </a:pPr>
            <a:r>
              <a:rPr lang="en-US" sz="2400" b="1">
                <a:latin typeface="Aparajita"/>
                <a:cs typeface="Aparajita"/>
              </a:rPr>
              <a:t>Abstractive Text Summarization </a:t>
            </a:r>
            <a:r>
              <a:rPr lang="en-US" sz="2400">
                <a:latin typeface="Aparajita"/>
                <a:cs typeface="Aparajita"/>
              </a:rPr>
              <a:t>: </a:t>
            </a:r>
            <a:r>
              <a:rPr lang="en-US" sz="1600" b="0" i="0">
                <a:solidFill>
                  <a:srgbClr val="111111"/>
                </a:solidFill>
                <a:effectLst/>
                <a:latin typeface="raleway"/>
              </a:rPr>
              <a:t> </a:t>
            </a:r>
            <a:r>
              <a:rPr lang="en-US" sz="2400">
                <a:latin typeface="Aparajita"/>
                <a:cs typeface="Aparajita"/>
              </a:rPr>
              <a:t>It is a more advanced method; many advancements keep coming out frequently(I will cover some of the best here). The approach is to identify the important sections, interpret the context and reproduce in a new way. This ensures that the core information is conveyed through shortest text possible.</a:t>
            </a:r>
          </a:p>
          <a:p>
            <a:r>
              <a:rPr lang="en-US">
                <a:latin typeface="Aparajita"/>
                <a:cs typeface="Aparajita"/>
              </a:rPr>
              <a:t>Newsroom Dataset:</a:t>
            </a:r>
          </a:p>
          <a:p>
            <a:pPr lvl="1"/>
            <a:r>
              <a:rPr lang="en-US">
                <a:latin typeface="Aparajita"/>
                <a:cs typeface="Aparajita"/>
              </a:rPr>
              <a:t> Dataset of 1.3 Million Articles &amp; Summaries with Diverse Extractive Strategies.</a:t>
            </a:r>
          </a:p>
          <a:p>
            <a:pPr lvl="1"/>
            <a:r>
              <a:rPr lang="en-US">
                <a:latin typeface="Aparajita"/>
                <a:cs typeface="Aparajita"/>
              </a:rPr>
              <a:t>Obtained from search and social metadata between 1998 to 2007.</a:t>
            </a:r>
          </a:p>
          <a:p>
            <a:pPr lvl="1"/>
            <a:r>
              <a:rPr lang="en-US">
                <a:latin typeface="Aparajita"/>
                <a:cs typeface="Aparajita"/>
              </a:rPr>
              <a:t>Combine both extractive and abstractive strategies.</a:t>
            </a:r>
          </a:p>
          <a:p>
            <a:pPr marL="457200" lvl="1" indent="0">
              <a:buNone/>
            </a:pPr>
            <a:endParaRPr lang="en-US">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651693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Timeline&#10;&#10;Description automatically generated with medium confidence">
            <a:extLst>
              <a:ext uri="{FF2B5EF4-FFF2-40B4-BE49-F238E27FC236}">
                <a16:creationId xmlns:a16="http://schemas.microsoft.com/office/drawing/2014/main" id="{90DA243B-0F9C-44E9-8EB5-A70604CDC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1984443"/>
            <a:ext cx="5521765" cy="333678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5" name="Arc 1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6219DF-C927-4211-9605-2E336B9B988A}"/>
              </a:ext>
            </a:extLst>
          </p:cNvPr>
          <p:cNvSpPr>
            <a:spLocks noGrp="1"/>
          </p:cNvSpPr>
          <p:nvPr>
            <p:ph type="title"/>
          </p:nvPr>
        </p:nvSpPr>
        <p:spPr>
          <a:xfrm>
            <a:off x="838201" y="479493"/>
            <a:ext cx="5257800" cy="1325563"/>
          </a:xfrm>
        </p:spPr>
        <p:txBody>
          <a:bodyPr>
            <a:normAutofit/>
          </a:bodyPr>
          <a:lstStyle/>
          <a:p>
            <a:r>
              <a:rPr lang="en-US">
                <a:latin typeface="Aparajita" panose="02020603050405020304" pitchFamily="18" charset="0"/>
                <a:cs typeface="Aparajita" panose="02020603050405020304" pitchFamily="18" charset="0"/>
              </a:rPr>
              <a:t>Obtaining Dataset:</a:t>
            </a:r>
          </a:p>
        </p:txBody>
      </p:sp>
      <p:sp>
        <p:nvSpPr>
          <p:cNvPr id="8" name="Content Placeholder 7">
            <a:extLst>
              <a:ext uri="{FF2B5EF4-FFF2-40B4-BE49-F238E27FC236}">
                <a16:creationId xmlns:a16="http://schemas.microsoft.com/office/drawing/2014/main" id="{11A9DFE3-F856-469C-B4B7-E0CB9BD15D82}"/>
              </a:ext>
            </a:extLst>
          </p:cNvPr>
          <p:cNvSpPr>
            <a:spLocks noGrp="1"/>
          </p:cNvSpPr>
          <p:nvPr>
            <p:ph idx="1"/>
          </p:nvPr>
        </p:nvSpPr>
        <p:spPr>
          <a:xfrm>
            <a:off x="180109" y="1536770"/>
            <a:ext cx="5915892" cy="4640193"/>
          </a:xfrm>
        </p:spPr>
        <p:txBody>
          <a:bodyPr>
            <a:normAutofit/>
          </a:bodyPr>
          <a:lstStyle/>
          <a:p>
            <a:r>
              <a:rPr lang="en-US" sz="2000" b="0" i="0">
                <a:effectLst/>
                <a:latin typeface="Aparajita" panose="02020603050405020304" pitchFamily="18" charset="0"/>
                <a:cs typeface="Aparajita" panose="02020603050405020304" pitchFamily="18" charset="0"/>
              </a:rPr>
              <a:t>Newsroom contains two scripts for downloading and processing data downloaded from Archive.org</a:t>
            </a:r>
          </a:p>
          <a:p>
            <a:r>
              <a:rPr lang="en-US" sz="2000">
                <a:latin typeface="Aparajita" panose="02020603050405020304" pitchFamily="18" charset="0"/>
                <a:cs typeface="Aparajita" panose="02020603050405020304" pitchFamily="18" charset="0"/>
              </a:rPr>
              <a:t>Download &amp; extract the tar file and yield the tar file directory.</a:t>
            </a:r>
          </a:p>
          <a:p>
            <a:r>
              <a:rPr lang="en-US" sz="2000" b="0" i="0">
                <a:effectLst/>
                <a:latin typeface="Aparajita" panose="02020603050405020304" pitchFamily="18" charset="0"/>
                <a:cs typeface="Aparajita" panose="02020603050405020304" pitchFamily="18" charset="0"/>
              </a:rPr>
              <a:t>Newsroom-extract and newsroom-sc</a:t>
            </a:r>
            <a:r>
              <a:rPr lang="en-US" sz="2000">
                <a:latin typeface="Aparajita" panose="02020603050405020304" pitchFamily="18" charset="0"/>
                <a:cs typeface="Aparajita" panose="02020603050405020304" pitchFamily="18" charset="0"/>
              </a:rPr>
              <a:t>rape scripts used to process the data</a:t>
            </a:r>
          </a:p>
          <a:p>
            <a:r>
              <a:rPr lang="en-US" sz="2000" b="0" i="0">
                <a:effectLst/>
                <a:latin typeface="Aparajita" panose="02020603050405020304" pitchFamily="18" charset="0"/>
                <a:cs typeface="Aparajita" panose="02020603050405020304" pitchFamily="18" charset="0"/>
              </a:rPr>
              <a:t>Newsroom-extract – extracts summaries and articles from the data downloaded by newsroom-scrape.</a:t>
            </a:r>
          </a:p>
          <a:p>
            <a:r>
              <a:rPr lang="en-US" sz="2000">
                <a:latin typeface="Aparajita" panose="02020603050405020304" pitchFamily="18" charset="0"/>
                <a:cs typeface="Aparajita" panose="02020603050405020304" pitchFamily="18" charset="0"/>
              </a:rPr>
              <a:t>Newsroom-scrape – produces an unmodified file out of the original output file.</a:t>
            </a:r>
          </a:p>
          <a:p>
            <a:r>
              <a:rPr lang="en-US" sz="2000" b="0" i="0">
                <a:effectLst/>
                <a:latin typeface="Aparajita" panose="02020603050405020304" pitchFamily="18" charset="0"/>
                <a:cs typeface="Aparajita" panose="02020603050405020304" pitchFamily="18" charset="0"/>
              </a:rPr>
              <a:t>MongoDB as</a:t>
            </a:r>
            <a:r>
              <a:rPr lang="en-US" sz="2000">
                <a:latin typeface="Aparajita" panose="02020603050405020304" pitchFamily="18" charset="0"/>
                <a:cs typeface="Aparajita" panose="02020603050405020304" pitchFamily="18" charset="0"/>
              </a:rPr>
              <a:t> data storage system.</a:t>
            </a:r>
          </a:p>
          <a:p>
            <a:r>
              <a:rPr lang="en-US" sz="2000" b="0" i="0">
                <a:effectLst/>
                <a:latin typeface="Aparajita" panose="02020603050405020304" pitchFamily="18" charset="0"/>
                <a:cs typeface="Aparajita" panose="02020603050405020304" pitchFamily="18" charset="0"/>
              </a:rPr>
              <a:t>Data prep</a:t>
            </a:r>
            <a:r>
              <a:rPr lang="en-US" sz="2000">
                <a:latin typeface="Aparajita" panose="02020603050405020304" pitchFamily="18" charset="0"/>
                <a:cs typeface="Aparajita" panose="02020603050405020304" pitchFamily="18" charset="0"/>
              </a:rPr>
              <a:t>rocessing in done using </a:t>
            </a:r>
            <a:r>
              <a:rPr lang="en-US" sz="2000" err="1">
                <a:latin typeface="Aparajita" panose="02020603050405020304" pitchFamily="18" charset="0"/>
                <a:cs typeface="Aparajita" panose="02020603050405020304" pitchFamily="18" charset="0"/>
              </a:rPr>
              <a:t>Dataframes</a:t>
            </a:r>
            <a:r>
              <a:rPr lang="en-US" sz="2000">
                <a:latin typeface="Aparajita" panose="02020603050405020304" pitchFamily="18" charset="0"/>
                <a:cs typeface="Aparajita" panose="02020603050405020304" pitchFamily="18" charset="0"/>
              </a:rPr>
              <a:t>.</a:t>
            </a:r>
            <a:endParaRPr lang="en-US" sz="2000" b="0" i="0">
              <a:effectLst/>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176248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049B9937-FBB0-44F9-9259-8074F341E122}"/>
              </a:ext>
            </a:extLst>
          </p:cNvPr>
          <p:cNvPicPr>
            <a:picLocks noChangeAspect="1"/>
          </p:cNvPicPr>
          <p:nvPr/>
        </p:nvPicPr>
        <p:blipFill>
          <a:blip r:embed="rId2"/>
          <a:stretch>
            <a:fillRect/>
          </a:stretch>
        </p:blipFill>
        <p:spPr>
          <a:xfrm>
            <a:off x="5964702" y="1984443"/>
            <a:ext cx="5697415" cy="41925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5" name="Arc 1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9DE215-B81A-4729-8BC5-D5DA70A5A452}"/>
              </a:ext>
            </a:extLst>
          </p:cNvPr>
          <p:cNvSpPr>
            <a:spLocks noGrp="1"/>
          </p:cNvSpPr>
          <p:nvPr>
            <p:ph type="title"/>
          </p:nvPr>
        </p:nvSpPr>
        <p:spPr>
          <a:xfrm>
            <a:off x="838201" y="479493"/>
            <a:ext cx="9895448" cy="1325563"/>
          </a:xfrm>
        </p:spPr>
        <p:txBody>
          <a:bodyPr>
            <a:normAutofit/>
          </a:bodyPr>
          <a:lstStyle/>
          <a:p>
            <a:r>
              <a:rPr lang="en-US">
                <a:latin typeface="Aparajita" panose="02020603050405020304" pitchFamily="18" charset="0"/>
                <a:cs typeface="Aparajita" panose="02020603050405020304" pitchFamily="18" charset="0"/>
              </a:rPr>
              <a:t>Understanding Data:</a:t>
            </a:r>
          </a:p>
        </p:txBody>
      </p:sp>
      <p:sp>
        <p:nvSpPr>
          <p:cNvPr id="8" name="Content Placeholder 7">
            <a:extLst>
              <a:ext uri="{FF2B5EF4-FFF2-40B4-BE49-F238E27FC236}">
                <a16:creationId xmlns:a16="http://schemas.microsoft.com/office/drawing/2014/main" id="{CFA79FEE-DBA7-4528-B2D4-5F1E8A513484}"/>
              </a:ext>
            </a:extLst>
          </p:cNvPr>
          <p:cNvSpPr>
            <a:spLocks noGrp="1"/>
          </p:cNvSpPr>
          <p:nvPr>
            <p:ph idx="1"/>
          </p:nvPr>
        </p:nvSpPr>
        <p:spPr>
          <a:xfrm>
            <a:off x="838201" y="1984443"/>
            <a:ext cx="5257800" cy="4192520"/>
          </a:xfrm>
        </p:spPr>
        <p:txBody>
          <a:bodyPr>
            <a:normAutofit/>
          </a:bodyPr>
          <a:lstStyle/>
          <a:p>
            <a:r>
              <a:rPr lang="en-US" sz="2400">
                <a:latin typeface="Aparajita" panose="02020603050405020304" pitchFamily="18" charset="0"/>
                <a:cs typeface="Aparajita" panose="02020603050405020304" pitchFamily="18" charset="0"/>
              </a:rPr>
              <a:t>URLs : Article Original site and its archive location</a:t>
            </a:r>
          </a:p>
          <a:p>
            <a:r>
              <a:rPr lang="en-US" sz="2400">
                <a:latin typeface="Aparajita" panose="02020603050405020304" pitchFamily="18" charset="0"/>
                <a:cs typeface="Aparajita" panose="02020603050405020304" pitchFamily="18" charset="0"/>
              </a:rPr>
              <a:t>Important aspects : title, text and summary </a:t>
            </a:r>
          </a:p>
          <a:p>
            <a:r>
              <a:rPr lang="en-US" sz="2400">
                <a:latin typeface="Aparajita" panose="02020603050405020304" pitchFamily="18" charset="0"/>
                <a:cs typeface="Aparajita" panose="02020603050405020304" pitchFamily="18" charset="0"/>
              </a:rPr>
              <a:t>Quantifying summaries:</a:t>
            </a:r>
          </a:p>
          <a:p>
            <a:pPr lvl="1"/>
            <a:r>
              <a:rPr lang="en-US" sz="2000">
                <a:latin typeface="Aparajita" panose="02020603050405020304" pitchFamily="18" charset="0"/>
                <a:cs typeface="Aparajita" panose="02020603050405020304" pitchFamily="18" charset="0"/>
              </a:rPr>
              <a:t>Compression – size of summaries compared to articles.</a:t>
            </a:r>
          </a:p>
          <a:p>
            <a:pPr lvl="1"/>
            <a:r>
              <a:rPr lang="en-US" sz="2000">
                <a:latin typeface="Aparajita" panose="02020603050405020304" pitchFamily="18" charset="0"/>
                <a:cs typeface="Aparajita" panose="02020603050405020304" pitchFamily="18" charset="0"/>
              </a:rPr>
              <a:t>Coverage – percentage of summary words from articles.</a:t>
            </a:r>
          </a:p>
          <a:p>
            <a:pPr lvl="1"/>
            <a:r>
              <a:rPr lang="en-US" sz="2000">
                <a:latin typeface="Aparajita" panose="02020603050405020304" pitchFamily="18" charset="0"/>
                <a:cs typeface="Aparajita" panose="02020603050405020304" pitchFamily="18" charset="0"/>
              </a:rPr>
              <a:t>Density – How long extractive fragments used by summary?</a:t>
            </a:r>
          </a:p>
          <a:p>
            <a:pPr lvl="1"/>
            <a:r>
              <a:rPr lang="en-US" sz="2000">
                <a:latin typeface="Aparajita" panose="02020603050405020304" pitchFamily="18" charset="0"/>
                <a:cs typeface="Aparajita" panose="02020603050405020304" pitchFamily="18" charset="0"/>
              </a:rPr>
              <a:t>Useful in understanding the diversity of the dataset.</a:t>
            </a:r>
          </a:p>
        </p:txBody>
      </p:sp>
    </p:spTree>
    <p:extLst>
      <p:ext uri="{BB962C8B-B14F-4D97-AF65-F5344CB8AC3E}">
        <p14:creationId xmlns:p14="http://schemas.microsoft.com/office/powerpoint/2010/main" val="1956219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4006F6-BDBD-49FC-9ACD-82DEDA7F609C}"/>
              </a:ext>
            </a:extLst>
          </p:cNvPr>
          <p:cNvSpPr>
            <a:spLocks noGrp="1"/>
          </p:cNvSpPr>
          <p:nvPr>
            <p:ph type="title"/>
          </p:nvPr>
        </p:nvSpPr>
        <p:spPr>
          <a:xfrm>
            <a:off x="686834" y="591344"/>
            <a:ext cx="3200400" cy="5585619"/>
          </a:xfrm>
        </p:spPr>
        <p:txBody>
          <a:bodyPr>
            <a:normAutofit/>
          </a:bodyPr>
          <a:lstStyle/>
          <a:p>
            <a:r>
              <a:rPr lang="en-US">
                <a:solidFill>
                  <a:srgbClr val="FFFFFF"/>
                </a:solidFill>
                <a:latin typeface="Aparajita" panose="02020603050405020304" pitchFamily="18" charset="0"/>
                <a:cs typeface="Aparajita" panose="02020603050405020304" pitchFamily="18" charset="0"/>
              </a:rPr>
              <a:t>Exploratory Data Analysis:</a:t>
            </a:r>
          </a:p>
        </p:txBody>
      </p:sp>
      <p:sp>
        <p:nvSpPr>
          <p:cNvPr id="3" name="Content Placeholder 2">
            <a:extLst>
              <a:ext uri="{FF2B5EF4-FFF2-40B4-BE49-F238E27FC236}">
                <a16:creationId xmlns:a16="http://schemas.microsoft.com/office/drawing/2014/main" id="{BB872DD5-671D-4A77-8489-1A729FDBAACD}"/>
              </a:ext>
            </a:extLst>
          </p:cNvPr>
          <p:cNvSpPr>
            <a:spLocks noGrp="1"/>
          </p:cNvSpPr>
          <p:nvPr>
            <p:ph idx="1"/>
          </p:nvPr>
        </p:nvSpPr>
        <p:spPr>
          <a:xfrm>
            <a:off x="4447308" y="591344"/>
            <a:ext cx="6906491" cy="5585619"/>
          </a:xfrm>
        </p:spPr>
        <p:txBody>
          <a:bodyPr anchor="ctr">
            <a:normAutofit/>
          </a:bodyPr>
          <a:lstStyle/>
          <a:p>
            <a:pPr>
              <a:buFont typeface="Arial" panose="020B0604020202020204" pitchFamily="34" charset="0"/>
              <a:buChar char="•"/>
            </a:pPr>
            <a:r>
              <a:rPr lang="en-US" b="0" i="0">
                <a:effectLst/>
                <a:latin typeface="Aparajita" panose="02020603050405020304" pitchFamily="18" charset="0"/>
                <a:cs typeface="Aparajita" panose="02020603050405020304" pitchFamily="18" charset="0"/>
              </a:rPr>
              <a:t>Expand Contradictions</a:t>
            </a:r>
          </a:p>
          <a:p>
            <a:pPr>
              <a:buFont typeface="Arial" panose="020B0604020202020204" pitchFamily="34" charset="0"/>
              <a:buChar char="•"/>
            </a:pPr>
            <a:r>
              <a:rPr lang="en-US" b="0" i="0">
                <a:effectLst/>
                <a:latin typeface="Aparajita" panose="02020603050405020304" pitchFamily="18" charset="0"/>
                <a:cs typeface="Aparajita" panose="02020603050405020304" pitchFamily="18" charset="0"/>
              </a:rPr>
              <a:t>Sentence Tokenization</a:t>
            </a:r>
          </a:p>
          <a:p>
            <a:pPr>
              <a:buFont typeface="Arial" panose="020B0604020202020204" pitchFamily="34" charset="0"/>
              <a:buChar char="•"/>
            </a:pPr>
            <a:r>
              <a:rPr lang="en-US" b="0" i="0">
                <a:effectLst/>
                <a:latin typeface="Aparajita" panose="02020603050405020304" pitchFamily="18" charset="0"/>
                <a:cs typeface="Aparajita" panose="02020603050405020304" pitchFamily="18" charset="0"/>
              </a:rPr>
              <a:t>Word Tokenization</a:t>
            </a:r>
          </a:p>
          <a:p>
            <a:pPr>
              <a:buFont typeface="Arial" panose="020B0604020202020204" pitchFamily="34" charset="0"/>
              <a:buChar char="•"/>
            </a:pPr>
            <a:r>
              <a:rPr lang="en-US" b="0" i="0">
                <a:effectLst/>
                <a:latin typeface="Aparajita" panose="02020603050405020304" pitchFamily="18" charset="0"/>
                <a:cs typeface="Aparajita" panose="02020603050405020304" pitchFamily="18" charset="0"/>
              </a:rPr>
              <a:t>Character Tokenization</a:t>
            </a:r>
          </a:p>
          <a:p>
            <a:pPr>
              <a:buFont typeface="Arial" panose="020B0604020202020204" pitchFamily="34" charset="0"/>
              <a:buChar char="•"/>
            </a:pPr>
            <a:r>
              <a:rPr lang="en-US" b="0" i="0">
                <a:effectLst/>
                <a:latin typeface="Aparajita" panose="02020603050405020304" pitchFamily="18" charset="0"/>
                <a:cs typeface="Aparajita" panose="02020603050405020304" pitchFamily="18" charset="0"/>
              </a:rPr>
              <a:t>Lemmatization</a:t>
            </a:r>
          </a:p>
          <a:p>
            <a:pPr>
              <a:buFont typeface="Arial" panose="020B0604020202020204" pitchFamily="34" charset="0"/>
              <a:buChar char="•"/>
            </a:pPr>
            <a:r>
              <a:rPr lang="en-US" b="0" i="0">
                <a:effectLst/>
                <a:latin typeface="Aparajita" panose="02020603050405020304" pitchFamily="18" charset="0"/>
                <a:cs typeface="Aparajita" panose="02020603050405020304" pitchFamily="18" charset="0"/>
              </a:rPr>
              <a:t>Data Cleaning - Lowercase words, Remove punctuations, </a:t>
            </a:r>
            <a:r>
              <a:rPr lang="en-US" b="0" i="0" err="1">
                <a:effectLst/>
                <a:latin typeface="Aparajita" panose="02020603050405020304" pitchFamily="18" charset="0"/>
                <a:cs typeface="Aparajita" panose="02020603050405020304" pitchFamily="18" charset="0"/>
              </a:rPr>
              <a:t>Stopwords</a:t>
            </a:r>
            <a:r>
              <a:rPr lang="en-US" b="0" i="0">
                <a:effectLst/>
                <a:latin typeface="Aparajita" panose="02020603050405020304" pitchFamily="18" charset="0"/>
                <a:cs typeface="Aparajita" panose="02020603050405020304" pitchFamily="18" charset="0"/>
              </a:rPr>
              <a:t> etc.,</a:t>
            </a:r>
          </a:p>
          <a:p>
            <a:pPr>
              <a:buFont typeface="Arial" panose="020B0604020202020204" pitchFamily="34" charset="0"/>
              <a:buChar char="•"/>
            </a:pPr>
            <a:r>
              <a:rPr lang="en-US" b="0" i="0">
                <a:effectLst/>
                <a:latin typeface="Aparajita" panose="02020603050405020304" pitchFamily="18" charset="0"/>
                <a:cs typeface="Aparajita" panose="02020603050405020304" pitchFamily="18" charset="0"/>
              </a:rPr>
              <a:t>Visualize</a:t>
            </a:r>
          </a:p>
          <a:p>
            <a:pPr>
              <a:buFont typeface="Arial" panose="020B0604020202020204" pitchFamily="34" charset="0"/>
              <a:buChar char="•"/>
            </a:pPr>
            <a:r>
              <a:rPr lang="en-US" b="0" i="0">
                <a:effectLst/>
                <a:latin typeface="Aparajita" panose="02020603050405020304" pitchFamily="18" charset="0"/>
                <a:cs typeface="Aparajita" panose="02020603050405020304" pitchFamily="18" charset="0"/>
              </a:rPr>
              <a:t>Handle Outliers</a:t>
            </a:r>
          </a:p>
          <a:p>
            <a:pPr>
              <a:buFont typeface="Arial" panose="020B0604020202020204" pitchFamily="34" charset="0"/>
              <a:buChar char="•"/>
            </a:pPr>
            <a:r>
              <a:rPr lang="en-US">
                <a:latin typeface="Aparajita" panose="02020603050405020304" pitchFamily="18" charset="0"/>
                <a:cs typeface="Aparajita" panose="02020603050405020304" pitchFamily="18" charset="0"/>
              </a:rPr>
              <a:t>Topic Modelling</a:t>
            </a:r>
            <a:endParaRPr lang="en-US" b="0" i="0">
              <a:effectLst/>
              <a:latin typeface="Aparajita" panose="02020603050405020304" pitchFamily="18" charset="0"/>
              <a:cs typeface="Aparajita" panose="02020603050405020304" pitchFamily="18" charset="0"/>
            </a:endParaRPr>
          </a:p>
          <a:p>
            <a:pPr marL="0" indent="0">
              <a:buNone/>
            </a:pPr>
            <a:endParaRPr lang="en-US">
              <a:latin typeface="Aparajita" panose="02020603050405020304" pitchFamily="18" charset="0"/>
              <a:cs typeface="Aparajita" panose="02020603050405020304" pitchFamily="18"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1569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C9FC1-D335-448B-987C-27E517159A4C}"/>
              </a:ext>
            </a:extLst>
          </p:cNvPr>
          <p:cNvSpPr>
            <a:spLocks noGrp="1"/>
          </p:cNvSpPr>
          <p:nvPr>
            <p:ph type="title"/>
          </p:nvPr>
        </p:nvSpPr>
        <p:spPr>
          <a:xfrm>
            <a:off x="643467" y="321734"/>
            <a:ext cx="10905066" cy="1135737"/>
          </a:xfrm>
        </p:spPr>
        <p:txBody>
          <a:bodyPr>
            <a:normAutofit/>
          </a:bodyPr>
          <a:lstStyle/>
          <a:p>
            <a:r>
              <a:rPr lang="en-US" sz="3600"/>
              <a:t>Feature Distribution on Text variable</a:t>
            </a:r>
          </a:p>
        </p:txBody>
      </p:sp>
      <p:sp>
        <p:nvSpPr>
          <p:cNvPr id="1032" name="Content Placeholder 1031">
            <a:extLst>
              <a:ext uri="{FF2B5EF4-FFF2-40B4-BE49-F238E27FC236}">
                <a16:creationId xmlns:a16="http://schemas.microsoft.com/office/drawing/2014/main" id="{7FC4B5D0-DA43-42DC-A49D-E255F6881EC3}"/>
              </a:ext>
            </a:extLst>
          </p:cNvPr>
          <p:cNvSpPr>
            <a:spLocks noGrp="1"/>
          </p:cNvSpPr>
          <p:nvPr>
            <p:ph idx="1"/>
          </p:nvPr>
        </p:nvSpPr>
        <p:spPr>
          <a:xfrm>
            <a:off x="643468" y="1782981"/>
            <a:ext cx="4392357" cy="4393982"/>
          </a:xfrm>
        </p:spPr>
        <p:txBody>
          <a:bodyPr>
            <a:normAutofit/>
          </a:bodyPr>
          <a:lstStyle/>
          <a:p>
            <a:r>
              <a:rPr lang="en-US" sz="2000" b="0" i="0">
                <a:solidFill>
                  <a:srgbClr val="000000"/>
                </a:solidFill>
                <a:effectLst/>
                <a:latin typeface="Aparajita" panose="02020603050405020304" pitchFamily="18" charset="0"/>
                <a:cs typeface="Aparajita" panose="02020603050405020304" pitchFamily="18" charset="0"/>
              </a:rPr>
              <a:t>The count of rows with outliers values is a medium number </a:t>
            </a:r>
            <a:r>
              <a:rPr lang="en-US" sz="2000" b="0" i="0" err="1">
                <a:solidFill>
                  <a:srgbClr val="000000"/>
                </a:solidFill>
                <a:effectLst/>
                <a:latin typeface="Aparajita" panose="02020603050405020304" pitchFamily="18" charset="0"/>
                <a:cs typeface="Aparajita" panose="02020603050405020304" pitchFamily="18" charset="0"/>
              </a:rPr>
              <a:t>comparitively</a:t>
            </a:r>
            <a:r>
              <a:rPr lang="en-US" sz="2000" b="0" i="0">
                <a:solidFill>
                  <a:srgbClr val="000000"/>
                </a:solidFill>
                <a:effectLst/>
                <a:latin typeface="Aparajita" panose="02020603050405020304" pitchFamily="18" charset="0"/>
                <a:cs typeface="Aparajita" panose="02020603050405020304" pitchFamily="18" charset="0"/>
              </a:rPr>
              <a:t>, we can consider removing them but it does not look a great deal. </a:t>
            </a:r>
          </a:p>
          <a:p>
            <a:r>
              <a:rPr lang="en-US" sz="2000" b="0" i="0">
                <a:solidFill>
                  <a:srgbClr val="000000"/>
                </a:solidFill>
                <a:effectLst/>
                <a:latin typeface="Aparajita" panose="02020603050405020304" pitchFamily="18" charset="0"/>
                <a:cs typeface="Aparajita" panose="02020603050405020304" pitchFamily="18" charset="0"/>
              </a:rPr>
              <a:t>The count mostly looks like a left skewed distribution, 50% of rows in the range 10-40 words and the count of char is a normal distribution. </a:t>
            </a:r>
          </a:p>
        </p:txBody>
      </p:sp>
      <p:pic>
        <p:nvPicPr>
          <p:cNvPr id="1028" name="Picture 4">
            <a:extLst>
              <a:ext uri="{FF2B5EF4-FFF2-40B4-BE49-F238E27FC236}">
                <a16:creationId xmlns:a16="http://schemas.microsoft.com/office/drawing/2014/main" id="{E3D89257-6B40-4C5B-8354-1DA30EDAB52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5825" y="3752159"/>
            <a:ext cx="6982315" cy="23009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8E55845-5691-466C-B440-12D0C1A0D268}"/>
              </a:ext>
            </a:extLst>
          </p:cNvPr>
          <p:cNvPicPr>
            <a:picLocks noChangeAspect="1"/>
          </p:cNvPicPr>
          <p:nvPr/>
        </p:nvPicPr>
        <p:blipFill>
          <a:blip r:embed="rId3"/>
          <a:stretch>
            <a:fillRect/>
          </a:stretch>
        </p:blipFill>
        <p:spPr>
          <a:xfrm>
            <a:off x="5035825" y="1214783"/>
            <a:ext cx="6982315" cy="2300990"/>
          </a:xfrm>
          <a:prstGeom prst="rect">
            <a:avLst/>
          </a:prstGeom>
        </p:spPr>
      </p:pic>
    </p:spTree>
    <p:extLst>
      <p:ext uri="{BB962C8B-B14F-4D97-AF65-F5344CB8AC3E}">
        <p14:creationId xmlns:p14="http://schemas.microsoft.com/office/powerpoint/2010/main" val="1199267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C9FC1-D335-448B-987C-27E517159A4C}"/>
              </a:ext>
            </a:extLst>
          </p:cNvPr>
          <p:cNvSpPr>
            <a:spLocks noGrp="1"/>
          </p:cNvSpPr>
          <p:nvPr>
            <p:ph type="title"/>
          </p:nvPr>
        </p:nvSpPr>
        <p:spPr>
          <a:xfrm>
            <a:off x="643467" y="321734"/>
            <a:ext cx="10905066" cy="1135737"/>
          </a:xfrm>
        </p:spPr>
        <p:txBody>
          <a:bodyPr>
            <a:normAutofit/>
          </a:bodyPr>
          <a:lstStyle/>
          <a:p>
            <a:r>
              <a:rPr lang="en-US" sz="3600"/>
              <a:t>Feature Distribution on Summary variable</a:t>
            </a:r>
          </a:p>
        </p:txBody>
      </p:sp>
      <p:sp>
        <p:nvSpPr>
          <p:cNvPr id="1032" name="Content Placeholder 1031">
            <a:extLst>
              <a:ext uri="{FF2B5EF4-FFF2-40B4-BE49-F238E27FC236}">
                <a16:creationId xmlns:a16="http://schemas.microsoft.com/office/drawing/2014/main" id="{7FC4B5D0-DA43-42DC-A49D-E255F6881EC3}"/>
              </a:ext>
            </a:extLst>
          </p:cNvPr>
          <p:cNvSpPr>
            <a:spLocks noGrp="1"/>
          </p:cNvSpPr>
          <p:nvPr>
            <p:ph idx="1"/>
          </p:nvPr>
        </p:nvSpPr>
        <p:spPr>
          <a:xfrm>
            <a:off x="643469" y="1457471"/>
            <a:ext cx="4008384" cy="4719492"/>
          </a:xfrm>
        </p:spPr>
        <p:txBody>
          <a:bodyPr>
            <a:normAutofit/>
          </a:bodyPr>
          <a:lstStyle/>
          <a:p>
            <a:r>
              <a:rPr lang="en-US" sz="2000"/>
              <a:t>Large Outlier band for words and character counts</a:t>
            </a:r>
          </a:p>
          <a:p>
            <a:r>
              <a:rPr lang="en-US" sz="2000"/>
              <a:t>Data is mostly right-skewed distribution.</a:t>
            </a:r>
          </a:p>
          <a:p>
            <a:r>
              <a:rPr lang="en-US" sz="2000"/>
              <a:t>Outliers are present</a:t>
            </a:r>
          </a:p>
        </p:txBody>
      </p:sp>
      <p:pic>
        <p:nvPicPr>
          <p:cNvPr id="2052" name="Picture 4">
            <a:extLst>
              <a:ext uri="{FF2B5EF4-FFF2-40B4-BE49-F238E27FC236}">
                <a16:creationId xmlns:a16="http://schemas.microsoft.com/office/drawing/2014/main" id="{86A36FE5-E6F6-45B6-A02D-D4D46BC2E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923" y="3884024"/>
            <a:ext cx="7700757" cy="22929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D3D674A-4E93-434D-843C-6FF2FBDC6F8F}"/>
              </a:ext>
            </a:extLst>
          </p:cNvPr>
          <p:cNvPicPr>
            <a:picLocks noChangeAspect="1"/>
          </p:cNvPicPr>
          <p:nvPr/>
        </p:nvPicPr>
        <p:blipFill>
          <a:blip r:embed="rId3"/>
          <a:stretch>
            <a:fillRect/>
          </a:stretch>
        </p:blipFill>
        <p:spPr>
          <a:xfrm>
            <a:off x="4464923" y="1122081"/>
            <a:ext cx="7513827" cy="2501961"/>
          </a:xfrm>
          <a:prstGeom prst="rect">
            <a:avLst/>
          </a:prstGeom>
        </p:spPr>
      </p:pic>
    </p:spTree>
    <p:extLst>
      <p:ext uri="{BB962C8B-B14F-4D97-AF65-F5344CB8AC3E}">
        <p14:creationId xmlns:p14="http://schemas.microsoft.com/office/powerpoint/2010/main" val="1373589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algorithmic process of determining the lemma of a word based on its intended meaning.&#10;lemmatisation depends on correctly identifying the intended part of speech and meaning of a word in a sentence">
            <a:extLst>
              <a:ext uri="{FF2B5EF4-FFF2-40B4-BE49-F238E27FC236}">
                <a16:creationId xmlns:a16="http://schemas.microsoft.com/office/drawing/2014/main" id="{38BD0CF2-879E-4755-AFA2-5F8AAD98C439}"/>
              </a:ext>
            </a:extLst>
          </p:cNvPr>
          <p:cNvSpPr>
            <a:spLocks noGrp="1"/>
          </p:cNvSpPr>
          <p:nvPr>
            <p:ph type="title"/>
          </p:nvPr>
        </p:nvSpPr>
        <p:spPr>
          <a:xfrm>
            <a:off x="839788" y="365126"/>
            <a:ext cx="10515600" cy="2239526"/>
          </a:xfrm>
        </p:spPr>
        <p:txBody>
          <a:bodyPr>
            <a:normAutofit fontScale="90000"/>
          </a:bodyPr>
          <a:lstStyle/>
          <a:p>
            <a:r>
              <a:rPr lang="en-US" b="1">
                <a:latin typeface="Aparajita" panose="02020603050405020304" pitchFamily="18" charset="0"/>
                <a:cs typeface="Aparajita" panose="02020603050405020304" pitchFamily="18" charset="0"/>
              </a:rPr>
              <a:t>Lemmatization</a:t>
            </a:r>
            <a:r>
              <a:rPr lang="en-US">
                <a:latin typeface="Aparajita" panose="02020603050405020304" pitchFamily="18" charset="0"/>
                <a:cs typeface="Aparajita" panose="02020603050405020304" pitchFamily="18" charset="0"/>
              </a:rPr>
              <a:t>:</a:t>
            </a:r>
            <a:br>
              <a:rPr lang="en-US" sz="2700"/>
            </a:br>
            <a:r>
              <a:rPr lang="en-US" sz="2700"/>
              <a:t>	</a:t>
            </a:r>
            <a:r>
              <a:rPr lang="en-US" sz="2700">
                <a:latin typeface="Aparajita" panose="02020603050405020304" pitchFamily="18" charset="0"/>
                <a:cs typeface="Aparajita" panose="02020603050405020304" pitchFamily="18" charset="0"/>
              </a:rPr>
              <a:t>It is an algorithmic process of determining the </a:t>
            </a:r>
            <a:r>
              <a:rPr lang="en-US" sz="2700" b="1">
                <a:latin typeface="Aparajita" panose="02020603050405020304" pitchFamily="18" charset="0"/>
                <a:cs typeface="Aparajita" panose="02020603050405020304" pitchFamily="18" charset="0"/>
              </a:rPr>
              <a:t>lemma</a:t>
            </a:r>
            <a:r>
              <a:rPr lang="en-US" sz="2700">
                <a:latin typeface="Aparajita" panose="02020603050405020304" pitchFamily="18" charset="0"/>
                <a:cs typeface="Aparajita" panose="02020603050405020304" pitchFamily="18" charset="0"/>
              </a:rPr>
              <a:t> of a word based on its intended meaning.</a:t>
            </a:r>
            <a:br>
              <a:rPr lang="en-US" sz="2700">
                <a:latin typeface="Aparajita" panose="02020603050405020304" pitchFamily="18" charset="0"/>
                <a:cs typeface="Aparajita" panose="02020603050405020304" pitchFamily="18" charset="0"/>
              </a:rPr>
            </a:br>
            <a:r>
              <a:rPr lang="en-US" sz="2700">
                <a:latin typeface="Aparajita" panose="02020603050405020304" pitchFamily="18" charset="0"/>
                <a:cs typeface="Aparajita" panose="02020603050405020304" pitchFamily="18" charset="0"/>
              </a:rPr>
              <a:t>Lemmatization depends on correctly identifying the intended part of speech and meaning of a word in a sentence, as well as within the larger context surrounding that sentence, such as neighboring sentences or even an entire document. </a:t>
            </a:r>
            <a:br>
              <a:rPr lang="en-US" sz="2700">
                <a:latin typeface="Aparajita" panose="02020603050405020304" pitchFamily="18" charset="0"/>
                <a:cs typeface="Aparajita" panose="02020603050405020304" pitchFamily="18" charset="0"/>
              </a:rPr>
            </a:br>
            <a:endParaRPr lang="en-US" sz="2700">
              <a:latin typeface="Aparajita" panose="02020603050405020304" pitchFamily="18" charset="0"/>
              <a:cs typeface="Aparajita" panose="02020603050405020304" pitchFamily="18" charset="0"/>
            </a:endParaRPr>
          </a:p>
        </p:txBody>
      </p:sp>
      <p:sp>
        <p:nvSpPr>
          <p:cNvPr id="3" name="Text Placeholder 2">
            <a:extLst>
              <a:ext uri="{FF2B5EF4-FFF2-40B4-BE49-F238E27FC236}">
                <a16:creationId xmlns:a16="http://schemas.microsoft.com/office/drawing/2014/main" id="{391E8B97-7E96-48ED-954C-85D0BBC3AD34}"/>
              </a:ext>
            </a:extLst>
          </p:cNvPr>
          <p:cNvSpPr>
            <a:spLocks noGrp="1"/>
          </p:cNvSpPr>
          <p:nvPr>
            <p:ph type="body" idx="1"/>
          </p:nvPr>
        </p:nvSpPr>
        <p:spPr>
          <a:xfrm>
            <a:off x="839788" y="2244437"/>
            <a:ext cx="5157787" cy="518346"/>
          </a:xfrm>
        </p:spPr>
        <p:txBody>
          <a:bodyPr>
            <a:noAutofit/>
          </a:bodyPr>
          <a:lstStyle/>
          <a:p>
            <a:r>
              <a:rPr lang="en-US">
                <a:latin typeface="Aparajita" panose="02020603050405020304" pitchFamily="18" charset="0"/>
                <a:cs typeface="Aparajita" panose="02020603050405020304" pitchFamily="18" charset="0"/>
              </a:rPr>
              <a:t>Before Text Lemmatization</a:t>
            </a:r>
            <a:r>
              <a:rPr lang="en-US" sz="3200">
                <a:latin typeface="Aldhabi" panose="01000000000000000000" pitchFamily="2" charset="-78"/>
                <a:cs typeface="Aldhabi" panose="01000000000000000000" pitchFamily="2" charset="-78"/>
              </a:rPr>
              <a:t>	</a:t>
            </a:r>
          </a:p>
        </p:txBody>
      </p:sp>
      <p:sp>
        <p:nvSpPr>
          <p:cNvPr id="5" name="Text Placeholder 4">
            <a:extLst>
              <a:ext uri="{FF2B5EF4-FFF2-40B4-BE49-F238E27FC236}">
                <a16:creationId xmlns:a16="http://schemas.microsoft.com/office/drawing/2014/main" id="{095AF6D9-B97F-4DA8-AE3B-5C513F9430A7}"/>
              </a:ext>
            </a:extLst>
          </p:cNvPr>
          <p:cNvSpPr>
            <a:spLocks noGrp="1"/>
          </p:cNvSpPr>
          <p:nvPr>
            <p:ph type="body" sz="quarter" idx="3"/>
          </p:nvPr>
        </p:nvSpPr>
        <p:spPr>
          <a:xfrm>
            <a:off x="6172200" y="2244438"/>
            <a:ext cx="5183188" cy="518346"/>
          </a:xfrm>
        </p:spPr>
        <p:txBody>
          <a:bodyPr>
            <a:noAutofit/>
          </a:bodyPr>
          <a:lstStyle/>
          <a:p>
            <a:r>
              <a:rPr lang="en-US">
                <a:latin typeface="Aparajita" panose="02020603050405020304" pitchFamily="18" charset="0"/>
                <a:cs typeface="Aparajita" panose="02020603050405020304" pitchFamily="18" charset="0"/>
              </a:rPr>
              <a:t>After Text Lemmatization</a:t>
            </a:r>
          </a:p>
        </p:txBody>
      </p:sp>
      <p:pic>
        <p:nvPicPr>
          <p:cNvPr id="7" name="Picture 6">
            <a:extLst>
              <a:ext uri="{FF2B5EF4-FFF2-40B4-BE49-F238E27FC236}">
                <a16:creationId xmlns:a16="http://schemas.microsoft.com/office/drawing/2014/main" id="{5753F9E6-A269-4813-B0EB-A5BFD303DCB8}"/>
              </a:ext>
            </a:extLst>
          </p:cNvPr>
          <p:cNvPicPr>
            <a:picLocks noChangeAspect="1"/>
          </p:cNvPicPr>
          <p:nvPr/>
        </p:nvPicPr>
        <p:blipFill>
          <a:blip r:embed="rId2"/>
          <a:stretch>
            <a:fillRect/>
          </a:stretch>
        </p:blipFill>
        <p:spPr>
          <a:xfrm>
            <a:off x="387088" y="2762782"/>
            <a:ext cx="5632713" cy="3927897"/>
          </a:xfrm>
          <a:prstGeom prst="rect">
            <a:avLst/>
          </a:prstGeom>
        </p:spPr>
      </p:pic>
      <p:pic>
        <p:nvPicPr>
          <p:cNvPr id="10" name="Picture 9">
            <a:extLst>
              <a:ext uri="{FF2B5EF4-FFF2-40B4-BE49-F238E27FC236}">
                <a16:creationId xmlns:a16="http://schemas.microsoft.com/office/drawing/2014/main" id="{B2827E35-FD08-4B31-9E1B-EF179110F86D}"/>
              </a:ext>
            </a:extLst>
          </p:cNvPr>
          <p:cNvPicPr>
            <a:picLocks noChangeAspect="1"/>
          </p:cNvPicPr>
          <p:nvPr/>
        </p:nvPicPr>
        <p:blipFill>
          <a:blip r:embed="rId3"/>
          <a:stretch>
            <a:fillRect/>
          </a:stretch>
        </p:blipFill>
        <p:spPr>
          <a:xfrm>
            <a:off x="5873636" y="2746949"/>
            <a:ext cx="5183188" cy="3790290"/>
          </a:xfrm>
          <a:prstGeom prst="rect">
            <a:avLst/>
          </a:prstGeom>
        </p:spPr>
      </p:pic>
    </p:spTree>
    <p:extLst>
      <p:ext uri="{BB962C8B-B14F-4D97-AF65-F5344CB8AC3E}">
        <p14:creationId xmlns:p14="http://schemas.microsoft.com/office/powerpoint/2010/main" val="2020983909"/>
      </p:ext>
    </p:extLst>
  </p:cSld>
  <p:clrMapOvr>
    <a:masterClrMapping/>
  </p:clrMapOvr>
</p:sld>
</file>

<file path=ppt/theme/theme1.xml><?xml version="1.0" encoding="utf-8"?>
<a:theme xmlns:a="http://schemas.openxmlformats.org/drawingml/2006/main" name="ShapesVTI">
  <a:themeElements>
    <a:clrScheme name="AnalogousFromRegularSeedRightStep">
      <a:dk1>
        <a:srgbClr val="000000"/>
      </a:dk1>
      <a:lt1>
        <a:srgbClr val="FFFFFF"/>
      </a:lt1>
      <a:dk2>
        <a:srgbClr val="1B2F2E"/>
      </a:dk2>
      <a:lt2>
        <a:srgbClr val="F2F0F3"/>
      </a:lt2>
      <a:accent1>
        <a:srgbClr val="62B522"/>
      </a:accent1>
      <a:accent2>
        <a:srgbClr val="19BA17"/>
      </a:accent2>
      <a:accent3>
        <a:srgbClr val="23B75E"/>
      </a:accent3>
      <a:accent4>
        <a:srgbClr val="16B597"/>
      </a:accent4>
      <a:accent5>
        <a:srgbClr val="28ADD5"/>
      </a:accent5>
      <a:accent6>
        <a:srgbClr val="1A5BD2"/>
      </a:accent6>
      <a:hlink>
        <a:srgbClr val="9758C7"/>
      </a:hlink>
      <a:folHlink>
        <a:srgbClr val="7F7F7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6029BC287E5D243A2DCDB4836F985D5" ma:contentTypeVersion="4" ma:contentTypeDescription="Create a new document." ma:contentTypeScope="" ma:versionID="8ab354279f6a575fa9a34ae700f750dc">
  <xsd:schema xmlns:xsd="http://www.w3.org/2001/XMLSchema" xmlns:xs="http://www.w3.org/2001/XMLSchema" xmlns:p="http://schemas.microsoft.com/office/2006/metadata/properties" xmlns:ns3="a2a9d1e1-dec5-4e6e-8ef5-b0744119e131" targetNamespace="http://schemas.microsoft.com/office/2006/metadata/properties" ma:root="true" ma:fieldsID="802ab93fc08e88f8db66af3966af7114" ns3:_="">
    <xsd:import namespace="a2a9d1e1-dec5-4e6e-8ef5-b0744119e13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a9d1e1-dec5-4e6e-8ef5-b0744119e1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8FA5A1-2D2A-4C47-84FB-7C8B8BD3E94D}">
  <ds:schemaRefs>
    <ds:schemaRef ds:uri="a2a9d1e1-dec5-4e6e-8ef5-b0744119e13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20DD7D0-0F40-4D5A-B3A5-C93A866BC2F5}">
  <ds:schemaRefs>
    <ds:schemaRef ds:uri="http://schemas.microsoft.com/sharepoint/v3/contenttype/forms"/>
  </ds:schemaRefs>
</ds:datastoreItem>
</file>

<file path=customXml/itemProps3.xml><?xml version="1.0" encoding="utf-8"?>
<ds:datastoreItem xmlns:ds="http://schemas.openxmlformats.org/officeDocument/2006/customXml" ds:itemID="{D95ADA0B-0EB0-4584-B49E-53FA4AC5529C}">
  <ds:schemaRefs>
    <ds:schemaRef ds:uri="a2a9d1e1-dec5-4e6e-8ef5-b0744119e13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ShapesVTI</vt:lpstr>
      <vt:lpstr>News Article Summarization</vt:lpstr>
      <vt:lpstr>Project Goals</vt:lpstr>
      <vt:lpstr>Project Overview:</vt:lpstr>
      <vt:lpstr>Obtaining Dataset:</vt:lpstr>
      <vt:lpstr>Understanding Data:</vt:lpstr>
      <vt:lpstr>Exploratory Data Analysis:</vt:lpstr>
      <vt:lpstr>Feature Distribution on Text variable</vt:lpstr>
      <vt:lpstr>Feature Distribution on Summary variable</vt:lpstr>
      <vt:lpstr>Lemmatization:  It is an algorithmic process of determining the lemma of a word based on its intended meaning. Lemmatization depends on correctly identifying the intended part of speech and meaning of a word in a sentence, as well as within the larger context surrounding that sentence, such as neighboring sentences or even an entire document.  </vt:lpstr>
      <vt:lpstr>Topic Modelling</vt:lpstr>
      <vt:lpstr>PowerPoint Presentation</vt:lpstr>
      <vt:lpstr>Model Build Idea:</vt:lpstr>
      <vt:lpstr>PowerPoint Presentation</vt:lpstr>
      <vt:lpstr>Steps for building T5 model</vt:lpstr>
      <vt:lpstr>T5-Model Result</vt:lpstr>
      <vt:lpstr>BERT – Summarizer</vt:lpstr>
      <vt:lpstr>BERT-Model  Result</vt:lpstr>
      <vt:lpstr>Evaluation Metrics</vt:lpstr>
      <vt:lpstr>Evaluation Metrics</vt:lpstr>
      <vt:lpstr>Source code:</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Summarization – Progress II</dc:title>
  <dc:creator>Sumedha Sirikonda</dc:creator>
  <cp:revision>4</cp:revision>
  <dcterms:created xsi:type="dcterms:W3CDTF">2021-11-08T03:10:03Z</dcterms:created>
  <dcterms:modified xsi:type="dcterms:W3CDTF">2021-12-21T01:06:27Z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0x010100B6029BC287E5D243A2DCDB4836F985D5</vt:lpwstr>
  </property>
</Properties>
</file>