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73CB7-5E26-419A-8E0C-35F73B23C06A}" v="8" dt="2024-06-13T05:02:40.8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2C49F0-46AD-407B-A905-D2150955189D}"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31A83F-4109-400F-9E64-B57648D78598}" type="slidenum">
              <a:rPr lang="en-IN" smtClean="0"/>
              <a:t>‹#›</a:t>
            </a:fld>
            <a:endParaRPr lang="en-IN"/>
          </a:p>
        </p:txBody>
      </p:sp>
    </p:spTree>
    <p:extLst>
      <p:ext uri="{BB962C8B-B14F-4D97-AF65-F5344CB8AC3E}">
        <p14:creationId xmlns:p14="http://schemas.microsoft.com/office/powerpoint/2010/main" val="315617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1A83F-4109-400F-9E64-B57648D78598}" type="slidenum">
              <a:rPr lang="en-IN" smtClean="0"/>
              <a:t>3</a:t>
            </a:fld>
            <a:endParaRPr lang="en-IN"/>
          </a:p>
        </p:txBody>
      </p:sp>
    </p:spTree>
    <p:extLst>
      <p:ext uri="{BB962C8B-B14F-4D97-AF65-F5344CB8AC3E}">
        <p14:creationId xmlns:p14="http://schemas.microsoft.com/office/powerpoint/2010/main" val="422565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3174443"/>
            <a:ext cx="68580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GURUGU SAI GIRIJA</a:t>
            </a:r>
            <a:endParaRPr spc="15" dirty="0"/>
          </a:p>
        </p:txBody>
      </p:sp>
      <p:sp>
        <p:nvSpPr>
          <p:cNvPr id="8" name="object 8"/>
          <p:cNvSpPr txBox="1"/>
          <p:nvPr/>
        </p:nvSpPr>
        <p:spPr>
          <a:xfrm>
            <a:off x="6553200" y="415639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7685"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9F3295CA-2264-A240-AAF4-D6356A7AA966}"/>
              </a:ext>
            </a:extLst>
          </p:cNvPr>
          <p:cNvSpPr txBox="1"/>
          <p:nvPr/>
        </p:nvSpPr>
        <p:spPr>
          <a:xfrm>
            <a:off x="609600" y="1600200"/>
            <a:ext cx="7467600" cy="3876446"/>
          </a:xfrm>
          <a:prstGeom prst="rect">
            <a:avLst/>
          </a:prstGeom>
          <a:noFill/>
        </p:spPr>
        <p:txBody>
          <a:bodyPr wrap="square" rtlCol="0">
            <a:spAutoFit/>
          </a:bodyPr>
          <a:lstStyle/>
          <a:p>
            <a:pPr algn="just">
              <a:lnSpc>
                <a:spcPct val="150000"/>
              </a:lnSpc>
            </a:pPr>
            <a:r>
              <a:rPr lang="en-US" dirty="0"/>
              <a:t>Our comprehensive security strategy delivers outstanding results, significantly reducing the risk of keylogger attacks. Through enhanced awareness and preparedness, users are equipped to recognize and avoid threats. Advanced detection tools and proactive measures ensure robust protection, while clear incident response plans guarantee swift, effective action. The outcome? Peace of mind, cost savings, reduced risk, and strengthened trust, safeguarding financial and reputational </a:t>
            </a:r>
            <a:r>
              <a:rPr lang="en-US" dirty="0" err="1"/>
              <a:t>integrit</a:t>
            </a:r>
            <a:endParaRPr lang="en-US" dirty="0"/>
          </a:p>
          <a:p>
            <a:pPr algn="just">
              <a:lnSpc>
                <a:spcPct val="150000"/>
              </a:lnSpc>
            </a:pPr>
            <a:r>
              <a:rPr lang="en-US" sz="2000" b="1" i="1" dirty="0"/>
              <a:t>                     </a:t>
            </a:r>
          </a:p>
          <a:p>
            <a:pPr algn="just">
              <a:lnSpc>
                <a:spcPct val="150000"/>
              </a:lnSpc>
            </a:pPr>
            <a:r>
              <a:rPr lang="en-US" sz="2000" b="1" i="1" dirty="0"/>
              <a:t>                                  "Don't Let Keyloggers Infiltrate Your  Security."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B1E788DE-2725-D56B-1B85-E65BDB4644A4}"/>
              </a:ext>
            </a:extLst>
          </p:cNvPr>
          <p:cNvSpPr txBox="1"/>
          <p:nvPr/>
        </p:nvSpPr>
        <p:spPr>
          <a:xfrm>
            <a:off x="1596009" y="2819400"/>
            <a:ext cx="5852257" cy="1323439"/>
          </a:xfrm>
          <a:prstGeom prst="rect">
            <a:avLst/>
          </a:prstGeom>
          <a:noFill/>
        </p:spPr>
        <p:txBody>
          <a:bodyPr wrap="square" rtlCol="0">
            <a:spAutoFit/>
          </a:bodyPr>
          <a:lstStyle/>
          <a:p>
            <a:r>
              <a:rPr lang="en-IN" sz="8000" dirty="0">
                <a:solidFill>
                  <a:schemeClr val="tx2">
                    <a:lumMod val="60000"/>
                    <a:lumOff val="40000"/>
                  </a:schemeClr>
                </a:solidFill>
                <a:latin typeface="Aptos Narrow" panose="020B0004020202020204" pitchFamily="34" charset="0"/>
              </a:rPr>
              <a:t>KEYLOGGER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74C8B74-0780-1307-68EB-160297D0D76F}"/>
              </a:ext>
            </a:extLst>
          </p:cNvPr>
          <p:cNvSpPr txBox="1"/>
          <p:nvPr/>
        </p:nvSpPr>
        <p:spPr>
          <a:xfrm>
            <a:off x="1741397" y="1490909"/>
            <a:ext cx="7869328" cy="5078313"/>
          </a:xfrm>
          <a:prstGeom prst="rect">
            <a:avLst/>
          </a:prstGeom>
          <a:noFill/>
        </p:spPr>
        <p:txBody>
          <a:bodyPr wrap="square" rtlCol="0">
            <a:spAutoFit/>
          </a:bodyPr>
          <a:lstStyle/>
          <a:p>
            <a:pPr algn="just"/>
            <a:r>
              <a:rPr lang="en-US" dirty="0"/>
              <a:t>Keyloggers are surveillance tools designed to monitor and record every keystroke made on a keyboard. They are often used with the intention of capturing sensitive information, such as login credentials, financial data, and personal communications. While keyloggers can have legitimate uses, such as monitoring employees or parental control, they are primarily associated with malicious activities.</a:t>
            </a:r>
          </a:p>
          <a:p>
            <a:pPr algn="just"/>
            <a:r>
              <a:rPr lang="en-US" dirty="0"/>
              <a:t>Cybercriminals frequently use keyloggers to steal confidential information, which can lead to identity theft, financial fraud, and unauthorized system access. The presence of keyloggers poses significant security threats, including privacy invasion, data breaches, and the potential for wider malware infections that can compromise overall system integrity.</a:t>
            </a:r>
          </a:p>
          <a:p>
            <a:pPr algn="just"/>
            <a:endParaRPr lang="en-US" dirty="0"/>
          </a:p>
          <a:p>
            <a:pPr algn="just"/>
            <a:r>
              <a:rPr lang="en-US" dirty="0"/>
              <a:t>        To mitigate these risks, it is essential to:</a:t>
            </a:r>
          </a:p>
          <a:p>
            <a:pPr algn="just"/>
            <a:endParaRPr lang="en-US" dirty="0"/>
          </a:p>
          <a:p>
            <a:pPr marL="285750" indent="-285750" algn="just">
              <a:buFont typeface="Arial" panose="020B0604020202020204" pitchFamily="34" charset="0"/>
              <a:buChar char="•"/>
            </a:pPr>
            <a:r>
              <a:rPr lang="en-IN" dirty="0"/>
              <a:t>Raise Awareness</a:t>
            </a:r>
            <a:endParaRPr lang="en-US" dirty="0"/>
          </a:p>
          <a:p>
            <a:pPr marL="285750" indent="-285750" algn="just">
              <a:buFont typeface="Arial" panose="020B0604020202020204" pitchFamily="34" charset="0"/>
              <a:buChar char="•"/>
            </a:pPr>
            <a:r>
              <a:rPr lang="en-IN" dirty="0"/>
              <a:t>Implement Technical </a:t>
            </a:r>
            <a:r>
              <a:rPr lang="en-IN" dirty="0" err="1"/>
              <a:t>Defenses</a:t>
            </a:r>
            <a:endParaRPr lang="en-US" dirty="0"/>
          </a:p>
          <a:p>
            <a:pPr marL="285750" indent="-285750" algn="just">
              <a:buFont typeface="Arial" panose="020B0604020202020204" pitchFamily="34" charset="0"/>
              <a:buChar char="•"/>
            </a:pPr>
            <a:r>
              <a:rPr lang="en-IN" dirty="0"/>
              <a:t>Conduct Regular Security Audits</a:t>
            </a: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96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6C5309-7757-69DB-FB9C-97A057F5B0B9}"/>
              </a:ext>
            </a:extLst>
          </p:cNvPr>
          <p:cNvSpPr txBox="1"/>
          <p:nvPr/>
        </p:nvSpPr>
        <p:spPr>
          <a:xfrm>
            <a:off x="1143000" y="1925657"/>
            <a:ext cx="5871528" cy="3970318"/>
          </a:xfrm>
          <a:prstGeom prst="rect">
            <a:avLst/>
          </a:prstGeom>
          <a:noFill/>
        </p:spPr>
        <p:txBody>
          <a:bodyPr wrap="square" rtlCol="0">
            <a:spAutoFit/>
          </a:bodyPr>
          <a:lstStyle/>
          <a:p>
            <a:pPr algn="just"/>
            <a:r>
              <a:rPr lang="en-US" sz="2800" dirty="0"/>
              <a:t>Despite the growing sophistication of keylogger attacks, many individuals and organizations lack the necessary understanding and implementation of effective security measures. This gap in knowledge and preparedness results in heightened vulnerability to privacy invasions, financial fraud, and data breaches.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29152" y="1433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4B0D142-2289-BF68-AD8C-1A89364C7EF0}"/>
              </a:ext>
            </a:extLst>
          </p:cNvPr>
          <p:cNvSpPr txBox="1"/>
          <p:nvPr/>
        </p:nvSpPr>
        <p:spPr>
          <a:xfrm>
            <a:off x="914400" y="2019300"/>
            <a:ext cx="6477000" cy="3970318"/>
          </a:xfrm>
          <a:prstGeom prst="rect">
            <a:avLst/>
          </a:prstGeom>
          <a:noFill/>
        </p:spPr>
        <p:txBody>
          <a:bodyPr wrap="square" rtlCol="0">
            <a:spAutoFit/>
          </a:bodyPr>
          <a:lstStyle/>
          <a:p>
            <a:pPr algn="just"/>
            <a:r>
              <a:rPr lang="en-US" dirty="0">
                <a:latin typeface="+mj-lt"/>
              </a:rPr>
              <a:t>The presentation will then explore the mechanisms through which key loggers operate, how they capture keystrokes, and how this information is transmitted to attackers. We will discuss the potential impacts of key loggers, from personal risks like identity theft and financial loss to corporate risks including data breaches and intellectual property theft .We will delve into the detection of key loggers, examining symptoms, indicators, and the tools available for identifying them. Preventive measures will be highlighted, emphasizing the importance of regular software updates, comprehensive security solutions, physical security of devices, and safe online practices. We will also cover response strategies for key logger infections, outlining steps to remove key loggers and secure affected accounts.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72400" y="1550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816C65D-CEA1-5757-DD61-5BC44A806457}"/>
              </a:ext>
            </a:extLst>
          </p:cNvPr>
          <p:cNvSpPr txBox="1"/>
          <p:nvPr/>
        </p:nvSpPr>
        <p:spPr>
          <a:xfrm>
            <a:off x="914400" y="2133600"/>
            <a:ext cx="5781675" cy="3686175"/>
          </a:xfrm>
          <a:prstGeom prst="rect">
            <a:avLst/>
          </a:prstGeom>
          <a:noFill/>
        </p:spPr>
        <p:txBody>
          <a:bodyPr wrap="square" rtlCol="0">
            <a:spAutoFit/>
          </a:bodyPr>
          <a:lstStyle/>
          <a:p>
            <a:r>
              <a:rPr lang="en-US" b="1" dirty="0">
                <a:latin typeface="Arial" pitchFamily="34" charset="0"/>
                <a:cs typeface="Arial" pitchFamily="34" charset="0"/>
              </a:rPr>
              <a:t>The primary end users of this presentation on "Key Loggers and      Security" are:</a:t>
            </a:r>
            <a:endParaRPr lang="en-US" dirty="0">
              <a:latin typeface="Arial" pitchFamily="34" charset="0"/>
              <a:cs typeface="Arial" pitchFamily="34" charset="0"/>
            </a:endParaRPr>
          </a:p>
          <a:p>
            <a:r>
              <a:rPr lang="en-US" dirty="0"/>
              <a:t> </a:t>
            </a:r>
          </a:p>
          <a:p>
            <a:pPr>
              <a:lnSpc>
                <a:spcPct val="150000"/>
              </a:lnSpc>
            </a:pPr>
            <a:r>
              <a:rPr lang="en-US" i="1" dirty="0"/>
              <a:t>1)Individuals and General Public</a:t>
            </a:r>
          </a:p>
          <a:p>
            <a:pPr>
              <a:lnSpc>
                <a:spcPct val="150000"/>
              </a:lnSpc>
            </a:pPr>
            <a:r>
              <a:rPr lang="en-US" i="1" dirty="0"/>
              <a:t>2)Corporate Employees and Management</a:t>
            </a:r>
          </a:p>
          <a:p>
            <a:pPr>
              <a:lnSpc>
                <a:spcPct val="150000"/>
              </a:lnSpc>
            </a:pPr>
            <a:r>
              <a:rPr lang="en-US" i="1" dirty="0"/>
              <a:t>3)IT and Security Professionals</a:t>
            </a:r>
          </a:p>
          <a:p>
            <a:pPr>
              <a:lnSpc>
                <a:spcPct val="150000"/>
              </a:lnSpc>
            </a:pPr>
            <a:r>
              <a:rPr lang="en-US" i="1" dirty="0"/>
              <a:t>4)Educational Institutions and Students</a:t>
            </a:r>
          </a:p>
          <a:p>
            <a:pPr>
              <a:lnSpc>
                <a:spcPct val="150000"/>
              </a:lnSpc>
            </a:pPr>
            <a:r>
              <a:rPr lang="en-US" i="1" dirty="0"/>
              <a:t>5)Government and Law Enforcement Agencies</a:t>
            </a:r>
          </a:p>
          <a:p>
            <a:pPr>
              <a:lnSpc>
                <a:spcPct val="150000"/>
              </a:lnSpc>
            </a:pPr>
            <a:r>
              <a:rPr lang="en-US" i="1" dirty="0"/>
              <a:t>6)Healthcare Providers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634" y="1487887"/>
            <a:ext cx="2695574" cy="3248025"/>
          </a:xfrm>
          <a:prstGeom prst="rect">
            <a:avLst/>
          </a:prstGeom>
        </p:spPr>
      </p:pic>
      <p:sp>
        <p:nvSpPr>
          <p:cNvPr id="3" name="object 3"/>
          <p:cNvSpPr/>
          <p:nvPr/>
        </p:nvSpPr>
        <p:spPr>
          <a:xfrm>
            <a:off x="100584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40591" y="600856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141881-C963-9D21-2E4C-54BE4C8DE6B3}"/>
              </a:ext>
            </a:extLst>
          </p:cNvPr>
          <p:cNvSpPr txBox="1"/>
          <p:nvPr/>
        </p:nvSpPr>
        <p:spPr>
          <a:xfrm>
            <a:off x="2797277" y="1542046"/>
            <a:ext cx="6858000" cy="4801314"/>
          </a:xfrm>
          <a:prstGeom prst="rect">
            <a:avLst/>
          </a:prstGeom>
          <a:noFill/>
        </p:spPr>
        <p:txBody>
          <a:bodyPr wrap="square" rtlCol="0">
            <a:spAutoFit/>
          </a:bodyPr>
          <a:lstStyle/>
          <a:p>
            <a:pPr algn="just"/>
            <a:r>
              <a:rPr lang="en-US" dirty="0"/>
              <a:t>Our solution to combat the escalating threat of keyloggers is a comprehensive, multi-faceted approach that includes raising awareness, implementing advanced technical defenses, and establishing robust response protocols. By conducting targeted educational campaigns, we equip users with the knowledge to recognize and avoid keylogger threats. Our deployment of cutting-edge antivirus software, encryption, and two-factor authentication ensures a robust defense against potential attacks. Furthermore, we implement sophisticated detection and monitoring systems to identify keylogger activities early. In the event of an attack, our well-defined response protocols enable swift and effective action to mitigate damage and secure compromised data. This solution not only reduces the incidence and impact of keylogger attacks but also enhances overall cybersecurity posture, fostering a safer digital environment. The value proposition lies in significantly lowering the risk of data breaches, financial losses, and privacy invasions, thereby safeguarding personal and organizational integrity and ensuring business continuity.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931BB2A-9051-3771-56BD-7E107967ABD3}"/>
              </a:ext>
            </a:extLst>
          </p:cNvPr>
          <p:cNvSpPr txBox="1"/>
          <p:nvPr/>
        </p:nvSpPr>
        <p:spPr>
          <a:xfrm>
            <a:off x="2526030" y="2438400"/>
            <a:ext cx="6236970" cy="2957861"/>
          </a:xfrm>
          <a:prstGeom prst="rect">
            <a:avLst/>
          </a:prstGeom>
          <a:noFill/>
        </p:spPr>
        <p:txBody>
          <a:bodyPr wrap="square" rtlCol="0">
            <a:spAutoFit/>
          </a:bodyPr>
          <a:lstStyle/>
          <a:p>
            <a:pPr>
              <a:lnSpc>
                <a:spcPct val="150000"/>
              </a:lnSpc>
            </a:pPr>
            <a:r>
              <a:rPr lang="en-US" b="1" u="sng"/>
              <a:t>Revolutionizing Security</a:t>
            </a:r>
            <a:r>
              <a:rPr lang="en-US"/>
              <a:t>: Our solution delivers unparalleled protection against key logger attacks, transforming the landscape of digital defense. Through cutting-edge education, advanced detection tools, and proactive measures, we redefine security standards. Experience the 'wow' factor of peace of mind, cost savings, and enhanced trust, setting new benchmarks in safeguarding individuals and organizations."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a:extLst>
              <a:ext uri="{FF2B5EF4-FFF2-40B4-BE49-F238E27FC236}">
                <a16:creationId xmlns:a16="http://schemas.microsoft.com/office/drawing/2014/main" id="{109273DF-7D3D-3743-B2A3-7264B5E19DF2}"/>
              </a:ext>
            </a:extLst>
          </p:cNvPr>
          <p:cNvPicPr>
            <a:picLocks noChangeAspect="1"/>
          </p:cNvPicPr>
          <p:nvPr/>
        </p:nvPicPr>
        <p:blipFill>
          <a:blip r:embed="rId3"/>
          <a:stretch>
            <a:fillRect/>
          </a:stretch>
        </p:blipFill>
        <p:spPr>
          <a:xfrm>
            <a:off x="283295" y="2667000"/>
            <a:ext cx="4951284" cy="2372490"/>
          </a:xfrm>
          <a:prstGeom prst="rect">
            <a:avLst/>
          </a:prstGeom>
        </p:spPr>
      </p:pic>
      <p:pic>
        <p:nvPicPr>
          <p:cNvPr id="11" name="Picture 10">
            <a:extLst>
              <a:ext uri="{FF2B5EF4-FFF2-40B4-BE49-F238E27FC236}">
                <a16:creationId xmlns:a16="http://schemas.microsoft.com/office/drawing/2014/main" id="{493A19A8-4CE4-6E0C-68F7-62B4F64C5D08}"/>
              </a:ext>
            </a:extLst>
          </p:cNvPr>
          <p:cNvPicPr>
            <a:picLocks noChangeAspect="1"/>
          </p:cNvPicPr>
          <p:nvPr/>
        </p:nvPicPr>
        <p:blipFill>
          <a:blip r:embed="rId4"/>
          <a:stretch>
            <a:fillRect/>
          </a:stretch>
        </p:blipFill>
        <p:spPr>
          <a:xfrm>
            <a:off x="5791200" y="2191057"/>
            <a:ext cx="3886200" cy="29813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754</Words>
  <Application>Microsoft Office PowerPoint</Application>
  <PresentationFormat>Widescreen</PresentationFormat>
  <Paragraphs>57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 Narrow</vt:lpstr>
      <vt:lpstr>Arial</vt:lpstr>
      <vt:lpstr>Calibri</vt:lpstr>
      <vt:lpstr>Trebuchet MS</vt:lpstr>
      <vt:lpstr>Office Theme</vt:lpstr>
      <vt:lpstr>GURUGU SAI GIRIJA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dc:creator>
  <cp:lastModifiedBy>21b01a0434 ECE</cp:lastModifiedBy>
  <cp:revision>3</cp:revision>
  <dcterms:created xsi:type="dcterms:W3CDTF">2024-06-03T05:48:59Z</dcterms:created>
  <dcterms:modified xsi:type="dcterms:W3CDTF">2024-06-13T05:04:21Z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