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</p:sldMasterIdLst>
  <p:notesMasterIdLst>
    <p:notesMasterId r:id="rId116"/>
  </p:notesMasterIdLst>
  <p:sldIdLst>
    <p:sldId id="256" r:id="rId2"/>
    <p:sldId id="363" r:id="rId3"/>
    <p:sldId id="371" r:id="rId4"/>
    <p:sldId id="376" r:id="rId5"/>
    <p:sldId id="387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364" r:id="rId14"/>
    <p:sldId id="319" r:id="rId15"/>
    <p:sldId id="320" r:id="rId16"/>
    <p:sldId id="321" r:id="rId17"/>
    <p:sldId id="322" r:id="rId18"/>
    <p:sldId id="323" r:id="rId19"/>
    <p:sldId id="324" r:id="rId20"/>
    <p:sldId id="327" r:id="rId21"/>
    <p:sldId id="342" r:id="rId22"/>
    <p:sldId id="370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358" r:id="rId31"/>
    <p:sldId id="359" r:id="rId32"/>
    <p:sldId id="360" r:id="rId33"/>
    <p:sldId id="361" r:id="rId34"/>
    <p:sldId id="362" r:id="rId35"/>
    <p:sldId id="383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336" r:id="rId45"/>
    <p:sldId id="337" r:id="rId46"/>
    <p:sldId id="338" r:id="rId47"/>
    <p:sldId id="384" r:id="rId48"/>
    <p:sldId id="385" r:id="rId49"/>
    <p:sldId id="340" r:id="rId50"/>
    <p:sldId id="343" r:id="rId51"/>
    <p:sldId id="366" r:id="rId52"/>
    <p:sldId id="367" r:id="rId53"/>
    <p:sldId id="368" r:id="rId54"/>
    <p:sldId id="341" r:id="rId55"/>
    <p:sldId id="374" r:id="rId56"/>
    <p:sldId id="372" r:id="rId57"/>
    <p:sldId id="373" r:id="rId58"/>
    <p:sldId id="377" r:id="rId59"/>
    <p:sldId id="380" r:id="rId60"/>
    <p:sldId id="381" r:id="rId61"/>
    <p:sldId id="382" r:id="rId62"/>
    <p:sldId id="388" r:id="rId63"/>
    <p:sldId id="389" r:id="rId64"/>
    <p:sldId id="390" r:id="rId65"/>
    <p:sldId id="391" r:id="rId66"/>
    <p:sldId id="392" r:id="rId67"/>
    <p:sldId id="393" r:id="rId68"/>
    <p:sldId id="394" r:id="rId69"/>
    <p:sldId id="395" r:id="rId70"/>
    <p:sldId id="396" r:id="rId71"/>
    <p:sldId id="397" r:id="rId72"/>
    <p:sldId id="398" r:id="rId73"/>
    <p:sldId id="399" r:id="rId74"/>
    <p:sldId id="400" r:id="rId75"/>
    <p:sldId id="401" r:id="rId76"/>
    <p:sldId id="402" r:id="rId77"/>
    <p:sldId id="403" r:id="rId78"/>
    <p:sldId id="404" r:id="rId79"/>
    <p:sldId id="405" r:id="rId80"/>
    <p:sldId id="406" r:id="rId81"/>
    <p:sldId id="407" r:id="rId82"/>
    <p:sldId id="408" r:id="rId83"/>
    <p:sldId id="409" r:id="rId84"/>
    <p:sldId id="410" r:id="rId85"/>
    <p:sldId id="411" r:id="rId86"/>
    <p:sldId id="412" r:id="rId87"/>
    <p:sldId id="413" r:id="rId88"/>
    <p:sldId id="414" r:id="rId89"/>
    <p:sldId id="421" r:id="rId90"/>
    <p:sldId id="418" r:id="rId91"/>
    <p:sldId id="420" r:id="rId92"/>
    <p:sldId id="422" r:id="rId93"/>
    <p:sldId id="423" r:id="rId94"/>
    <p:sldId id="424" r:id="rId95"/>
    <p:sldId id="425" r:id="rId96"/>
    <p:sldId id="426" r:id="rId97"/>
    <p:sldId id="427" r:id="rId98"/>
    <p:sldId id="428" r:id="rId99"/>
    <p:sldId id="429" r:id="rId100"/>
    <p:sldId id="430" r:id="rId101"/>
    <p:sldId id="431" r:id="rId102"/>
    <p:sldId id="432" r:id="rId103"/>
    <p:sldId id="433" r:id="rId104"/>
    <p:sldId id="434" r:id="rId105"/>
    <p:sldId id="435" r:id="rId106"/>
    <p:sldId id="436" r:id="rId107"/>
    <p:sldId id="437" r:id="rId108"/>
    <p:sldId id="438" r:id="rId109"/>
    <p:sldId id="439" r:id="rId110"/>
    <p:sldId id="440" r:id="rId111"/>
    <p:sldId id="441" r:id="rId112"/>
    <p:sldId id="442" r:id="rId113"/>
    <p:sldId id="443" r:id="rId114"/>
    <p:sldId id="444" r:id="rId1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99FF"/>
    <a:srgbClr val="99CCFF"/>
    <a:srgbClr val="3399FF"/>
    <a:srgbClr val="0066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488" autoAdjust="0"/>
    <p:restoredTop sz="94660"/>
  </p:normalViewPr>
  <p:slideViewPr>
    <p:cSldViewPr snapToGrid="0">
      <p:cViewPr varScale="1">
        <p:scale>
          <a:sx n="71" d="100"/>
          <a:sy n="71" d="100"/>
        </p:scale>
        <p:origin x="1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presProps" Target="pres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39377-66F2-4242-B7CB-E9A1BDF22D53}" type="datetimeFigureOut">
              <a:rPr lang="en-IN" smtClean="0"/>
              <a:t>19-05-2025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47FA0-8A52-4D36-AC3B-BD52B67332A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0564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5A94-F679-4216-9CB1-ED29B80DAF9F}" type="datetime1">
              <a:rPr lang="en-IN" smtClean="0"/>
              <a:t>19-05-2025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DV[DS 403]                                                                                 Dr. P. Pavan Kumar, Asst. Prof., Dept. of DS &amp; AI, IcfaiTech, Hyd.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5DB76-16FC-46CF-BC3F-8C22F485E5B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3531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A2B6-8886-491C-AC8F-FA47CC17F24F}" type="datetime1">
              <a:rPr lang="en-IN" smtClean="0"/>
              <a:t>19-05-2025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DV[DS 403]                                                                                 Dr. P. Pavan Kumar, Asst. Prof., Dept. of DS &amp; AI, IcfaiTech, Hyd.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5DB76-16FC-46CF-BC3F-8C22F485E5B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166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0630-78D7-40EF-9735-5CC4406C6BB7}" type="datetime1">
              <a:rPr lang="en-IN" smtClean="0"/>
              <a:t>19-05-2025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DV[DS 403]                                                                                 Dr. P. Pavan Kumar, Asst. Prof., Dept. of DS &amp; AI, IcfaiTech, Hyd.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5DB76-16FC-46CF-BC3F-8C22F485E5B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896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8EC8-BF36-4A51-9EAB-B51B62ECB987}" type="datetime1">
              <a:rPr lang="en-IN" smtClean="0"/>
              <a:t>19-05-2025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DV[DS 403]                                                                                 Dr. P. Pavan Kumar, Asst. Prof., Dept. of DS &amp; AI, IcfaiTech, Hyd.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5DB76-16FC-46CF-BC3F-8C22F485E5B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6274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85EEE-6E7C-40D3-9968-9239622FED4B}" type="datetime1">
              <a:rPr lang="en-IN" smtClean="0"/>
              <a:t>19-05-2025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DV[DS 403]                                                                                 Dr. P. Pavan Kumar, Asst. Prof., Dept. of DS &amp; AI, IcfaiTech, Hyd.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5DB76-16FC-46CF-BC3F-8C22F485E5B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8135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FC1F-794D-4E2A-B75F-8790EE05A277}" type="datetime1">
              <a:rPr lang="en-IN" smtClean="0"/>
              <a:t>19-05-2025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DV[DS 403]                                                                                 Dr. P. Pavan Kumar, Asst. Prof., Dept. of DS &amp; AI, IcfaiTech, Hyd.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5DB76-16FC-46CF-BC3F-8C22F485E5B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573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12AA-A906-477B-B8B1-E6BD95413623}" type="datetime1">
              <a:rPr lang="en-IN" smtClean="0"/>
              <a:t>19-05-2025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DV[DS 403]                                                                                 Dr. P. Pavan Kumar, Asst. Prof., Dept. of DS &amp; AI, IcfaiTech, Hyd.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5DB76-16FC-46CF-BC3F-8C22F485E5B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1607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F8A9B-8C21-45AA-A277-59AE2A2B1672}" type="datetime1">
              <a:rPr lang="en-IN" smtClean="0"/>
              <a:t>19-05-2025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DV[DS 403]                                                                                 Dr. P. Pavan Kumar, Asst. Prof., Dept. of DS &amp; AI, IcfaiTech, Hyd.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5DB76-16FC-46CF-BC3F-8C22F485E5B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3500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6D3E1-20CF-4717-9155-72B644A49F0B}" type="datetime1">
              <a:rPr lang="en-IN" smtClean="0"/>
              <a:t>19-05-2025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DV[DS 403]                                                                                 Dr. P. Pavan Kumar, Asst. Prof., Dept. of DS &amp; AI, IcfaiTech, Hyd.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5DB76-16FC-46CF-BC3F-8C22F485E5B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4803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344C7-664A-489D-A613-07371DEAF0A2}" type="datetime1">
              <a:rPr lang="en-IN" smtClean="0"/>
              <a:t>19-05-2025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DV[DS 403]                                                                                 Dr. P. Pavan Kumar, Asst. Prof., Dept. of DS &amp; AI, IcfaiTech, Hyd.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5DB76-16FC-46CF-BC3F-8C22F485E5B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511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AEA9-3351-42A6-BEC6-341FFD70D38A}" type="datetime1">
              <a:rPr lang="en-IN" smtClean="0"/>
              <a:t>19-05-2025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DV[DS 403]                                                                                 Dr. P. Pavan Kumar, Asst. Prof., Dept. of DS &amp; AI, IcfaiTech, Hyd.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5DB76-16FC-46CF-BC3F-8C22F485E5B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9357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21961-EAB1-44D5-B3ED-75860992FCEC}" type="datetime1">
              <a:rPr lang="en-IN" smtClean="0"/>
              <a:t>19-05-2025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DV[DS 403]                                                                                 Dr. P. Pavan Kumar, Asst. Prof., Dept. of DS &amp; AI, IcfaiTech, Hyd.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5DB76-16FC-46CF-BC3F-8C22F485E5B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7870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3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3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3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3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0471" y="937548"/>
            <a:ext cx="11891057" cy="2160428"/>
          </a:xfr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rgbClr val="7030A0"/>
                </a:solidFill>
              </a:rPr>
              <a:t/>
            </a:r>
            <a:br>
              <a:rPr lang="en-US" sz="4800" b="1" dirty="0">
                <a:solidFill>
                  <a:srgbClr val="7030A0"/>
                </a:solidFill>
              </a:rPr>
            </a:br>
            <a:r>
              <a:rPr lang="en-US" sz="4800" b="1" dirty="0">
                <a:solidFill>
                  <a:srgbClr val="7030A0"/>
                </a:solidFill>
              </a:rPr>
              <a:t/>
            </a:r>
            <a:br>
              <a:rPr lang="en-US" sz="4800" b="1" dirty="0">
                <a:solidFill>
                  <a:srgbClr val="7030A0"/>
                </a:solidFill>
              </a:rPr>
            </a:br>
            <a:r>
              <a:rPr lang="en-US" sz="4800" b="1" dirty="0">
                <a:solidFill>
                  <a:srgbClr val="7030A0"/>
                </a:solidFill>
              </a:rPr>
              <a:t/>
            </a:r>
            <a:br>
              <a:rPr lang="en-US" sz="4800" b="1" dirty="0">
                <a:solidFill>
                  <a:srgbClr val="7030A0"/>
                </a:solidFill>
              </a:rPr>
            </a:br>
            <a:r>
              <a:rPr lang="en-US" sz="4800" b="1" dirty="0">
                <a:solidFill>
                  <a:srgbClr val="7030A0"/>
                </a:solidFill>
              </a:rPr>
              <a:t/>
            </a:r>
            <a:br>
              <a:rPr lang="en-US" sz="4800" b="1" dirty="0">
                <a:solidFill>
                  <a:srgbClr val="7030A0"/>
                </a:solidFill>
              </a:rPr>
            </a:br>
            <a:r>
              <a:rPr lang="en-US" sz="4800" b="1" dirty="0">
                <a:solidFill>
                  <a:srgbClr val="7030A0"/>
                </a:solidFill>
              </a:rPr>
              <a:t/>
            </a:r>
            <a:br>
              <a:rPr lang="en-US" sz="4800" b="1" dirty="0">
                <a:solidFill>
                  <a:srgbClr val="7030A0"/>
                </a:solidFill>
              </a:rPr>
            </a:br>
            <a:r>
              <a:rPr lang="en-US" sz="4800" b="1" dirty="0">
                <a:solidFill>
                  <a:srgbClr val="7030A0"/>
                </a:solidFill>
              </a:rPr>
              <a:t/>
            </a:r>
            <a:br>
              <a:rPr lang="en-US" sz="4800" b="1" dirty="0">
                <a:solidFill>
                  <a:srgbClr val="7030A0"/>
                </a:solidFill>
              </a:rPr>
            </a:br>
            <a:r>
              <a:rPr lang="en-US" sz="4800" b="1" dirty="0">
                <a:solidFill>
                  <a:srgbClr val="7030A0"/>
                </a:solidFill>
              </a:rPr>
              <a:t>Resource Planning </a:t>
            </a:r>
            <a:r>
              <a:rPr lang="en-US" sz="4800" b="1" dirty="0" smtClean="0">
                <a:solidFill>
                  <a:srgbClr val="7030A0"/>
                </a:solidFill>
              </a:rPr>
              <a:t>for A.Y., 2025-2026</a:t>
            </a:r>
            <a:br>
              <a:rPr lang="en-US" sz="4800" b="1" dirty="0" smtClean="0">
                <a:solidFill>
                  <a:srgbClr val="7030A0"/>
                </a:solidFill>
              </a:rPr>
            </a:br>
            <a:r>
              <a:rPr lang="en-US" sz="4800" b="1" dirty="0" smtClean="0">
                <a:solidFill>
                  <a:srgbClr val="7030A0"/>
                </a:solidFill>
              </a:rPr>
              <a:t>of  </a:t>
            </a:r>
            <a:r>
              <a:rPr lang="en-US" sz="4800" b="1" dirty="0">
                <a:solidFill>
                  <a:srgbClr val="7030A0"/>
                </a:solidFill>
              </a:rPr>
              <a:t/>
            </a:r>
            <a:br>
              <a:rPr lang="en-US" sz="4800" b="1" dirty="0">
                <a:solidFill>
                  <a:srgbClr val="7030A0"/>
                </a:solidFill>
              </a:rPr>
            </a:br>
            <a:r>
              <a:rPr lang="en-US" sz="4800" b="1" dirty="0" smtClean="0">
                <a:solidFill>
                  <a:srgbClr val="7030A0"/>
                </a:solidFill>
              </a:rPr>
              <a:t>IcfaiTech, Hyderabad</a:t>
            </a:r>
            <a:endParaRPr lang="en-IN" sz="4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12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2"/>
            <a:ext cx="12005902" cy="4955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A.Y.,2024-2025, Odd Semester III Year BSc.,(DA)(2022-2025 Batch) 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3430" y="1283678"/>
            <a:ext cx="11800096" cy="5394914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n-US" sz="3600" b="0" i="0" u="none" strike="noStrike" dirty="0">
                <a:solidFill>
                  <a:srgbClr val="FF0000"/>
                </a:solidFill>
                <a:effectLst/>
              </a:rPr>
              <a:t> </a:t>
            </a:r>
            <a:endParaRPr lang="en-US" sz="24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dirty="0"/>
          </a:p>
          <a:p>
            <a:pPr lvl="2">
              <a:buClr>
                <a:schemeClr val="tx1"/>
              </a:buClr>
              <a:buFont typeface="Wingdings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Clr>
                <a:srgbClr val="00B050"/>
              </a:buClr>
              <a:buNone/>
            </a:pPr>
            <a:endParaRPr lang="en-US" sz="1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Clr>
                <a:srgbClr val="7030A0"/>
              </a:buClr>
              <a:buNone/>
            </a:pPr>
            <a:endParaRPr lang="en-IN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030A0"/>
              </a:buClr>
            </a:pPr>
            <a:endParaRPr lang="en-I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222573"/>
              </p:ext>
            </p:extLst>
          </p:nvPr>
        </p:nvGraphicFramePr>
        <p:xfrm>
          <a:off x="118999" y="1199835"/>
          <a:ext cx="11571431" cy="2225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877">
                  <a:extLst>
                    <a:ext uri="{9D8B030D-6E8A-4147-A177-3AD203B41FA5}">
                      <a16:colId xmlns:a16="http://schemas.microsoft.com/office/drawing/2014/main" xmlns="" val="1713920727"/>
                    </a:ext>
                  </a:extLst>
                </a:gridCol>
                <a:gridCol w="772324">
                  <a:extLst>
                    <a:ext uri="{9D8B030D-6E8A-4147-A177-3AD203B41FA5}">
                      <a16:colId xmlns:a16="http://schemas.microsoft.com/office/drawing/2014/main" xmlns="" val="407890422"/>
                    </a:ext>
                  </a:extLst>
                </a:gridCol>
                <a:gridCol w="3514941">
                  <a:extLst>
                    <a:ext uri="{9D8B030D-6E8A-4147-A177-3AD203B41FA5}">
                      <a16:colId xmlns:a16="http://schemas.microsoft.com/office/drawing/2014/main" xmlns="" val="830862168"/>
                    </a:ext>
                  </a:extLst>
                </a:gridCol>
                <a:gridCol w="612485">
                  <a:extLst>
                    <a:ext uri="{9D8B030D-6E8A-4147-A177-3AD203B41FA5}">
                      <a16:colId xmlns:a16="http://schemas.microsoft.com/office/drawing/2014/main" xmlns="" val="1103402483"/>
                    </a:ext>
                  </a:extLst>
                </a:gridCol>
                <a:gridCol w="778064">
                  <a:extLst>
                    <a:ext uri="{9D8B030D-6E8A-4147-A177-3AD203B41FA5}">
                      <a16:colId xmlns:a16="http://schemas.microsoft.com/office/drawing/2014/main" xmlns="" val="2819244683"/>
                    </a:ext>
                  </a:extLst>
                </a:gridCol>
                <a:gridCol w="1296666">
                  <a:extLst>
                    <a:ext uri="{9D8B030D-6E8A-4147-A177-3AD203B41FA5}">
                      <a16:colId xmlns:a16="http://schemas.microsoft.com/office/drawing/2014/main" xmlns="" val="2489773818"/>
                    </a:ext>
                  </a:extLst>
                </a:gridCol>
                <a:gridCol w="4269074">
                  <a:extLst>
                    <a:ext uri="{9D8B030D-6E8A-4147-A177-3AD203B41FA5}">
                      <a16:colId xmlns:a16="http://schemas.microsoft.com/office/drawing/2014/main" xmlns="" val="3963738346"/>
                    </a:ext>
                  </a:extLst>
                </a:gridCol>
              </a:tblGrid>
              <a:tr h="2816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#S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Code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Title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L T P C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Sections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Student Count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Faculty(s) name(# of Sections)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54596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b="0" dirty="0">
                          <a:effectLst/>
                          <a:latin typeface="Times New Roman" panose="02020603050405020304" pitchFamily="18" charset="0"/>
                        </a:rPr>
                        <a:t>DAC312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0" dirty="0">
                          <a:effectLst/>
                          <a:latin typeface="+mn-lt"/>
                        </a:rPr>
                        <a:t>NLP for ML with Python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dirty="0">
                          <a:effectLst/>
                          <a:latin typeface="Times New Roman" panose="02020603050405020304" pitchFamily="18" charset="0"/>
                        </a:rPr>
                        <a:t>3 0 0 3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Mr. Ramesh P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25176756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b="0" dirty="0">
                          <a:effectLst/>
                          <a:latin typeface="Times New Roman" panose="02020603050405020304" pitchFamily="18" charset="0"/>
                        </a:rPr>
                        <a:t>DAC314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Principles of AI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dirty="0">
                          <a:effectLst/>
                          <a:latin typeface="Times New Roman" panose="02020603050405020304" pitchFamily="18" charset="0"/>
                        </a:rPr>
                        <a:t>3 0 0 3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2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Dr. Meenakumari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xmlns="" val="39131391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b="0" dirty="0">
                          <a:effectLst/>
                          <a:latin typeface="Times New Roman" panose="02020603050405020304" pitchFamily="18" charset="0"/>
                        </a:rPr>
                        <a:t>DAC324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Advaned Deep Learning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dirty="0">
                          <a:effectLst/>
                          <a:latin typeface="Times New Roman" panose="02020603050405020304" pitchFamily="18" charset="0"/>
                        </a:rPr>
                        <a:t>3 0 0 3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Dr. Sarit C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270574295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HS313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Heritage of India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Dr Suneetha Rajesham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1527577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MATH311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Numerical Methods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Dr G S Mohan Reddy</a:t>
                      </a:r>
                      <a:endParaRPr lang="en-IN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85838881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---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Capstone Project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0 0 0 6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Department of AI &amp; DS, CSE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644433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03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2"/>
            <a:ext cx="12005902" cy="4955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A.Y.,2024-2025, Even Semester </a:t>
            </a:r>
            <a:r>
              <a:rPr lang="en-US" sz="3200" b="1" dirty="0" smtClean="0">
                <a:solidFill>
                  <a:srgbClr val="C00000"/>
                </a:solidFill>
              </a:rPr>
              <a:t>I </a:t>
            </a:r>
            <a:r>
              <a:rPr lang="en-US" sz="3200" b="1" dirty="0">
                <a:solidFill>
                  <a:srgbClr val="C00000"/>
                </a:solidFill>
              </a:rPr>
              <a:t>Year </a:t>
            </a:r>
            <a:r>
              <a:rPr lang="en-US" sz="3200" b="1" dirty="0" smtClean="0">
                <a:solidFill>
                  <a:srgbClr val="C00000"/>
                </a:solidFill>
              </a:rPr>
              <a:t>BCA(2024-2027 </a:t>
            </a:r>
            <a:r>
              <a:rPr lang="en-US" sz="3200" b="1" dirty="0">
                <a:solidFill>
                  <a:srgbClr val="C00000"/>
                </a:solidFill>
              </a:rPr>
              <a:t>Batch) 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3430" y="1283678"/>
            <a:ext cx="11800096" cy="5394914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n-US" sz="3600" b="0" i="0" u="none" strike="noStrike" dirty="0">
                <a:solidFill>
                  <a:srgbClr val="FF0000"/>
                </a:solidFill>
                <a:effectLst/>
              </a:rPr>
              <a:t> </a:t>
            </a:r>
            <a:endParaRPr lang="en-US" sz="24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dirty="0"/>
          </a:p>
          <a:p>
            <a:pPr lvl="2">
              <a:buClr>
                <a:schemeClr val="tx1"/>
              </a:buClr>
              <a:buFont typeface="Wingdings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Clr>
                <a:srgbClr val="00B050"/>
              </a:buClr>
              <a:buNone/>
            </a:pPr>
            <a:endParaRPr lang="en-US" sz="1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Clr>
                <a:srgbClr val="7030A0"/>
              </a:buClr>
              <a:buNone/>
            </a:pPr>
            <a:endParaRPr lang="en-IN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030A0"/>
              </a:buClr>
            </a:pPr>
            <a:endParaRPr lang="en-I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18999" y="1199835"/>
          <a:ext cx="11571431" cy="2678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513">
                  <a:extLst>
                    <a:ext uri="{9D8B030D-6E8A-4147-A177-3AD203B41FA5}">
                      <a16:colId xmlns:a16="http://schemas.microsoft.com/office/drawing/2014/main" xmlns="" val="1713920727"/>
                    </a:ext>
                  </a:extLst>
                </a:gridCol>
                <a:gridCol w="672846">
                  <a:extLst>
                    <a:ext uri="{9D8B030D-6E8A-4147-A177-3AD203B41FA5}">
                      <a16:colId xmlns:a16="http://schemas.microsoft.com/office/drawing/2014/main" xmlns="" val="407890422"/>
                    </a:ext>
                  </a:extLst>
                </a:gridCol>
                <a:gridCol w="4082902">
                  <a:extLst>
                    <a:ext uri="{9D8B030D-6E8A-4147-A177-3AD203B41FA5}">
                      <a16:colId xmlns:a16="http://schemas.microsoft.com/office/drawing/2014/main" xmlns="" val="830862168"/>
                    </a:ext>
                  </a:extLst>
                </a:gridCol>
                <a:gridCol w="882503">
                  <a:extLst>
                    <a:ext uri="{9D8B030D-6E8A-4147-A177-3AD203B41FA5}">
                      <a16:colId xmlns:a16="http://schemas.microsoft.com/office/drawing/2014/main" xmlns="" val="1103402483"/>
                    </a:ext>
                  </a:extLst>
                </a:gridCol>
                <a:gridCol w="797442">
                  <a:extLst>
                    <a:ext uri="{9D8B030D-6E8A-4147-A177-3AD203B41FA5}">
                      <a16:colId xmlns:a16="http://schemas.microsoft.com/office/drawing/2014/main" xmlns="" val="2819244683"/>
                    </a:ext>
                  </a:extLst>
                </a:gridCol>
                <a:gridCol w="935665">
                  <a:extLst>
                    <a:ext uri="{9D8B030D-6E8A-4147-A177-3AD203B41FA5}">
                      <a16:colId xmlns:a16="http://schemas.microsoft.com/office/drawing/2014/main" xmlns="" val="2489773818"/>
                    </a:ext>
                  </a:extLst>
                </a:gridCol>
                <a:gridCol w="3960560">
                  <a:extLst>
                    <a:ext uri="{9D8B030D-6E8A-4147-A177-3AD203B41FA5}">
                      <a16:colId xmlns:a16="http://schemas.microsoft.com/office/drawing/2014/main" xmlns="" val="3963738346"/>
                    </a:ext>
                  </a:extLst>
                </a:gridCol>
              </a:tblGrid>
              <a:tr h="2816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#S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Code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Title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L T P C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Sections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Student Count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Faculty(s) name(# of Sections)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54596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EGL102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Professional Communication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2 1 0 3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 Loreina </a:t>
                      </a:r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(1)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 Upender </a:t>
                      </a:r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Maloth(1)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17675601"/>
                  </a:ext>
                </a:extLst>
              </a:tr>
              <a:tr h="190992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BCA121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 Operations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3 0 2 4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143</a:t>
                      </a:r>
                      <a:endParaRPr lang="en-I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Mr. Joydeep </a:t>
                      </a:r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Roy(1</a:t>
                      </a:r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Mr. </a:t>
                      </a:r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Abhiram(1)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9131391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BCA122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Programming in R/Python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3 0 2 4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143</a:t>
                      </a:r>
                      <a:endParaRPr lang="en-I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P. Jagdish </a:t>
                      </a:r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Kumar(2</a:t>
                      </a:r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70574295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ES112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Environmental Sciences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2 1 0 3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143</a:t>
                      </a:r>
                      <a:endParaRPr lang="en-I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Nagalakshmi(1)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Manasa </a:t>
                      </a:r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Veena(1)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1527577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BCA123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Linux Programming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2 1 2 4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143</a:t>
                      </a:r>
                      <a:endParaRPr lang="en-I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Dr. G. Suresh </a:t>
                      </a:r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Kumar(2</a:t>
                      </a:r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858388812"/>
                  </a:ext>
                </a:extLst>
              </a:tr>
            </a:tbl>
          </a:graphicData>
        </a:graphic>
      </p:graphicFrame>
      <p:sp>
        <p:nvSpPr>
          <p:cNvPr id="11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551145"/>
            <a:ext cx="12192000" cy="22179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Department of Humanities and Sciences                                                                                                                                                                                IcfaiTech, IFHE, Hyderabad</a:t>
            </a:r>
          </a:p>
        </p:txBody>
      </p:sp>
    </p:spTree>
    <p:extLst>
      <p:ext uri="{BB962C8B-B14F-4D97-AF65-F5344CB8AC3E}">
        <p14:creationId xmlns:p14="http://schemas.microsoft.com/office/powerpoint/2010/main" val="95347206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2"/>
            <a:ext cx="12005902" cy="4955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A.Y. 2025-2026</a:t>
            </a:r>
            <a:r>
              <a:rPr lang="en-US" sz="3200" b="1" dirty="0">
                <a:solidFill>
                  <a:srgbClr val="C00000"/>
                </a:solidFill>
              </a:rPr>
              <a:t>, </a:t>
            </a:r>
            <a:r>
              <a:rPr lang="en-US" sz="3200" b="1" dirty="0" smtClean="0">
                <a:solidFill>
                  <a:srgbClr val="C00000"/>
                </a:solidFill>
              </a:rPr>
              <a:t>Odd Semester I YEAR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551145"/>
            <a:ext cx="12192000" cy="22179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Department of ME and CE                                                                                                                                                                                                IcfaiTech, IFHE, Hyderabad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259919"/>
              </p:ext>
            </p:extLst>
          </p:nvPr>
        </p:nvGraphicFramePr>
        <p:xfrm>
          <a:off x="337171" y="1801381"/>
          <a:ext cx="11257382" cy="352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Worksheet" r:id="rId5" imgW="7324562" imgH="2295620" progId="Excel.Sheet.12">
                  <p:embed/>
                </p:oleObj>
              </mc:Choice>
              <mc:Fallback>
                <p:oleObj name="Worksheet" r:id="rId5" imgW="7324562" imgH="22956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7171" y="1801381"/>
                        <a:ext cx="11257382" cy="352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065547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2"/>
            <a:ext cx="12005902" cy="4955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A.Y. 2025-2026</a:t>
            </a:r>
            <a:r>
              <a:rPr lang="en-US" sz="3200" b="1" dirty="0">
                <a:solidFill>
                  <a:srgbClr val="C00000"/>
                </a:solidFill>
              </a:rPr>
              <a:t>, </a:t>
            </a:r>
            <a:r>
              <a:rPr lang="en-US" sz="3200" b="1" dirty="0" smtClean="0">
                <a:solidFill>
                  <a:srgbClr val="C00000"/>
                </a:solidFill>
              </a:rPr>
              <a:t>Odd Semester I YEAR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551145"/>
            <a:ext cx="12192000" cy="22179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Department of ME and CE                                                                                                                                                                                                IcfaiTech, IFHE, Hyderabad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9122074"/>
              </p:ext>
            </p:extLst>
          </p:nvPr>
        </p:nvGraphicFramePr>
        <p:xfrm>
          <a:off x="750700" y="1417983"/>
          <a:ext cx="9486728" cy="39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Worksheet" r:id="rId5" imgW="7324562" imgH="3057584" progId="Excel.Sheet.12">
                  <p:embed/>
                </p:oleObj>
              </mc:Choice>
              <mc:Fallback>
                <p:oleObj name="Worksheet" r:id="rId5" imgW="7324562" imgH="305758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0700" y="1417983"/>
                        <a:ext cx="9486728" cy="39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629110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2"/>
            <a:ext cx="12005902" cy="4955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A.Y. 2025-2026</a:t>
            </a:r>
            <a:r>
              <a:rPr lang="en-US" sz="3200" b="1" dirty="0">
                <a:solidFill>
                  <a:srgbClr val="C00000"/>
                </a:solidFill>
              </a:rPr>
              <a:t>, </a:t>
            </a:r>
            <a:r>
              <a:rPr lang="en-US" sz="3200" b="1" dirty="0" smtClean="0">
                <a:solidFill>
                  <a:srgbClr val="C00000"/>
                </a:solidFill>
              </a:rPr>
              <a:t>Odd Semester I YEAR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551145"/>
            <a:ext cx="12192000" cy="22179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Department of ME and CE                                                                                                                                                                                                IcfaiTech, IFHE, Hyderabad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5162130"/>
              </p:ext>
            </p:extLst>
          </p:nvPr>
        </p:nvGraphicFramePr>
        <p:xfrm>
          <a:off x="517885" y="2238137"/>
          <a:ext cx="11156230" cy="29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Worksheet" r:id="rId5" imgW="7324562" imgH="1914637" progId="Excel.Sheet.12">
                  <p:embed/>
                </p:oleObj>
              </mc:Choice>
              <mc:Fallback>
                <p:oleObj name="Worksheet" r:id="rId5" imgW="7324562" imgH="191463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7885" y="2238137"/>
                        <a:ext cx="11156230" cy="29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420000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2"/>
            <a:ext cx="12005902" cy="4955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A.Y. 2025-2026</a:t>
            </a:r>
            <a:r>
              <a:rPr lang="en-US" sz="3200" b="1" dirty="0">
                <a:solidFill>
                  <a:srgbClr val="C00000"/>
                </a:solidFill>
              </a:rPr>
              <a:t>, </a:t>
            </a:r>
            <a:r>
              <a:rPr lang="en-US" sz="3200" b="1" dirty="0" smtClean="0">
                <a:solidFill>
                  <a:srgbClr val="C00000"/>
                </a:solidFill>
              </a:rPr>
              <a:t>Odd Semester II YEAR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551145"/>
            <a:ext cx="12192000" cy="22179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Department of ME and CE                                                                                                                                                                                                IcfaiTech, IFHE, Hyderabad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7418729"/>
              </p:ext>
            </p:extLst>
          </p:nvPr>
        </p:nvGraphicFramePr>
        <p:xfrm>
          <a:off x="1635800" y="1477381"/>
          <a:ext cx="8920400" cy="41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Worksheet" r:id="rId5" imgW="7324562" imgH="3428841" progId="Excel.Sheet.12">
                  <p:embed/>
                </p:oleObj>
              </mc:Choice>
              <mc:Fallback>
                <p:oleObj name="Worksheet" r:id="rId5" imgW="7324562" imgH="342884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35800" y="1477381"/>
                        <a:ext cx="8920400" cy="417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349326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2"/>
            <a:ext cx="12005902" cy="4955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A.Y. 2025-2026</a:t>
            </a:r>
            <a:r>
              <a:rPr lang="en-US" sz="3200" b="1" dirty="0">
                <a:solidFill>
                  <a:srgbClr val="C00000"/>
                </a:solidFill>
              </a:rPr>
              <a:t>, </a:t>
            </a:r>
            <a:r>
              <a:rPr lang="en-US" sz="3200" b="1" dirty="0" smtClean="0">
                <a:solidFill>
                  <a:srgbClr val="C00000"/>
                </a:solidFill>
              </a:rPr>
              <a:t>Odd Semester III &amp; IV YEAR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551145"/>
            <a:ext cx="12192000" cy="22179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Department of ME and CE                                                                                                                                                                                                IcfaiTech, IFHE, Hyderabad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3595785"/>
              </p:ext>
            </p:extLst>
          </p:nvPr>
        </p:nvGraphicFramePr>
        <p:xfrm>
          <a:off x="803613" y="2478964"/>
          <a:ext cx="10295698" cy="16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Worksheet" r:id="rId5" imgW="7324562" imgH="1152673" progId="Excel.Sheet.12">
                  <p:embed/>
                </p:oleObj>
              </mc:Choice>
              <mc:Fallback>
                <p:oleObj name="Worksheet" r:id="rId5" imgW="7324562" imgH="115267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3613" y="2478964"/>
                        <a:ext cx="10295698" cy="162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03173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2"/>
            <a:ext cx="12005902" cy="4955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A.Y. 2025-2026</a:t>
            </a:r>
            <a:r>
              <a:rPr lang="en-US" sz="3200" b="1" dirty="0">
                <a:solidFill>
                  <a:srgbClr val="C00000"/>
                </a:solidFill>
              </a:rPr>
              <a:t>, </a:t>
            </a:r>
            <a:r>
              <a:rPr lang="en-US" sz="3200" b="1" dirty="0" smtClean="0">
                <a:solidFill>
                  <a:srgbClr val="C00000"/>
                </a:solidFill>
              </a:rPr>
              <a:t>Even Semesters I YEAR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551145"/>
            <a:ext cx="12192000" cy="22179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Department of ME and CE                                                                                                                                                                                                IcfaiTech, IFHE, Hyderabad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3455055"/>
              </p:ext>
            </p:extLst>
          </p:nvPr>
        </p:nvGraphicFramePr>
        <p:xfrm>
          <a:off x="987305" y="2120623"/>
          <a:ext cx="10217390" cy="32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Worksheet" r:id="rId5" imgW="7239084" imgH="2295620" progId="Excel.Sheet.12">
                  <p:embed/>
                </p:oleObj>
              </mc:Choice>
              <mc:Fallback>
                <p:oleObj name="Worksheet" r:id="rId5" imgW="7239084" imgH="22956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87305" y="2120623"/>
                        <a:ext cx="10217390" cy="32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087068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2"/>
            <a:ext cx="12005902" cy="4955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A.Y. 2025-2026</a:t>
            </a:r>
            <a:r>
              <a:rPr lang="en-US" sz="3200" b="1" dirty="0">
                <a:solidFill>
                  <a:srgbClr val="C00000"/>
                </a:solidFill>
              </a:rPr>
              <a:t>, </a:t>
            </a:r>
            <a:r>
              <a:rPr lang="en-US" sz="3200" b="1" dirty="0" smtClean="0">
                <a:solidFill>
                  <a:srgbClr val="C00000"/>
                </a:solidFill>
              </a:rPr>
              <a:t>Even Semesters I YEAR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551145"/>
            <a:ext cx="12192000" cy="22179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Department of ME and CE                                                                                                                                                                                                IcfaiTech, IFHE, Hyderabad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3750414"/>
              </p:ext>
            </p:extLst>
          </p:nvPr>
        </p:nvGraphicFramePr>
        <p:xfrm>
          <a:off x="1521503" y="1333285"/>
          <a:ext cx="9148994" cy="439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Worksheet" r:id="rId5" imgW="7162870" imgH="3438567" progId="Excel.Sheet.12">
                  <p:embed/>
                </p:oleObj>
              </mc:Choice>
              <mc:Fallback>
                <p:oleObj name="Worksheet" r:id="rId5" imgW="7162870" imgH="343856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1503" y="1333285"/>
                        <a:ext cx="9148994" cy="439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869801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2"/>
            <a:ext cx="12005902" cy="4955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A.Y. 2025-2026</a:t>
            </a:r>
            <a:r>
              <a:rPr lang="en-US" sz="3200" b="1" dirty="0">
                <a:solidFill>
                  <a:srgbClr val="C00000"/>
                </a:solidFill>
              </a:rPr>
              <a:t>, </a:t>
            </a:r>
            <a:r>
              <a:rPr lang="en-US" sz="3200" b="1" dirty="0" smtClean="0">
                <a:solidFill>
                  <a:srgbClr val="C00000"/>
                </a:solidFill>
              </a:rPr>
              <a:t>Even Semesters I YEAR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551145"/>
            <a:ext cx="12192000" cy="22179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Department of ME and CE                                                                                                                                                                                                IcfaiTech, IFHE, Hyderabad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2337767"/>
              </p:ext>
            </p:extLst>
          </p:nvPr>
        </p:nvGraphicFramePr>
        <p:xfrm>
          <a:off x="631156" y="1967472"/>
          <a:ext cx="10929688" cy="23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Worksheet" r:id="rId5" imgW="7162870" imgH="1533655" progId="Excel.Sheet.12">
                  <p:embed/>
                </p:oleObj>
              </mc:Choice>
              <mc:Fallback>
                <p:oleObj name="Worksheet" r:id="rId5" imgW="7162870" imgH="153365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1156" y="1967472"/>
                        <a:ext cx="10929688" cy="23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173941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2"/>
            <a:ext cx="12005902" cy="4955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A.Y. 2025-2026</a:t>
            </a:r>
            <a:r>
              <a:rPr lang="en-US" sz="3200" b="1" dirty="0">
                <a:solidFill>
                  <a:srgbClr val="C00000"/>
                </a:solidFill>
              </a:rPr>
              <a:t>, </a:t>
            </a:r>
            <a:r>
              <a:rPr lang="en-US" sz="3200" b="1" dirty="0" smtClean="0">
                <a:solidFill>
                  <a:srgbClr val="C00000"/>
                </a:solidFill>
              </a:rPr>
              <a:t>Even Semesters II &amp; III YEAR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551145"/>
            <a:ext cx="12192000" cy="22179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Department of ME and CE                                                                                                                                                                                                IcfaiTech, IFHE, Hyderabad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982040"/>
              </p:ext>
            </p:extLst>
          </p:nvPr>
        </p:nvGraphicFramePr>
        <p:xfrm>
          <a:off x="1189368" y="1438354"/>
          <a:ext cx="9237162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Worksheet" r:id="rId5" imgW="7162870" imgH="3628847" progId="Excel.Sheet.12">
                  <p:embed/>
                </p:oleObj>
              </mc:Choice>
              <mc:Fallback>
                <p:oleObj name="Worksheet" r:id="rId5" imgW="7162870" imgH="362884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89368" y="1438354"/>
                        <a:ext cx="9237162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4898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2"/>
            <a:ext cx="12005902" cy="4955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A.Y.,2024-2025, Odd Semester IV Year B. Tech., (2021-2025 Batch) 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3430" y="1283678"/>
            <a:ext cx="11800096" cy="5394914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n-US" sz="3600" b="0" i="0" u="none" strike="noStrike" dirty="0">
                <a:solidFill>
                  <a:srgbClr val="FF0000"/>
                </a:solidFill>
                <a:effectLst/>
              </a:rPr>
              <a:t> </a:t>
            </a:r>
            <a:endParaRPr lang="en-US" sz="24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dirty="0"/>
          </a:p>
          <a:p>
            <a:pPr lvl="2">
              <a:buClr>
                <a:schemeClr val="tx1"/>
              </a:buClr>
              <a:buFont typeface="Wingdings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Clr>
                <a:srgbClr val="00B050"/>
              </a:buClr>
              <a:buNone/>
            </a:pPr>
            <a:endParaRPr lang="en-US" sz="1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Clr>
                <a:srgbClr val="7030A0"/>
              </a:buClr>
              <a:buNone/>
            </a:pPr>
            <a:endParaRPr lang="en-IN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030A0"/>
              </a:buClr>
            </a:pPr>
            <a:endParaRPr lang="en-I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8999" y="1199835"/>
          <a:ext cx="11571431" cy="254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877">
                  <a:extLst>
                    <a:ext uri="{9D8B030D-6E8A-4147-A177-3AD203B41FA5}">
                      <a16:colId xmlns:a16="http://schemas.microsoft.com/office/drawing/2014/main" xmlns="" val="1713920727"/>
                    </a:ext>
                  </a:extLst>
                </a:gridCol>
                <a:gridCol w="664294">
                  <a:extLst>
                    <a:ext uri="{9D8B030D-6E8A-4147-A177-3AD203B41FA5}">
                      <a16:colId xmlns:a16="http://schemas.microsoft.com/office/drawing/2014/main" xmlns="" val="407890422"/>
                    </a:ext>
                  </a:extLst>
                </a:gridCol>
                <a:gridCol w="3622971">
                  <a:extLst>
                    <a:ext uri="{9D8B030D-6E8A-4147-A177-3AD203B41FA5}">
                      <a16:colId xmlns:a16="http://schemas.microsoft.com/office/drawing/2014/main" xmlns="" val="830862168"/>
                    </a:ext>
                  </a:extLst>
                </a:gridCol>
                <a:gridCol w="612485">
                  <a:extLst>
                    <a:ext uri="{9D8B030D-6E8A-4147-A177-3AD203B41FA5}">
                      <a16:colId xmlns:a16="http://schemas.microsoft.com/office/drawing/2014/main" xmlns="" val="1103402483"/>
                    </a:ext>
                  </a:extLst>
                </a:gridCol>
                <a:gridCol w="778064">
                  <a:extLst>
                    <a:ext uri="{9D8B030D-6E8A-4147-A177-3AD203B41FA5}">
                      <a16:colId xmlns:a16="http://schemas.microsoft.com/office/drawing/2014/main" xmlns="" val="2819244683"/>
                    </a:ext>
                  </a:extLst>
                </a:gridCol>
                <a:gridCol w="1296666">
                  <a:extLst>
                    <a:ext uri="{9D8B030D-6E8A-4147-A177-3AD203B41FA5}">
                      <a16:colId xmlns:a16="http://schemas.microsoft.com/office/drawing/2014/main" xmlns="" val="2489773818"/>
                    </a:ext>
                  </a:extLst>
                </a:gridCol>
                <a:gridCol w="4269074">
                  <a:extLst>
                    <a:ext uri="{9D8B030D-6E8A-4147-A177-3AD203B41FA5}">
                      <a16:colId xmlns:a16="http://schemas.microsoft.com/office/drawing/2014/main" xmlns="" val="3963738346"/>
                    </a:ext>
                  </a:extLst>
                </a:gridCol>
              </a:tblGrid>
              <a:tr h="2816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#S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Code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Title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L T P C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Sections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Student Count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Faculty(s) name(# of Sections)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54596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DAC321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Software Project Management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3 0 0 3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sng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Ms Smeeta (Industry Exp.)(2), </a:t>
                      </a:r>
                      <a:r>
                        <a:rPr lang="en-IN" sz="1400" b="1" i="0" u="sng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Dr</a:t>
                      </a:r>
                      <a:r>
                        <a:rPr lang="en-IN" sz="1400" b="1" i="0" u="sng" strike="noStrike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 Jayanti S(1)</a:t>
                      </a:r>
                      <a:endParaRPr lang="en-IN" sz="1400" b="1" i="0" u="sng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5176756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DS301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Soft Computing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3 0 0 3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Dr Pallavi Mishra(2)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9131391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CS401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Software Testing Methodology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3 0 0 3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sng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Mr Sriramakrishna (Industry Exp.),</a:t>
                      </a:r>
                      <a:r>
                        <a:rPr lang="en-IN" sz="1400" b="1" i="0" u="sng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Dr Sanjib</a:t>
                      </a:r>
                      <a:r>
                        <a:rPr lang="en-IN" sz="1400" b="0" i="0" u="sng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, Dr</a:t>
                      </a:r>
                      <a:r>
                        <a:rPr lang="en-IN" sz="1400" b="0" i="0" u="sng" strike="noStrike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 Jayanti</a:t>
                      </a:r>
                      <a:endParaRPr lang="en-IN" sz="1400" b="0" i="0" u="sng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70574295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DS311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Natural Language Processing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3 0 0 3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sng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Dr L Laxmi(1),</a:t>
                      </a:r>
                      <a:r>
                        <a:rPr lang="en-IN" sz="1400" b="0" i="0" u="sng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Dr Ramesh Ponnala(2)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1527577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HS316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Professional Ethics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3 0 0 3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Dr. Kota Madhusudhana Rao(3)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85838881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CS305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Computer Vision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3 0 0 3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Dr K Adinarayana Reddy(1)</a:t>
                      </a:r>
                      <a:endParaRPr lang="en-IN" sz="1400" b="0" i="0" u="none" strike="noStrike" dirty="0">
                        <a:solidFill>
                          <a:srgbClr val="C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14752422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DS305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Wrangling and Visualization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3 0 0 3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Mr</a:t>
                      </a:r>
                      <a:r>
                        <a:rPr lang="en-US" sz="1400" b="0" i="0" u="none" strike="noStrike" baseline="0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 Abhiram(2)</a:t>
                      </a:r>
                      <a:endParaRPr lang="en-IN" sz="1400" b="0" i="0" u="none" strike="noStrike" dirty="0">
                        <a:solidFill>
                          <a:srgbClr val="C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216480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706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2"/>
            <a:ext cx="12005902" cy="4955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A.Y. 2025-2026</a:t>
            </a:r>
            <a:r>
              <a:rPr lang="en-US" sz="3200" b="1" dirty="0">
                <a:solidFill>
                  <a:srgbClr val="C00000"/>
                </a:solidFill>
              </a:rPr>
              <a:t>, </a:t>
            </a:r>
            <a:r>
              <a:rPr lang="en-US" sz="3200" b="1" dirty="0" smtClean="0">
                <a:solidFill>
                  <a:srgbClr val="C00000"/>
                </a:solidFill>
              </a:rPr>
              <a:t>Even Semesters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551145"/>
            <a:ext cx="12192000" cy="22179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Department of ME and CE                                                                                                                                                                                                IcfaiTech, IFHE, Hyderabad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061554"/>
              </p:ext>
            </p:extLst>
          </p:nvPr>
        </p:nvGraphicFramePr>
        <p:xfrm>
          <a:off x="1274628" y="1423658"/>
          <a:ext cx="9642744" cy="42402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6423">
                  <a:extLst>
                    <a:ext uri="{9D8B030D-6E8A-4147-A177-3AD203B41FA5}">
                      <a16:colId xmlns:a16="http://schemas.microsoft.com/office/drawing/2014/main" xmlns="" val="3869294510"/>
                    </a:ext>
                  </a:extLst>
                </a:gridCol>
                <a:gridCol w="1465583">
                  <a:extLst>
                    <a:ext uri="{9D8B030D-6E8A-4147-A177-3AD203B41FA5}">
                      <a16:colId xmlns:a16="http://schemas.microsoft.com/office/drawing/2014/main" xmlns="" val="2998475958"/>
                    </a:ext>
                  </a:extLst>
                </a:gridCol>
                <a:gridCol w="1012644">
                  <a:extLst>
                    <a:ext uri="{9D8B030D-6E8A-4147-A177-3AD203B41FA5}">
                      <a16:colId xmlns:a16="http://schemas.microsoft.com/office/drawing/2014/main" xmlns="" val="4028946333"/>
                    </a:ext>
                  </a:extLst>
                </a:gridCol>
                <a:gridCol w="1125676">
                  <a:extLst>
                    <a:ext uri="{9D8B030D-6E8A-4147-A177-3AD203B41FA5}">
                      <a16:colId xmlns:a16="http://schemas.microsoft.com/office/drawing/2014/main" xmlns="" val="2093089722"/>
                    </a:ext>
                  </a:extLst>
                </a:gridCol>
                <a:gridCol w="1006464">
                  <a:extLst>
                    <a:ext uri="{9D8B030D-6E8A-4147-A177-3AD203B41FA5}">
                      <a16:colId xmlns:a16="http://schemas.microsoft.com/office/drawing/2014/main" xmlns="" val="524283291"/>
                    </a:ext>
                  </a:extLst>
                </a:gridCol>
                <a:gridCol w="1006464">
                  <a:extLst>
                    <a:ext uri="{9D8B030D-6E8A-4147-A177-3AD203B41FA5}">
                      <a16:colId xmlns:a16="http://schemas.microsoft.com/office/drawing/2014/main" xmlns="" val="457345357"/>
                    </a:ext>
                  </a:extLst>
                </a:gridCol>
                <a:gridCol w="1377271">
                  <a:extLst>
                    <a:ext uri="{9D8B030D-6E8A-4147-A177-3AD203B41FA5}">
                      <a16:colId xmlns:a16="http://schemas.microsoft.com/office/drawing/2014/main" xmlns="" val="1287638101"/>
                    </a:ext>
                  </a:extLst>
                </a:gridCol>
                <a:gridCol w="2252219">
                  <a:extLst>
                    <a:ext uri="{9D8B030D-6E8A-4147-A177-3AD203B41FA5}">
                      <a16:colId xmlns:a16="http://schemas.microsoft.com/office/drawing/2014/main" xmlns="" val="863150655"/>
                    </a:ext>
                  </a:extLst>
                </a:gridCol>
              </a:tblGrid>
              <a:tr h="7323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S#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63" marR="954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Area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63" marR="954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Courses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63" marR="954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Sections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63" marR="954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Faculty Required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63" marR="9546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Faculty Present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63" marR="954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Faculty Requirement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63" marR="954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Remarks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63" marR="95463" marT="0" marB="0" anchor="b"/>
                </a:tc>
                <a:extLst>
                  <a:ext uri="{0D108BD9-81ED-4DB2-BD59-A6C34878D82A}">
                    <a16:rowId xmlns:a16="http://schemas.microsoft.com/office/drawing/2014/main" xmlns="" val="242824085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1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63" marR="954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Mathematics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63" marR="954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6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63" marR="954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32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63" marR="954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11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63" marR="9546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11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63" marR="954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0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63" marR="9546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 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63" marR="95463" marT="0" marB="0" anchor="b"/>
                </a:tc>
                <a:extLst>
                  <a:ext uri="{0D108BD9-81ED-4DB2-BD59-A6C34878D82A}">
                    <a16:rowId xmlns:a16="http://schemas.microsoft.com/office/drawing/2014/main" xmlns="" val="2656018661"/>
                  </a:ext>
                </a:extLst>
              </a:tr>
              <a:tr h="3661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2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63" marR="954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Physics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63" marR="954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4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63" marR="954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8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63" marR="954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3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63" marR="9546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5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63" marR="954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0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63" marR="9546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 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63" marR="95463" marT="0" marB="0" anchor="b"/>
                </a:tc>
                <a:extLst>
                  <a:ext uri="{0D108BD9-81ED-4DB2-BD59-A6C34878D82A}">
                    <a16:rowId xmlns:a16="http://schemas.microsoft.com/office/drawing/2014/main" xmlns="" val="1952070374"/>
                  </a:ext>
                </a:extLst>
              </a:tr>
              <a:tr h="3661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3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63" marR="954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Chemistry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63" marR="954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3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63" marR="954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12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63" marR="954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4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63" marR="9546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4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63" marR="954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0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63" marR="9546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 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63" marR="95463" marT="0" marB="0" anchor="b"/>
                </a:tc>
                <a:extLst>
                  <a:ext uri="{0D108BD9-81ED-4DB2-BD59-A6C34878D82A}">
                    <a16:rowId xmlns:a16="http://schemas.microsoft.com/office/drawing/2014/main" xmlns="" val="2851398112"/>
                  </a:ext>
                </a:extLst>
              </a:tr>
              <a:tr h="3661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4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63" marR="954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English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63" marR="954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5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63" marR="954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20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63" marR="954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7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63" marR="9546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7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63" marR="954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0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63" marR="9546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 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63" marR="95463" marT="0" marB="0" anchor="b"/>
                </a:tc>
                <a:extLst>
                  <a:ext uri="{0D108BD9-81ED-4DB2-BD59-A6C34878D82A}">
                    <a16:rowId xmlns:a16="http://schemas.microsoft.com/office/drawing/2014/main" xmlns="" val="3661877178"/>
                  </a:ext>
                </a:extLst>
              </a:tr>
              <a:tr h="15110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5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63" marR="954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Humanities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63" marR="954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8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63" marR="954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40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63" marR="954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8*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63" marR="954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4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63" marR="954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2  full time faculty +                                                      2 visiting Faculty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63" marR="9546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* Even though number of sections are more, based on the total number of contact periods 116 / week (116/16  =  7.25 (8 faculty required)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63" marR="95463" marT="0" marB="0" anchor="ctr"/>
                </a:tc>
                <a:extLst>
                  <a:ext uri="{0D108BD9-81ED-4DB2-BD59-A6C34878D82A}">
                    <a16:rowId xmlns:a16="http://schemas.microsoft.com/office/drawing/2014/main" xmlns="" val="1718645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753399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914400"/>
            <a:ext cx="12005902" cy="5592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/>
            </a:r>
            <a:br>
              <a:rPr lang="en-US" sz="3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3200" u="none" strike="noStrike" dirty="0">
                <a:effectLst/>
              </a:rPr>
              <a:t>Change of Sections Program-wise in 2025-26 w.r.t 2024-25</a:t>
            </a:r>
            <a:r>
              <a:rPr lang="en-IN" sz="3200" b="1" u="none" strike="noStrike" dirty="0">
                <a:effectLst/>
              </a:rPr>
              <a:t/>
            </a:r>
            <a:br>
              <a:rPr lang="en-IN" sz="3200" b="1" u="none" strike="noStrike" dirty="0">
                <a:effectLst/>
              </a:rPr>
            </a:b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3430" y="1283678"/>
            <a:ext cx="11800096" cy="5394914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n-US" sz="3600" b="0" i="0" u="none" strike="noStrike" dirty="0">
                <a:solidFill>
                  <a:srgbClr val="FF0000"/>
                </a:solidFill>
                <a:effectLst/>
              </a:rPr>
              <a:t> </a:t>
            </a:r>
            <a:endParaRPr lang="en-US" sz="24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dirty="0"/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Clr>
                <a:srgbClr val="00B050"/>
              </a:buClr>
              <a:buNone/>
            </a:pPr>
            <a:endParaRPr lang="en-US" sz="1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Clr>
                <a:srgbClr val="7030A0"/>
              </a:buClr>
              <a:buNone/>
            </a:pPr>
            <a:endParaRPr lang="en-IN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030A0"/>
              </a:buClr>
            </a:pPr>
            <a:endParaRPr lang="en-I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custDataLst>
              <p:tags r:id="rId1"/>
            </p:custDataLst>
            <p:extLst/>
          </p:nvPr>
        </p:nvGraphicFramePr>
        <p:xfrm>
          <a:off x="193430" y="1438021"/>
          <a:ext cx="11593196" cy="5101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30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902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37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9979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0243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3545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5120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742354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927061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981711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</a:tblGrid>
              <a:tr h="534670">
                <a:tc gridSpan="14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Change of Sections program-wise in 2025-26 w.r.t 2024-25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09" marR="6309" marT="630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u="none" strike="noStrike" dirty="0">
                          <a:effectLst/>
                        </a:rPr>
                        <a:t> 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09" marR="6309" marT="630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it-IT" sz="1400" b="1" u="none" strike="noStrike" dirty="0">
                          <a:effectLst/>
                        </a:rPr>
                        <a:t>B.Tech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09" marR="6309" marT="630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1" u="none" strike="noStrike" dirty="0">
                          <a:effectLst/>
                        </a:rPr>
                        <a:t>BCA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09" marR="6309" marT="630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 dirty="0">
                          <a:effectLst/>
                        </a:rPr>
                        <a:t>BSc(CS)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09" marR="6309" marT="630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 dirty="0">
                          <a:effectLst/>
                        </a:rPr>
                        <a:t>BSc(DA)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09" marR="6309" marT="630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 dirty="0">
                          <a:effectLst/>
                        </a:rPr>
                        <a:t>BSc(Phy)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09" marR="6309" marT="630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 dirty="0">
                          <a:effectLst/>
                        </a:rPr>
                        <a:t>BSc (R&amp;AI)-new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09" marR="6309" marT="630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BSc (Math)</a:t>
                      </a:r>
                    </a:p>
                  </a:txBody>
                  <a:tcPr marL="6309" marR="6309" marT="630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 dirty="0">
                          <a:effectLst/>
                        </a:rPr>
                        <a:t>M.Tech (AIML,R&amp;AI,VLSI)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09" marR="6309" marT="630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4035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1" u="none" strike="noStrike" dirty="0">
                          <a:effectLst/>
                        </a:rPr>
                        <a:t> A.Y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09" marR="6309" marT="630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 dirty="0">
                          <a:effectLst/>
                        </a:rPr>
                        <a:t>2024-25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09" marR="6309" marT="630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 dirty="0">
                          <a:effectLst/>
                        </a:rPr>
                        <a:t>2025-26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09" marR="6309" marT="630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 dirty="0">
                          <a:effectLst/>
                        </a:rPr>
                        <a:t>2024-25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09" marR="6309" marT="630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 dirty="0">
                          <a:effectLst/>
                        </a:rPr>
                        <a:t>2025-26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09" marR="6309" marT="630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 dirty="0">
                          <a:effectLst/>
                        </a:rPr>
                        <a:t>2024-25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09" marR="6309" marT="630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 dirty="0">
                          <a:effectLst/>
                        </a:rPr>
                        <a:t>2025-26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09" marR="6309" marT="630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 dirty="0">
                          <a:effectLst/>
                        </a:rPr>
                        <a:t>2024-25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09" marR="6309" marT="630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 dirty="0">
                          <a:effectLst/>
                        </a:rPr>
                        <a:t>2025-26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09" marR="6309" marT="630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 dirty="0">
                          <a:effectLst/>
                        </a:rPr>
                        <a:t>2024-25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09" marR="6309" marT="630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 dirty="0">
                          <a:effectLst/>
                        </a:rPr>
                        <a:t>2025-26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09" marR="6309" marT="630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b="1" u="none" strike="noStrike" dirty="0">
                        <a:effectLst/>
                      </a:endParaRPr>
                    </a:p>
                    <a:p>
                      <a:pPr algn="ctr" rtl="0" fontAlgn="b"/>
                      <a:r>
                        <a:rPr lang="en-IN" sz="1400" b="1" u="none" strike="noStrike" dirty="0">
                          <a:effectLst/>
                        </a:rPr>
                        <a:t>2025-26</a:t>
                      </a:r>
                    </a:p>
                    <a:p>
                      <a:pPr algn="l" fontAlgn="b"/>
                      <a:r>
                        <a:rPr lang="en-IN" altLang="en-US" sz="1400" b="1" u="none" strike="noStrike" dirty="0">
                          <a:effectLst/>
                        </a:rPr>
                        <a:t> </a:t>
                      </a:r>
                      <a:endParaRPr lang="en-IN" sz="1400" b="1" u="none" strike="noStrike" dirty="0">
                        <a:effectLst/>
                      </a:endParaRPr>
                    </a:p>
                  </a:txBody>
                  <a:tcPr marL="6309" marR="6309" marT="630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u="none" strike="noStrike" dirty="0">
                          <a:effectLst/>
                        </a:rPr>
                        <a:t>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u="none" strike="noStrike" dirty="0">
                          <a:effectLst/>
                        </a:rPr>
                        <a:t>2025-26</a:t>
                      </a:r>
                    </a:p>
                    <a:p>
                      <a:pPr algn="l" fontAlgn="b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09" marR="6309" marT="630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 </a:t>
                      </a:r>
                      <a:r>
                        <a:rPr lang="en-IN" sz="1400" b="1" dirty="0">
                          <a:effectLst/>
                          <a:sym typeface="+mn-ea"/>
                        </a:rPr>
                        <a:t>2025-26</a:t>
                      </a:r>
                      <a:endParaRPr lang="en-IN" sz="1400" b="1" u="none" strike="noStrike" dirty="0">
                        <a:effectLst/>
                      </a:endParaRPr>
                    </a:p>
                  </a:txBody>
                  <a:tcPr marL="6309" marR="6309" marT="630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1705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1" u="none" strike="noStrike" dirty="0">
                          <a:effectLst/>
                        </a:rPr>
                        <a:t>First  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09" marR="6309" marT="630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u="none" strike="noStrike" dirty="0">
                          <a:effectLst/>
                        </a:rPr>
                        <a:t>12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09" marR="6309" marT="630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u="none" strike="noStrike" dirty="0">
                          <a:effectLst/>
                        </a:rPr>
                        <a:t>12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09" marR="6309" marT="630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 dirty="0">
                          <a:effectLst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09" marR="6309" marT="630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u="none" strike="noStrike" dirty="0">
                          <a:effectLst/>
                        </a:rPr>
                        <a:t>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09" marR="6309" marT="630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u="none" strike="noStrike" dirty="0"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09" marR="6309" marT="630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u="none" strike="noStrike" dirty="0"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09" marR="6309" marT="630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u="none" strike="noStrike" dirty="0"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09" marR="6309" marT="630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09" marR="6309" marT="630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09" marR="6309" marT="630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09" marR="6309" marT="630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</a:t>
                      </a:r>
                      <a:r>
                        <a:rPr lang="en-IN" altLang="en-US" sz="1400" u="none" strike="noStrike" dirty="0">
                          <a:effectLst/>
                        </a:rPr>
                        <a:t> </a:t>
                      </a:r>
                      <a:endParaRPr lang="en-IN" sz="1400" u="none" strike="noStrike" dirty="0">
                        <a:effectLst/>
                      </a:endParaRPr>
                    </a:p>
                  </a:txBody>
                  <a:tcPr marL="6309" marR="6309" marT="630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  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09" marR="6309" marT="630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   1 each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09" marR="6309" marT="630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3716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1" u="none" strike="noStrike" dirty="0">
                          <a:effectLst/>
                        </a:rPr>
                        <a:t>Second 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09" marR="6309" marT="630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u="none" strike="noStrike" dirty="0">
                          <a:effectLst/>
                        </a:rPr>
                        <a:t>12                          </a:t>
                      </a:r>
                    </a:p>
                    <a:p>
                      <a:pPr algn="l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(4 CSE, 6 AI&amp;DS,              1 ECE,  1 ME )</a:t>
                      </a:r>
                    </a:p>
                    <a:p>
                      <a:pPr algn="ctr" rtl="0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09" marR="6309" marT="630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12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09" marR="6309" marT="630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 dirty="0">
                          <a:effectLst/>
                        </a:rPr>
                        <a:t>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09" marR="6309" marT="630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u="none" strike="noStrike" dirty="0">
                          <a:effectLst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09" marR="6309" marT="630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u="none" strike="noStrike" dirty="0"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09" marR="6309" marT="630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u="none" strike="noStrike" dirty="0"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09" marR="6309" marT="630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u="none" strike="noStrike" dirty="0"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09" marR="6309" marT="630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09" marR="6309" marT="630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09" marR="6309" marT="630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09" marR="6309" marT="630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</a:p>
                    <a:p>
                      <a:pPr algn="ctr" fontAlgn="b"/>
                      <a:r>
                        <a:rPr lang="en-IN" altLang="en-US" sz="1400" u="none" strike="noStrike" dirty="0">
                          <a:effectLst/>
                        </a:rPr>
                        <a:t> </a:t>
                      </a:r>
                      <a:endParaRPr lang="en-IN" sz="1400" u="none" strike="noStrike" dirty="0">
                        <a:effectLst/>
                      </a:endParaRPr>
                    </a:p>
                  </a:txBody>
                  <a:tcPr marL="6309" marR="6309" marT="630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09" marR="6309" marT="630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09" marR="6309" marT="630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59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1" u="none" strike="noStrike" dirty="0">
                          <a:effectLst/>
                        </a:rPr>
                        <a:t>Third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09" marR="6309" marT="630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u="none" strike="noStrike" dirty="0">
                          <a:effectLst/>
                        </a:rPr>
                        <a:t>11                          </a:t>
                      </a:r>
                    </a:p>
                    <a:p>
                      <a:pPr algn="l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(4 CSE, 4 AI&amp;DS,              1 ECE, 1 MT,       1 CE)</a:t>
                      </a:r>
                    </a:p>
                    <a:p>
                      <a:pPr algn="ctr" rtl="0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09" marR="6309" marT="630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u="none" strike="noStrike" dirty="0">
                          <a:effectLst/>
                        </a:rPr>
                        <a:t>12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09" marR="6309" marT="630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 dirty="0">
                          <a:effectLst/>
                        </a:rPr>
                        <a:t> 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09" marR="6309" marT="630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u="none" strike="noStrike" dirty="0">
                          <a:effectLst/>
                        </a:rPr>
                        <a:t>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09" marR="6309" marT="630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u="none" strike="noStrike" dirty="0">
                          <a:effectLst/>
                        </a:rPr>
                        <a:t>-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09" marR="6309" marT="630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u="none" strike="noStrike" dirty="0"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09" marR="6309" marT="630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u="none" strike="noStrike" dirty="0"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09" marR="6309" marT="630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09" marR="6309" marT="630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09" marR="6309" marT="630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09" marR="6309" marT="630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</a:p>
                    <a:p>
                      <a:pPr algn="l" fontAlgn="b"/>
                      <a:r>
                        <a:rPr lang="en-IN" altLang="en-US" sz="1400" u="none" strike="noStrike" dirty="0">
                          <a:effectLst/>
                        </a:rPr>
                        <a:t> </a:t>
                      </a:r>
                      <a:endParaRPr lang="en-IN" sz="1400" u="none" strike="noStrike" dirty="0">
                        <a:effectLst/>
                      </a:endParaRPr>
                    </a:p>
                  </a:txBody>
                  <a:tcPr marL="6309" marR="6309" marT="630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09" marR="6309" marT="630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09" marR="6309" marT="630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3467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1" u="none" strike="noStrike" dirty="0">
                          <a:effectLst/>
                        </a:rPr>
                        <a:t>Fourth 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09" marR="6309" marT="630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                       </a:t>
                      </a:r>
                    </a:p>
                    <a:p>
                      <a:pPr algn="l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( 2 CSE,</a:t>
                      </a:r>
                    </a:p>
                    <a:p>
                      <a:pPr algn="l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AI&amp;DS,                  1 ECE, 1 MT)</a:t>
                      </a:r>
                    </a:p>
                  </a:txBody>
                  <a:tcPr marL="6309" marR="6309" marT="630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u="none" strike="noStrike" dirty="0">
                          <a:effectLst/>
                        </a:rPr>
                        <a:t>11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09" marR="6309" marT="630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09" marR="6309" marT="630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09" marR="6309" marT="630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09" marR="6309" marT="630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09" marR="6309" marT="630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09" marR="6309" marT="630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09" marR="6309" marT="630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09" marR="6309" marT="630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09" marR="6309" marT="630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</a:p>
                    <a:p>
                      <a:pPr algn="l" fontAlgn="b"/>
                      <a:r>
                        <a:rPr lang="en-IN" altLang="en-US" sz="1400" u="none" strike="noStrike" dirty="0">
                          <a:effectLst/>
                        </a:rPr>
                        <a:t> </a:t>
                      </a:r>
                      <a:endParaRPr lang="en-IN" sz="1400" u="none" strike="noStrike" dirty="0">
                        <a:effectLst/>
                      </a:endParaRPr>
                    </a:p>
                  </a:txBody>
                  <a:tcPr marL="6309" marR="6309" marT="630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09" marR="6309" marT="630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09" marR="6309" marT="630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561427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914400"/>
            <a:ext cx="12005902" cy="5592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r>
              <a:rPr lang="en-US" sz="3200" b="1" dirty="0">
                <a:solidFill>
                  <a:srgbClr val="C00000"/>
                </a:solidFill>
              </a:rPr>
              <a:t>A.Y.,2024-2025, </a:t>
            </a:r>
            <a:r>
              <a:rPr lang="en-US" sz="3200" b="1" u="none" strike="noStrike" dirty="0">
                <a:effectLst/>
              </a:rPr>
              <a:t>Odd Semester Student Count</a:t>
            </a:r>
            <a:r>
              <a:rPr lang="en-IN" sz="3200" b="1" u="none" strike="noStrike" dirty="0">
                <a:effectLst/>
              </a:rPr>
              <a:t/>
            </a:r>
            <a:br>
              <a:rPr lang="en-IN" sz="3200" b="1" u="none" strike="noStrike" dirty="0">
                <a:effectLst/>
              </a:rPr>
            </a:b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3430" y="1283678"/>
            <a:ext cx="11800096" cy="5394914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n-US" sz="3600" b="0" i="0" u="none" strike="noStrike" dirty="0">
                <a:solidFill>
                  <a:srgbClr val="FF0000"/>
                </a:solidFill>
                <a:effectLst/>
              </a:rPr>
              <a:t> </a:t>
            </a:r>
            <a:endParaRPr lang="en-US" sz="24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dirty="0"/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Clr>
                <a:srgbClr val="00B050"/>
              </a:buClr>
              <a:buNone/>
            </a:pPr>
            <a:endParaRPr lang="en-US" sz="1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Clr>
                <a:srgbClr val="7030A0"/>
              </a:buClr>
              <a:buNone/>
            </a:pPr>
            <a:endParaRPr lang="en-IN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030A0"/>
              </a:buClr>
            </a:pPr>
            <a:endParaRPr lang="en-I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54640" y="1695151"/>
          <a:ext cx="10498782" cy="34676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20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13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139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669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7950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029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23862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2831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09768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405328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Odd Semester   Student Count</a:t>
                      </a:r>
                      <a:r>
                        <a:rPr lang="en-IN" sz="1800" b="1" u="none" strike="noStrike" dirty="0">
                          <a:effectLst/>
                        </a:rPr>
                        <a:t> 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954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Year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B.Tech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BCA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effectLst/>
                        </a:rPr>
                        <a:t>BSc (CS)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BSc(DA)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BSc(Phy)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Total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M.Tech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PhD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53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First  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813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152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59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39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1066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56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Second 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691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181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23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31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926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53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Third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618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47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665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53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Fourth 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319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319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05328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Total Strength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2976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19174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914400"/>
            <a:ext cx="12005902" cy="5592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r>
              <a:rPr lang="en-US" sz="3200" b="1" dirty="0">
                <a:solidFill>
                  <a:srgbClr val="C00000"/>
                </a:solidFill>
              </a:rPr>
              <a:t>A.Y.,2024-2025, </a:t>
            </a:r>
            <a:r>
              <a:rPr lang="en-US" sz="3200" b="1" u="none" strike="noStrike" dirty="0">
                <a:effectLst/>
              </a:rPr>
              <a:t>Even Semester   Student Count</a:t>
            </a:r>
            <a:r>
              <a:rPr lang="en-IN" sz="3200" b="1" u="none" strike="noStrike" dirty="0">
                <a:effectLst/>
              </a:rPr>
              <a:t/>
            </a:r>
            <a:br>
              <a:rPr lang="en-IN" sz="3200" b="1" u="none" strike="noStrike" dirty="0">
                <a:effectLst/>
              </a:rPr>
            </a:b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3430" y="1283678"/>
            <a:ext cx="11800096" cy="5394914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n-US" sz="3600" b="0" i="0" u="none" strike="noStrike" dirty="0">
                <a:solidFill>
                  <a:srgbClr val="FF0000"/>
                </a:solidFill>
                <a:effectLst/>
              </a:rPr>
              <a:t> </a:t>
            </a:r>
            <a:endParaRPr lang="en-US" sz="24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dirty="0"/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Clr>
                <a:srgbClr val="00B050"/>
              </a:buClr>
              <a:buNone/>
            </a:pPr>
            <a:endParaRPr lang="en-US" sz="1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Clr>
                <a:srgbClr val="7030A0"/>
              </a:buClr>
              <a:buNone/>
            </a:pPr>
            <a:endParaRPr lang="en-IN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030A0"/>
              </a:buClr>
            </a:pPr>
            <a:endParaRPr lang="en-I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54640" y="1695151"/>
          <a:ext cx="10498782" cy="34676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20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13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139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669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7950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029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23862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2831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09768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405328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Even Semester   Student Count</a:t>
                      </a:r>
                      <a:r>
                        <a:rPr lang="en-IN" sz="1800" b="1" u="none" strike="noStrike" dirty="0">
                          <a:effectLst/>
                        </a:rPr>
                        <a:t> 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954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B.Tech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BCA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BSc (CS)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BSc(DA)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BSc(Phy)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M.Tech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53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  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791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1031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56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Second 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681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911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53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Third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613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658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53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Fourth 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05328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Strength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2915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54165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914400"/>
            <a:ext cx="12005902" cy="5592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r>
              <a:rPr lang="en-US" sz="3200" b="1" dirty="0">
                <a:solidFill>
                  <a:srgbClr val="C00000"/>
                </a:solidFill>
              </a:rPr>
              <a:t>A.Y.,</a:t>
            </a:r>
            <a:r>
              <a:rPr lang="en-US" sz="3200" b="1" dirty="0" smtClean="0">
                <a:solidFill>
                  <a:srgbClr val="C00000"/>
                </a:solidFill>
              </a:rPr>
              <a:t>2025-2026, </a:t>
            </a:r>
            <a:r>
              <a:rPr lang="en-US" sz="3200" b="1" dirty="0" smtClean="0"/>
              <a:t>Faculty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u="none" strike="noStrike" dirty="0" smtClean="0">
                <a:effectLst/>
              </a:rPr>
              <a:t>Individual Time Table(Model)</a:t>
            </a:r>
            <a:r>
              <a:rPr lang="en-IN" sz="3200" b="1" u="none" strike="noStrike" dirty="0">
                <a:effectLst/>
              </a:rPr>
              <a:t/>
            </a:r>
            <a:br>
              <a:rPr lang="en-IN" sz="3200" b="1" u="none" strike="noStrike" dirty="0">
                <a:effectLst/>
              </a:rPr>
            </a:b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3430" y="1283678"/>
            <a:ext cx="11800096" cy="5394914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n-US" sz="3600" b="0" i="0" u="none" strike="noStrike" dirty="0">
                <a:solidFill>
                  <a:srgbClr val="FF0000"/>
                </a:solidFill>
                <a:effectLst/>
              </a:rPr>
              <a:t> </a:t>
            </a:r>
            <a:endParaRPr lang="en-US" sz="24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dirty="0"/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Clr>
                <a:srgbClr val="00B050"/>
              </a:buClr>
              <a:buNone/>
            </a:pPr>
            <a:endParaRPr lang="en-US" sz="1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Clr>
                <a:srgbClr val="7030A0"/>
              </a:buClr>
              <a:buNone/>
            </a:pPr>
            <a:endParaRPr lang="en-IN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030A0"/>
              </a:buClr>
            </a:pPr>
            <a:endParaRPr lang="en-I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A15A9A37-8DC8-9EA9-83AF-10A5DF750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962260"/>
              </p:ext>
            </p:extLst>
          </p:nvPr>
        </p:nvGraphicFramePr>
        <p:xfrm>
          <a:off x="954440" y="1688490"/>
          <a:ext cx="9075568" cy="2319630"/>
        </p:xfrm>
        <a:graphic>
          <a:graphicData uri="http://schemas.openxmlformats.org/drawingml/2006/table">
            <a:tbl>
              <a:tblPr>
                <a:solidFill>
                  <a:schemeClr val="bg2"/>
                </a:solidFill>
              </a:tblPr>
              <a:tblGrid>
                <a:gridCol w="1031508">
                  <a:extLst>
                    <a:ext uri="{9D8B030D-6E8A-4147-A177-3AD203B41FA5}">
                      <a16:colId xmlns:a16="http://schemas.microsoft.com/office/drawing/2014/main" xmlns="" val="1765233399"/>
                    </a:ext>
                  </a:extLst>
                </a:gridCol>
                <a:gridCol w="871811">
                  <a:extLst>
                    <a:ext uri="{9D8B030D-6E8A-4147-A177-3AD203B41FA5}">
                      <a16:colId xmlns:a16="http://schemas.microsoft.com/office/drawing/2014/main" xmlns="" val="1586023812"/>
                    </a:ext>
                  </a:extLst>
                </a:gridCol>
                <a:gridCol w="989075">
                  <a:extLst>
                    <a:ext uri="{9D8B030D-6E8A-4147-A177-3AD203B41FA5}">
                      <a16:colId xmlns:a16="http://schemas.microsoft.com/office/drawing/2014/main" xmlns="" val="467033005"/>
                    </a:ext>
                  </a:extLst>
                </a:gridCol>
                <a:gridCol w="968469">
                  <a:extLst>
                    <a:ext uri="{9D8B030D-6E8A-4147-A177-3AD203B41FA5}">
                      <a16:colId xmlns:a16="http://schemas.microsoft.com/office/drawing/2014/main" xmlns="" val="3389988500"/>
                    </a:ext>
                  </a:extLst>
                </a:gridCol>
                <a:gridCol w="1212618">
                  <a:extLst>
                    <a:ext uri="{9D8B030D-6E8A-4147-A177-3AD203B41FA5}">
                      <a16:colId xmlns:a16="http://schemas.microsoft.com/office/drawing/2014/main" xmlns="" val="1398977921"/>
                    </a:ext>
                  </a:extLst>
                </a:gridCol>
                <a:gridCol w="97302">
                  <a:extLst>
                    <a:ext uri="{9D8B030D-6E8A-4147-A177-3AD203B41FA5}">
                      <a16:colId xmlns:a16="http://schemas.microsoft.com/office/drawing/2014/main" xmlns="" val="4250113172"/>
                    </a:ext>
                  </a:extLst>
                </a:gridCol>
                <a:gridCol w="1205435">
                  <a:extLst>
                    <a:ext uri="{9D8B030D-6E8A-4147-A177-3AD203B41FA5}">
                      <a16:colId xmlns:a16="http://schemas.microsoft.com/office/drawing/2014/main" xmlns="" val="721979950"/>
                    </a:ext>
                  </a:extLst>
                </a:gridCol>
                <a:gridCol w="1349675">
                  <a:extLst>
                    <a:ext uri="{9D8B030D-6E8A-4147-A177-3AD203B41FA5}">
                      <a16:colId xmlns:a16="http://schemas.microsoft.com/office/drawing/2014/main" xmlns="" val="99484146"/>
                    </a:ext>
                  </a:extLst>
                </a:gridCol>
                <a:gridCol w="1349675">
                  <a:extLst>
                    <a:ext uri="{9D8B030D-6E8A-4147-A177-3AD203B41FA5}">
                      <a16:colId xmlns:a16="http://schemas.microsoft.com/office/drawing/2014/main" xmlns="" val="387401337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rtl="0" fontAlgn="b"/>
                      <a:r>
                        <a:rPr lang="en-IN" sz="1800" b="1" dirty="0">
                          <a:solidFill>
                            <a:srgbClr val="FF0000"/>
                          </a:solidFill>
                          <a:effectLst/>
                        </a:rPr>
                        <a:t>Faculty</a:t>
                      </a:r>
                    </a:p>
                  </a:txBody>
                  <a:tcPr marL="28575" marR="28575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IN" sz="2000" b="1" dirty="0" smtClean="0">
                          <a:solidFill>
                            <a:srgbClr val="0000FF"/>
                          </a:solidFill>
                          <a:effectLst/>
                        </a:rPr>
                        <a:t>Faculty Name</a:t>
                      </a:r>
                      <a:endParaRPr lang="en-IN" sz="2000" b="1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endParaRPr lang="en-IN" sz="9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IN" sz="900" b="1" dirty="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algn="ctr" rtl="0" fontAlgn="ctr"/>
                      <a:endParaRPr lang="en-IN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900" b="1" dirty="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900" b="1" dirty="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900" b="1" dirty="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6538604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rtl="0" fontAlgn="b"/>
                      <a:r>
                        <a:rPr lang="en-IN" b="1" dirty="0">
                          <a:effectLst/>
                        </a:rPr>
                        <a:t>Day/Slot</a:t>
                      </a:r>
                    </a:p>
                  </a:txBody>
                  <a:tcPr marL="28575" marR="28575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1" dirty="0">
                          <a:solidFill>
                            <a:srgbClr val="FF0000"/>
                          </a:solidFill>
                          <a:effectLst/>
                        </a:rPr>
                        <a:t>Slot1</a:t>
                      </a:r>
                    </a:p>
                  </a:txBody>
                  <a:tcPr marL="28575" marR="28575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1" dirty="0">
                          <a:solidFill>
                            <a:srgbClr val="FF0000"/>
                          </a:solidFill>
                          <a:effectLst/>
                        </a:rPr>
                        <a:t>Slot2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1" dirty="0">
                          <a:solidFill>
                            <a:srgbClr val="FF0000"/>
                          </a:solidFill>
                          <a:effectLst/>
                        </a:rPr>
                        <a:t>Slot3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1" dirty="0">
                          <a:solidFill>
                            <a:srgbClr val="FF0000"/>
                          </a:solidFill>
                          <a:effectLst/>
                        </a:rPr>
                        <a:t>Slot4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r>
                        <a:rPr lang="en-IN" b="1" dirty="0">
                          <a:effectLst/>
                          <a:latin typeface="Times New Roman" panose="02020603050405020304" pitchFamily="18" charset="0"/>
                        </a:rPr>
                        <a:t>BREAK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1" dirty="0" smtClean="0">
                          <a:solidFill>
                            <a:srgbClr val="FF0000"/>
                          </a:solidFill>
                          <a:effectLst/>
                        </a:rPr>
                        <a:t>Slot5</a:t>
                      </a:r>
                      <a:endParaRPr lang="en-IN" sz="9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1" dirty="0" smtClean="0">
                          <a:solidFill>
                            <a:srgbClr val="FF0000"/>
                          </a:solidFill>
                          <a:effectLst/>
                        </a:rPr>
                        <a:t>Slot6</a:t>
                      </a:r>
                      <a:endParaRPr lang="en-IN" sz="9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b="1" dirty="0" smtClean="0">
                          <a:solidFill>
                            <a:srgbClr val="FF0000"/>
                          </a:solidFill>
                          <a:effectLst/>
                        </a:rPr>
                        <a:t>Slot7</a:t>
                      </a:r>
                    </a:p>
                    <a:p>
                      <a:pPr algn="ctr" rtl="0" fontAlgn="b"/>
                      <a:endParaRPr lang="en-IN" sz="9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930146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rtl="0" fontAlgn="b"/>
                      <a:r>
                        <a:rPr lang="en-IN" b="1" dirty="0">
                          <a:effectLst/>
                        </a:rPr>
                        <a:t>Monday</a:t>
                      </a:r>
                    </a:p>
                  </a:txBody>
                  <a:tcPr marL="28575" marR="28575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b="1" dirty="0">
                          <a:effectLst/>
                        </a:rPr>
                        <a:t>AI-BSC</a:t>
                      </a:r>
                    </a:p>
                  </a:txBody>
                  <a:tcPr marL="28575" marR="28575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en-IN" dirty="0">
                        <a:effectLst/>
                      </a:endParaRPr>
                    </a:p>
                  </a:txBody>
                  <a:tcPr marL="28575" marR="28575" marT="0" marB="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b="1" dirty="0">
                          <a:effectLst/>
                        </a:rPr>
                        <a:t>AI-C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en-IN" dirty="0">
                        <a:effectLst/>
                      </a:endParaRPr>
                    </a:p>
                  </a:txBody>
                  <a:tcPr marL="28575" marR="28575" marT="0" marB="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IN" sz="18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&lt;--Special Project(SP)--&gt;</a:t>
                      </a:r>
                    </a:p>
                  </a:txBody>
                  <a:tcPr marL="28575" marR="28575" marT="0" marB="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endParaRPr lang="en-IN" sz="1800" b="1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28575" marR="28575" marT="0" marB="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089562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rtl="0" fontAlgn="b"/>
                      <a:r>
                        <a:rPr lang="en-IN" b="1" dirty="0">
                          <a:effectLst/>
                        </a:rPr>
                        <a:t>Tuesday</a:t>
                      </a:r>
                    </a:p>
                  </a:txBody>
                  <a:tcPr marL="28575" marR="28575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DAF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IN" b="1" dirty="0">
                          <a:solidFill>
                            <a:srgbClr val="C00000"/>
                          </a:solidFill>
                          <a:effectLst/>
                        </a:rPr>
                        <a:t>DS_Lab-K</a:t>
                      </a:r>
                    </a:p>
                  </a:txBody>
                  <a:tcPr marL="28575" marR="28575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b="1" dirty="0">
                          <a:effectLst/>
                        </a:rPr>
                        <a:t>AI-A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b="1" dirty="0">
                          <a:effectLst/>
                        </a:rPr>
                        <a:t>AI-BSC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IN" sz="1800" b="1" dirty="0">
                          <a:solidFill>
                            <a:srgbClr val="C00000"/>
                          </a:solidFill>
                          <a:effectLst/>
                        </a:rPr>
                        <a:t>DS_Lab-I</a:t>
                      </a:r>
                    </a:p>
                  </a:txBody>
                  <a:tcPr marL="28575" marR="28575" marT="0" marB="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endParaRPr lang="en-IN" sz="1800" b="1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28575" marR="28575" marT="0" marB="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166124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rtl="0" fontAlgn="b"/>
                      <a:r>
                        <a:rPr lang="en-IN" b="1" dirty="0">
                          <a:effectLst/>
                        </a:rPr>
                        <a:t>Wednesday</a:t>
                      </a:r>
                    </a:p>
                  </a:txBody>
                  <a:tcPr marL="28575" marR="28575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DAF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IN" sz="18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</a:rPr>
                        <a:t>PY_Lab-BCA-B</a:t>
                      </a:r>
                    </a:p>
                  </a:txBody>
                  <a:tcPr marL="28575" marR="28575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en-IN" dirty="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b="1" dirty="0">
                          <a:effectLst/>
                        </a:rPr>
                        <a:t>AI-C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b="1" dirty="0">
                          <a:effectLst/>
                        </a:rPr>
                        <a:t>AI-BSC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DS_Lab-K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16642507"/>
                  </a:ext>
                </a:extLst>
              </a:tr>
              <a:tr h="321615">
                <a:tc>
                  <a:txBody>
                    <a:bodyPr/>
                    <a:lstStyle/>
                    <a:p>
                      <a:pPr rtl="0" fontAlgn="b"/>
                      <a:r>
                        <a:rPr lang="en-IN" b="1" dirty="0">
                          <a:effectLst/>
                        </a:rPr>
                        <a:t>Thursday</a:t>
                      </a:r>
                    </a:p>
                  </a:txBody>
                  <a:tcPr marL="28575" marR="28575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dirty="0">
                        <a:effectLst/>
                      </a:endParaRPr>
                    </a:p>
                  </a:txBody>
                  <a:tcPr marL="28575" marR="28575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dirty="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b="1" dirty="0">
                          <a:effectLst/>
                        </a:rPr>
                        <a:t>AI-A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b="1" dirty="0">
                          <a:effectLst/>
                        </a:rPr>
                        <a:t>AI-C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/>
                      <a:endParaRPr lang="en-IN" dirty="0">
                        <a:effectLst/>
                      </a:endParaRPr>
                    </a:p>
                  </a:txBody>
                  <a:tcPr marL="28575" marR="28575" marT="0" marB="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b="1" dirty="0">
                          <a:effectLst/>
                        </a:rPr>
                        <a:t>AI-BSC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b="1" dirty="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79680977"/>
                  </a:ext>
                </a:extLst>
              </a:tr>
              <a:tr h="321615">
                <a:tc>
                  <a:txBody>
                    <a:bodyPr/>
                    <a:lstStyle/>
                    <a:p>
                      <a:pPr rtl="0" fontAlgn="b"/>
                      <a:r>
                        <a:rPr lang="en-IN" b="1" dirty="0">
                          <a:effectLst/>
                        </a:rPr>
                        <a:t>Friday</a:t>
                      </a:r>
                    </a:p>
                  </a:txBody>
                  <a:tcPr marL="28575" marR="28575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dirty="0">
                        <a:effectLst/>
                      </a:endParaRPr>
                    </a:p>
                  </a:txBody>
                  <a:tcPr marL="28575" marR="28575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b="1" dirty="0">
                          <a:effectLst/>
                        </a:rPr>
                        <a:t>AI_A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 smtClean="0">
                          <a:solidFill>
                            <a:srgbClr val="C00000"/>
                          </a:solidFill>
                          <a:effectLst/>
                        </a:rPr>
                        <a:t>DS Lab-F</a:t>
                      </a:r>
                      <a:endParaRPr lang="en-IN" sz="2800" b="1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IN" b="1" dirty="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&lt;--SP--&gt;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0" marB="0"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b="1" dirty="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dirty="0" smtClean="0">
                          <a:effectLst/>
                        </a:rPr>
                        <a:t>Thesis</a:t>
                      </a:r>
                      <a:endParaRPr lang="en-IN" b="1" dirty="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2432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955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2"/>
            <a:ext cx="12005902" cy="4955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A.Y.,2024-2025, Odd Semester Ph D., (2024Batch) 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3430" y="1283678"/>
            <a:ext cx="11800096" cy="5394914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n-US" sz="3600" b="0" i="0" u="none" strike="noStrike" dirty="0">
                <a:solidFill>
                  <a:srgbClr val="FF0000"/>
                </a:solidFill>
                <a:effectLst/>
              </a:rPr>
              <a:t> </a:t>
            </a:r>
            <a:endParaRPr lang="en-US" sz="24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dirty="0"/>
          </a:p>
          <a:p>
            <a:pPr lvl="2">
              <a:buClr>
                <a:schemeClr val="tx1"/>
              </a:buClr>
              <a:buFont typeface="Wingdings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Clr>
                <a:srgbClr val="00B050"/>
              </a:buClr>
              <a:buNone/>
            </a:pPr>
            <a:endParaRPr lang="en-US" sz="1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Clr>
                <a:srgbClr val="7030A0"/>
              </a:buClr>
              <a:buNone/>
            </a:pPr>
            <a:endParaRPr lang="en-IN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030A0"/>
              </a:buClr>
            </a:pPr>
            <a:endParaRPr lang="en-I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202297"/>
              </p:ext>
            </p:extLst>
          </p:nvPr>
        </p:nvGraphicFramePr>
        <p:xfrm>
          <a:off x="118999" y="1199835"/>
          <a:ext cx="11571431" cy="1577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877">
                  <a:extLst>
                    <a:ext uri="{9D8B030D-6E8A-4147-A177-3AD203B41FA5}">
                      <a16:colId xmlns:a16="http://schemas.microsoft.com/office/drawing/2014/main" xmlns="" val="1713920727"/>
                    </a:ext>
                  </a:extLst>
                </a:gridCol>
                <a:gridCol w="664294">
                  <a:extLst>
                    <a:ext uri="{9D8B030D-6E8A-4147-A177-3AD203B41FA5}">
                      <a16:colId xmlns:a16="http://schemas.microsoft.com/office/drawing/2014/main" xmlns="" val="407890422"/>
                    </a:ext>
                  </a:extLst>
                </a:gridCol>
                <a:gridCol w="3622971">
                  <a:extLst>
                    <a:ext uri="{9D8B030D-6E8A-4147-A177-3AD203B41FA5}">
                      <a16:colId xmlns:a16="http://schemas.microsoft.com/office/drawing/2014/main" xmlns="" val="830862168"/>
                    </a:ext>
                  </a:extLst>
                </a:gridCol>
                <a:gridCol w="612485">
                  <a:extLst>
                    <a:ext uri="{9D8B030D-6E8A-4147-A177-3AD203B41FA5}">
                      <a16:colId xmlns:a16="http://schemas.microsoft.com/office/drawing/2014/main" xmlns="" val="1103402483"/>
                    </a:ext>
                  </a:extLst>
                </a:gridCol>
                <a:gridCol w="778064">
                  <a:extLst>
                    <a:ext uri="{9D8B030D-6E8A-4147-A177-3AD203B41FA5}">
                      <a16:colId xmlns:a16="http://schemas.microsoft.com/office/drawing/2014/main" xmlns="" val="2819244683"/>
                    </a:ext>
                  </a:extLst>
                </a:gridCol>
                <a:gridCol w="1296666">
                  <a:extLst>
                    <a:ext uri="{9D8B030D-6E8A-4147-A177-3AD203B41FA5}">
                      <a16:colId xmlns:a16="http://schemas.microsoft.com/office/drawing/2014/main" xmlns="" val="2489773818"/>
                    </a:ext>
                  </a:extLst>
                </a:gridCol>
                <a:gridCol w="4269074">
                  <a:extLst>
                    <a:ext uri="{9D8B030D-6E8A-4147-A177-3AD203B41FA5}">
                      <a16:colId xmlns:a16="http://schemas.microsoft.com/office/drawing/2014/main" xmlns="" val="3963738346"/>
                    </a:ext>
                  </a:extLst>
                </a:gridCol>
              </a:tblGrid>
              <a:tr h="2816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#S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Code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Title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L T P C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Sections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Student Count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Faculty(s) name(# of Sections)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54596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CS501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Applied Machine Learning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3 1 2 5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Dr B Seetharamulu</a:t>
                      </a:r>
                      <a:endParaRPr lang="en-IN" sz="1400" b="1" i="0" u="none" strike="noStrike" dirty="0">
                        <a:solidFill>
                          <a:srgbClr val="C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9131391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DS546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Information Visualization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5 0 0 5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sng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Dr P Pavan Kumar </a:t>
                      </a:r>
                      <a:endParaRPr lang="en-IN" sz="1400" b="1" i="0" u="sng" strike="noStrike" dirty="0">
                        <a:solidFill>
                          <a:srgbClr val="C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70574295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DS 507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Deep learning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3 1 2 5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sng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Dr K Adinarayana Reddy</a:t>
                      </a:r>
                      <a:endParaRPr lang="en-IN" sz="1400" b="1" i="0" u="sng" strike="noStrike" dirty="0">
                        <a:solidFill>
                          <a:srgbClr val="C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1527577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DS404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Big Data Systems 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5 0 0 5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Dr B Deevenaraju</a:t>
                      </a:r>
                      <a:endParaRPr lang="en-IN" sz="1400" b="1" i="0" u="none" strike="noStrike" dirty="0">
                        <a:solidFill>
                          <a:srgbClr val="C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858388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17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2"/>
            <a:ext cx="12005902" cy="4955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A.Y.,2024-2025, </a:t>
            </a:r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 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Semester </a:t>
            </a:r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Count</a:t>
            </a:r>
            <a:endParaRPr lang="en-IN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3430" y="1310182"/>
            <a:ext cx="11800096" cy="5394914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n-US" sz="36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>
                <a:schemeClr val="tx1"/>
              </a:buClr>
              <a:buFont typeface="Wingdings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Clr>
                <a:srgbClr val="00B050"/>
              </a:buClr>
              <a:buNone/>
            </a:pPr>
            <a:endParaRPr lang="en-US" sz="1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Clr>
                <a:srgbClr val="7030A0"/>
              </a:buClr>
              <a:buNone/>
            </a:pPr>
            <a:endParaRPr lang="en-IN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030A0"/>
              </a:buClr>
            </a:pPr>
            <a:endParaRPr lang="en-I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011220" y="1466850"/>
          <a:ext cx="9002728" cy="43207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6357">
                  <a:extLst>
                    <a:ext uri="{9D8B030D-6E8A-4147-A177-3AD203B41FA5}">
                      <a16:colId xmlns:a16="http://schemas.microsoft.com/office/drawing/2014/main" xmlns="" val="3175977985"/>
                    </a:ext>
                  </a:extLst>
                </a:gridCol>
                <a:gridCol w="878315">
                  <a:extLst>
                    <a:ext uri="{9D8B030D-6E8A-4147-A177-3AD203B41FA5}">
                      <a16:colId xmlns:a16="http://schemas.microsoft.com/office/drawing/2014/main" xmlns="" val="875962809"/>
                    </a:ext>
                  </a:extLst>
                </a:gridCol>
                <a:gridCol w="702652">
                  <a:extLst>
                    <a:ext uri="{9D8B030D-6E8A-4147-A177-3AD203B41FA5}">
                      <a16:colId xmlns:a16="http://schemas.microsoft.com/office/drawing/2014/main" xmlns="" val="2427155756"/>
                    </a:ext>
                  </a:extLst>
                </a:gridCol>
                <a:gridCol w="856357">
                  <a:extLst>
                    <a:ext uri="{9D8B030D-6E8A-4147-A177-3AD203B41FA5}">
                      <a16:colId xmlns:a16="http://schemas.microsoft.com/office/drawing/2014/main" xmlns="" val="1420320133"/>
                    </a:ext>
                  </a:extLst>
                </a:gridCol>
                <a:gridCol w="900273">
                  <a:extLst>
                    <a:ext uri="{9D8B030D-6E8A-4147-A177-3AD203B41FA5}">
                      <a16:colId xmlns:a16="http://schemas.microsoft.com/office/drawing/2014/main" xmlns="" val="1241452136"/>
                    </a:ext>
                  </a:extLst>
                </a:gridCol>
                <a:gridCol w="702652">
                  <a:extLst>
                    <a:ext uri="{9D8B030D-6E8A-4147-A177-3AD203B41FA5}">
                      <a16:colId xmlns:a16="http://schemas.microsoft.com/office/drawing/2014/main" xmlns="" val="2691647231"/>
                    </a:ext>
                  </a:extLst>
                </a:gridCol>
                <a:gridCol w="856357">
                  <a:extLst>
                    <a:ext uri="{9D8B030D-6E8A-4147-A177-3AD203B41FA5}">
                      <a16:colId xmlns:a16="http://schemas.microsoft.com/office/drawing/2014/main" xmlns="" val="272126076"/>
                    </a:ext>
                  </a:extLst>
                </a:gridCol>
                <a:gridCol w="823420">
                  <a:extLst>
                    <a:ext uri="{9D8B030D-6E8A-4147-A177-3AD203B41FA5}">
                      <a16:colId xmlns:a16="http://schemas.microsoft.com/office/drawing/2014/main" xmlns="" val="3395941452"/>
                    </a:ext>
                  </a:extLst>
                </a:gridCol>
                <a:gridCol w="702652">
                  <a:extLst>
                    <a:ext uri="{9D8B030D-6E8A-4147-A177-3AD203B41FA5}">
                      <a16:colId xmlns:a16="http://schemas.microsoft.com/office/drawing/2014/main" xmlns="" val="937324397"/>
                    </a:ext>
                  </a:extLst>
                </a:gridCol>
                <a:gridCol w="856357">
                  <a:extLst>
                    <a:ext uri="{9D8B030D-6E8A-4147-A177-3AD203B41FA5}">
                      <a16:colId xmlns:a16="http://schemas.microsoft.com/office/drawing/2014/main" xmlns="" val="4126206875"/>
                    </a:ext>
                  </a:extLst>
                </a:gridCol>
                <a:gridCol w="867336">
                  <a:extLst>
                    <a:ext uri="{9D8B030D-6E8A-4147-A177-3AD203B41FA5}">
                      <a16:colId xmlns:a16="http://schemas.microsoft.com/office/drawing/2014/main" xmlns="" val="1329268201"/>
                    </a:ext>
                  </a:extLst>
                </a:gridCol>
              </a:tblGrid>
              <a:tr h="20974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 BTech </a:t>
                      </a:r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2028 </a:t>
                      </a:r>
                      <a:r>
                        <a:rPr lang="en-IN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sem-2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0"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III BTech </a:t>
                      </a:r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2026 sem-6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0"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 BCA </a:t>
                      </a:r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2027 sem-2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 BSc </a:t>
                      </a:r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2027 sem-2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08083378"/>
                  </a:ext>
                </a:extLst>
              </a:tr>
              <a:tr h="20974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Branch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Branch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Branch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Branch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Count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77708352"/>
                  </a:ext>
                </a:extLst>
              </a:tr>
              <a:tr h="20974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BCA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56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46063787"/>
                  </a:ext>
                </a:extLst>
              </a:tr>
              <a:tr h="22023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 &amp; ML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Grand Total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38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6499482"/>
                  </a:ext>
                </a:extLst>
              </a:tr>
              <a:tr h="20974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DS&amp;AI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PHY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4159589"/>
                  </a:ext>
                </a:extLst>
              </a:tr>
              <a:tr h="22023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DS&amp;AI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Grand Total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97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82916528"/>
                  </a:ext>
                </a:extLst>
              </a:tr>
              <a:tr h="22023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MT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58173145"/>
                  </a:ext>
                </a:extLst>
              </a:tr>
              <a:tr h="22023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Grand Total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II BCA </a:t>
                      </a:r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2026 sem-4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II BSc </a:t>
                      </a:r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2026 sem-4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38145040"/>
                  </a:ext>
                </a:extLst>
              </a:tr>
              <a:tr h="22023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Grand Total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Branch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Branch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Count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77128150"/>
                  </a:ext>
                </a:extLst>
              </a:tr>
              <a:tr h="220233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BCA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22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5544838"/>
                  </a:ext>
                </a:extLst>
              </a:tr>
              <a:tr h="22023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II BTech </a:t>
                      </a:r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2027 sem-4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IV BTech </a:t>
                      </a:r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2025 sem-8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Grand Total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29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96254298"/>
                  </a:ext>
                </a:extLst>
              </a:tr>
              <a:tr h="22023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Branch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Branch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Grand Total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51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97647"/>
                  </a:ext>
                </a:extLst>
              </a:tr>
              <a:tr h="20974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615545864"/>
                  </a:ext>
                </a:extLst>
              </a:tr>
              <a:tr h="22023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 &amp; ML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DS&amp;AI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550321405"/>
                  </a:ext>
                </a:extLst>
              </a:tr>
              <a:tr h="20974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BSc 2025 sem-6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74779461"/>
                  </a:ext>
                </a:extLst>
              </a:tr>
              <a:tr h="20974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DS&amp;AI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MT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Branch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Count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46071415"/>
                  </a:ext>
                </a:extLst>
              </a:tr>
              <a:tr h="22023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Grand Total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45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28803316"/>
                  </a:ext>
                </a:extLst>
              </a:tr>
              <a:tr h="22023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Grand Total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45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54942610"/>
                  </a:ext>
                </a:extLst>
              </a:tr>
              <a:tr h="20974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MT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387692266"/>
                  </a:ext>
                </a:extLst>
              </a:tr>
              <a:tr h="22023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Grand Total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681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92524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64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2"/>
            <a:ext cx="12005902" cy="4955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A.Y.,2024-2025, Even Semester II Year B.Tech.,(</a:t>
            </a:r>
            <a:r>
              <a:rPr lang="en-US" sz="3200" b="1" dirty="0" smtClean="0">
                <a:solidFill>
                  <a:srgbClr val="C00000"/>
                </a:solidFill>
              </a:rPr>
              <a:t>2023-2027 </a:t>
            </a:r>
            <a:r>
              <a:rPr lang="en-US" sz="3200" b="1" dirty="0">
                <a:solidFill>
                  <a:srgbClr val="C00000"/>
                </a:solidFill>
              </a:rPr>
              <a:t>Batch) 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3430" y="1283678"/>
            <a:ext cx="11800096" cy="5394914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n-US" sz="3600" b="0" i="0" u="none" strike="noStrike" dirty="0">
                <a:solidFill>
                  <a:srgbClr val="FF0000"/>
                </a:solidFill>
                <a:effectLst/>
              </a:rPr>
              <a:t> </a:t>
            </a:r>
            <a:endParaRPr lang="en-US" sz="24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dirty="0"/>
          </a:p>
          <a:p>
            <a:pPr lvl="2">
              <a:buClr>
                <a:schemeClr val="tx1"/>
              </a:buClr>
              <a:buFont typeface="Wingdings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Clr>
                <a:srgbClr val="00B050"/>
              </a:buClr>
              <a:buNone/>
            </a:pPr>
            <a:endParaRPr lang="en-US" sz="1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Clr>
                <a:srgbClr val="7030A0"/>
              </a:buClr>
              <a:buNone/>
            </a:pPr>
            <a:endParaRPr lang="en-IN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030A0"/>
              </a:buClr>
            </a:pPr>
            <a:endParaRPr lang="en-I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508909"/>
              </p:ext>
            </p:extLst>
          </p:nvPr>
        </p:nvGraphicFramePr>
        <p:xfrm>
          <a:off x="118999" y="1199835"/>
          <a:ext cx="11979951" cy="537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452">
                  <a:extLst>
                    <a:ext uri="{9D8B030D-6E8A-4147-A177-3AD203B41FA5}">
                      <a16:colId xmlns:a16="http://schemas.microsoft.com/office/drawing/2014/main" xmlns="" val="1713920727"/>
                    </a:ext>
                  </a:extLst>
                </a:gridCol>
                <a:gridCol w="624122">
                  <a:extLst>
                    <a:ext uri="{9D8B030D-6E8A-4147-A177-3AD203B41FA5}">
                      <a16:colId xmlns:a16="http://schemas.microsoft.com/office/drawing/2014/main" xmlns="" val="407890422"/>
                    </a:ext>
                  </a:extLst>
                </a:gridCol>
                <a:gridCol w="3814502">
                  <a:extLst>
                    <a:ext uri="{9D8B030D-6E8A-4147-A177-3AD203B41FA5}">
                      <a16:colId xmlns:a16="http://schemas.microsoft.com/office/drawing/2014/main" xmlns="" val="830862168"/>
                    </a:ext>
                  </a:extLst>
                </a:gridCol>
                <a:gridCol w="634108">
                  <a:extLst>
                    <a:ext uri="{9D8B030D-6E8A-4147-A177-3AD203B41FA5}">
                      <a16:colId xmlns:a16="http://schemas.microsoft.com/office/drawing/2014/main" xmlns="" val="1103402483"/>
                    </a:ext>
                  </a:extLst>
                </a:gridCol>
                <a:gridCol w="805533">
                  <a:extLst>
                    <a:ext uri="{9D8B030D-6E8A-4147-A177-3AD203B41FA5}">
                      <a16:colId xmlns:a16="http://schemas.microsoft.com/office/drawing/2014/main" xmlns="" val="2819244683"/>
                    </a:ext>
                  </a:extLst>
                </a:gridCol>
                <a:gridCol w="1342444">
                  <a:extLst>
                    <a:ext uri="{9D8B030D-6E8A-4147-A177-3AD203B41FA5}">
                      <a16:colId xmlns:a16="http://schemas.microsoft.com/office/drawing/2014/main" xmlns="" val="2489773818"/>
                    </a:ext>
                  </a:extLst>
                </a:gridCol>
                <a:gridCol w="4419790">
                  <a:extLst>
                    <a:ext uri="{9D8B030D-6E8A-4147-A177-3AD203B41FA5}">
                      <a16:colId xmlns:a16="http://schemas.microsoft.com/office/drawing/2014/main" xmlns="" val="3963738346"/>
                    </a:ext>
                  </a:extLst>
                </a:gridCol>
              </a:tblGrid>
              <a:tr h="2816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#S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Code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Title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L T P C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Sections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Student Count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Faculty(s) name(# of Sections)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54596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EC102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Fundamental of Signal Processing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3 0 0 3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298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Dr. Shakeel Hashmi(2), </a:t>
                      </a:r>
                      <a:r>
                        <a:rPr lang="en-IN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Dr. D.V.</a:t>
                      </a:r>
                      <a:r>
                        <a:rPr lang="en-IN" sz="14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 Nair(2)</a:t>
                      </a:r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5176756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CS204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Computer Organization and Architecture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3 0 0 3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676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Prof. Sandeep Kumar Panda(2)</a:t>
                      </a:r>
                      <a:r>
                        <a:rPr lang="en-IN" sz="14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, Dr. Sukantha Das(2), </a:t>
                      </a:r>
                    </a:p>
                    <a:p>
                      <a:pPr algn="l" fontAlgn="b"/>
                      <a:r>
                        <a:rPr lang="en-IN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Dr. </a:t>
                      </a:r>
                      <a:r>
                        <a:rPr lang="en-IN" sz="14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Soumit(2</a:t>
                      </a:r>
                      <a:r>
                        <a:rPr lang="en-IN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r>
                        <a:rPr lang="en-IN" sz="14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, Dr. Bhargavi(2), </a:t>
                      </a:r>
                      <a:r>
                        <a:rPr lang="en-IN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Mr. Madhusudhakar(2)</a:t>
                      </a:r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9131391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HS201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Dynamics of Social Change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3 0 0 3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298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Dr Syamala  Ruben(5)</a:t>
                      </a:r>
                      <a:endParaRPr lang="en-IN" sz="14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70574295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CS205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Web-Enabled Technologies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2 0 4 4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676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Mr. Madhu.Bandari(3), </a:t>
                      </a:r>
                      <a:r>
                        <a:rPr lang="en-IN" sz="1400" b="0" u="none" strike="noStrike" dirty="0">
                          <a:solidFill>
                            <a:srgbClr val="C00000"/>
                          </a:solidFill>
                          <a:effectLst/>
                        </a:rPr>
                        <a:t>Dr. Vamshi Nath(2), </a:t>
                      </a:r>
                    </a:p>
                    <a:p>
                      <a:pPr algn="l" fontAlgn="b"/>
                      <a:r>
                        <a:rPr lang="en-IN" sz="1400" b="0" u="none" strike="noStrike" dirty="0">
                          <a:solidFill>
                            <a:srgbClr val="C00000"/>
                          </a:solidFill>
                          <a:effectLst/>
                        </a:rPr>
                        <a:t>Mrs. Madhusmitha M.,(3), </a:t>
                      </a:r>
                      <a:r>
                        <a:rPr lang="en-IN" sz="1400" b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Mr. Rakesh(Industry Expert)(2)</a:t>
                      </a:r>
                      <a:endParaRPr lang="en-IN" sz="14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1527577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DS202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Industry Coding Practice(python/R)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2 0 2 3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676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Dr L Lakshmi(3)</a:t>
                      </a:r>
                      <a:r>
                        <a:rPr lang="en-IN" sz="14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, Mr. Sayannath(1), Dr. P. Chakradhar(1), Mrs. Anitha(3), </a:t>
                      </a:r>
                      <a:r>
                        <a:rPr lang="en-IN" sz="1400" u="sng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Mr. Naveen</a:t>
                      </a:r>
                      <a:r>
                        <a:rPr lang="en-IN" sz="1400" b="0" u="sng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(Industry Expert)(2)</a:t>
                      </a:r>
                      <a:endParaRPr lang="en-IN" sz="1400" b="0" i="0" u="sng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85838881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DS203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Data Science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3 0 0 3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346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Dr Pallavi Mishra(2)</a:t>
                      </a:r>
                      <a:r>
                        <a:rPr lang="en-IN" sz="14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, Mr. Satyanarayana B., V.V.(2)</a:t>
                      </a:r>
                      <a:endParaRPr lang="en-IN" sz="14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56827368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CS206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Data Management System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3 0 2 4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298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Ms Sathya </a:t>
                      </a:r>
                      <a:r>
                        <a:rPr lang="en-IN" sz="1400" b="1" u="none" strike="noStrike" dirty="0" smtClean="0">
                          <a:solidFill>
                            <a:srgbClr val="C00000"/>
                          </a:solidFill>
                          <a:effectLst/>
                        </a:rPr>
                        <a:t>AR(2), </a:t>
                      </a:r>
                      <a:r>
                        <a:rPr lang="en-IN" sz="1400" b="0" u="none" strike="noStrike" dirty="0">
                          <a:solidFill>
                            <a:srgbClr val="C00000"/>
                          </a:solidFill>
                          <a:effectLst/>
                        </a:rPr>
                        <a:t>Dr. P. </a:t>
                      </a:r>
                      <a:r>
                        <a:rPr lang="en-IN" sz="1400" b="0" u="none" strike="noStrike" dirty="0" smtClean="0">
                          <a:solidFill>
                            <a:srgbClr val="C00000"/>
                          </a:solidFill>
                          <a:effectLst/>
                        </a:rPr>
                        <a:t>Rohini(2)</a:t>
                      </a:r>
                      <a:endParaRPr lang="en-IN" sz="14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53308998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CS302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Operating Systems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3 0 2 4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378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Dr. Santosh Kumar </a:t>
                      </a:r>
                      <a:r>
                        <a:rPr lang="en-IN" sz="1400" b="1" u="none" strike="noStrike" dirty="0" smtClean="0">
                          <a:solidFill>
                            <a:srgbClr val="C00000"/>
                          </a:solidFill>
                          <a:effectLst/>
                        </a:rPr>
                        <a:t>Sahoo(2)</a:t>
                      </a:r>
                      <a:r>
                        <a:rPr lang="en-IN" sz="1400" u="none" strike="noStrike" dirty="0" smtClean="0">
                          <a:solidFill>
                            <a:srgbClr val="C00000"/>
                          </a:solidFill>
                          <a:effectLst/>
                        </a:rPr>
                        <a:t>, </a:t>
                      </a:r>
                      <a:r>
                        <a:rPr lang="en-IN" sz="14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Dr. P. Pavan </a:t>
                      </a:r>
                      <a:r>
                        <a:rPr lang="en-IN" sz="1400" u="none" strike="noStrike" dirty="0" smtClean="0">
                          <a:solidFill>
                            <a:srgbClr val="C00000"/>
                          </a:solidFill>
                          <a:effectLst/>
                        </a:rPr>
                        <a:t>Kumar(2), </a:t>
                      </a:r>
                      <a:r>
                        <a:rPr lang="en-IN" sz="14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Dr. Pradosg </a:t>
                      </a:r>
                      <a:r>
                        <a:rPr lang="en-IN" sz="1400" u="none" strike="noStrike" dirty="0" smtClean="0">
                          <a:solidFill>
                            <a:srgbClr val="C00000"/>
                          </a:solidFill>
                          <a:effectLst/>
                        </a:rPr>
                        <a:t>G(1).,</a:t>
                      </a:r>
                      <a:endParaRPr lang="en-IN" sz="14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96896277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CS203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Design and Analysis of Algorithm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3 0 0 3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320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Dr B DeevenaRaju(2)</a:t>
                      </a:r>
                      <a:r>
                        <a:rPr lang="en-IN" sz="14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, Dr. Siva G.(1), Dr. Pradosh G.,(1)</a:t>
                      </a:r>
                      <a:endParaRPr lang="en-IN" sz="14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84218186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DS304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Machine Learning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3 0 0 3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158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Dr Vamsinath92)</a:t>
                      </a:r>
                      <a:r>
                        <a:rPr lang="en-IN" sz="14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, </a:t>
                      </a:r>
                      <a:r>
                        <a:rPr lang="en-IN" sz="1400" b="0" u="sng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Mrs. Pushpa Yadav(Industry Expert)(1)</a:t>
                      </a:r>
                      <a:endParaRPr lang="en-IN" sz="1400" b="0" i="0" u="sng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35021325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DS201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Artificial Intelligence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3 0 0 3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58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Dr R Balamurali</a:t>
                      </a:r>
                      <a:endParaRPr lang="en-IN" sz="14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69634934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DS301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Soft Computing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3 0 0 3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162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Dr. Priyanka Parimi, (2)</a:t>
                      </a:r>
                      <a:r>
                        <a:rPr lang="en-IN" sz="14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, Mr. Sabhapathi(1)</a:t>
                      </a:r>
                      <a:endParaRPr lang="en-IN" sz="14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37221551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MG201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Engineering Economics and Management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3 0 0 3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378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Dr. Balaji Vejju(3), </a:t>
                      </a:r>
                      <a:r>
                        <a:rPr lang="en-IN" sz="14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Ms. Sanjana(1), </a:t>
                      </a:r>
                    </a:p>
                    <a:p>
                      <a:pPr algn="l" fontAlgn="b"/>
                      <a:r>
                        <a:rPr lang="en-IN" sz="14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Dr. K. Madhusudhanarao(1)</a:t>
                      </a:r>
                      <a:endParaRPr lang="en-IN" sz="1400" b="0" i="0" u="none" strike="noStrike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90725653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CR202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Power Skills -II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0 0 2 1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676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Dr G s Brahma(Xplore Team)</a:t>
                      </a:r>
                      <a:endParaRPr lang="en-IN" sz="14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020561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200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2"/>
            <a:ext cx="12005902" cy="4955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A.Y.,2024-2025, Even Semester II Year </a:t>
            </a:r>
            <a:r>
              <a:rPr lang="en-US" sz="3200" b="1" dirty="0" smtClean="0">
                <a:solidFill>
                  <a:srgbClr val="C00000"/>
                </a:solidFill>
              </a:rPr>
              <a:t>BCA(2023-2026 </a:t>
            </a:r>
            <a:r>
              <a:rPr lang="en-US" sz="3200" b="1" dirty="0">
                <a:solidFill>
                  <a:srgbClr val="C00000"/>
                </a:solidFill>
              </a:rPr>
              <a:t>Batch) 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3430" y="1283678"/>
            <a:ext cx="11800096" cy="5394914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n-US" sz="3600" b="0" i="0" u="none" strike="noStrike" dirty="0">
                <a:solidFill>
                  <a:srgbClr val="FF0000"/>
                </a:solidFill>
                <a:effectLst/>
              </a:rPr>
              <a:t> </a:t>
            </a:r>
            <a:endParaRPr lang="en-US" sz="24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dirty="0"/>
          </a:p>
          <a:p>
            <a:pPr lvl="2">
              <a:buClr>
                <a:schemeClr val="tx1"/>
              </a:buClr>
              <a:buFont typeface="Wingdings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Clr>
                <a:srgbClr val="00B050"/>
              </a:buClr>
              <a:buNone/>
            </a:pPr>
            <a:endParaRPr lang="en-US" sz="1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Clr>
                <a:srgbClr val="7030A0"/>
              </a:buClr>
              <a:buNone/>
            </a:pPr>
            <a:endParaRPr lang="en-IN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030A0"/>
              </a:buClr>
            </a:pPr>
            <a:endParaRPr lang="en-I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37397"/>
              </p:ext>
            </p:extLst>
          </p:nvPr>
        </p:nvGraphicFramePr>
        <p:xfrm>
          <a:off x="118999" y="1199835"/>
          <a:ext cx="11571431" cy="1901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877">
                  <a:extLst>
                    <a:ext uri="{9D8B030D-6E8A-4147-A177-3AD203B41FA5}">
                      <a16:colId xmlns:a16="http://schemas.microsoft.com/office/drawing/2014/main" xmlns="" val="1713920727"/>
                    </a:ext>
                  </a:extLst>
                </a:gridCol>
                <a:gridCol w="664294">
                  <a:extLst>
                    <a:ext uri="{9D8B030D-6E8A-4147-A177-3AD203B41FA5}">
                      <a16:colId xmlns:a16="http://schemas.microsoft.com/office/drawing/2014/main" xmlns="" val="407890422"/>
                    </a:ext>
                  </a:extLst>
                </a:gridCol>
                <a:gridCol w="3622971">
                  <a:extLst>
                    <a:ext uri="{9D8B030D-6E8A-4147-A177-3AD203B41FA5}">
                      <a16:colId xmlns:a16="http://schemas.microsoft.com/office/drawing/2014/main" xmlns="" val="830862168"/>
                    </a:ext>
                  </a:extLst>
                </a:gridCol>
                <a:gridCol w="612485">
                  <a:extLst>
                    <a:ext uri="{9D8B030D-6E8A-4147-A177-3AD203B41FA5}">
                      <a16:colId xmlns:a16="http://schemas.microsoft.com/office/drawing/2014/main" xmlns="" val="1103402483"/>
                    </a:ext>
                  </a:extLst>
                </a:gridCol>
                <a:gridCol w="778064">
                  <a:extLst>
                    <a:ext uri="{9D8B030D-6E8A-4147-A177-3AD203B41FA5}">
                      <a16:colId xmlns:a16="http://schemas.microsoft.com/office/drawing/2014/main" xmlns="" val="2819244683"/>
                    </a:ext>
                  </a:extLst>
                </a:gridCol>
                <a:gridCol w="1296666">
                  <a:extLst>
                    <a:ext uri="{9D8B030D-6E8A-4147-A177-3AD203B41FA5}">
                      <a16:colId xmlns:a16="http://schemas.microsoft.com/office/drawing/2014/main" xmlns="" val="2489773818"/>
                    </a:ext>
                  </a:extLst>
                </a:gridCol>
                <a:gridCol w="4269074">
                  <a:extLst>
                    <a:ext uri="{9D8B030D-6E8A-4147-A177-3AD203B41FA5}">
                      <a16:colId xmlns:a16="http://schemas.microsoft.com/office/drawing/2014/main" xmlns="" val="3963738346"/>
                    </a:ext>
                  </a:extLst>
                </a:gridCol>
              </a:tblGrid>
              <a:tr h="2816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#S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Code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Title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L T P C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Sections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Student Count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Faculty(s) name(# of Sections)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54596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BCA221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Object Oriented Programming using Java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2 1 2 4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Dr S Jayanthi(2), </a:t>
                      </a:r>
                      <a:r>
                        <a:rPr lang="en-IN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Mr. Md. Khaleem(1)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5176756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BCA222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Web Enabled Technologies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2 1 2 4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Dr Sanjib R(1), </a:t>
                      </a:r>
                      <a:r>
                        <a:rPr lang="en-IN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Mr. Lokesh(2)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9131391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BCA223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Computer Networks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2 1 2 4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Dr Sanjib R(1), </a:t>
                      </a:r>
                      <a:r>
                        <a:rPr lang="en-IN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Dr. T. L. S. Rama Krishna(2)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70574295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BCA224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Software Engineering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4 0 0 4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Dr Sanjib R(1), </a:t>
                      </a:r>
                      <a:r>
                        <a:rPr lang="en-IN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Dr. S. Jayanthi(2)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1527577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MA221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Discrete Structures for Computer Science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4 0 0 4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Dr. Subbarao(1), </a:t>
                      </a:r>
                      <a:r>
                        <a:rPr lang="en-IN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Prof. J. R. Naik(1), Dr. Pijush Pandey(1)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858388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641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2"/>
            <a:ext cx="12005902" cy="4955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A.Y.,2024-2025, Even Semester II Year BSc(CS,DA)(</a:t>
            </a:r>
            <a:r>
              <a:rPr lang="en-US" sz="3200" b="1" dirty="0" smtClean="0">
                <a:solidFill>
                  <a:srgbClr val="C00000"/>
                </a:solidFill>
              </a:rPr>
              <a:t>2023-2026 </a:t>
            </a:r>
            <a:r>
              <a:rPr lang="en-US" sz="3200" b="1" dirty="0">
                <a:solidFill>
                  <a:srgbClr val="C00000"/>
                </a:solidFill>
              </a:rPr>
              <a:t>Batch) 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553752"/>
              </p:ext>
            </p:extLst>
          </p:nvPr>
        </p:nvGraphicFramePr>
        <p:xfrm>
          <a:off x="486525" y="1128621"/>
          <a:ext cx="10405252" cy="254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877">
                  <a:extLst>
                    <a:ext uri="{9D8B030D-6E8A-4147-A177-3AD203B41FA5}">
                      <a16:colId xmlns:a16="http://schemas.microsoft.com/office/drawing/2014/main" xmlns="" val="1713920727"/>
                    </a:ext>
                  </a:extLst>
                </a:gridCol>
                <a:gridCol w="718122">
                  <a:extLst>
                    <a:ext uri="{9D8B030D-6E8A-4147-A177-3AD203B41FA5}">
                      <a16:colId xmlns:a16="http://schemas.microsoft.com/office/drawing/2014/main" xmlns="" val="407890422"/>
                    </a:ext>
                  </a:extLst>
                </a:gridCol>
                <a:gridCol w="3622971">
                  <a:extLst>
                    <a:ext uri="{9D8B030D-6E8A-4147-A177-3AD203B41FA5}">
                      <a16:colId xmlns:a16="http://schemas.microsoft.com/office/drawing/2014/main" xmlns="" val="830862168"/>
                    </a:ext>
                  </a:extLst>
                </a:gridCol>
                <a:gridCol w="612485">
                  <a:extLst>
                    <a:ext uri="{9D8B030D-6E8A-4147-A177-3AD203B41FA5}">
                      <a16:colId xmlns:a16="http://schemas.microsoft.com/office/drawing/2014/main" xmlns="" val="1103402483"/>
                    </a:ext>
                  </a:extLst>
                </a:gridCol>
                <a:gridCol w="778064">
                  <a:extLst>
                    <a:ext uri="{9D8B030D-6E8A-4147-A177-3AD203B41FA5}">
                      <a16:colId xmlns:a16="http://schemas.microsoft.com/office/drawing/2014/main" xmlns="" val="2819244683"/>
                    </a:ext>
                  </a:extLst>
                </a:gridCol>
                <a:gridCol w="1296666">
                  <a:extLst>
                    <a:ext uri="{9D8B030D-6E8A-4147-A177-3AD203B41FA5}">
                      <a16:colId xmlns:a16="http://schemas.microsoft.com/office/drawing/2014/main" xmlns="" val="2489773818"/>
                    </a:ext>
                  </a:extLst>
                </a:gridCol>
                <a:gridCol w="3049067">
                  <a:extLst>
                    <a:ext uri="{9D8B030D-6E8A-4147-A177-3AD203B41FA5}">
                      <a16:colId xmlns:a16="http://schemas.microsoft.com/office/drawing/2014/main" xmlns="" val="3963738346"/>
                    </a:ext>
                  </a:extLst>
                </a:gridCol>
              </a:tblGrid>
              <a:tr h="2816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#S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Code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Title </a:t>
                      </a:r>
                      <a:r>
                        <a:rPr lang="en-IN" sz="1600" b="1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(II BSc[DA])</a:t>
                      </a:r>
                      <a:endParaRPr lang="en-IN" sz="16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L T P C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Sections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Student Count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Faculty(s) name(# of Sections)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54596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BSDA203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Programming in R &amp; Python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3 0 2 4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Mr. JyothiKrishna B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5176756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BSDA205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Design and Analysis of Algorithms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3 0 2 4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Dr Pradosh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9131391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BSDA206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Artificial intelligence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3 1 0 4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Mr K BrahmaNaidu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70574295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BSCS303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Web Enabled Technologies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3 0 2 4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Dr Sanjib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1527577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BSDA203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Programming in R &amp; Python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3 0 2 4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Mr. JyothiKrishna B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85838881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BSDA204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Operating Systems</a:t>
                      </a: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[Common for BSc.,(CS, DA)]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3 1 0 4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Dr R Sowjanya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62452534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BSCS204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OOPs using Java </a:t>
                      </a: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[Common for BSc.,(CS, DA)]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3 0 2 4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Dr S Jayanthi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18781915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A0F26CA7-5DBE-80B1-10BB-B0D957E36C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48984"/>
              </p:ext>
            </p:extLst>
          </p:nvPr>
        </p:nvGraphicFramePr>
        <p:xfrm>
          <a:off x="474951" y="3827724"/>
          <a:ext cx="10416826" cy="254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877">
                  <a:extLst>
                    <a:ext uri="{9D8B030D-6E8A-4147-A177-3AD203B41FA5}">
                      <a16:colId xmlns:a16="http://schemas.microsoft.com/office/drawing/2014/main" xmlns="" val="1713920727"/>
                    </a:ext>
                  </a:extLst>
                </a:gridCol>
                <a:gridCol w="718122">
                  <a:extLst>
                    <a:ext uri="{9D8B030D-6E8A-4147-A177-3AD203B41FA5}">
                      <a16:colId xmlns:a16="http://schemas.microsoft.com/office/drawing/2014/main" xmlns="" val="407890422"/>
                    </a:ext>
                  </a:extLst>
                </a:gridCol>
                <a:gridCol w="3622971">
                  <a:extLst>
                    <a:ext uri="{9D8B030D-6E8A-4147-A177-3AD203B41FA5}">
                      <a16:colId xmlns:a16="http://schemas.microsoft.com/office/drawing/2014/main" xmlns="" val="830862168"/>
                    </a:ext>
                  </a:extLst>
                </a:gridCol>
                <a:gridCol w="612485">
                  <a:extLst>
                    <a:ext uri="{9D8B030D-6E8A-4147-A177-3AD203B41FA5}">
                      <a16:colId xmlns:a16="http://schemas.microsoft.com/office/drawing/2014/main" xmlns="" val="1103402483"/>
                    </a:ext>
                  </a:extLst>
                </a:gridCol>
                <a:gridCol w="778064">
                  <a:extLst>
                    <a:ext uri="{9D8B030D-6E8A-4147-A177-3AD203B41FA5}">
                      <a16:colId xmlns:a16="http://schemas.microsoft.com/office/drawing/2014/main" xmlns="" val="2819244683"/>
                    </a:ext>
                  </a:extLst>
                </a:gridCol>
                <a:gridCol w="1296666">
                  <a:extLst>
                    <a:ext uri="{9D8B030D-6E8A-4147-A177-3AD203B41FA5}">
                      <a16:colId xmlns:a16="http://schemas.microsoft.com/office/drawing/2014/main" xmlns="" val="2489773818"/>
                    </a:ext>
                  </a:extLst>
                </a:gridCol>
                <a:gridCol w="3060641">
                  <a:extLst>
                    <a:ext uri="{9D8B030D-6E8A-4147-A177-3AD203B41FA5}">
                      <a16:colId xmlns:a16="http://schemas.microsoft.com/office/drawing/2014/main" xmlns="" val="3963738346"/>
                    </a:ext>
                  </a:extLst>
                </a:gridCol>
              </a:tblGrid>
              <a:tr h="2816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#S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Code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Title </a:t>
                      </a:r>
                      <a:r>
                        <a:rPr lang="en-IN" sz="1600" b="1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(II BSc[CS])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L T P C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Sections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Student Count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Faculty(s) name(# of Sections)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54596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BSDA102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Operations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3 1 0 4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Mr Kaleem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5176756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BSCS206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Database Management Systems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3 0 2 4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Ms Sathya AR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9131391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BSDA303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Machine Learning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3 0 2 4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Mr Sayan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70574295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BSDA308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Deep Learning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3 1 0 4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Mr Abhiram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1527577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BSDA102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Operations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3 1 0 4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Mr Kaleem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85838881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BSDA204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Operating Systems</a:t>
                      </a: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[Common for BSc.,(CS, DA)]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3 1 0 4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Dr R Sowjanya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26111286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BSCS204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OOPs using Java </a:t>
                      </a: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[Common for BSc.,(CS, DA)]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3 0 2 4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Dr S Jayanthi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782430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3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3"/>
            <a:ext cx="12005902" cy="37479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A.Y.,2024-2025, Even Semester III Year B. Tech.,(2022-2026 Batch) 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152934"/>
              </p:ext>
            </p:extLst>
          </p:nvPr>
        </p:nvGraphicFramePr>
        <p:xfrm>
          <a:off x="93049" y="1325316"/>
          <a:ext cx="12005903" cy="24501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8315">
                  <a:extLst>
                    <a:ext uri="{9D8B030D-6E8A-4147-A177-3AD203B41FA5}">
                      <a16:colId xmlns:a16="http://schemas.microsoft.com/office/drawing/2014/main" xmlns="" val="1713920727"/>
                    </a:ext>
                  </a:extLst>
                </a:gridCol>
                <a:gridCol w="828591">
                  <a:extLst>
                    <a:ext uri="{9D8B030D-6E8A-4147-A177-3AD203B41FA5}">
                      <a16:colId xmlns:a16="http://schemas.microsoft.com/office/drawing/2014/main" xmlns="" val="407890422"/>
                    </a:ext>
                  </a:extLst>
                </a:gridCol>
                <a:gridCol w="3283620">
                  <a:extLst>
                    <a:ext uri="{9D8B030D-6E8A-4147-A177-3AD203B41FA5}">
                      <a16:colId xmlns:a16="http://schemas.microsoft.com/office/drawing/2014/main" xmlns="" val="830862168"/>
                    </a:ext>
                  </a:extLst>
                </a:gridCol>
                <a:gridCol w="1053296">
                  <a:extLst>
                    <a:ext uri="{9D8B030D-6E8A-4147-A177-3AD203B41FA5}">
                      <a16:colId xmlns:a16="http://schemas.microsoft.com/office/drawing/2014/main" xmlns="" val="1103402483"/>
                    </a:ext>
                  </a:extLst>
                </a:gridCol>
                <a:gridCol w="1447839">
                  <a:extLst>
                    <a:ext uri="{9D8B030D-6E8A-4147-A177-3AD203B41FA5}">
                      <a16:colId xmlns:a16="http://schemas.microsoft.com/office/drawing/2014/main" xmlns="" val="2819244683"/>
                    </a:ext>
                  </a:extLst>
                </a:gridCol>
                <a:gridCol w="1496134">
                  <a:extLst>
                    <a:ext uri="{9D8B030D-6E8A-4147-A177-3AD203B41FA5}">
                      <a16:colId xmlns:a16="http://schemas.microsoft.com/office/drawing/2014/main" xmlns="" val="2489773818"/>
                    </a:ext>
                  </a:extLst>
                </a:gridCol>
                <a:gridCol w="3518108">
                  <a:extLst>
                    <a:ext uri="{9D8B030D-6E8A-4147-A177-3AD203B41FA5}">
                      <a16:colId xmlns:a16="http://schemas.microsoft.com/office/drawing/2014/main" xmlns="" val="3963738346"/>
                    </a:ext>
                  </a:extLst>
                </a:gridCol>
              </a:tblGrid>
              <a:tr h="2816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#S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Code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Title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L T P C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Sections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Student Count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Faculty(s) name(# of Sections)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54596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CS305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COMPUTER VISION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Dr K Adinarayana Reddy(2), </a:t>
                      </a:r>
                    </a:p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Mr. Jyothi Krishna B(2)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5176756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CS306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COMPUTER NETWORKS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Dr T Siva RamaKrishna(1), </a:t>
                      </a:r>
                      <a:r>
                        <a:rPr lang="en-IN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Mr. Vara Prasad(1)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9131391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DS307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BIG DATA SYSTEMS</a:t>
                      </a: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(Common for CSE, AI-DS)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Mr Arram Sriram(3), </a:t>
                      </a:r>
                      <a:r>
                        <a:rPr lang="en-IN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Mr. Srinivas M(2)</a:t>
                      </a:r>
                    </a:p>
                    <a:p>
                      <a:pPr algn="l" fontAlgn="b"/>
                      <a:r>
                        <a:rPr lang="en-IN" sz="1400" b="0" i="0" u="sng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Mr Neeraj(Industry Expert)(2)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70574295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CS307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CLOUD COMPUTING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Dr D Srinivasa Rao(3), </a:t>
                      </a:r>
                      <a:r>
                        <a:rPr lang="en-IN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Mr. Vara Prasad(1)</a:t>
                      </a:r>
                      <a:endParaRPr lang="en-IN" sz="1400" b="1" i="0" u="none" strike="noStrike" dirty="0">
                        <a:solidFill>
                          <a:srgbClr val="C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1527577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DS201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Artificial Intelligence (Elective)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Dr R Balamurali(2), </a:t>
                      </a:r>
                      <a:r>
                        <a:rPr lang="en-IN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Mr. K. Bramhanaidu(2)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85838881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CR302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Power Skills -IV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0 0 2 1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Dr G s Brahma(Xplore Team)</a:t>
                      </a:r>
                      <a:endParaRPr lang="en-IN" sz="14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624525345"/>
                  </a:ext>
                </a:extLst>
              </a:tr>
            </a:tbl>
          </a:graphicData>
        </a:graphic>
      </p:graphicFrame>
      <p:sp>
        <p:nvSpPr>
          <p:cNvPr id="14" name="Title 2">
            <a:extLst>
              <a:ext uri="{FF2B5EF4-FFF2-40B4-BE49-F238E27FC236}">
                <a16:creationId xmlns:a16="http://schemas.microsoft.com/office/drawing/2014/main" xmlns="" id="{CC5B3031-FC7F-E9A7-D33A-D9F4AA0B18B5}"/>
              </a:ext>
            </a:extLst>
          </p:cNvPr>
          <p:cNvSpPr txBox="1">
            <a:spLocks/>
          </p:cNvSpPr>
          <p:nvPr/>
        </p:nvSpPr>
        <p:spPr>
          <a:xfrm>
            <a:off x="-1" y="987778"/>
            <a:ext cx="1902619" cy="374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III B. Tech.,(CSE)</a:t>
            </a:r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428DBFC0-E9EF-DDA1-918C-94B9E8BE0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783963"/>
              </p:ext>
            </p:extLst>
          </p:nvPr>
        </p:nvGraphicFramePr>
        <p:xfrm>
          <a:off x="93048" y="4136977"/>
          <a:ext cx="12005903" cy="2337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8315">
                  <a:extLst>
                    <a:ext uri="{9D8B030D-6E8A-4147-A177-3AD203B41FA5}">
                      <a16:colId xmlns:a16="http://schemas.microsoft.com/office/drawing/2014/main" xmlns="" val="1713920727"/>
                    </a:ext>
                  </a:extLst>
                </a:gridCol>
                <a:gridCol w="828591">
                  <a:extLst>
                    <a:ext uri="{9D8B030D-6E8A-4147-A177-3AD203B41FA5}">
                      <a16:colId xmlns:a16="http://schemas.microsoft.com/office/drawing/2014/main" xmlns="" val="407890422"/>
                    </a:ext>
                  </a:extLst>
                </a:gridCol>
                <a:gridCol w="3283620">
                  <a:extLst>
                    <a:ext uri="{9D8B030D-6E8A-4147-A177-3AD203B41FA5}">
                      <a16:colId xmlns:a16="http://schemas.microsoft.com/office/drawing/2014/main" xmlns="" val="830862168"/>
                    </a:ext>
                  </a:extLst>
                </a:gridCol>
                <a:gridCol w="1053296">
                  <a:extLst>
                    <a:ext uri="{9D8B030D-6E8A-4147-A177-3AD203B41FA5}">
                      <a16:colId xmlns:a16="http://schemas.microsoft.com/office/drawing/2014/main" xmlns="" val="1103402483"/>
                    </a:ext>
                  </a:extLst>
                </a:gridCol>
                <a:gridCol w="1447839">
                  <a:extLst>
                    <a:ext uri="{9D8B030D-6E8A-4147-A177-3AD203B41FA5}">
                      <a16:colId xmlns:a16="http://schemas.microsoft.com/office/drawing/2014/main" xmlns="" val="2819244683"/>
                    </a:ext>
                  </a:extLst>
                </a:gridCol>
                <a:gridCol w="1496134">
                  <a:extLst>
                    <a:ext uri="{9D8B030D-6E8A-4147-A177-3AD203B41FA5}">
                      <a16:colId xmlns:a16="http://schemas.microsoft.com/office/drawing/2014/main" xmlns="" val="2489773818"/>
                    </a:ext>
                  </a:extLst>
                </a:gridCol>
                <a:gridCol w="3518108">
                  <a:extLst>
                    <a:ext uri="{9D8B030D-6E8A-4147-A177-3AD203B41FA5}">
                      <a16:colId xmlns:a16="http://schemas.microsoft.com/office/drawing/2014/main" xmlns="" val="3963738346"/>
                    </a:ext>
                  </a:extLst>
                </a:gridCol>
              </a:tblGrid>
              <a:tr h="2816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#S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Code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Title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L T P C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Sections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Student Count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Faculty(s) name(# of Sections)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54596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EC205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SPEECH PROCESSING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Dr. Shanka r P(2), </a:t>
                      </a:r>
                      <a:r>
                        <a:rPr lang="en-IN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Dr P Akendra(2)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5176756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DS306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DEEP LEARNING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Dr Srinivasarao Kongara(2), </a:t>
                      </a:r>
                      <a:r>
                        <a:rPr lang="en-IN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Mr. Sabha Pathi(2)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9131391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DS307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BIG DATA SYSTEMS</a:t>
                      </a: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(Common for CSE, AI-DS)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Mr Arram Sriram(3), </a:t>
                      </a:r>
                      <a:r>
                        <a:rPr lang="en-IN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Mr. Srinivas M(2)</a:t>
                      </a:r>
                    </a:p>
                    <a:p>
                      <a:pPr algn="l" fontAlgn="b"/>
                      <a:r>
                        <a:rPr lang="en-IN" sz="1400" b="0" i="0" u="sng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Mr Neeraj(Industry Expert)(2)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70574295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MT310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AUTONOMOUS VEHICLES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Dr A Chandrasekhar(2), </a:t>
                      </a:r>
                      <a:r>
                        <a:rPr lang="en-IN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Dr. Avinash(1)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1527577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DS311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Natural Language Processing ( ELECTIVE)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Dr Krishna Madhuri(2), </a:t>
                      </a:r>
                      <a:r>
                        <a:rPr lang="en-IN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Dr,. Ramesh P(2)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38560061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CR302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Power Skills -IV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0 0 2 1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Dr G s Brahma(Xplore Team)</a:t>
                      </a:r>
                      <a:endParaRPr lang="en-IN" sz="14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624525345"/>
                  </a:ext>
                </a:extLst>
              </a:tr>
            </a:tbl>
          </a:graphicData>
        </a:graphic>
      </p:graphicFrame>
      <p:sp>
        <p:nvSpPr>
          <p:cNvPr id="6" name="Title 2">
            <a:extLst>
              <a:ext uri="{FF2B5EF4-FFF2-40B4-BE49-F238E27FC236}">
                <a16:creationId xmlns:a16="http://schemas.microsoft.com/office/drawing/2014/main" xmlns="" id="{93CCD088-79B6-E201-FE6F-88ECC4CB9E3E}"/>
              </a:ext>
            </a:extLst>
          </p:cNvPr>
          <p:cNvSpPr txBox="1">
            <a:spLocks/>
          </p:cNvSpPr>
          <p:nvPr/>
        </p:nvSpPr>
        <p:spPr>
          <a:xfrm>
            <a:off x="-73050" y="3810217"/>
            <a:ext cx="2164466" cy="374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III B. Tech.,(AI-DS)</a:t>
            </a:r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0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2"/>
            <a:ext cx="12005902" cy="4955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A.Y.,2024-2025, Even Semester III Year BSc.,(DA)(2022-2025 Batch) 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3430" y="1283678"/>
            <a:ext cx="11800096" cy="5394914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n-US" sz="3600" b="0" i="0" u="none" strike="noStrike" dirty="0">
                <a:solidFill>
                  <a:srgbClr val="FF0000"/>
                </a:solidFill>
                <a:effectLst/>
              </a:rPr>
              <a:t> </a:t>
            </a:r>
            <a:endParaRPr lang="en-US" sz="24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dirty="0"/>
          </a:p>
          <a:p>
            <a:pPr lvl="2">
              <a:buClr>
                <a:schemeClr val="tx1"/>
              </a:buClr>
              <a:buFont typeface="Wingdings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Clr>
                <a:srgbClr val="00B050"/>
              </a:buClr>
              <a:buNone/>
            </a:pPr>
            <a:endParaRPr lang="en-US" sz="1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Clr>
                <a:srgbClr val="7030A0"/>
              </a:buClr>
              <a:buNone/>
            </a:pPr>
            <a:endParaRPr lang="en-IN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030A0"/>
              </a:buClr>
            </a:pPr>
            <a:endParaRPr lang="en-I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256455"/>
              </p:ext>
            </p:extLst>
          </p:nvPr>
        </p:nvGraphicFramePr>
        <p:xfrm>
          <a:off x="118999" y="1199835"/>
          <a:ext cx="11571431" cy="2225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877">
                  <a:extLst>
                    <a:ext uri="{9D8B030D-6E8A-4147-A177-3AD203B41FA5}">
                      <a16:colId xmlns:a16="http://schemas.microsoft.com/office/drawing/2014/main" xmlns="" val="1713920727"/>
                    </a:ext>
                  </a:extLst>
                </a:gridCol>
                <a:gridCol w="664294">
                  <a:extLst>
                    <a:ext uri="{9D8B030D-6E8A-4147-A177-3AD203B41FA5}">
                      <a16:colId xmlns:a16="http://schemas.microsoft.com/office/drawing/2014/main" xmlns="" val="407890422"/>
                    </a:ext>
                  </a:extLst>
                </a:gridCol>
                <a:gridCol w="3622971">
                  <a:extLst>
                    <a:ext uri="{9D8B030D-6E8A-4147-A177-3AD203B41FA5}">
                      <a16:colId xmlns:a16="http://schemas.microsoft.com/office/drawing/2014/main" xmlns="" val="830862168"/>
                    </a:ext>
                  </a:extLst>
                </a:gridCol>
                <a:gridCol w="612485">
                  <a:extLst>
                    <a:ext uri="{9D8B030D-6E8A-4147-A177-3AD203B41FA5}">
                      <a16:colId xmlns:a16="http://schemas.microsoft.com/office/drawing/2014/main" xmlns="" val="1103402483"/>
                    </a:ext>
                  </a:extLst>
                </a:gridCol>
                <a:gridCol w="778064">
                  <a:extLst>
                    <a:ext uri="{9D8B030D-6E8A-4147-A177-3AD203B41FA5}">
                      <a16:colId xmlns:a16="http://schemas.microsoft.com/office/drawing/2014/main" xmlns="" val="2819244683"/>
                    </a:ext>
                  </a:extLst>
                </a:gridCol>
                <a:gridCol w="1296666">
                  <a:extLst>
                    <a:ext uri="{9D8B030D-6E8A-4147-A177-3AD203B41FA5}">
                      <a16:colId xmlns:a16="http://schemas.microsoft.com/office/drawing/2014/main" xmlns="" val="2489773818"/>
                    </a:ext>
                  </a:extLst>
                </a:gridCol>
                <a:gridCol w="4269074">
                  <a:extLst>
                    <a:ext uri="{9D8B030D-6E8A-4147-A177-3AD203B41FA5}">
                      <a16:colId xmlns:a16="http://schemas.microsoft.com/office/drawing/2014/main" xmlns="" val="3963738346"/>
                    </a:ext>
                  </a:extLst>
                </a:gridCol>
              </a:tblGrid>
              <a:tr h="2816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#S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Code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Title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L T P C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Sections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Student Count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Faculty(s) name(# of Sections)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54596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DAC321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SOFTWARE PROJECT MANAGEMENT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Mr Venkata Siva Gabbita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5176756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DAC322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Big Data Systems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Dr K Bhargavi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9131391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DAC323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Artificial Neural Networks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Dr. Sarit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70574295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DAC 313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ML modelling and ML Architecture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V </a:t>
                      </a:r>
                      <a:r>
                        <a:rPr lang="en-IN" sz="14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SATYANARAYANA </a:t>
                      </a:r>
                      <a:r>
                        <a:rPr lang="en-IN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MURTY BOLLA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1527577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HS312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Introduction to Psychology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Dr Sunieetha Rajesham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85838881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---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Capstone Project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0006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Department of CSE, AI&amp;DS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99159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22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2"/>
            <a:ext cx="12005902" cy="4955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A.Y.,2024-2025, Even Semester IV Year B. Tech., (2021-2025 Batch) 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3430" y="1283678"/>
            <a:ext cx="11800096" cy="5394914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n-US" sz="3600" b="0" i="0" u="none" strike="noStrike" dirty="0">
                <a:solidFill>
                  <a:srgbClr val="FF0000"/>
                </a:solidFill>
                <a:effectLst/>
              </a:rPr>
              <a:t> </a:t>
            </a:r>
            <a:endParaRPr lang="en-US" sz="24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dirty="0"/>
          </a:p>
          <a:p>
            <a:pPr lvl="2">
              <a:buClr>
                <a:schemeClr val="tx1"/>
              </a:buClr>
              <a:buFont typeface="Wingdings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Clr>
                <a:srgbClr val="00B050"/>
              </a:buClr>
              <a:buNone/>
            </a:pPr>
            <a:endParaRPr lang="en-US" sz="1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Clr>
                <a:srgbClr val="7030A0"/>
              </a:buClr>
              <a:buNone/>
            </a:pPr>
            <a:endParaRPr lang="en-IN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030A0"/>
              </a:buClr>
            </a:pPr>
            <a:endParaRPr lang="en-I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44837"/>
              </p:ext>
            </p:extLst>
          </p:nvPr>
        </p:nvGraphicFramePr>
        <p:xfrm>
          <a:off x="118999" y="1199835"/>
          <a:ext cx="11571431" cy="1901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877">
                  <a:extLst>
                    <a:ext uri="{9D8B030D-6E8A-4147-A177-3AD203B41FA5}">
                      <a16:colId xmlns:a16="http://schemas.microsoft.com/office/drawing/2014/main" xmlns="" val="1713920727"/>
                    </a:ext>
                  </a:extLst>
                </a:gridCol>
                <a:gridCol w="664294">
                  <a:extLst>
                    <a:ext uri="{9D8B030D-6E8A-4147-A177-3AD203B41FA5}">
                      <a16:colId xmlns:a16="http://schemas.microsoft.com/office/drawing/2014/main" xmlns="" val="407890422"/>
                    </a:ext>
                  </a:extLst>
                </a:gridCol>
                <a:gridCol w="3622971">
                  <a:extLst>
                    <a:ext uri="{9D8B030D-6E8A-4147-A177-3AD203B41FA5}">
                      <a16:colId xmlns:a16="http://schemas.microsoft.com/office/drawing/2014/main" xmlns="" val="830862168"/>
                    </a:ext>
                  </a:extLst>
                </a:gridCol>
                <a:gridCol w="612485">
                  <a:extLst>
                    <a:ext uri="{9D8B030D-6E8A-4147-A177-3AD203B41FA5}">
                      <a16:colId xmlns:a16="http://schemas.microsoft.com/office/drawing/2014/main" xmlns="" val="1103402483"/>
                    </a:ext>
                  </a:extLst>
                </a:gridCol>
                <a:gridCol w="778064">
                  <a:extLst>
                    <a:ext uri="{9D8B030D-6E8A-4147-A177-3AD203B41FA5}">
                      <a16:colId xmlns:a16="http://schemas.microsoft.com/office/drawing/2014/main" xmlns="" val="2819244683"/>
                    </a:ext>
                  </a:extLst>
                </a:gridCol>
                <a:gridCol w="1296666">
                  <a:extLst>
                    <a:ext uri="{9D8B030D-6E8A-4147-A177-3AD203B41FA5}">
                      <a16:colId xmlns:a16="http://schemas.microsoft.com/office/drawing/2014/main" xmlns="" val="2489773818"/>
                    </a:ext>
                  </a:extLst>
                </a:gridCol>
                <a:gridCol w="4269074">
                  <a:extLst>
                    <a:ext uri="{9D8B030D-6E8A-4147-A177-3AD203B41FA5}">
                      <a16:colId xmlns:a16="http://schemas.microsoft.com/office/drawing/2014/main" xmlns="" val="3963738346"/>
                    </a:ext>
                  </a:extLst>
                </a:gridCol>
              </a:tblGrid>
              <a:tr h="2816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#S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Code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Title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L T P C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Sections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Student Count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Faculty(s) name(# of Sections)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54596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DAC321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Software Project Management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3 0 0 3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sng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Ms Smeeta (Industry Exp.)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5176756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DS301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Soft Computing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3 0 0 3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Dr Priyanka Parimi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9131391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CS401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Software Testing Methodology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3 0 0 3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sng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Mr Sriramakrishna (Industry Exp.)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70574295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DS311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Natural Language Processing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3 0 0 3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sng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Mr Prakash Chandra (Industry Exp.)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1527577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HS316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Professional Ethics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3 0 0 3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Dr. Kota Madhusudhana Rao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858388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676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2"/>
            <a:ext cx="12005902" cy="4955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b="1" dirty="0" smtClean="0">
                <a:solidFill>
                  <a:srgbClr val="C00000"/>
                </a:solidFill>
              </a:rPr>
              <a:t>Discussion Points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0518" y="1132453"/>
            <a:ext cx="11800096" cy="5394914"/>
          </a:xfrm>
        </p:spPr>
        <p:txBody>
          <a:bodyPr>
            <a:norm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 smtClean="0">
                <a:solidFill>
                  <a:srgbClr val="C00000"/>
                </a:solidFill>
              </a:rPr>
              <a:t>A. Y., 2024-2025 …	</a:t>
            </a:r>
            <a:r>
              <a:rPr lang="en-US" altLang="en-US" sz="32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en-US" sz="3200" dirty="0" smtClean="0">
                <a:solidFill>
                  <a:srgbClr val="C00000"/>
                </a:solidFill>
              </a:rPr>
              <a:t>					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 smtClean="0">
                <a:solidFill>
                  <a:srgbClr val="C00000"/>
                </a:solidFill>
              </a:rPr>
              <a:t>Adjunct faculty/visiting faculty Details </a:t>
            </a:r>
            <a:r>
              <a:rPr lang="en-US" altLang="en-US" sz="32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en-US" sz="3200" dirty="0">
                <a:solidFill>
                  <a:srgbClr val="C00000"/>
                </a:solidFill>
              </a:rPr>
              <a:t>	</a:t>
            </a:r>
            <a:r>
              <a:rPr lang="en-US" altLang="en-US" sz="3200" dirty="0" smtClean="0">
                <a:solidFill>
                  <a:srgbClr val="C00000"/>
                </a:solidFill>
              </a:rPr>
              <a:t> 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C00000"/>
                </a:solidFill>
              </a:rPr>
              <a:t>P</a:t>
            </a:r>
            <a:r>
              <a:rPr lang="en-US" altLang="en-US" sz="3200" dirty="0" smtClean="0">
                <a:solidFill>
                  <a:srgbClr val="C00000"/>
                </a:solidFill>
              </a:rPr>
              <a:t>rogrammes </a:t>
            </a:r>
            <a:r>
              <a:rPr lang="en-US" altLang="en-US" sz="3200" dirty="0">
                <a:solidFill>
                  <a:srgbClr val="C00000"/>
                </a:solidFill>
              </a:rPr>
              <a:t>being introduced for AY </a:t>
            </a:r>
            <a:r>
              <a:rPr lang="en-US" altLang="en-US" sz="3200" dirty="0" smtClean="0">
                <a:solidFill>
                  <a:srgbClr val="C00000"/>
                </a:solidFill>
              </a:rPr>
              <a:t>2025-2026 </a:t>
            </a:r>
            <a:r>
              <a:rPr lang="en-US" altLang="en-US" sz="32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endParaRPr lang="en-US" altLang="en-US" sz="3200" dirty="0" smtClean="0">
              <a:solidFill>
                <a:srgbClr val="C00000"/>
              </a:solidFill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 smtClean="0">
                <a:solidFill>
                  <a:srgbClr val="C00000"/>
                </a:solidFill>
              </a:rPr>
              <a:t>Changes </a:t>
            </a:r>
            <a:r>
              <a:rPr lang="en-US" altLang="en-US" sz="3200" dirty="0">
                <a:solidFill>
                  <a:srgbClr val="C00000"/>
                </a:solidFill>
              </a:rPr>
              <a:t>in subjects/ sections for </a:t>
            </a:r>
            <a:r>
              <a:rPr lang="en-US" altLang="en-US" sz="3200" dirty="0" smtClean="0">
                <a:solidFill>
                  <a:srgbClr val="C00000"/>
                </a:solidFill>
              </a:rPr>
              <a:t>A.Y., </a:t>
            </a:r>
            <a:r>
              <a:rPr lang="en-US" altLang="en-US" sz="3200" dirty="0">
                <a:solidFill>
                  <a:srgbClr val="C00000"/>
                </a:solidFill>
              </a:rPr>
              <a:t>2025-26 </a:t>
            </a:r>
            <a:r>
              <a:rPr lang="en-US" altLang="en-US" sz="32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endParaRPr lang="en-US" altLang="en-US" sz="3200" dirty="0" smtClean="0">
              <a:solidFill>
                <a:srgbClr val="C00000"/>
              </a:solidFill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 smtClean="0">
                <a:solidFill>
                  <a:srgbClr val="C00000"/>
                </a:solidFill>
              </a:rPr>
              <a:t>Utilization </a:t>
            </a:r>
            <a:r>
              <a:rPr lang="en-US" altLang="en-US" sz="3200" dirty="0">
                <a:solidFill>
                  <a:srgbClr val="C00000"/>
                </a:solidFill>
              </a:rPr>
              <a:t>of </a:t>
            </a:r>
            <a:r>
              <a:rPr lang="en-US" altLang="en-US" sz="3200" dirty="0" smtClean="0">
                <a:solidFill>
                  <a:srgbClr val="C00000"/>
                </a:solidFill>
              </a:rPr>
              <a:t>other department </a:t>
            </a:r>
            <a:r>
              <a:rPr lang="en-US" altLang="en-US" sz="3200" dirty="0">
                <a:solidFill>
                  <a:srgbClr val="C00000"/>
                </a:solidFill>
              </a:rPr>
              <a:t>faculty members. </a:t>
            </a:r>
            <a:r>
              <a:rPr lang="en-US" altLang="en-US" sz="32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endParaRPr lang="en-US" altLang="en-US" sz="3200" dirty="0" smtClean="0">
              <a:solidFill>
                <a:srgbClr val="C00000"/>
              </a:solidFill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 smtClean="0">
                <a:solidFill>
                  <a:srgbClr val="C00000"/>
                </a:solidFill>
              </a:rPr>
              <a:t>Weekly time table of all programs(all years) of AY 24-25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C00000"/>
                </a:solidFill>
              </a:rPr>
              <a:t>F</a:t>
            </a:r>
            <a:r>
              <a:rPr lang="en-US" altLang="en-US" sz="3200" dirty="0" smtClean="0">
                <a:solidFill>
                  <a:srgbClr val="C00000"/>
                </a:solidFill>
              </a:rPr>
              <a:t>aculty requirement (A.Y., 2025-2026)</a:t>
            </a:r>
            <a:r>
              <a:rPr lang="en-US" altLang="en-US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en-US" sz="32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endParaRPr lang="en-US" altLang="en-US" sz="3200" dirty="0">
              <a:solidFill>
                <a:srgbClr val="C00000"/>
              </a:solidFill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3200" dirty="0">
              <a:solidFill>
                <a:srgbClr val="C00000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dirty="0"/>
          </a:p>
          <a:p>
            <a:pPr lvl="2">
              <a:buClr>
                <a:schemeClr val="tx1"/>
              </a:buClr>
              <a:buFont typeface="Wingdings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Clr>
                <a:srgbClr val="00B050"/>
              </a:buClr>
              <a:buNone/>
            </a:pPr>
            <a:endParaRPr lang="en-US" sz="1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Clr>
                <a:srgbClr val="7030A0"/>
              </a:buClr>
              <a:buNone/>
            </a:pPr>
            <a:endParaRPr lang="en-IN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030A0"/>
              </a:buClr>
            </a:pPr>
            <a:endParaRPr lang="en-I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0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2"/>
            <a:ext cx="12005902" cy="4955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A.Y.,2024-2025, Even Semester M. Tech., I Sem., (2025-2027 Batch) 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3430" y="1283678"/>
            <a:ext cx="11800096" cy="5394914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n-US" sz="3600" b="0" i="0" u="none" strike="noStrike" dirty="0">
                <a:solidFill>
                  <a:srgbClr val="FF0000"/>
                </a:solidFill>
                <a:effectLst/>
              </a:rPr>
              <a:t> </a:t>
            </a:r>
            <a:endParaRPr lang="en-US" sz="24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dirty="0"/>
          </a:p>
          <a:p>
            <a:pPr lvl="2">
              <a:buClr>
                <a:schemeClr val="tx1"/>
              </a:buClr>
              <a:buFont typeface="Wingdings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Clr>
                <a:srgbClr val="00B050"/>
              </a:buClr>
              <a:buNone/>
            </a:pPr>
            <a:endParaRPr lang="en-US" sz="1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Clr>
                <a:srgbClr val="7030A0"/>
              </a:buClr>
              <a:buNone/>
            </a:pPr>
            <a:endParaRPr lang="en-IN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030A0"/>
              </a:buClr>
            </a:pPr>
            <a:endParaRPr lang="en-I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536008"/>
              </p:ext>
            </p:extLst>
          </p:nvPr>
        </p:nvGraphicFramePr>
        <p:xfrm>
          <a:off x="118999" y="1199835"/>
          <a:ext cx="11571431" cy="2103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877">
                  <a:extLst>
                    <a:ext uri="{9D8B030D-6E8A-4147-A177-3AD203B41FA5}">
                      <a16:colId xmlns:a16="http://schemas.microsoft.com/office/drawing/2014/main" xmlns="" val="1713920727"/>
                    </a:ext>
                  </a:extLst>
                </a:gridCol>
                <a:gridCol w="664294">
                  <a:extLst>
                    <a:ext uri="{9D8B030D-6E8A-4147-A177-3AD203B41FA5}">
                      <a16:colId xmlns:a16="http://schemas.microsoft.com/office/drawing/2014/main" xmlns="" val="407890422"/>
                    </a:ext>
                  </a:extLst>
                </a:gridCol>
                <a:gridCol w="3622971">
                  <a:extLst>
                    <a:ext uri="{9D8B030D-6E8A-4147-A177-3AD203B41FA5}">
                      <a16:colId xmlns:a16="http://schemas.microsoft.com/office/drawing/2014/main" xmlns="" val="830862168"/>
                    </a:ext>
                  </a:extLst>
                </a:gridCol>
                <a:gridCol w="612485">
                  <a:extLst>
                    <a:ext uri="{9D8B030D-6E8A-4147-A177-3AD203B41FA5}">
                      <a16:colId xmlns:a16="http://schemas.microsoft.com/office/drawing/2014/main" xmlns="" val="1103402483"/>
                    </a:ext>
                  </a:extLst>
                </a:gridCol>
                <a:gridCol w="778064">
                  <a:extLst>
                    <a:ext uri="{9D8B030D-6E8A-4147-A177-3AD203B41FA5}">
                      <a16:colId xmlns:a16="http://schemas.microsoft.com/office/drawing/2014/main" xmlns="" val="2819244683"/>
                    </a:ext>
                  </a:extLst>
                </a:gridCol>
                <a:gridCol w="1296666">
                  <a:extLst>
                    <a:ext uri="{9D8B030D-6E8A-4147-A177-3AD203B41FA5}">
                      <a16:colId xmlns:a16="http://schemas.microsoft.com/office/drawing/2014/main" xmlns="" val="2489773818"/>
                    </a:ext>
                  </a:extLst>
                </a:gridCol>
                <a:gridCol w="4269074">
                  <a:extLst>
                    <a:ext uri="{9D8B030D-6E8A-4147-A177-3AD203B41FA5}">
                      <a16:colId xmlns:a16="http://schemas.microsoft.com/office/drawing/2014/main" xmlns="" val="3963738346"/>
                    </a:ext>
                  </a:extLst>
                </a:gridCol>
              </a:tblGrid>
              <a:tr h="2816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#S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Code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Title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L T P C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Sections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Student Count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Faculty(s) name(# of Sections)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54596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RM501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Research Methodology-I(RM-I)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5 0 0 5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Prof. J. R. Naik</a:t>
                      </a:r>
                      <a:endParaRPr lang="en-IN" sz="1400" b="1" i="0" u="sng" strike="noStrike" dirty="0">
                        <a:solidFill>
                          <a:srgbClr val="C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5176756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CS501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Applied Machine Learning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3 1 2 5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 K Sridevi</a:t>
                      </a:r>
                      <a:endParaRPr lang="en-IN" sz="1400" b="1" i="0" u="none" strike="noStrike" dirty="0">
                        <a:solidFill>
                          <a:srgbClr val="C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9131391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DS506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Natural Language Processing &amp; Cognitive Computing(NLPCC)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5 0 0 5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 D. Krishna Madhuri</a:t>
                      </a:r>
                      <a:endParaRPr lang="en-IN" sz="1400" b="1" i="0" u="sng" strike="noStrike" dirty="0">
                        <a:solidFill>
                          <a:srgbClr val="C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70574295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DS 507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Deep learning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3 1 2 5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 K Srinivas Rao</a:t>
                      </a:r>
                      <a:endParaRPr lang="en-IN" sz="1400" b="1" i="0" u="sng" strike="noStrike" dirty="0">
                        <a:solidFill>
                          <a:srgbClr val="C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1527577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DS508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Reinforcement Learning(RL)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5 0 0 5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 K. Adinarayana Reddy</a:t>
                      </a:r>
                      <a:endParaRPr lang="en-IN" sz="1400" b="1" i="0" u="none" strike="noStrike" dirty="0">
                        <a:solidFill>
                          <a:srgbClr val="C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858388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75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2"/>
            <a:ext cx="12005902" cy="4955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A.Y.,2024-2025, </a:t>
            </a:r>
            <a:r>
              <a:rPr lang="en-US" sz="3200" b="1" dirty="0" smtClean="0">
                <a:solidFill>
                  <a:srgbClr val="C00000"/>
                </a:solidFill>
              </a:rPr>
              <a:t>Odd </a:t>
            </a:r>
            <a:r>
              <a:rPr lang="en-US" sz="3200" b="1" dirty="0">
                <a:solidFill>
                  <a:srgbClr val="C00000"/>
                </a:solidFill>
              </a:rPr>
              <a:t>Semester Adjunct/Visiting Faculty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3430" y="1283678"/>
            <a:ext cx="11800096" cy="5394914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n-US" sz="3600" b="0" i="0" u="none" strike="noStrike" dirty="0">
                <a:solidFill>
                  <a:srgbClr val="FF0000"/>
                </a:solidFill>
                <a:effectLst/>
              </a:rPr>
              <a:t> </a:t>
            </a:r>
            <a:endParaRPr lang="en-US" sz="24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dirty="0"/>
          </a:p>
          <a:p>
            <a:pPr lvl="2">
              <a:buClr>
                <a:schemeClr val="tx1"/>
              </a:buClr>
              <a:buFont typeface="Wingdings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Clr>
                <a:srgbClr val="00B050"/>
              </a:buClr>
              <a:buNone/>
            </a:pPr>
            <a:endParaRPr lang="en-US" sz="1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Clr>
                <a:srgbClr val="7030A0"/>
              </a:buClr>
              <a:buNone/>
            </a:pPr>
            <a:endParaRPr lang="en-IN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030A0"/>
              </a:buClr>
            </a:pPr>
            <a:endParaRPr lang="en-I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994644"/>
              </p:ext>
            </p:extLst>
          </p:nvPr>
        </p:nvGraphicFramePr>
        <p:xfrm>
          <a:off x="118999" y="1199835"/>
          <a:ext cx="11542560" cy="1253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525">
                  <a:extLst>
                    <a:ext uri="{9D8B030D-6E8A-4147-A177-3AD203B41FA5}">
                      <a16:colId xmlns:a16="http://schemas.microsoft.com/office/drawing/2014/main" xmlns="" val="1713920727"/>
                    </a:ext>
                  </a:extLst>
                </a:gridCol>
                <a:gridCol w="740656">
                  <a:extLst>
                    <a:ext uri="{9D8B030D-6E8A-4147-A177-3AD203B41FA5}">
                      <a16:colId xmlns:a16="http://schemas.microsoft.com/office/drawing/2014/main" xmlns="" val="407890422"/>
                    </a:ext>
                  </a:extLst>
                </a:gridCol>
                <a:gridCol w="3603358">
                  <a:extLst>
                    <a:ext uri="{9D8B030D-6E8A-4147-A177-3AD203B41FA5}">
                      <a16:colId xmlns:a16="http://schemas.microsoft.com/office/drawing/2014/main" xmlns="" val="830862168"/>
                    </a:ext>
                  </a:extLst>
                </a:gridCol>
                <a:gridCol w="612485">
                  <a:extLst>
                    <a:ext uri="{9D8B030D-6E8A-4147-A177-3AD203B41FA5}">
                      <a16:colId xmlns:a16="http://schemas.microsoft.com/office/drawing/2014/main" xmlns="" val="1103402483"/>
                    </a:ext>
                  </a:extLst>
                </a:gridCol>
                <a:gridCol w="778064">
                  <a:extLst>
                    <a:ext uri="{9D8B030D-6E8A-4147-A177-3AD203B41FA5}">
                      <a16:colId xmlns:a16="http://schemas.microsoft.com/office/drawing/2014/main" xmlns="" val="2819244683"/>
                    </a:ext>
                  </a:extLst>
                </a:gridCol>
                <a:gridCol w="1275398">
                  <a:extLst>
                    <a:ext uri="{9D8B030D-6E8A-4147-A177-3AD203B41FA5}">
                      <a16:colId xmlns:a16="http://schemas.microsoft.com/office/drawing/2014/main" xmlns="" val="2489773818"/>
                    </a:ext>
                  </a:extLst>
                </a:gridCol>
                <a:gridCol w="4269074">
                  <a:extLst>
                    <a:ext uri="{9D8B030D-6E8A-4147-A177-3AD203B41FA5}">
                      <a16:colId xmlns:a16="http://schemas.microsoft.com/office/drawing/2014/main" xmlns="" val="3963738346"/>
                    </a:ext>
                  </a:extLst>
                </a:gridCol>
              </a:tblGrid>
              <a:tr h="2816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#S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Code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Title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L T P C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Sections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Program(Year)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Name of The Expert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54596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DAC321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Software Project Management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3 0 0 3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B.Tech.,(IV)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Ms Smeeta(Industry Exp.)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85838881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CS401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Software Testing Methodology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3 0 0 3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B.Tech.,(IV)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Mr Sri Ramakrishna(Industry Exp.)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21736657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DS305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 Wrangling and Visualization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0 2 3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B.Tech</a:t>
                      </a:r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.,(III)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Mr </a:t>
                      </a:r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Venu Gopal(Industry 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Exp.)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607011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756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2"/>
            <a:ext cx="12005902" cy="4955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A.Y.,2024-2025, Even Semester Adjunct/Visiting Faculty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3430" y="1283678"/>
            <a:ext cx="11800096" cy="5394914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n-US" sz="3600" b="0" i="0" u="none" strike="noStrike" dirty="0">
                <a:solidFill>
                  <a:srgbClr val="FF0000"/>
                </a:solidFill>
                <a:effectLst/>
              </a:rPr>
              <a:t> </a:t>
            </a:r>
            <a:endParaRPr lang="en-US" sz="24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dirty="0"/>
          </a:p>
          <a:p>
            <a:pPr lvl="2">
              <a:buClr>
                <a:schemeClr val="tx1"/>
              </a:buClr>
              <a:buFont typeface="Wingdings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Clr>
                <a:srgbClr val="00B050"/>
              </a:buClr>
              <a:buNone/>
            </a:pPr>
            <a:endParaRPr lang="en-US" sz="1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Clr>
                <a:srgbClr val="7030A0"/>
              </a:buClr>
              <a:buNone/>
            </a:pPr>
            <a:endParaRPr lang="en-IN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030A0"/>
              </a:buClr>
            </a:pPr>
            <a:endParaRPr lang="en-I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49640"/>
              </p:ext>
            </p:extLst>
          </p:nvPr>
        </p:nvGraphicFramePr>
        <p:xfrm>
          <a:off x="118999" y="1199835"/>
          <a:ext cx="11606912" cy="254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877">
                  <a:extLst>
                    <a:ext uri="{9D8B030D-6E8A-4147-A177-3AD203B41FA5}">
                      <a16:colId xmlns:a16="http://schemas.microsoft.com/office/drawing/2014/main" xmlns="" val="1713920727"/>
                    </a:ext>
                  </a:extLst>
                </a:gridCol>
                <a:gridCol w="740656">
                  <a:extLst>
                    <a:ext uri="{9D8B030D-6E8A-4147-A177-3AD203B41FA5}">
                      <a16:colId xmlns:a16="http://schemas.microsoft.com/office/drawing/2014/main" xmlns="" val="407890422"/>
                    </a:ext>
                  </a:extLst>
                </a:gridCol>
                <a:gridCol w="3603358">
                  <a:extLst>
                    <a:ext uri="{9D8B030D-6E8A-4147-A177-3AD203B41FA5}">
                      <a16:colId xmlns:a16="http://schemas.microsoft.com/office/drawing/2014/main" xmlns="" val="830862168"/>
                    </a:ext>
                  </a:extLst>
                </a:gridCol>
                <a:gridCol w="612485">
                  <a:extLst>
                    <a:ext uri="{9D8B030D-6E8A-4147-A177-3AD203B41FA5}">
                      <a16:colId xmlns:a16="http://schemas.microsoft.com/office/drawing/2014/main" xmlns="" val="1103402483"/>
                    </a:ext>
                  </a:extLst>
                </a:gridCol>
                <a:gridCol w="778064">
                  <a:extLst>
                    <a:ext uri="{9D8B030D-6E8A-4147-A177-3AD203B41FA5}">
                      <a16:colId xmlns:a16="http://schemas.microsoft.com/office/drawing/2014/main" xmlns="" val="2819244683"/>
                    </a:ext>
                  </a:extLst>
                </a:gridCol>
                <a:gridCol w="1275398">
                  <a:extLst>
                    <a:ext uri="{9D8B030D-6E8A-4147-A177-3AD203B41FA5}">
                      <a16:colId xmlns:a16="http://schemas.microsoft.com/office/drawing/2014/main" xmlns="" val="2489773818"/>
                    </a:ext>
                  </a:extLst>
                </a:gridCol>
                <a:gridCol w="4269074">
                  <a:extLst>
                    <a:ext uri="{9D8B030D-6E8A-4147-A177-3AD203B41FA5}">
                      <a16:colId xmlns:a16="http://schemas.microsoft.com/office/drawing/2014/main" xmlns="" val="3963738346"/>
                    </a:ext>
                  </a:extLst>
                </a:gridCol>
              </a:tblGrid>
              <a:tr h="2816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#S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Code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Title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L T P C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Sections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Program(Year)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Name of The Expert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54596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CS205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WEB ENABLED TECHNOLOGIES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2 0 4 4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B.Tech.,(II)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Mr. Rakesh(Industry Exp.)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5176756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DS202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INDUSTRY CODING PRACTICE(PYTHON/R)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2 0 2 3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B.Tech.,(II)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Mr. Naveen(Industry Exp.)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9131391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DS304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MACHINE LEARNING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3 0 0 3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B.Tech.,(II)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Ms. Pushpa Yadav(Industry Exp.)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70574295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DS307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BIG DATA SYSTEMS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3 0 0 3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B.Tech.,(III)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Mr. Neeraj(Industry Exp.)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1527577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DAC321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Software Project Management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3 0 0 3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B.Tech.,(IV)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Ms Smeeta(Industry Exp.)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85838881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CS401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Software Testing Methodology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3 0 0 3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B.Tech.,(IV)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Mr Sri Ramakrishna(Industry Exp.)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21736657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DS311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Natural Language Processing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3 0 0 3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B.Tech.,(VI)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Mr Prakash Chandra(Industry Exp.)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607011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170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2"/>
            <a:ext cx="12005902" cy="4955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A.Y.,2025-2026, Odd Semester II Year B.Tech.,(2024-2028 Batch) 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3430" y="1283678"/>
            <a:ext cx="11800096" cy="5394914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n-US" sz="3600" b="0" i="0" u="none" strike="noStrike" dirty="0">
                <a:solidFill>
                  <a:srgbClr val="FF0000"/>
                </a:solidFill>
                <a:effectLst/>
              </a:rPr>
              <a:t> </a:t>
            </a:r>
            <a:endParaRPr lang="en-US" sz="24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dirty="0"/>
          </a:p>
          <a:p>
            <a:pPr lvl="2">
              <a:buClr>
                <a:schemeClr val="tx1"/>
              </a:buClr>
              <a:buFont typeface="Wingdings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Clr>
                <a:srgbClr val="00B050"/>
              </a:buClr>
              <a:buNone/>
            </a:pPr>
            <a:endParaRPr lang="en-US" sz="1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Clr>
                <a:srgbClr val="7030A0"/>
              </a:buClr>
              <a:buNone/>
            </a:pPr>
            <a:endParaRPr lang="en-IN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030A0"/>
              </a:buClr>
            </a:pPr>
            <a:endParaRPr lang="en-I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81879" y="1048199"/>
          <a:ext cx="9992139" cy="30150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331">
                  <a:extLst>
                    <a:ext uri="{9D8B030D-6E8A-4147-A177-3AD203B41FA5}">
                      <a16:colId xmlns:a16="http://schemas.microsoft.com/office/drawing/2014/main" xmlns="" val="1713920727"/>
                    </a:ext>
                  </a:extLst>
                </a:gridCol>
                <a:gridCol w="1735448">
                  <a:extLst>
                    <a:ext uri="{9D8B030D-6E8A-4147-A177-3AD203B41FA5}">
                      <a16:colId xmlns:a16="http://schemas.microsoft.com/office/drawing/2014/main" xmlns="" val="407890422"/>
                    </a:ext>
                  </a:extLst>
                </a:gridCol>
                <a:gridCol w="4571093">
                  <a:extLst>
                    <a:ext uri="{9D8B030D-6E8A-4147-A177-3AD203B41FA5}">
                      <a16:colId xmlns:a16="http://schemas.microsoft.com/office/drawing/2014/main" xmlns="" val="830862168"/>
                    </a:ext>
                  </a:extLst>
                </a:gridCol>
                <a:gridCol w="907181">
                  <a:extLst>
                    <a:ext uri="{9D8B030D-6E8A-4147-A177-3AD203B41FA5}">
                      <a16:colId xmlns:a16="http://schemas.microsoft.com/office/drawing/2014/main" xmlns="" val="1103402483"/>
                    </a:ext>
                  </a:extLst>
                </a:gridCol>
                <a:gridCol w="1143837">
                  <a:extLst>
                    <a:ext uri="{9D8B030D-6E8A-4147-A177-3AD203B41FA5}">
                      <a16:colId xmlns:a16="http://schemas.microsoft.com/office/drawing/2014/main" xmlns="" val="2819244683"/>
                    </a:ext>
                  </a:extLst>
                </a:gridCol>
                <a:gridCol w="1091249">
                  <a:extLst>
                    <a:ext uri="{9D8B030D-6E8A-4147-A177-3AD203B41FA5}">
                      <a16:colId xmlns:a16="http://schemas.microsoft.com/office/drawing/2014/main" xmlns="" val="2489773818"/>
                    </a:ext>
                  </a:extLst>
                </a:gridCol>
              </a:tblGrid>
              <a:tr h="3986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 T P C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Sections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Count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545960"/>
                  </a:ext>
                </a:extLst>
              </a:tr>
              <a:tr h="26788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AI/CS/DS/AIM 202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Database Management systems (Common to ALL)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2 1 2 4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788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2517675601"/>
                  </a:ext>
                </a:extLst>
              </a:tr>
              <a:tr h="26788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AI/CS/DS/AIM 203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Artificial Intelligence(Common to ALL)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3 0 0 3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788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3913139121"/>
                  </a:ext>
                </a:extLst>
              </a:tr>
              <a:tr h="20366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AI/CS/DS/AIM 204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 and Analysis of algorithms</a:t>
                      </a:r>
                      <a:r>
                        <a:rPr lang="en-IN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(Common to ALL)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3 0 0 3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788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2705742953"/>
                  </a:ext>
                </a:extLst>
              </a:tr>
              <a:tr h="20366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ES201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 Oriented Programming concepts(Common to ALL)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2 0 4 4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788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4152757744"/>
                  </a:ext>
                </a:extLst>
              </a:tr>
              <a:tr h="2790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ES202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Industry Coding Practices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2 1 2 4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332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1858388812"/>
                  </a:ext>
                </a:extLst>
              </a:tr>
              <a:tr h="3986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BS105	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Probability and Statistics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2 1 0 3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788</a:t>
                      </a:r>
                    </a:p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568273682"/>
                  </a:ext>
                </a:extLst>
              </a:tr>
              <a:tr h="3986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MG201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Engineering Economics and Management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2 1 0 3	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788</a:t>
                      </a:r>
                    </a:p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533089986"/>
                  </a:ext>
                </a:extLst>
              </a:tr>
              <a:tr h="20366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CS/EC/AIM/DS201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IOT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2 0 2 3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223608828"/>
                  </a:ext>
                </a:extLst>
              </a:tr>
              <a:tr h="20366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CR201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 Skills -I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0 0 2 1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788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22863537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F7572DB8-A161-93F6-A98E-E94707683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554282"/>
              </p:ext>
            </p:extLst>
          </p:nvPr>
        </p:nvGraphicFramePr>
        <p:xfrm>
          <a:off x="735495" y="4597936"/>
          <a:ext cx="10084905" cy="18959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5702">
                  <a:extLst>
                    <a:ext uri="{9D8B030D-6E8A-4147-A177-3AD203B41FA5}">
                      <a16:colId xmlns:a16="http://schemas.microsoft.com/office/drawing/2014/main" xmlns="" val="1713920727"/>
                    </a:ext>
                  </a:extLst>
                </a:gridCol>
                <a:gridCol w="1886437">
                  <a:extLst>
                    <a:ext uri="{9D8B030D-6E8A-4147-A177-3AD203B41FA5}">
                      <a16:colId xmlns:a16="http://schemas.microsoft.com/office/drawing/2014/main" xmlns="" val="407890422"/>
                    </a:ext>
                  </a:extLst>
                </a:gridCol>
                <a:gridCol w="3795643">
                  <a:extLst>
                    <a:ext uri="{9D8B030D-6E8A-4147-A177-3AD203B41FA5}">
                      <a16:colId xmlns:a16="http://schemas.microsoft.com/office/drawing/2014/main" xmlns="" val="830862168"/>
                    </a:ext>
                  </a:extLst>
                </a:gridCol>
                <a:gridCol w="894827">
                  <a:extLst>
                    <a:ext uri="{9D8B030D-6E8A-4147-A177-3AD203B41FA5}">
                      <a16:colId xmlns:a16="http://schemas.microsoft.com/office/drawing/2014/main" xmlns="" val="1103402483"/>
                    </a:ext>
                  </a:extLst>
                </a:gridCol>
                <a:gridCol w="689913">
                  <a:extLst>
                    <a:ext uri="{9D8B030D-6E8A-4147-A177-3AD203B41FA5}">
                      <a16:colId xmlns:a16="http://schemas.microsoft.com/office/drawing/2014/main" xmlns="" val="2819244683"/>
                    </a:ext>
                  </a:extLst>
                </a:gridCol>
                <a:gridCol w="832757">
                  <a:extLst>
                    <a:ext uri="{9D8B030D-6E8A-4147-A177-3AD203B41FA5}">
                      <a16:colId xmlns:a16="http://schemas.microsoft.com/office/drawing/2014/main" xmlns="" val="1885112237"/>
                    </a:ext>
                  </a:extLst>
                </a:gridCol>
                <a:gridCol w="1499626">
                  <a:extLst>
                    <a:ext uri="{9D8B030D-6E8A-4147-A177-3AD203B41FA5}">
                      <a16:colId xmlns:a16="http://schemas.microsoft.com/office/drawing/2014/main" xmlns="" val="2489773818"/>
                    </a:ext>
                  </a:extLst>
                </a:gridCol>
              </a:tblGrid>
              <a:tr h="4972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#S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Code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Title ( Lab Courses)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L T P C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Sections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 Sessions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Student Count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54596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4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AI/CS/DS/AIM 202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4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Database Management systems (Common to ALL)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4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2 1 2 4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788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131391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4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ES201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 oriented programming concepts(Common to ALL)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4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2 0 4 4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788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0574295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CS/EC/AIM/DS201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</a:t>
                      </a:r>
                      <a:r>
                        <a:rPr lang="en-US" sz="14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IOT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2 0 2 3 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456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527577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4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ES202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4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Industry Coding Practices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2 1 2 4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332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58919174"/>
                  </a:ext>
                </a:extLst>
              </a:tr>
            </a:tbl>
          </a:graphicData>
        </a:graphic>
      </p:graphicFrame>
      <p:sp>
        <p:nvSpPr>
          <p:cNvPr id="13" name="Title 2">
            <a:extLst>
              <a:ext uri="{FF2B5EF4-FFF2-40B4-BE49-F238E27FC236}">
                <a16:creationId xmlns:a16="http://schemas.microsoft.com/office/drawing/2014/main" xmlns="" id="{EC391E7A-74BB-AE75-1014-361E6989565B}"/>
              </a:ext>
            </a:extLst>
          </p:cNvPr>
          <p:cNvSpPr txBox="1">
            <a:spLocks/>
          </p:cNvSpPr>
          <p:nvPr/>
        </p:nvSpPr>
        <p:spPr>
          <a:xfrm>
            <a:off x="0" y="4087541"/>
            <a:ext cx="1804748" cy="495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Lab Courses</a:t>
            </a:r>
            <a:endParaRPr lang="en-IN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39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2"/>
            <a:ext cx="12005902" cy="31694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A.Y.,2025-2026, Odd Semester II Year BCA.,(2024-2027 Batch) 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3430" y="1283678"/>
            <a:ext cx="11800096" cy="5394914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n-US" sz="3600" b="0" i="0" u="none" strike="noStrike" dirty="0">
                <a:solidFill>
                  <a:srgbClr val="FF0000"/>
                </a:solidFill>
                <a:effectLst/>
              </a:rPr>
              <a:t> </a:t>
            </a:r>
            <a:endParaRPr lang="en-US" sz="24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dirty="0"/>
          </a:p>
          <a:p>
            <a:pPr lvl="2">
              <a:buClr>
                <a:schemeClr val="tx1"/>
              </a:buClr>
              <a:buFont typeface="Wingdings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Clr>
                <a:srgbClr val="00B050"/>
              </a:buClr>
              <a:buNone/>
            </a:pPr>
            <a:endParaRPr lang="en-US" sz="1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Clr>
                <a:srgbClr val="7030A0"/>
              </a:buClr>
              <a:buNone/>
            </a:pPr>
            <a:endParaRPr lang="en-IN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030A0"/>
              </a:buClr>
            </a:pPr>
            <a:endParaRPr lang="en-I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81880" y="1048199"/>
          <a:ext cx="9869272" cy="21588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6650">
                  <a:extLst>
                    <a:ext uri="{9D8B030D-6E8A-4147-A177-3AD203B41FA5}">
                      <a16:colId xmlns:a16="http://schemas.microsoft.com/office/drawing/2014/main" xmlns="" val="1713920727"/>
                    </a:ext>
                  </a:extLst>
                </a:gridCol>
                <a:gridCol w="1714108">
                  <a:extLst>
                    <a:ext uri="{9D8B030D-6E8A-4147-A177-3AD203B41FA5}">
                      <a16:colId xmlns:a16="http://schemas.microsoft.com/office/drawing/2014/main" xmlns="" val="407890422"/>
                    </a:ext>
                  </a:extLst>
                </a:gridCol>
                <a:gridCol w="4514885">
                  <a:extLst>
                    <a:ext uri="{9D8B030D-6E8A-4147-A177-3AD203B41FA5}">
                      <a16:colId xmlns:a16="http://schemas.microsoft.com/office/drawing/2014/main" xmlns="" val="830862168"/>
                    </a:ext>
                  </a:extLst>
                </a:gridCol>
                <a:gridCol w="896026">
                  <a:extLst>
                    <a:ext uri="{9D8B030D-6E8A-4147-A177-3AD203B41FA5}">
                      <a16:colId xmlns:a16="http://schemas.microsoft.com/office/drawing/2014/main" xmlns="" val="1103402483"/>
                    </a:ext>
                  </a:extLst>
                </a:gridCol>
                <a:gridCol w="1129772">
                  <a:extLst>
                    <a:ext uri="{9D8B030D-6E8A-4147-A177-3AD203B41FA5}">
                      <a16:colId xmlns:a16="http://schemas.microsoft.com/office/drawing/2014/main" xmlns="" val="2819244683"/>
                    </a:ext>
                  </a:extLst>
                </a:gridCol>
                <a:gridCol w="1077831">
                  <a:extLst>
                    <a:ext uri="{9D8B030D-6E8A-4147-A177-3AD203B41FA5}">
                      <a16:colId xmlns:a16="http://schemas.microsoft.com/office/drawing/2014/main" xmlns="" val="2489773818"/>
                    </a:ext>
                  </a:extLst>
                </a:gridCol>
              </a:tblGrid>
              <a:tr h="5550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 T P C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Sections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Count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545960"/>
                  </a:ext>
                </a:extLst>
              </a:tr>
              <a:tr h="3408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400" b="0" dirty="0">
                          <a:effectLst/>
                          <a:latin typeface="Calibri" panose="020F0502020204030204" pitchFamily="34" charset="0"/>
                        </a:rPr>
                        <a:t>BCA211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400" b="0" dirty="0">
                          <a:effectLst/>
                          <a:latin typeface="Calibri" panose="020F0502020204030204" pitchFamily="34" charset="0"/>
                        </a:rPr>
                        <a:t>Object Oriented Analysis and Design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effectLst/>
                          <a:latin typeface="Calibri" panose="020F0502020204030204" pitchFamily="34" charset="0"/>
                        </a:rPr>
                        <a:t>2 1 0 3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2517675601"/>
                  </a:ext>
                </a:extLst>
              </a:tr>
              <a:tr h="3408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1400" b="0" dirty="0">
                          <a:effectLst/>
                          <a:latin typeface="Calibri" panose="020F0502020204030204" pitchFamily="34" charset="0"/>
                        </a:rPr>
                        <a:t>BCA212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1400" b="0" dirty="0">
                          <a:effectLst/>
                          <a:latin typeface="Calibri" panose="020F0502020204030204" pitchFamily="34" charset="0"/>
                        </a:rPr>
                        <a:t>Data Base Management Systems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effectLst/>
                          <a:latin typeface="Calibri" panose="020F0502020204030204" pitchFamily="34" charset="0"/>
                        </a:rPr>
                        <a:t>2 1 2 4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3913139121"/>
                  </a:ext>
                </a:extLst>
              </a:tr>
              <a:tr h="2835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1400" b="0" dirty="0">
                          <a:effectLst/>
                          <a:latin typeface="Calibri" panose="020F0502020204030204" pitchFamily="34" charset="0"/>
                        </a:rPr>
                        <a:t>BCA214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1400" b="0" dirty="0">
                          <a:effectLst/>
                          <a:latin typeface="Calibri" panose="020F0502020204030204" pitchFamily="34" charset="0"/>
                        </a:rPr>
                        <a:t>Data Structures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effectLst/>
                          <a:latin typeface="Calibri" panose="020F0502020204030204" pitchFamily="34" charset="0"/>
                        </a:rPr>
                        <a:t>2 1 2 4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2705742953"/>
                  </a:ext>
                </a:extLst>
              </a:tr>
              <a:tr h="2835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1400" b="0" dirty="0">
                          <a:effectLst/>
                          <a:latin typeface="Calibri" panose="020F0502020204030204" pitchFamily="34" charset="0"/>
                        </a:rPr>
                        <a:t>BCA215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1400" b="0" dirty="0">
                          <a:effectLst/>
                          <a:latin typeface="Calibri" panose="020F0502020204030204" pitchFamily="34" charset="0"/>
                        </a:rPr>
                        <a:t>Operating Systems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effectLst/>
                          <a:latin typeface="Calibri" panose="020F0502020204030204" pitchFamily="34" charset="0"/>
                        </a:rPr>
                        <a:t>2 1 2 4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4152757744"/>
                  </a:ext>
                </a:extLst>
              </a:tr>
              <a:tr h="3549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MA211</a:t>
                      </a:r>
                      <a:endParaRPr lang="en-IN" sz="14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Probability &amp; Statistics</a:t>
                      </a:r>
                      <a:endParaRPr lang="en-IN" sz="14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4 0 0 4</a:t>
                      </a:r>
                      <a:endParaRPr lang="en-IN" sz="14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4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151</a:t>
                      </a:r>
                      <a:endParaRPr lang="en-IN" sz="14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185838881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F7572DB8-A161-93F6-A98E-E94707683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228671"/>
              </p:ext>
            </p:extLst>
          </p:nvPr>
        </p:nvGraphicFramePr>
        <p:xfrm>
          <a:off x="781879" y="4275160"/>
          <a:ext cx="10084905" cy="14692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5702">
                  <a:extLst>
                    <a:ext uri="{9D8B030D-6E8A-4147-A177-3AD203B41FA5}">
                      <a16:colId xmlns:a16="http://schemas.microsoft.com/office/drawing/2014/main" xmlns="" val="1713920727"/>
                    </a:ext>
                  </a:extLst>
                </a:gridCol>
                <a:gridCol w="1886437">
                  <a:extLst>
                    <a:ext uri="{9D8B030D-6E8A-4147-A177-3AD203B41FA5}">
                      <a16:colId xmlns:a16="http://schemas.microsoft.com/office/drawing/2014/main" xmlns="" val="407890422"/>
                    </a:ext>
                  </a:extLst>
                </a:gridCol>
                <a:gridCol w="3795643">
                  <a:extLst>
                    <a:ext uri="{9D8B030D-6E8A-4147-A177-3AD203B41FA5}">
                      <a16:colId xmlns:a16="http://schemas.microsoft.com/office/drawing/2014/main" xmlns="" val="830862168"/>
                    </a:ext>
                  </a:extLst>
                </a:gridCol>
                <a:gridCol w="894827">
                  <a:extLst>
                    <a:ext uri="{9D8B030D-6E8A-4147-A177-3AD203B41FA5}">
                      <a16:colId xmlns:a16="http://schemas.microsoft.com/office/drawing/2014/main" xmlns="" val="1103402483"/>
                    </a:ext>
                  </a:extLst>
                </a:gridCol>
                <a:gridCol w="862190">
                  <a:extLst>
                    <a:ext uri="{9D8B030D-6E8A-4147-A177-3AD203B41FA5}">
                      <a16:colId xmlns:a16="http://schemas.microsoft.com/office/drawing/2014/main" xmlns="" val="2819244683"/>
                    </a:ext>
                  </a:extLst>
                </a:gridCol>
                <a:gridCol w="1126435">
                  <a:extLst>
                    <a:ext uri="{9D8B030D-6E8A-4147-A177-3AD203B41FA5}">
                      <a16:colId xmlns:a16="http://schemas.microsoft.com/office/drawing/2014/main" xmlns="" val="1885112237"/>
                    </a:ext>
                  </a:extLst>
                </a:gridCol>
                <a:gridCol w="1033671">
                  <a:extLst>
                    <a:ext uri="{9D8B030D-6E8A-4147-A177-3AD203B41FA5}">
                      <a16:colId xmlns:a16="http://schemas.microsoft.com/office/drawing/2014/main" xmlns="" val="2489773818"/>
                    </a:ext>
                  </a:extLst>
                </a:gridCol>
              </a:tblGrid>
              <a:tr h="4972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#S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Code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Title ( Lab Courses)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L T P C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Sections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 Sessions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Student Count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54596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14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BCA212</a:t>
                      </a:r>
                    </a:p>
                  </a:txBody>
                  <a:tcPr marL="28575" marR="28575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14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Data Base Management Systems</a:t>
                      </a:r>
                    </a:p>
                  </a:txBody>
                  <a:tcPr marL="28575" marR="28575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2 1 2 4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131391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14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BCA214</a:t>
                      </a:r>
                    </a:p>
                  </a:txBody>
                  <a:tcPr marL="28575" marR="28575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14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Data Structures</a:t>
                      </a:r>
                    </a:p>
                  </a:txBody>
                  <a:tcPr marL="28575" marR="28575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2 1 2 4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0574295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14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BCA215</a:t>
                      </a:r>
                    </a:p>
                  </a:txBody>
                  <a:tcPr marL="28575" marR="28575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14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Operating Systems</a:t>
                      </a:r>
                    </a:p>
                  </a:txBody>
                  <a:tcPr marL="28575" marR="28575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2 1 2 4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52757744"/>
                  </a:ext>
                </a:extLst>
              </a:tr>
            </a:tbl>
          </a:graphicData>
        </a:graphic>
      </p:graphicFrame>
      <p:sp>
        <p:nvSpPr>
          <p:cNvPr id="13" name="Title 2">
            <a:extLst>
              <a:ext uri="{FF2B5EF4-FFF2-40B4-BE49-F238E27FC236}">
                <a16:creationId xmlns:a16="http://schemas.microsoft.com/office/drawing/2014/main" xmlns="" id="{EC391E7A-74BB-AE75-1014-361E6989565B}"/>
              </a:ext>
            </a:extLst>
          </p:cNvPr>
          <p:cNvSpPr txBox="1">
            <a:spLocks/>
          </p:cNvSpPr>
          <p:nvPr/>
        </p:nvSpPr>
        <p:spPr>
          <a:xfrm>
            <a:off x="93333" y="3583087"/>
            <a:ext cx="1804748" cy="495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Lab Courses</a:t>
            </a:r>
            <a:endParaRPr lang="en-IN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92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567449"/>
            <a:ext cx="12005902" cy="4955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A.Y.,2025-2026, Odd Semester II Year BSc(CS)(</a:t>
            </a:r>
            <a:r>
              <a:rPr lang="en-US" sz="3200" b="1" dirty="0" smtClean="0">
                <a:solidFill>
                  <a:srgbClr val="C00000"/>
                </a:solidFill>
              </a:rPr>
              <a:t>2024-2027 </a:t>
            </a:r>
            <a:r>
              <a:rPr lang="en-US" sz="3200" b="1" dirty="0">
                <a:solidFill>
                  <a:srgbClr val="C00000"/>
                </a:solidFill>
              </a:rPr>
              <a:t>Batch) 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A0F26CA7-5DBE-80B1-10BB-B0D957E36C49}"/>
              </a:ext>
            </a:extLst>
          </p:cNvPr>
          <p:cNvGraphicFramePr>
            <a:graphicFrameLocks noGrp="1"/>
          </p:cNvGraphicFramePr>
          <p:nvPr/>
        </p:nvGraphicFramePr>
        <p:xfrm>
          <a:off x="1748503" y="1376980"/>
          <a:ext cx="7356185" cy="22674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877">
                  <a:extLst>
                    <a:ext uri="{9D8B030D-6E8A-4147-A177-3AD203B41FA5}">
                      <a16:colId xmlns:a16="http://schemas.microsoft.com/office/drawing/2014/main" xmlns="" val="1713920727"/>
                    </a:ext>
                  </a:extLst>
                </a:gridCol>
                <a:gridCol w="718122">
                  <a:extLst>
                    <a:ext uri="{9D8B030D-6E8A-4147-A177-3AD203B41FA5}">
                      <a16:colId xmlns:a16="http://schemas.microsoft.com/office/drawing/2014/main" xmlns="" val="407890422"/>
                    </a:ext>
                  </a:extLst>
                </a:gridCol>
                <a:gridCol w="3622971">
                  <a:extLst>
                    <a:ext uri="{9D8B030D-6E8A-4147-A177-3AD203B41FA5}">
                      <a16:colId xmlns:a16="http://schemas.microsoft.com/office/drawing/2014/main" xmlns="" val="830862168"/>
                    </a:ext>
                  </a:extLst>
                </a:gridCol>
                <a:gridCol w="612485">
                  <a:extLst>
                    <a:ext uri="{9D8B030D-6E8A-4147-A177-3AD203B41FA5}">
                      <a16:colId xmlns:a16="http://schemas.microsoft.com/office/drawing/2014/main" xmlns="" val="1103402483"/>
                    </a:ext>
                  </a:extLst>
                </a:gridCol>
                <a:gridCol w="778064">
                  <a:extLst>
                    <a:ext uri="{9D8B030D-6E8A-4147-A177-3AD203B41FA5}">
                      <a16:colId xmlns:a16="http://schemas.microsoft.com/office/drawing/2014/main" xmlns="" val="2819244683"/>
                    </a:ext>
                  </a:extLst>
                </a:gridCol>
                <a:gridCol w="1296666">
                  <a:extLst>
                    <a:ext uri="{9D8B030D-6E8A-4147-A177-3AD203B41FA5}">
                      <a16:colId xmlns:a16="http://schemas.microsoft.com/office/drawing/2014/main" xmlns="" val="2489773818"/>
                    </a:ext>
                  </a:extLst>
                </a:gridCol>
              </a:tblGrid>
              <a:tr h="2816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#S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Code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Title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L T P C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Sections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Student Count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54596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BSCS201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0" dirty="0">
                          <a:effectLst/>
                          <a:latin typeface="Verdana" panose="020B0604030504040204" pitchFamily="34" charset="0"/>
                        </a:rPr>
                        <a:t>Object Oriented Analysis and Design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3 1 0 4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25176756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BSCS202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900" b="0" dirty="0">
                          <a:effectLst/>
                          <a:latin typeface="Verdana" panose="020B0604030504040204" pitchFamily="34" charset="0"/>
                        </a:rPr>
                        <a:t>Data Structures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3 0 2 4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7611911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BSDA301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Data Wrangling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3 1 0 4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39131391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solidFill>
                            <a:srgbClr val="2F2F2F"/>
                          </a:solidFill>
                          <a:effectLst/>
                          <a:latin typeface="Times New Roman" panose="02020603050405020304" pitchFamily="18" charset="0"/>
                        </a:rPr>
                        <a:t>IDSC 113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Foundations of Entrepreneurial Thinking and Practice</a:t>
                      </a:r>
                      <a:r>
                        <a:rPr lang="en-US" sz="1200" b="0" dirty="0">
                          <a:solidFill>
                            <a:srgbClr val="3B3B3B"/>
                          </a:solidFill>
                          <a:effectLst/>
                          <a:latin typeface="Times New Roman" panose="02020603050405020304" pitchFamily="18" charset="0"/>
                        </a:rPr>
                        <a:t>(Common to CS,DA)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dirty="0">
                          <a:effectLst/>
                          <a:latin typeface="Times New Roman" panose="02020603050405020304" pitchFamily="18" charset="0"/>
                        </a:rPr>
                        <a:t>2 0 2 3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dirty="0">
                          <a:effectLst/>
                          <a:latin typeface="Times New Roman" panose="02020603050405020304" pitchFamily="18" charset="0"/>
                        </a:rPr>
                        <a:t>54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270574295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dirty="0">
                          <a:effectLst/>
                          <a:latin typeface="Times New Roman" panose="02020603050405020304" pitchFamily="18" charset="0"/>
                        </a:rPr>
                        <a:t>SEC103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b="0" dirty="0">
                          <a:effectLst/>
                          <a:latin typeface="Times New Roman" panose="02020603050405020304" pitchFamily="18" charset="0"/>
                        </a:rPr>
                        <a:t>Impactful Presentations</a:t>
                      </a:r>
                      <a:r>
                        <a:rPr lang="en-US" sz="1200" b="0" dirty="0">
                          <a:solidFill>
                            <a:srgbClr val="3B3B3B"/>
                          </a:solidFill>
                          <a:effectLst/>
                          <a:latin typeface="Times New Roman" panose="02020603050405020304" pitchFamily="18" charset="0"/>
                        </a:rPr>
                        <a:t>(Common to CS,DA)</a:t>
                      </a:r>
                      <a:endParaRPr lang="en-IN" sz="1200" b="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dirty="0">
                          <a:effectLst/>
                          <a:latin typeface="Times New Roman" panose="02020603050405020304" pitchFamily="18" charset="0"/>
                        </a:rPr>
                        <a:t>1 0 4 3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dirty="0">
                          <a:effectLst/>
                          <a:latin typeface="Times New Roman" panose="02020603050405020304" pitchFamily="18" charset="0"/>
                        </a:rPr>
                        <a:t>54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41527577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IN" sz="1400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dirty="0">
                          <a:effectLst/>
                          <a:latin typeface="Times New Roman" panose="02020603050405020304" pitchFamily="18" charset="0"/>
                        </a:rPr>
                        <a:t>AEC103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b="0" dirty="0">
                          <a:effectLst/>
                          <a:latin typeface="Times New Roman" panose="02020603050405020304" pitchFamily="18" charset="0"/>
                        </a:rPr>
                        <a:t>Academic Reading and Writing</a:t>
                      </a:r>
                      <a:r>
                        <a:rPr lang="en-US" sz="1200" b="0" dirty="0">
                          <a:solidFill>
                            <a:srgbClr val="3B3B3B"/>
                          </a:solidFill>
                          <a:effectLst/>
                          <a:latin typeface="Times New Roman" panose="02020603050405020304" pitchFamily="18" charset="0"/>
                        </a:rPr>
                        <a:t>(Common to CS,DA)</a:t>
                      </a:r>
                      <a:endParaRPr lang="en-IN" sz="1200" b="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dirty="0">
                          <a:effectLst/>
                          <a:latin typeface="Times New Roman" panose="02020603050405020304" pitchFamily="18" charset="0"/>
                        </a:rPr>
                        <a:t>1 0 2 2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dirty="0">
                          <a:effectLst/>
                          <a:latin typeface="Times New Roman" panose="02020603050405020304" pitchFamily="18" charset="0"/>
                        </a:rPr>
                        <a:t>54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1858388812"/>
                  </a:ext>
                </a:extLst>
              </a:tr>
            </a:tbl>
          </a:graphicData>
        </a:graphic>
      </p:graphicFrame>
      <p:sp>
        <p:nvSpPr>
          <p:cNvPr id="14" name="Title 2">
            <a:extLst>
              <a:ext uri="{FF2B5EF4-FFF2-40B4-BE49-F238E27FC236}">
                <a16:creationId xmlns:a16="http://schemas.microsoft.com/office/drawing/2014/main" xmlns="" id="{CC5B3031-FC7F-E9A7-D33A-D9F4AA0B18B5}"/>
              </a:ext>
            </a:extLst>
          </p:cNvPr>
          <p:cNvSpPr txBox="1">
            <a:spLocks/>
          </p:cNvSpPr>
          <p:nvPr/>
        </p:nvSpPr>
        <p:spPr>
          <a:xfrm>
            <a:off x="296088" y="1074245"/>
            <a:ext cx="1804748" cy="495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xmlns="" id="{EC391E7A-74BB-AE75-1014-361E6989565B}"/>
              </a:ext>
            </a:extLst>
          </p:cNvPr>
          <p:cNvSpPr txBox="1">
            <a:spLocks/>
          </p:cNvSpPr>
          <p:nvPr/>
        </p:nvSpPr>
        <p:spPr>
          <a:xfrm>
            <a:off x="93049" y="961741"/>
            <a:ext cx="1804748" cy="495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II BSc.,(CS)</a:t>
            </a:r>
            <a:endParaRPr lang="en-IN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50361"/>
              </p:ext>
            </p:extLst>
          </p:nvPr>
        </p:nvGraphicFramePr>
        <p:xfrm>
          <a:off x="681339" y="4078638"/>
          <a:ext cx="9310799" cy="18349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3390">
                  <a:extLst>
                    <a:ext uri="{9D8B030D-6E8A-4147-A177-3AD203B41FA5}">
                      <a16:colId xmlns:a16="http://schemas.microsoft.com/office/drawing/2014/main" xmlns="" val="1713920727"/>
                    </a:ext>
                  </a:extLst>
                </a:gridCol>
                <a:gridCol w="642588">
                  <a:extLst>
                    <a:ext uri="{9D8B030D-6E8A-4147-A177-3AD203B41FA5}">
                      <a16:colId xmlns:a16="http://schemas.microsoft.com/office/drawing/2014/main" xmlns="" val="407890422"/>
                    </a:ext>
                  </a:extLst>
                </a:gridCol>
                <a:gridCol w="3829326">
                  <a:extLst>
                    <a:ext uri="{9D8B030D-6E8A-4147-A177-3AD203B41FA5}">
                      <a16:colId xmlns:a16="http://schemas.microsoft.com/office/drawing/2014/main" xmlns="" val="830862168"/>
                    </a:ext>
                  </a:extLst>
                </a:gridCol>
                <a:gridCol w="808383">
                  <a:extLst>
                    <a:ext uri="{9D8B030D-6E8A-4147-A177-3AD203B41FA5}">
                      <a16:colId xmlns:a16="http://schemas.microsoft.com/office/drawing/2014/main" xmlns="" val="1103402483"/>
                    </a:ext>
                  </a:extLst>
                </a:gridCol>
                <a:gridCol w="437322">
                  <a:extLst>
                    <a:ext uri="{9D8B030D-6E8A-4147-A177-3AD203B41FA5}">
                      <a16:colId xmlns:a16="http://schemas.microsoft.com/office/drawing/2014/main" xmlns="" val="2819244683"/>
                    </a:ext>
                  </a:extLst>
                </a:gridCol>
                <a:gridCol w="1272209">
                  <a:extLst>
                    <a:ext uri="{9D8B030D-6E8A-4147-A177-3AD203B41FA5}">
                      <a16:colId xmlns:a16="http://schemas.microsoft.com/office/drawing/2014/main" xmlns="" val="2489773818"/>
                    </a:ext>
                  </a:extLst>
                </a:gridCol>
                <a:gridCol w="2027581">
                  <a:extLst>
                    <a:ext uri="{9D8B030D-6E8A-4147-A177-3AD203B41FA5}">
                      <a16:colId xmlns:a16="http://schemas.microsoft.com/office/drawing/2014/main" xmlns="" val="3963738346"/>
                    </a:ext>
                  </a:extLst>
                </a:gridCol>
              </a:tblGrid>
              <a:tr h="2816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#S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Code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Title ( Lab Courses)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L T P C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Sections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 Sessions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Student Count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54596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BSCS202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900" b="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Data Structures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3 0 2 4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176756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IDSC 113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Foundations of Entrepreneurial Thinking and Practice(Common to CS,DA)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2 0 2 3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100" b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707161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SEC103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Impactful Presentations</a:t>
                      </a:r>
                      <a:r>
                        <a:rPr lang="en-US" sz="12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(Common to CS,DA)</a:t>
                      </a:r>
                      <a:endParaRPr lang="en-IN" sz="1200" b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1 0 4 3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IN" sz="1100" b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54</a:t>
                      </a:r>
                      <a:endParaRPr lang="en-IN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9430836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AEC103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Academic Reading and Writing</a:t>
                      </a:r>
                      <a:r>
                        <a:rPr lang="en-US" sz="12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(Common to CS,DA)</a:t>
                      </a:r>
                      <a:endParaRPr lang="en-IN" sz="1200" b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1 0 2 2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100" b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54</a:t>
                      </a:r>
                      <a:endParaRPr lang="en-IN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1129526"/>
                  </a:ext>
                </a:extLst>
              </a:tr>
            </a:tbl>
          </a:graphicData>
        </a:graphic>
      </p:graphicFrame>
      <p:sp>
        <p:nvSpPr>
          <p:cNvPr id="16" name="Title 2">
            <a:extLst>
              <a:ext uri="{FF2B5EF4-FFF2-40B4-BE49-F238E27FC236}">
                <a16:creationId xmlns:a16="http://schemas.microsoft.com/office/drawing/2014/main" xmlns="" id="{EC391E7A-74BB-AE75-1014-361E6989565B}"/>
              </a:ext>
            </a:extLst>
          </p:cNvPr>
          <p:cNvSpPr txBox="1">
            <a:spLocks/>
          </p:cNvSpPr>
          <p:nvPr/>
        </p:nvSpPr>
        <p:spPr>
          <a:xfrm>
            <a:off x="93333" y="3583087"/>
            <a:ext cx="1804748" cy="495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Lab Courses</a:t>
            </a:r>
            <a:endParaRPr lang="en-IN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19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567449"/>
            <a:ext cx="12005902" cy="4955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A.Y.,2025-2026, Odd Semester II Year BSc(DA)(</a:t>
            </a:r>
            <a:r>
              <a:rPr lang="en-US" sz="3200" b="1" dirty="0" smtClean="0">
                <a:solidFill>
                  <a:srgbClr val="C00000"/>
                </a:solidFill>
              </a:rPr>
              <a:t>2024-2027 </a:t>
            </a:r>
            <a:r>
              <a:rPr lang="en-US" sz="3200" b="1" dirty="0">
                <a:solidFill>
                  <a:srgbClr val="C00000"/>
                </a:solidFill>
              </a:rPr>
              <a:t>Batch) 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A0F26CA7-5DBE-80B1-10BB-B0D957E36C49}"/>
              </a:ext>
            </a:extLst>
          </p:cNvPr>
          <p:cNvGraphicFramePr>
            <a:graphicFrameLocks noGrp="1"/>
          </p:cNvGraphicFramePr>
          <p:nvPr/>
        </p:nvGraphicFramePr>
        <p:xfrm>
          <a:off x="1748503" y="1376980"/>
          <a:ext cx="7356185" cy="22674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877">
                  <a:extLst>
                    <a:ext uri="{9D8B030D-6E8A-4147-A177-3AD203B41FA5}">
                      <a16:colId xmlns:a16="http://schemas.microsoft.com/office/drawing/2014/main" xmlns="" val="1713920727"/>
                    </a:ext>
                  </a:extLst>
                </a:gridCol>
                <a:gridCol w="718122">
                  <a:extLst>
                    <a:ext uri="{9D8B030D-6E8A-4147-A177-3AD203B41FA5}">
                      <a16:colId xmlns:a16="http://schemas.microsoft.com/office/drawing/2014/main" xmlns="" val="407890422"/>
                    </a:ext>
                  </a:extLst>
                </a:gridCol>
                <a:gridCol w="3622971">
                  <a:extLst>
                    <a:ext uri="{9D8B030D-6E8A-4147-A177-3AD203B41FA5}">
                      <a16:colId xmlns:a16="http://schemas.microsoft.com/office/drawing/2014/main" xmlns="" val="830862168"/>
                    </a:ext>
                  </a:extLst>
                </a:gridCol>
                <a:gridCol w="612485">
                  <a:extLst>
                    <a:ext uri="{9D8B030D-6E8A-4147-A177-3AD203B41FA5}">
                      <a16:colId xmlns:a16="http://schemas.microsoft.com/office/drawing/2014/main" xmlns="" val="1103402483"/>
                    </a:ext>
                  </a:extLst>
                </a:gridCol>
                <a:gridCol w="778064">
                  <a:extLst>
                    <a:ext uri="{9D8B030D-6E8A-4147-A177-3AD203B41FA5}">
                      <a16:colId xmlns:a16="http://schemas.microsoft.com/office/drawing/2014/main" xmlns="" val="2819244683"/>
                    </a:ext>
                  </a:extLst>
                </a:gridCol>
                <a:gridCol w="1296666">
                  <a:extLst>
                    <a:ext uri="{9D8B030D-6E8A-4147-A177-3AD203B41FA5}">
                      <a16:colId xmlns:a16="http://schemas.microsoft.com/office/drawing/2014/main" xmlns="" val="2489773818"/>
                    </a:ext>
                  </a:extLst>
                </a:gridCol>
              </a:tblGrid>
              <a:tr h="2816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#S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Code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Title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L T P C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Sections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Student Count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54596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BSCS205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900" b="0" dirty="0">
                          <a:effectLst/>
                          <a:latin typeface="Verdana" panose="020B0604030504040204" pitchFamily="34" charset="0"/>
                        </a:rPr>
                        <a:t>Computer Organization &amp; Architecture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3 1 0 4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25176756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BSCS206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900" b="0" dirty="0">
                          <a:effectLst/>
                          <a:latin typeface="Verdana" panose="020B0604030504040204" pitchFamily="34" charset="0"/>
                        </a:rPr>
                        <a:t>Database Management Systems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3 0 2 4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7611911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BSCS201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</a:rPr>
                        <a:t>Object Oriented Analysis and Design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3 1 0 4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39131391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solidFill>
                            <a:srgbClr val="2F2F2F"/>
                          </a:solidFill>
                          <a:effectLst/>
                          <a:latin typeface="Times New Roman" panose="02020603050405020304" pitchFamily="18" charset="0"/>
                        </a:rPr>
                        <a:t>IDSC 113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Foundations of Entrepreneurial Thinking and Practice</a:t>
                      </a:r>
                      <a:r>
                        <a:rPr lang="en-US" sz="1200" b="0" dirty="0">
                          <a:solidFill>
                            <a:srgbClr val="3B3B3B"/>
                          </a:solidFill>
                          <a:effectLst/>
                          <a:latin typeface="Times New Roman" panose="02020603050405020304" pitchFamily="18" charset="0"/>
                        </a:rPr>
                        <a:t>(Common to CS,DA)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dirty="0">
                          <a:effectLst/>
                          <a:latin typeface="Times New Roman" panose="02020603050405020304" pitchFamily="18" charset="0"/>
                        </a:rPr>
                        <a:t>2 0 2 3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270574295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dirty="0">
                          <a:effectLst/>
                          <a:latin typeface="Times New Roman" panose="02020603050405020304" pitchFamily="18" charset="0"/>
                        </a:rPr>
                        <a:t>SEC103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b="0" dirty="0">
                          <a:effectLst/>
                          <a:latin typeface="Times New Roman" panose="02020603050405020304" pitchFamily="18" charset="0"/>
                        </a:rPr>
                        <a:t>Impactful Presentations</a:t>
                      </a:r>
                      <a:r>
                        <a:rPr lang="en-US" sz="1200" b="0" dirty="0">
                          <a:solidFill>
                            <a:srgbClr val="3B3B3B"/>
                          </a:solidFill>
                          <a:effectLst/>
                          <a:latin typeface="Times New Roman" panose="02020603050405020304" pitchFamily="18" charset="0"/>
                        </a:rPr>
                        <a:t>(Common to CS,DA)</a:t>
                      </a:r>
                      <a:endParaRPr lang="en-IN" sz="1200" b="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dirty="0">
                          <a:effectLst/>
                          <a:latin typeface="Times New Roman" panose="02020603050405020304" pitchFamily="18" charset="0"/>
                        </a:rPr>
                        <a:t>1 0 4 3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41527577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IN" sz="1400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dirty="0">
                          <a:effectLst/>
                          <a:latin typeface="Times New Roman" panose="02020603050405020304" pitchFamily="18" charset="0"/>
                        </a:rPr>
                        <a:t>AEC103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b="0" dirty="0">
                          <a:effectLst/>
                          <a:latin typeface="Times New Roman" panose="02020603050405020304" pitchFamily="18" charset="0"/>
                        </a:rPr>
                        <a:t>Academic Reading and Writing</a:t>
                      </a:r>
                      <a:r>
                        <a:rPr lang="en-US" sz="1200" b="0" dirty="0">
                          <a:solidFill>
                            <a:srgbClr val="3B3B3B"/>
                          </a:solidFill>
                          <a:effectLst/>
                          <a:latin typeface="Times New Roman" panose="02020603050405020304" pitchFamily="18" charset="0"/>
                        </a:rPr>
                        <a:t>(Common to CS,DA)</a:t>
                      </a:r>
                      <a:endParaRPr lang="en-IN" sz="1200" b="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dirty="0">
                          <a:effectLst/>
                          <a:latin typeface="Times New Roman" panose="02020603050405020304" pitchFamily="18" charset="0"/>
                        </a:rPr>
                        <a:t>1 0 2 2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1858388812"/>
                  </a:ext>
                </a:extLst>
              </a:tr>
            </a:tbl>
          </a:graphicData>
        </a:graphic>
      </p:graphicFrame>
      <p:sp>
        <p:nvSpPr>
          <p:cNvPr id="14" name="Title 2">
            <a:extLst>
              <a:ext uri="{FF2B5EF4-FFF2-40B4-BE49-F238E27FC236}">
                <a16:creationId xmlns:a16="http://schemas.microsoft.com/office/drawing/2014/main" xmlns="" id="{CC5B3031-FC7F-E9A7-D33A-D9F4AA0B18B5}"/>
              </a:ext>
            </a:extLst>
          </p:cNvPr>
          <p:cNvSpPr txBox="1">
            <a:spLocks/>
          </p:cNvSpPr>
          <p:nvPr/>
        </p:nvSpPr>
        <p:spPr>
          <a:xfrm>
            <a:off x="296088" y="1074245"/>
            <a:ext cx="1804748" cy="495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xmlns="" id="{EC391E7A-74BB-AE75-1014-361E6989565B}"/>
              </a:ext>
            </a:extLst>
          </p:cNvPr>
          <p:cNvSpPr txBox="1">
            <a:spLocks/>
          </p:cNvSpPr>
          <p:nvPr/>
        </p:nvSpPr>
        <p:spPr>
          <a:xfrm>
            <a:off x="93049" y="961741"/>
            <a:ext cx="1804748" cy="495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II BSc.,(DA)</a:t>
            </a:r>
            <a:endParaRPr lang="en-IN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xmlns="" id="{EC391E7A-74BB-AE75-1014-361E6989565B}"/>
              </a:ext>
            </a:extLst>
          </p:cNvPr>
          <p:cNvSpPr txBox="1">
            <a:spLocks/>
          </p:cNvSpPr>
          <p:nvPr/>
        </p:nvSpPr>
        <p:spPr>
          <a:xfrm>
            <a:off x="93333" y="3583087"/>
            <a:ext cx="1804748" cy="495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Lab Courses</a:t>
            </a:r>
            <a:endParaRPr lang="en-IN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039112"/>
              </p:ext>
            </p:extLst>
          </p:nvPr>
        </p:nvGraphicFramePr>
        <p:xfrm>
          <a:off x="681339" y="4078638"/>
          <a:ext cx="9310799" cy="18349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3390">
                  <a:extLst>
                    <a:ext uri="{9D8B030D-6E8A-4147-A177-3AD203B41FA5}">
                      <a16:colId xmlns:a16="http://schemas.microsoft.com/office/drawing/2014/main" xmlns="" val="1713920727"/>
                    </a:ext>
                  </a:extLst>
                </a:gridCol>
                <a:gridCol w="642588">
                  <a:extLst>
                    <a:ext uri="{9D8B030D-6E8A-4147-A177-3AD203B41FA5}">
                      <a16:colId xmlns:a16="http://schemas.microsoft.com/office/drawing/2014/main" xmlns="" val="407890422"/>
                    </a:ext>
                  </a:extLst>
                </a:gridCol>
                <a:gridCol w="3829326">
                  <a:extLst>
                    <a:ext uri="{9D8B030D-6E8A-4147-A177-3AD203B41FA5}">
                      <a16:colId xmlns:a16="http://schemas.microsoft.com/office/drawing/2014/main" xmlns="" val="830862168"/>
                    </a:ext>
                  </a:extLst>
                </a:gridCol>
                <a:gridCol w="808383">
                  <a:extLst>
                    <a:ext uri="{9D8B030D-6E8A-4147-A177-3AD203B41FA5}">
                      <a16:colId xmlns:a16="http://schemas.microsoft.com/office/drawing/2014/main" xmlns="" val="1103402483"/>
                    </a:ext>
                  </a:extLst>
                </a:gridCol>
                <a:gridCol w="437322">
                  <a:extLst>
                    <a:ext uri="{9D8B030D-6E8A-4147-A177-3AD203B41FA5}">
                      <a16:colId xmlns:a16="http://schemas.microsoft.com/office/drawing/2014/main" xmlns="" val="2819244683"/>
                    </a:ext>
                  </a:extLst>
                </a:gridCol>
                <a:gridCol w="1272209">
                  <a:extLst>
                    <a:ext uri="{9D8B030D-6E8A-4147-A177-3AD203B41FA5}">
                      <a16:colId xmlns:a16="http://schemas.microsoft.com/office/drawing/2014/main" xmlns="" val="2489773818"/>
                    </a:ext>
                  </a:extLst>
                </a:gridCol>
                <a:gridCol w="2027581">
                  <a:extLst>
                    <a:ext uri="{9D8B030D-6E8A-4147-A177-3AD203B41FA5}">
                      <a16:colId xmlns:a16="http://schemas.microsoft.com/office/drawing/2014/main" xmlns="" val="3963738346"/>
                    </a:ext>
                  </a:extLst>
                </a:gridCol>
              </a:tblGrid>
              <a:tr h="2816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#S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Code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Title ( Lab Courses)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L T P C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Sections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 Sessions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Student Count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54596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BSCS206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900" b="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Database Management Systems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3 0 2 4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176756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IDSC 113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Foundations of Entrepreneurial Thinking and Practice(Common to CS,DA)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2 0 2 3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100" b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707161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SEC103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Impactful Presentations</a:t>
                      </a:r>
                      <a:r>
                        <a:rPr lang="en-US" sz="12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(Common to CS,DA)</a:t>
                      </a:r>
                      <a:endParaRPr lang="en-IN" sz="1200" b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1 0 4 3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IN" sz="1100" b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9430836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AEC103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Academic Reading and Writing</a:t>
                      </a:r>
                      <a:r>
                        <a:rPr lang="en-US" sz="12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(Common to CS,DA)</a:t>
                      </a:r>
                      <a:endParaRPr lang="en-IN" sz="1200" b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1 0 2 2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100" b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112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740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3"/>
            <a:ext cx="12005902" cy="30924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A.Y.,2025-2026, Odd Semester III Year B. Tech (CSE),(2023-2027 Batch) 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3048" y="1177241"/>
          <a:ext cx="9846082" cy="2761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856">
                  <a:extLst>
                    <a:ext uri="{9D8B030D-6E8A-4147-A177-3AD203B41FA5}">
                      <a16:colId xmlns:a16="http://schemas.microsoft.com/office/drawing/2014/main" xmlns="" val="1713920727"/>
                    </a:ext>
                  </a:extLst>
                </a:gridCol>
                <a:gridCol w="961189">
                  <a:extLst>
                    <a:ext uri="{9D8B030D-6E8A-4147-A177-3AD203B41FA5}">
                      <a16:colId xmlns:a16="http://schemas.microsoft.com/office/drawing/2014/main" xmlns="" val="407890422"/>
                    </a:ext>
                  </a:extLst>
                </a:gridCol>
                <a:gridCol w="3809092">
                  <a:extLst>
                    <a:ext uri="{9D8B030D-6E8A-4147-A177-3AD203B41FA5}">
                      <a16:colId xmlns:a16="http://schemas.microsoft.com/office/drawing/2014/main" xmlns="" val="830862168"/>
                    </a:ext>
                  </a:extLst>
                </a:gridCol>
                <a:gridCol w="1221853">
                  <a:extLst>
                    <a:ext uri="{9D8B030D-6E8A-4147-A177-3AD203B41FA5}">
                      <a16:colId xmlns:a16="http://schemas.microsoft.com/office/drawing/2014/main" xmlns="" val="1103402483"/>
                    </a:ext>
                  </a:extLst>
                </a:gridCol>
                <a:gridCol w="1679534">
                  <a:extLst>
                    <a:ext uri="{9D8B030D-6E8A-4147-A177-3AD203B41FA5}">
                      <a16:colId xmlns:a16="http://schemas.microsoft.com/office/drawing/2014/main" xmlns="" val="2819244683"/>
                    </a:ext>
                  </a:extLst>
                </a:gridCol>
                <a:gridCol w="1735558">
                  <a:extLst>
                    <a:ext uri="{9D8B030D-6E8A-4147-A177-3AD203B41FA5}">
                      <a16:colId xmlns:a16="http://schemas.microsoft.com/office/drawing/2014/main" xmlns="" val="2489773818"/>
                    </a:ext>
                  </a:extLst>
                </a:gridCol>
              </a:tblGrid>
              <a:tr h="2866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 T P C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Sections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Count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545960"/>
                  </a:ext>
                </a:extLst>
              </a:tr>
              <a:tr h="212780"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CS301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Principle of Cryptography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3 0 0 3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297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2517675601"/>
                  </a:ext>
                </a:extLst>
              </a:tr>
              <a:tr h="329722"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CS302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Operating systems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3 0 2 4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297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3913139121"/>
                  </a:ext>
                </a:extLst>
              </a:tr>
              <a:tr h="309930"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CS303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</a:rPr>
                        <a:t>Programming Language and Complier Construction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3 0 0 3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297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2705742953"/>
                  </a:ext>
                </a:extLst>
              </a:tr>
              <a:tr h="329722"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DS304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Machine Learning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3 0 2 4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297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4152757744"/>
                  </a:ext>
                </a:extLst>
              </a:tr>
              <a:tr h="329722"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CS304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Software Engineering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3 0 0 3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297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1858388812"/>
                  </a:ext>
                </a:extLst>
              </a:tr>
              <a:tr h="297540"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DS303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Blockchain Technology(Elective)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3 0 0 3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297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1624525345"/>
                  </a:ext>
                </a:extLst>
              </a:tr>
              <a:tr h="329722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1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CR301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</a:t>
                      </a:r>
                      <a:r>
                        <a:rPr lang="en-US" sz="11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kills -III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0 0 2 1 </a:t>
                      </a:r>
                      <a:endParaRPr lang="en-IN" sz="11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1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297</a:t>
                      </a:r>
                    </a:p>
                    <a:p>
                      <a:pPr algn="ctr" rtl="0" fontAlgn="b"/>
                      <a:endParaRPr lang="en-IN" sz="11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403334165"/>
                  </a:ext>
                </a:extLst>
              </a:tr>
              <a:tr h="329722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1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HS301 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Constitution of India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0 0 0 0</a:t>
                      </a:r>
                      <a:endParaRPr lang="en-IN" sz="11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</a:t>
                      </a:r>
                      <a:endParaRPr lang="en-IN" sz="11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297</a:t>
                      </a:r>
                      <a:endParaRPr lang="en-IN" sz="11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2005564839"/>
                  </a:ext>
                </a:extLst>
              </a:tr>
            </a:tbl>
          </a:graphicData>
        </a:graphic>
      </p:graphicFrame>
      <p:sp>
        <p:nvSpPr>
          <p:cNvPr id="14" name="Title 2">
            <a:extLst>
              <a:ext uri="{FF2B5EF4-FFF2-40B4-BE49-F238E27FC236}">
                <a16:creationId xmlns:a16="http://schemas.microsoft.com/office/drawing/2014/main" xmlns="" id="{CC5B3031-FC7F-E9A7-D33A-D9F4AA0B18B5}"/>
              </a:ext>
            </a:extLst>
          </p:cNvPr>
          <p:cNvSpPr txBox="1">
            <a:spLocks/>
          </p:cNvSpPr>
          <p:nvPr/>
        </p:nvSpPr>
        <p:spPr>
          <a:xfrm>
            <a:off x="-145775" y="869460"/>
            <a:ext cx="1902619" cy="374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III B. Tech.,(CSE)</a:t>
            </a:r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xmlns="" id="{93CCD088-79B6-E201-FE6F-88ECC4CB9E3E}"/>
              </a:ext>
            </a:extLst>
          </p:cNvPr>
          <p:cNvSpPr txBox="1">
            <a:spLocks/>
          </p:cNvSpPr>
          <p:nvPr/>
        </p:nvSpPr>
        <p:spPr>
          <a:xfrm>
            <a:off x="-145775" y="4162084"/>
            <a:ext cx="2164466" cy="374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Lab Courses</a:t>
            </a:r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716953"/>
              </p:ext>
            </p:extLst>
          </p:nvPr>
        </p:nvGraphicFramePr>
        <p:xfrm>
          <a:off x="600040" y="4538459"/>
          <a:ext cx="9310799" cy="14501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3390">
                  <a:extLst>
                    <a:ext uri="{9D8B030D-6E8A-4147-A177-3AD203B41FA5}">
                      <a16:colId xmlns:a16="http://schemas.microsoft.com/office/drawing/2014/main" xmlns="" val="1713920727"/>
                    </a:ext>
                  </a:extLst>
                </a:gridCol>
                <a:gridCol w="642588">
                  <a:extLst>
                    <a:ext uri="{9D8B030D-6E8A-4147-A177-3AD203B41FA5}">
                      <a16:colId xmlns:a16="http://schemas.microsoft.com/office/drawing/2014/main" xmlns="" val="407890422"/>
                    </a:ext>
                  </a:extLst>
                </a:gridCol>
                <a:gridCol w="3829326">
                  <a:extLst>
                    <a:ext uri="{9D8B030D-6E8A-4147-A177-3AD203B41FA5}">
                      <a16:colId xmlns:a16="http://schemas.microsoft.com/office/drawing/2014/main" xmlns="" val="830862168"/>
                    </a:ext>
                  </a:extLst>
                </a:gridCol>
                <a:gridCol w="808383">
                  <a:extLst>
                    <a:ext uri="{9D8B030D-6E8A-4147-A177-3AD203B41FA5}">
                      <a16:colId xmlns:a16="http://schemas.microsoft.com/office/drawing/2014/main" xmlns="" val="1103402483"/>
                    </a:ext>
                  </a:extLst>
                </a:gridCol>
                <a:gridCol w="849925">
                  <a:extLst>
                    <a:ext uri="{9D8B030D-6E8A-4147-A177-3AD203B41FA5}">
                      <a16:colId xmlns:a16="http://schemas.microsoft.com/office/drawing/2014/main" xmlns="" val="2819244683"/>
                    </a:ext>
                  </a:extLst>
                </a:gridCol>
                <a:gridCol w="859606">
                  <a:extLst>
                    <a:ext uri="{9D8B030D-6E8A-4147-A177-3AD203B41FA5}">
                      <a16:colId xmlns:a16="http://schemas.microsoft.com/office/drawing/2014/main" xmlns="" val="2489773818"/>
                    </a:ext>
                  </a:extLst>
                </a:gridCol>
                <a:gridCol w="2027581">
                  <a:extLst>
                    <a:ext uri="{9D8B030D-6E8A-4147-A177-3AD203B41FA5}">
                      <a16:colId xmlns:a16="http://schemas.microsoft.com/office/drawing/2014/main" xmlns="" val="3963738346"/>
                    </a:ext>
                  </a:extLst>
                </a:gridCol>
              </a:tblGrid>
              <a:tr h="2816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#S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Code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Title ( Lab Courses)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L T P C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Sections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 Sessions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Student Count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545960"/>
                  </a:ext>
                </a:extLst>
              </a:tr>
              <a:tr h="30496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CS302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Operating systems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3 0 2 4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IN" sz="1100" b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297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176756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DS304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Machine Learning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3 0 2 4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IN" sz="1100" b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297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707161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CR301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</a:t>
                      </a:r>
                      <a:r>
                        <a:rPr lang="en-US" sz="11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kills -III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0 0 2 1 </a:t>
                      </a:r>
                      <a:endParaRPr lang="en-IN" sz="1100" b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100" b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IN" sz="1100" b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297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94308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907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3"/>
            <a:ext cx="12005902" cy="30924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A.Y.,2025-2026, Odd Semester III Year B. Tech (AI),(2023-2027 Batch) 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3048" y="1177241"/>
          <a:ext cx="9846082" cy="27554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856">
                  <a:extLst>
                    <a:ext uri="{9D8B030D-6E8A-4147-A177-3AD203B41FA5}">
                      <a16:colId xmlns:a16="http://schemas.microsoft.com/office/drawing/2014/main" xmlns="" val="1713920727"/>
                    </a:ext>
                  </a:extLst>
                </a:gridCol>
                <a:gridCol w="961189">
                  <a:extLst>
                    <a:ext uri="{9D8B030D-6E8A-4147-A177-3AD203B41FA5}">
                      <a16:colId xmlns:a16="http://schemas.microsoft.com/office/drawing/2014/main" xmlns="" val="407890422"/>
                    </a:ext>
                  </a:extLst>
                </a:gridCol>
                <a:gridCol w="3809092">
                  <a:extLst>
                    <a:ext uri="{9D8B030D-6E8A-4147-A177-3AD203B41FA5}">
                      <a16:colId xmlns:a16="http://schemas.microsoft.com/office/drawing/2014/main" xmlns="" val="830862168"/>
                    </a:ext>
                  </a:extLst>
                </a:gridCol>
                <a:gridCol w="1221853">
                  <a:extLst>
                    <a:ext uri="{9D8B030D-6E8A-4147-A177-3AD203B41FA5}">
                      <a16:colId xmlns:a16="http://schemas.microsoft.com/office/drawing/2014/main" xmlns="" val="1103402483"/>
                    </a:ext>
                  </a:extLst>
                </a:gridCol>
                <a:gridCol w="1679534">
                  <a:extLst>
                    <a:ext uri="{9D8B030D-6E8A-4147-A177-3AD203B41FA5}">
                      <a16:colId xmlns:a16="http://schemas.microsoft.com/office/drawing/2014/main" xmlns="" val="2819244683"/>
                    </a:ext>
                  </a:extLst>
                </a:gridCol>
                <a:gridCol w="1735558">
                  <a:extLst>
                    <a:ext uri="{9D8B030D-6E8A-4147-A177-3AD203B41FA5}">
                      <a16:colId xmlns:a16="http://schemas.microsoft.com/office/drawing/2014/main" xmlns="" val="2489773818"/>
                    </a:ext>
                  </a:extLst>
                </a:gridCol>
              </a:tblGrid>
              <a:tr h="2866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 T P C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Sections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Count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545960"/>
                  </a:ext>
                </a:extLst>
              </a:tr>
              <a:tr h="212780"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DS310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Predictive Analytics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3 0 0 3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2517675601"/>
                  </a:ext>
                </a:extLst>
              </a:tr>
              <a:tr h="329722"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CS306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Computer Networks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3 0 2 4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IN" sz="11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3913139121"/>
                  </a:ext>
                </a:extLst>
              </a:tr>
              <a:tr h="309930"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CS303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</a:rPr>
                        <a:t>Programming Language and Complier Construction(Elective)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3 0 0 3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2705742953"/>
                  </a:ext>
                </a:extLst>
              </a:tr>
              <a:tr h="329722"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DS304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Machine Learning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3 0 2 4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IN" sz="11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4152757744"/>
                  </a:ext>
                </a:extLst>
              </a:tr>
              <a:tr h="329722"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DS305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Data Wrangling and visualization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2 0 2 3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IN" sz="11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1858388812"/>
                  </a:ext>
                </a:extLst>
              </a:tr>
              <a:tr h="297540"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DS303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Blockchain Technology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3 0 0 3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IN" sz="11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1624525345"/>
                  </a:ext>
                </a:extLst>
              </a:tr>
              <a:tr h="329722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1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CR301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</a:t>
                      </a:r>
                      <a:r>
                        <a:rPr lang="en-US" sz="11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kills -III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0 0 2 1 </a:t>
                      </a:r>
                      <a:endParaRPr lang="en-IN" sz="11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403334165"/>
                  </a:ext>
                </a:extLst>
              </a:tr>
              <a:tr h="329722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1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HS301 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Constitution of India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0 0 0 0</a:t>
                      </a:r>
                      <a:endParaRPr lang="en-IN" sz="11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IN" sz="11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2005564839"/>
                  </a:ext>
                </a:extLst>
              </a:tr>
            </a:tbl>
          </a:graphicData>
        </a:graphic>
      </p:graphicFrame>
      <p:sp>
        <p:nvSpPr>
          <p:cNvPr id="14" name="Title 2">
            <a:extLst>
              <a:ext uri="{FF2B5EF4-FFF2-40B4-BE49-F238E27FC236}">
                <a16:creationId xmlns:a16="http://schemas.microsoft.com/office/drawing/2014/main" xmlns="" id="{CC5B3031-FC7F-E9A7-D33A-D9F4AA0B18B5}"/>
              </a:ext>
            </a:extLst>
          </p:cNvPr>
          <p:cNvSpPr txBox="1">
            <a:spLocks/>
          </p:cNvSpPr>
          <p:nvPr/>
        </p:nvSpPr>
        <p:spPr>
          <a:xfrm>
            <a:off x="-145775" y="869460"/>
            <a:ext cx="1902619" cy="374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III B. Tech.,(CSE)</a:t>
            </a:r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xmlns="" id="{93CCD088-79B6-E201-FE6F-88ECC4CB9E3E}"/>
              </a:ext>
            </a:extLst>
          </p:cNvPr>
          <p:cNvSpPr txBox="1">
            <a:spLocks/>
          </p:cNvSpPr>
          <p:nvPr/>
        </p:nvSpPr>
        <p:spPr>
          <a:xfrm>
            <a:off x="-145775" y="4162084"/>
            <a:ext cx="2164466" cy="374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Lab Courses</a:t>
            </a:r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842424"/>
              </p:ext>
            </p:extLst>
          </p:nvPr>
        </p:nvGraphicFramePr>
        <p:xfrm>
          <a:off x="600040" y="4538459"/>
          <a:ext cx="9310799" cy="17741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3390">
                  <a:extLst>
                    <a:ext uri="{9D8B030D-6E8A-4147-A177-3AD203B41FA5}">
                      <a16:colId xmlns:a16="http://schemas.microsoft.com/office/drawing/2014/main" xmlns="" val="1713920727"/>
                    </a:ext>
                  </a:extLst>
                </a:gridCol>
                <a:gridCol w="642588">
                  <a:extLst>
                    <a:ext uri="{9D8B030D-6E8A-4147-A177-3AD203B41FA5}">
                      <a16:colId xmlns:a16="http://schemas.microsoft.com/office/drawing/2014/main" xmlns="" val="407890422"/>
                    </a:ext>
                  </a:extLst>
                </a:gridCol>
                <a:gridCol w="3829326">
                  <a:extLst>
                    <a:ext uri="{9D8B030D-6E8A-4147-A177-3AD203B41FA5}">
                      <a16:colId xmlns:a16="http://schemas.microsoft.com/office/drawing/2014/main" xmlns="" val="830862168"/>
                    </a:ext>
                  </a:extLst>
                </a:gridCol>
                <a:gridCol w="808383">
                  <a:extLst>
                    <a:ext uri="{9D8B030D-6E8A-4147-A177-3AD203B41FA5}">
                      <a16:colId xmlns:a16="http://schemas.microsoft.com/office/drawing/2014/main" xmlns="" val="1103402483"/>
                    </a:ext>
                  </a:extLst>
                </a:gridCol>
                <a:gridCol w="823421">
                  <a:extLst>
                    <a:ext uri="{9D8B030D-6E8A-4147-A177-3AD203B41FA5}">
                      <a16:colId xmlns:a16="http://schemas.microsoft.com/office/drawing/2014/main" xmlns="" val="2819244683"/>
                    </a:ext>
                  </a:extLst>
                </a:gridCol>
                <a:gridCol w="886110">
                  <a:extLst>
                    <a:ext uri="{9D8B030D-6E8A-4147-A177-3AD203B41FA5}">
                      <a16:colId xmlns:a16="http://schemas.microsoft.com/office/drawing/2014/main" xmlns="" val="2489773818"/>
                    </a:ext>
                  </a:extLst>
                </a:gridCol>
                <a:gridCol w="2027581">
                  <a:extLst>
                    <a:ext uri="{9D8B030D-6E8A-4147-A177-3AD203B41FA5}">
                      <a16:colId xmlns:a16="http://schemas.microsoft.com/office/drawing/2014/main" xmlns="" val="3963738346"/>
                    </a:ext>
                  </a:extLst>
                </a:gridCol>
              </a:tblGrid>
              <a:tr h="2816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#S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Code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Title ( Lab Courses)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L T P C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Sections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 Sessions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Student Count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545960"/>
                  </a:ext>
                </a:extLst>
              </a:tr>
              <a:tr h="30496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CS306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Computer Networks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3 0 2 4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IN" sz="1100" b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IN" sz="1100" b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176756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DS304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Machine Learning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3 0 2 4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IN" sz="1100" b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IN" sz="1100" b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707161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DS305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Data Wrangling and visualization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2 0 2 3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IN" sz="1100" b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162</a:t>
                      </a:r>
                      <a:endParaRPr lang="en-IN" sz="1100" dirty="0">
                        <a:solidFill>
                          <a:srgbClr val="FF0000"/>
                        </a:solidFill>
                      </a:endParaRP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9430836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CR301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</a:t>
                      </a:r>
                      <a:r>
                        <a:rPr lang="en-US" sz="11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kills -III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0 0 2 1 </a:t>
                      </a:r>
                      <a:endParaRPr lang="en-IN" sz="1100" b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100" b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IN" sz="1100" b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885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082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3"/>
            <a:ext cx="12005902" cy="30924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A.Y.,2025-2026, Odd Semester III Year B. Tech (AI&amp;DS),(2023-2027 Batch) 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3048" y="1177241"/>
          <a:ext cx="9846082" cy="27554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856">
                  <a:extLst>
                    <a:ext uri="{9D8B030D-6E8A-4147-A177-3AD203B41FA5}">
                      <a16:colId xmlns:a16="http://schemas.microsoft.com/office/drawing/2014/main" xmlns="" val="1713920727"/>
                    </a:ext>
                  </a:extLst>
                </a:gridCol>
                <a:gridCol w="961189">
                  <a:extLst>
                    <a:ext uri="{9D8B030D-6E8A-4147-A177-3AD203B41FA5}">
                      <a16:colId xmlns:a16="http://schemas.microsoft.com/office/drawing/2014/main" xmlns="" val="407890422"/>
                    </a:ext>
                  </a:extLst>
                </a:gridCol>
                <a:gridCol w="3809092">
                  <a:extLst>
                    <a:ext uri="{9D8B030D-6E8A-4147-A177-3AD203B41FA5}">
                      <a16:colId xmlns:a16="http://schemas.microsoft.com/office/drawing/2014/main" xmlns="" val="830862168"/>
                    </a:ext>
                  </a:extLst>
                </a:gridCol>
                <a:gridCol w="1221853">
                  <a:extLst>
                    <a:ext uri="{9D8B030D-6E8A-4147-A177-3AD203B41FA5}">
                      <a16:colId xmlns:a16="http://schemas.microsoft.com/office/drawing/2014/main" xmlns="" val="1103402483"/>
                    </a:ext>
                  </a:extLst>
                </a:gridCol>
                <a:gridCol w="1679534">
                  <a:extLst>
                    <a:ext uri="{9D8B030D-6E8A-4147-A177-3AD203B41FA5}">
                      <a16:colId xmlns:a16="http://schemas.microsoft.com/office/drawing/2014/main" xmlns="" val="2819244683"/>
                    </a:ext>
                  </a:extLst>
                </a:gridCol>
                <a:gridCol w="1735558">
                  <a:extLst>
                    <a:ext uri="{9D8B030D-6E8A-4147-A177-3AD203B41FA5}">
                      <a16:colId xmlns:a16="http://schemas.microsoft.com/office/drawing/2014/main" xmlns="" val="2489773818"/>
                    </a:ext>
                  </a:extLst>
                </a:gridCol>
              </a:tblGrid>
              <a:tr h="2866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 T P C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Sections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Count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545960"/>
                  </a:ext>
                </a:extLst>
              </a:tr>
              <a:tr h="212780"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ML301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Metaheuristic Optimization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3 0 0 3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2517675601"/>
                  </a:ext>
                </a:extLst>
              </a:tr>
              <a:tr h="329722"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CS306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Computer Networks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3 0 2 4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3913139121"/>
                  </a:ext>
                </a:extLst>
              </a:tr>
              <a:tr h="309930"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CS303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</a:rPr>
                        <a:t>Programming Language and Complier Construction(Elective)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3 0 0 3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2705742953"/>
                  </a:ext>
                </a:extLst>
              </a:tr>
              <a:tr h="329722"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DS305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Data Wrangling and visualization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2 0 2 3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4152757744"/>
                  </a:ext>
                </a:extLst>
              </a:tr>
              <a:tr h="329722"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DS306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Deep Learning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3 0 2 4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1858388812"/>
                  </a:ext>
                </a:extLst>
              </a:tr>
              <a:tr h="297540"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DS303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Blockchain Technology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3 0 0 3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1624525345"/>
                  </a:ext>
                </a:extLst>
              </a:tr>
              <a:tr h="329722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1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CR301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</a:t>
                      </a:r>
                      <a:r>
                        <a:rPr lang="en-US" sz="11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kills -III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0 0 2 1 </a:t>
                      </a:r>
                      <a:endParaRPr lang="en-IN" sz="11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403334165"/>
                  </a:ext>
                </a:extLst>
              </a:tr>
              <a:tr h="329722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1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HS301 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Constitution of India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0 0 0 0</a:t>
                      </a:r>
                      <a:endParaRPr lang="en-IN" sz="11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2005564839"/>
                  </a:ext>
                </a:extLst>
              </a:tr>
            </a:tbl>
          </a:graphicData>
        </a:graphic>
      </p:graphicFrame>
      <p:sp>
        <p:nvSpPr>
          <p:cNvPr id="14" name="Title 2">
            <a:extLst>
              <a:ext uri="{FF2B5EF4-FFF2-40B4-BE49-F238E27FC236}">
                <a16:creationId xmlns:a16="http://schemas.microsoft.com/office/drawing/2014/main" xmlns="" id="{CC5B3031-FC7F-E9A7-D33A-D9F4AA0B18B5}"/>
              </a:ext>
            </a:extLst>
          </p:cNvPr>
          <p:cNvSpPr txBox="1">
            <a:spLocks/>
          </p:cNvSpPr>
          <p:nvPr/>
        </p:nvSpPr>
        <p:spPr>
          <a:xfrm>
            <a:off x="-145775" y="869460"/>
            <a:ext cx="1902619" cy="374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III B. Tech.,(CSE)</a:t>
            </a:r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xmlns="" id="{93CCD088-79B6-E201-FE6F-88ECC4CB9E3E}"/>
              </a:ext>
            </a:extLst>
          </p:cNvPr>
          <p:cNvSpPr txBox="1">
            <a:spLocks/>
          </p:cNvSpPr>
          <p:nvPr/>
        </p:nvSpPr>
        <p:spPr>
          <a:xfrm>
            <a:off x="-145775" y="4162084"/>
            <a:ext cx="2164466" cy="374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Lab Courses</a:t>
            </a:r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855264"/>
              </p:ext>
            </p:extLst>
          </p:nvPr>
        </p:nvGraphicFramePr>
        <p:xfrm>
          <a:off x="600040" y="4538459"/>
          <a:ext cx="9310799" cy="20180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3390">
                  <a:extLst>
                    <a:ext uri="{9D8B030D-6E8A-4147-A177-3AD203B41FA5}">
                      <a16:colId xmlns:a16="http://schemas.microsoft.com/office/drawing/2014/main" xmlns="" val="1713920727"/>
                    </a:ext>
                  </a:extLst>
                </a:gridCol>
                <a:gridCol w="642588">
                  <a:extLst>
                    <a:ext uri="{9D8B030D-6E8A-4147-A177-3AD203B41FA5}">
                      <a16:colId xmlns:a16="http://schemas.microsoft.com/office/drawing/2014/main" xmlns="" val="407890422"/>
                    </a:ext>
                  </a:extLst>
                </a:gridCol>
                <a:gridCol w="3829326">
                  <a:extLst>
                    <a:ext uri="{9D8B030D-6E8A-4147-A177-3AD203B41FA5}">
                      <a16:colId xmlns:a16="http://schemas.microsoft.com/office/drawing/2014/main" xmlns="" val="830862168"/>
                    </a:ext>
                  </a:extLst>
                </a:gridCol>
                <a:gridCol w="808383">
                  <a:extLst>
                    <a:ext uri="{9D8B030D-6E8A-4147-A177-3AD203B41FA5}">
                      <a16:colId xmlns:a16="http://schemas.microsoft.com/office/drawing/2014/main" xmlns="" val="1103402483"/>
                    </a:ext>
                  </a:extLst>
                </a:gridCol>
                <a:gridCol w="1022203">
                  <a:extLst>
                    <a:ext uri="{9D8B030D-6E8A-4147-A177-3AD203B41FA5}">
                      <a16:colId xmlns:a16="http://schemas.microsoft.com/office/drawing/2014/main" xmlns="" val="2819244683"/>
                    </a:ext>
                  </a:extLst>
                </a:gridCol>
                <a:gridCol w="687328">
                  <a:extLst>
                    <a:ext uri="{9D8B030D-6E8A-4147-A177-3AD203B41FA5}">
                      <a16:colId xmlns:a16="http://schemas.microsoft.com/office/drawing/2014/main" xmlns="" val="2489773818"/>
                    </a:ext>
                  </a:extLst>
                </a:gridCol>
                <a:gridCol w="2027581">
                  <a:extLst>
                    <a:ext uri="{9D8B030D-6E8A-4147-A177-3AD203B41FA5}">
                      <a16:colId xmlns:a16="http://schemas.microsoft.com/office/drawing/2014/main" xmlns="" val="3963738346"/>
                    </a:ext>
                  </a:extLst>
                </a:gridCol>
              </a:tblGrid>
              <a:tr h="2816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#S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Code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Title ( Lab Courses)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L T P C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Sections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 Sessions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Student Count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545960"/>
                  </a:ext>
                </a:extLst>
              </a:tr>
              <a:tr h="30496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CS306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Computer Networks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3 0 2 4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IN" sz="1100" b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176756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DS305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Data Wrangling and visualization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2 0 2 3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IN" sz="1100" b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707161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DS306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Deep Learning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3 0 2 4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IN" sz="1100" b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9430836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CR301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</a:t>
                      </a:r>
                      <a:r>
                        <a:rPr lang="en-US" sz="11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kills -III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0 0 2 1 </a:t>
                      </a:r>
                      <a:endParaRPr lang="en-IN" sz="1100" b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100" b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IN" sz="1100" b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17745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4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2"/>
            <a:ext cx="12005902" cy="4955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A.Y.,2024-2025, Odd Semester </a:t>
            </a:r>
            <a:r>
              <a:rPr lang="en-US" sz="3200" b="1" dirty="0" smtClean="0">
                <a:solidFill>
                  <a:srgbClr val="C00000"/>
                </a:solidFill>
              </a:rPr>
              <a:t>Student Count 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3430" y="1283678"/>
            <a:ext cx="11800096" cy="5394914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n-US" sz="3600" b="0" i="0" u="none" strike="noStrike" dirty="0">
                <a:solidFill>
                  <a:srgbClr val="FF0000"/>
                </a:solidFill>
                <a:effectLst/>
              </a:rPr>
              <a:t> </a:t>
            </a:r>
            <a:endParaRPr lang="en-US" sz="24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dirty="0"/>
          </a:p>
          <a:p>
            <a:pPr lvl="2">
              <a:buClr>
                <a:schemeClr val="tx1"/>
              </a:buClr>
              <a:buFont typeface="Wingdings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Clr>
                <a:srgbClr val="00B050"/>
              </a:buClr>
              <a:buNone/>
            </a:pPr>
            <a:endParaRPr lang="en-US" sz="1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Clr>
                <a:srgbClr val="7030A0"/>
              </a:buClr>
              <a:buNone/>
            </a:pPr>
            <a:endParaRPr lang="en-IN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030A0"/>
              </a:buClr>
            </a:pPr>
            <a:endParaRPr lang="en-I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965987"/>
              </p:ext>
            </p:extLst>
          </p:nvPr>
        </p:nvGraphicFramePr>
        <p:xfrm>
          <a:off x="1355461" y="1254128"/>
          <a:ext cx="9430819" cy="45006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2430">
                  <a:extLst>
                    <a:ext uri="{9D8B030D-6E8A-4147-A177-3AD203B41FA5}">
                      <a16:colId xmlns:a16="http://schemas.microsoft.com/office/drawing/2014/main" xmlns="" val="1693892768"/>
                    </a:ext>
                  </a:extLst>
                </a:gridCol>
                <a:gridCol w="904490">
                  <a:extLst>
                    <a:ext uri="{9D8B030D-6E8A-4147-A177-3AD203B41FA5}">
                      <a16:colId xmlns:a16="http://schemas.microsoft.com/office/drawing/2014/main" xmlns="" val="1640916646"/>
                    </a:ext>
                  </a:extLst>
                </a:gridCol>
                <a:gridCol w="771832">
                  <a:extLst>
                    <a:ext uri="{9D8B030D-6E8A-4147-A177-3AD203B41FA5}">
                      <a16:colId xmlns:a16="http://schemas.microsoft.com/office/drawing/2014/main" xmlns="" val="2784481321"/>
                    </a:ext>
                  </a:extLst>
                </a:gridCol>
                <a:gridCol w="892430">
                  <a:extLst>
                    <a:ext uri="{9D8B030D-6E8A-4147-A177-3AD203B41FA5}">
                      <a16:colId xmlns:a16="http://schemas.microsoft.com/office/drawing/2014/main" xmlns="" val="515475697"/>
                    </a:ext>
                  </a:extLst>
                </a:gridCol>
                <a:gridCol w="916551">
                  <a:extLst>
                    <a:ext uri="{9D8B030D-6E8A-4147-A177-3AD203B41FA5}">
                      <a16:colId xmlns:a16="http://schemas.microsoft.com/office/drawing/2014/main" xmlns="" val="1039174096"/>
                    </a:ext>
                  </a:extLst>
                </a:gridCol>
                <a:gridCol w="771832">
                  <a:extLst>
                    <a:ext uri="{9D8B030D-6E8A-4147-A177-3AD203B41FA5}">
                      <a16:colId xmlns:a16="http://schemas.microsoft.com/office/drawing/2014/main" xmlns="" val="1244968163"/>
                    </a:ext>
                  </a:extLst>
                </a:gridCol>
                <a:gridCol w="892430">
                  <a:extLst>
                    <a:ext uri="{9D8B030D-6E8A-4147-A177-3AD203B41FA5}">
                      <a16:colId xmlns:a16="http://schemas.microsoft.com/office/drawing/2014/main" xmlns="" val="3874455004"/>
                    </a:ext>
                  </a:extLst>
                </a:gridCol>
                <a:gridCol w="904490">
                  <a:extLst>
                    <a:ext uri="{9D8B030D-6E8A-4147-A177-3AD203B41FA5}">
                      <a16:colId xmlns:a16="http://schemas.microsoft.com/office/drawing/2014/main" xmlns="" val="2467188177"/>
                    </a:ext>
                  </a:extLst>
                </a:gridCol>
                <a:gridCol w="771832">
                  <a:extLst>
                    <a:ext uri="{9D8B030D-6E8A-4147-A177-3AD203B41FA5}">
                      <a16:colId xmlns:a16="http://schemas.microsoft.com/office/drawing/2014/main" xmlns="" val="1792093722"/>
                    </a:ext>
                  </a:extLst>
                </a:gridCol>
                <a:gridCol w="892430">
                  <a:extLst>
                    <a:ext uri="{9D8B030D-6E8A-4147-A177-3AD203B41FA5}">
                      <a16:colId xmlns:a16="http://schemas.microsoft.com/office/drawing/2014/main" xmlns="" val="96165036"/>
                    </a:ext>
                  </a:extLst>
                </a:gridCol>
                <a:gridCol w="820072">
                  <a:extLst>
                    <a:ext uri="{9D8B030D-6E8A-4147-A177-3AD203B41FA5}">
                      <a16:colId xmlns:a16="http://schemas.microsoft.com/office/drawing/2014/main" xmlns="" val="849116510"/>
                    </a:ext>
                  </a:extLst>
                </a:gridCol>
              </a:tblGrid>
              <a:tr h="19462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 smtClean="0">
                          <a:effectLst/>
                        </a:rPr>
                        <a:t>I BTech </a:t>
                      </a:r>
                      <a:r>
                        <a:rPr lang="en-IN" sz="1200" u="none" strike="noStrike" dirty="0">
                          <a:effectLst/>
                        </a:rPr>
                        <a:t>2028 sem-1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 smtClean="0">
                          <a:effectLst/>
                        </a:rPr>
                        <a:t>III BTech </a:t>
                      </a:r>
                      <a:r>
                        <a:rPr lang="en-IN" sz="1200" u="none" strike="noStrike" dirty="0">
                          <a:effectLst/>
                        </a:rPr>
                        <a:t>2026 sem-5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 smtClean="0">
                          <a:effectLst/>
                        </a:rPr>
                        <a:t>I BCA </a:t>
                      </a:r>
                      <a:r>
                        <a:rPr lang="en-IN" sz="1200" u="none" strike="noStrike" dirty="0">
                          <a:effectLst/>
                        </a:rPr>
                        <a:t>2027 sem-1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 smtClean="0">
                          <a:effectLst/>
                        </a:rPr>
                        <a:t>I BSc </a:t>
                      </a:r>
                      <a:r>
                        <a:rPr lang="en-IN" sz="1200" u="none" strike="noStrike" dirty="0">
                          <a:effectLst/>
                        </a:rPr>
                        <a:t>2027 sem-1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6970224"/>
                  </a:ext>
                </a:extLst>
              </a:tr>
              <a:tr h="19462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Branch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Count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Branch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 dirty="0">
                          <a:effectLst/>
                        </a:rPr>
                        <a:t>Count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Branch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Count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Branch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Count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5486778"/>
                  </a:ext>
                </a:extLst>
              </a:tr>
              <a:tr h="19462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AI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177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CE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 dirty="0">
                          <a:effectLst/>
                        </a:rPr>
                        <a:t>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BCA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152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CS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59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62659940"/>
                  </a:ext>
                </a:extLst>
              </a:tr>
              <a:tr h="19733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AI &amp; ML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119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CSE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 dirty="0">
                          <a:effectLst/>
                        </a:rPr>
                        <a:t>282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Grand Total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152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DA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39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4382094"/>
                  </a:ext>
                </a:extLst>
              </a:tr>
              <a:tr h="19462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CSE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301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DS&amp;AI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 dirty="0">
                          <a:effectLst/>
                        </a:rPr>
                        <a:t>293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PHY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24067992"/>
                  </a:ext>
                </a:extLst>
              </a:tr>
              <a:tr h="19733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DS&amp;AI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184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ECE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 dirty="0">
                          <a:effectLst/>
                        </a:rPr>
                        <a:t>24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Grand Total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101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62792442"/>
                  </a:ext>
                </a:extLst>
              </a:tr>
              <a:tr h="19462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ECE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28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ME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extLst>
                  <a:ext uri="{0D108BD9-81ED-4DB2-BD59-A6C34878D82A}">
                    <a16:rowId xmlns:a16="http://schemas.microsoft.com/office/drawing/2014/main" xmlns="" val="215210148"/>
                  </a:ext>
                </a:extLst>
              </a:tr>
              <a:tr h="19462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ME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MT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 dirty="0">
                          <a:effectLst/>
                        </a:rPr>
                        <a:t>13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extLst>
                  <a:ext uri="{0D108BD9-81ED-4DB2-BD59-A6C34878D82A}">
                    <a16:rowId xmlns:a16="http://schemas.microsoft.com/office/drawing/2014/main" xmlns="" val="2066938857"/>
                  </a:ext>
                </a:extLst>
              </a:tr>
              <a:tr h="19733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Grand Total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813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Grand Total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 dirty="0">
                          <a:effectLst/>
                        </a:rPr>
                        <a:t>618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extLst>
                  <a:ext uri="{0D108BD9-81ED-4DB2-BD59-A6C34878D82A}">
                    <a16:rowId xmlns:a16="http://schemas.microsoft.com/office/drawing/2014/main" xmlns="" val="4020095816"/>
                  </a:ext>
                </a:extLst>
              </a:tr>
              <a:tr h="194620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extLst>
                  <a:ext uri="{0D108BD9-81ED-4DB2-BD59-A6C34878D82A}">
                    <a16:rowId xmlns:a16="http://schemas.microsoft.com/office/drawing/2014/main" xmlns="" val="1603682722"/>
                  </a:ext>
                </a:extLst>
              </a:tr>
              <a:tr h="197333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extLst>
                  <a:ext uri="{0D108BD9-81ED-4DB2-BD59-A6C34878D82A}">
                    <a16:rowId xmlns:a16="http://schemas.microsoft.com/office/drawing/2014/main" xmlns="" val="2053273477"/>
                  </a:ext>
                </a:extLst>
              </a:tr>
              <a:tr h="19462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 smtClean="0">
                          <a:effectLst/>
                        </a:rPr>
                        <a:t>II BTech </a:t>
                      </a:r>
                      <a:r>
                        <a:rPr lang="en-IN" sz="1200" u="none" strike="noStrike" dirty="0">
                          <a:effectLst/>
                        </a:rPr>
                        <a:t>2027 sem-3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 smtClean="0">
                          <a:effectLst/>
                        </a:rPr>
                        <a:t>III BTech </a:t>
                      </a:r>
                      <a:r>
                        <a:rPr lang="en-IN" sz="1200" u="none" strike="noStrike" dirty="0">
                          <a:effectLst/>
                        </a:rPr>
                        <a:t>2025 sem-7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 smtClean="0">
                          <a:effectLst/>
                        </a:rPr>
                        <a:t>II BCA </a:t>
                      </a:r>
                      <a:r>
                        <a:rPr lang="en-IN" sz="1200" u="none" strike="noStrike" dirty="0">
                          <a:effectLst/>
                        </a:rPr>
                        <a:t>2026 sem-4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 smtClean="0">
                          <a:effectLst/>
                        </a:rPr>
                        <a:t>II BSc </a:t>
                      </a:r>
                      <a:r>
                        <a:rPr lang="en-IN" sz="1200" u="none" strike="noStrike" dirty="0">
                          <a:effectLst/>
                        </a:rPr>
                        <a:t>2026 sem-3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2174698"/>
                  </a:ext>
                </a:extLst>
              </a:tr>
              <a:tr h="19462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Branch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Count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Branch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 dirty="0">
                          <a:effectLst/>
                        </a:rPr>
                        <a:t>Count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Branch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Count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Branch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Count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73096995"/>
                  </a:ext>
                </a:extLst>
              </a:tr>
              <a:tr h="19462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AI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162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CSE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 dirty="0">
                          <a:effectLst/>
                        </a:rPr>
                        <a:t>193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BCA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181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CS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23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8137727"/>
                  </a:ext>
                </a:extLst>
              </a:tr>
              <a:tr h="19733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AI &amp; ML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58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DS&amp;AI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 dirty="0">
                          <a:effectLst/>
                        </a:rPr>
                        <a:t>111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Grand Total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181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DA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31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4762394"/>
                  </a:ext>
                </a:extLst>
              </a:tr>
              <a:tr h="19733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CE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ECE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 dirty="0">
                          <a:effectLst/>
                        </a:rPr>
                        <a:t>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Grand Total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54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4630721"/>
                  </a:ext>
                </a:extLst>
              </a:tr>
              <a:tr h="19462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CSE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288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MT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 dirty="0">
                          <a:effectLst/>
                        </a:rPr>
                        <a:t>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extLst>
                  <a:ext uri="{0D108BD9-81ED-4DB2-BD59-A6C34878D82A}">
                    <a16:rowId xmlns:a16="http://schemas.microsoft.com/office/drawing/2014/main" xmlns="" val="3618201612"/>
                  </a:ext>
                </a:extLst>
              </a:tr>
              <a:tr h="19733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DS&amp;AI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158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Grand Total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u="none" strike="noStrike" dirty="0">
                          <a:effectLst/>
                        </a:rPr>
                        <a:t>319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extLst>
                  <a:ext uri="{0D108BD9-81ED-4DB2-BD59-A6C34878D82A}">
                    <a16:rowId xmlns:a16="http://schemas.microsoft.com/office/drawing/2014/main" xmlns="" val="1431110013"/>
                  </a:ext>
                </a:extLst>
              </a:tr>
              <a:tr h="19462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ECE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10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 smtClean="0">
                          <a:effectLst/>
                        </a:rPr>
                        <a:t>III BSc </a:t>
                      </a:r>
                      <a:r>
                        <a:rPr lang="en-IN" sz="1200" u="none" strike="noStrike" dirty="0">
                          <a:effectLst/>
                        </a:rPr>
                        <a:t>2025 sem-5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736419"/>
                  </a:ext>
                </a:extLst>
              </a:tr>
              <a:tr h="19462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IT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Branch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Count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6335986"/>
                  </a:ext>
                </a:extLst>
              </a:tr>
              <a:tr h="19462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ME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DA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47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73004872"/>
                  </a:ext>
                </a:extLst>
              </a:tr>
              <a:tr h="19733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MT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Grand Total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47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4362968"/>
                  </a:ext>
                </a:extLst>
              </a:tr>
              <a:tr h="19733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Grand Total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691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/>
                </a:tc>
                <a:extLst>
                  <a:ext uri="{0D108BD9-81ED-4DB2-BD59-A6C34878D82A}">
                    <a16:rowId xmlns:a16="http://schemas.microsoft.com/office/drawing/2014/main" xmlns="" val="217909907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07673" y="6032032"/>
            <a:ext cx="5804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Total Strength in A.Y 2024-25: 2976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23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3"/>
            <a:ext cx="12005902" cy="30924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A.Y.,2025-2026, Odd Semester III Year B. Tech (AI&amp;ML),(2023-2027 Batch) 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3048" y="1177241"/>
          <a:ext cx="9846082" cy="27554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856">
                  <a:extLst>
                    <a:ext uri="{9D8B030D-6E8A-4147-A177-3AD203B41FA5}">
                      <a16:colId xmlns:a16="http://schemas.microsoft.com/office/drawing/2014/main" xmlns="" val="1713920727"/>
                    </a:ext>
                  </a:extLst>
                </a:gridCol>
                <a:gridCol w="961189">
                  <a:extLst>
                    <a:ext uri="{9D8B030D-6E8A-4147-A177-3AD203B41FA5}">
                      <a16:colId xmlns:a16="http://schemas.microsoft.com/office/drawing/2014/main" xmlns="" val="407890422"/>
                    </a:ext>
                  </a:extLst>
                </a:gridCol>
                <a:gridCol w="3809092">
                  <a:extLst>
                    <a:ext uri="{9D8B030D-6E8A-4147-A177-3AD203B41FA5}">
                      <a16:colId xmlns:a16="http://schemas.microsoft.com/office/drawing/2014/main" xmlns="" val="830862168"/>
                    </a:ext>
                  </a:extLst>
                </a:gridCol>
                <a:gridCol w="1221853">
                  <a:extLst>
                    <a:ext uri="{9D8B030D-6E8A-4147-A177-3AD203B41FA5}">
                      <a16:colId xmlns:a16="http://schemas.microsoft.com/office/drawing/2014/main" xmlns="" val="1103402483"/>
                    </a:ext>
                  </a:extLst>
                </a:gridCol>
                <a:gridCol w="1679534">
                  <a:extLst>
                    <a:ext uri="{9D8B030D-6E8A-4147-A177-3AD203B41FA5}">
                      <a16:colId xmlns:a16="http://schemas.microsoft.com/office/drawing/2014/main" xmlns="" val="2819244683"/>
                    </a:ext>
                  </a:extLst>
                </a:gridCol>
                <a:gridCol w="1735558">
                  <a:extLst>
                    <a:ext uri="{9D8B030D-6E8A-4147-A177-3AD203B41FA5}">
                      <a16:colId xmlns:a16="http://schemas.microsoft.com/office/drawing/2014/main" xmlns="" val="2489773818"/>
                    </a:ext>
                  </a:extLst>
                </a:gridCol>
              </a:tblGrid>
              <a:tr h="2866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 T P C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Sections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Count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545960"/>
                  </a:ext>
                </a:extLst>
              </a:tr>
              <a:tr h="212780"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DS301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Soft computing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3 0 0 3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2517675601"/>
                  </a:ext>
                </a:extLst>
              </a:tr>
              <a:tr h="329722"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CS306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Computer Networks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3 0 2 4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3913139121"/>
                  </a:ext>
                </a:extLst>
              </a:tr>
              <a:tr h="309930"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CS303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</a:rPr>
                        <a:t>Programming Language and Complier Construction(Elective)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3 0 0 3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2705742953"/>
                  </a:ext>
                </a:extLst>
              </a:tr>
              <a:tr h="329722"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DS305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Data Wrangling and visualization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2 0 2 3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4152757744"/>
                  </a:ext>
                </a:extLst>
              </a:tr>
              <a:tr h="329722"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DS304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Machine Learning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3 0 2 4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1858388812"/>
                  </a:ext>
                </a:extLst>
              </a:tr>
              <a:tr h="297540"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DS303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Blockchain Technology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3 0 0 3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1624525345"/>
                  </a:ext>
                </a:extLst>
              </a:tr>
              <a:tr h="329722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1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CR301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</a:t>
                      </a:r>
                      <a:r>
                        <a:rPr lang="en-US" sz="11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kills -III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0 0 2 1 </a:t>
                      </a:r>
                      <a:endParaRPr lang="en-IN" sz="11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403334165"/>
                  </a:ext>
                </a:extLst>
              </a:tr>
              <a:tr h="329722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1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HS301 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Constitution of India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0 0 0 0</a:t>
                      </a:r>
                      <a:endParaRPr lang="en-IN" sz="11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2005564839"/>
                  </a:ext>
                </a:extLst>
              </a:tr>
            </a:tbl>
          </a:graphicData>
        </a:graphic>
      </p:graphicFrame>
      <p:sp>
        <p:nvSpPr>
          <p:cNvPr id="14" name="Title 2">
            <a:extLst>
              <a:ext uri="{FF2B5EF4-FFF2-40B4-BE49-F238E27FC236}">
                <a16:creationId xmlns:a16="http://schemas.microsoft.com/office/drawing/2014/main" xmlns="" id="{CC5B3031-FC7F-E9A7-D33A-D9F4AA0B18B5}"/>
              </a:ext>
            </a:extLst>
          </p:cNvPr>
          <p:cNvSpPr txBox="1">
            <a:spLocks/>
          </p:cNvSpPr>
          <p:nvPr/>
        </p:nvSpPr>
        <p:spPr>
          <a:xfrm>
            <a:off x="-145775" y="869460"/>
            <a:ext cx="1902619" cy="374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III B. Tech.,(CSE)</a:t>
            </a:r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xmlns="" id="{93CCD088-79B6-E201-FE6F-88ECC4CB9E3E}"/>
              </a:ext>
            </a:extLst>
          </p:cNvPr>
          <p:cNvSpPr txBox="1">
            <a:spLocks/>
          </p:cNvSpPr>
          <p:nvPr/>
        </p:nvSpPr>
        <p:spPr>
          <a:xfrm>
            <a:off x="-145775" y="4162084"/>
            <a:ext cx="2164466" cy="374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Lab Courses</a:t>
            </a:r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793193"/>
              </p:ext>
            </p:extLst>
          </p:nvPr>
        </p:nvGraphicFramePr>
        <p:xfrm>
          <a:off x="600040" y="4538459"/>
          <a:ext cx="9310799" cy="17741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3390">
                  <a:extLst>
                    <a:ext uri="{9D8B030D-6E8A-4147-A177-3AD203B41FA5}">
                      <a16:colId xmlns:a16="http://schemas.microsoft.com/office/drawing/2014/main" xmlns="" val="1713920727"/>
                    </a:ext>
                  </a:extLst>
                </a:gridCol>
                <a:gridCol w="642588">
                  <a:extLst>
                    <a:ext uri="{9D8B030D-6E8A-4147-A177-3AD203B41FA5}">
                      <a16:colId xmlns:a16="http://schemas.microsoft.com/office/drawing/2014/main" xmlns="" val="407890422"/>
                    </a:ext>
                  </a:extLst>
                </a:gridCol>
                <a:gridCol w="3829326">
                  <a:extLst>
                    <a:ext uri="{9D8B030D-6E8A-4147-A177-3AD203B41FA5}">
                      <a16:colId xmlns:a16="http://schemas.microsoft.com/office/drawing/2014/main" xmlns="" val="830862168"/>
                    </a:ext>
                  </a:extLst>
                </a:gridCol>
                <a:gridCol w="808383">
                  <a:extLst>
                    <a:ext uri="{9D8B030D-6E8A-4147-A177-3AD203B41FA5}">
                      <a16:colId xmlns:a16="http://schemas.microsoft.com/office/drawing/2014/main" xmlns="" val="1103402483"/>
                    </a:ext>
                  </a:extLst>
                </a:gridCol>
                <a:gridCol w="743908">
                  <a:extLst>
                    <a:ext uri="{9D8B030D-6E8A-4147-A177-3AD203B41FA5}">
                      <a16:colId xmlns:a16="http://schemas.microsoft.com/office/drawing/2014/main" xmlns="" val="2819244683"/>
                    </a:ext>
                  </a:extLst>
                </a:gridCol>
                <a:gridCol w="965623">
                  <a:extLst>
                    <a:ext uri="{9D8B030D-6E8A-4147-A177-3AD203B41FA5}">
                      <a16:colId xmlns:a16="http://schemas.microsoft.com/office/drawing/2014/main" xmlns="" val="2489773818"/>
                    </a:ext>
                  </a:extLst>
                </a:gridCol>
                <a:gridCol w="2027581">
                  <a:extLst>
                    <a:ext uri="{9D8B030D-6E8A-4147-A177-3AD203B41FA5}">
                      <a16:colId xmlns:a16="http://schemas.microsoft.com/office/drawing/2014/main" xmlns="" val="3963738346"/>
                    </a:ext>
                  </a:extLst>
                </a:gridCol>
              </a:tblGrid>
              <a:tr h="2816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#S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Code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Title 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L T P C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Sections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 Sessions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Student Count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545960"/>
                  </a:ext>
                </a:extLst>
              </a:tr>
              <a:tr h="30496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CS306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Computer Networks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3 0 2 4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176756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DS305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Data Wrangling and visualization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2 0 2 3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707161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DS304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Machine Learning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3 0 2 4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9430836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CR301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</a:t>
                      </a:r>
                      <a:r>
                        <a:rPr lang="en-US" sz="11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kills -III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0 0 2 1 </a:t>
                      </a:r>
                      <a:endParaRPr lang="en-IN" sz="1100" b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17745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41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2"/>
            <a:ext cx="12005902" cy="4955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A.Y.,2025-2026, Odd Semester III Year BCA(2023-2026 Batch) 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3430" y="1283678"/>
            <a:ext cx="11800096" cy="5394914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n-US" sz="3600" b="0" i="0" u="none" strike="noStrike" dirty="0">
                <a:solidFill>
                  <a:srgbClr val="FF0000"/>
                </a:solidFill>
                <a:effectLst/>
              </a:rPr>
              <a:t> </a:t>
            </a:r>
            <a:endParaRPr lang="en-US" sz="24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dirty="0"/>
          </a:p>
          <a:p>
            <a:pPr lvl="2">
              <a:buClr>
                <a:schemeClr val="tx1"/>
              </a:buClr>
              <a:buFont typeface="Wingdings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Clr>
                <a:srgbClr val="00B050"/>
              </a:buClr>
              <a:buNone/>
            </a:pPr>
            <a:endParaRPr lang="en-US" sz="1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Clr>
                <a:srgbClr val="7030A0"/>
              </a:buClr>
              <a:buNone/>
            </a:pPr>
            <a:endParaRPr lang="en-IN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030A0"/>
              </a:buClr>
            </a:pPr>
            <a:endParaRPr lang="en-I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01148" y="1387308"/>
          <a:ext cx="9435547" cy="26148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657">
                  <a:extLst>
                    <a:ext uri="{9D8B030D-6E8A-4147-A177-3AD203B41FA5}">
                      <a16:colId xmlns:a16="http://schemas.microsoft.com/office/drawing/2014/main" xmlns="" val="1713920727"/>
                    </a:ext>
                  </a:extLst>
                </a:gridCol>
                <a:gridCol w="858350">
                  <a:extLst>
                    <a:ext uri="{9D8B030D-6E8A-4147-A177-3AD203B41FA5}">
                      <a16:colId xmlns:a16="http://schemas.microsoft.com/office/drawing/2014/main" xmlns="" val="407890422"/>
                    </a:ext>
                  </a:extLst>
                </a:gridCol>
                <a:gridCol w="4681327">
                  <a:extLst>
                    <a:ext uri="{9D8B030D-6E8A-4147-A177-3AD203B41FA5}">
                      <a16:colId xmlns:a16="http://schemas.microsoft.com/office/drawing/2014/main" xmlns="" val="830862168"/>
                    </a:ext>
                  </a:extLst>
                </a:gridCol>
                <a:gridCol w="791406">
                  <a:extLst>
                    <a:ext uri="{9D8B030D-6E8A-4147-A177-3AD203B41FA5}">
                      <a16:colId xmlns:a16="http://schemas.microsoft.com/office/drawing/2014/main" xmlns="" val="1103402483"/>
                    </a:ext>
                  </a:extLst>
                </a:gridCol>
                <a:gridCol w="1005354">
                  <a:extLst>
                    <a:ext uri="{9D8B030D-6E8A-4147-A177-3AD203B41FA5}">
                      <a16:colId xmlns:a16="http://schemas.microsoft.com/office/drawing/2014/main" xmlns="" val="2819244683"/>
                    </a:ext>
                  </a:extLst>
                </a:gridCol>
                <a:gridCol w="1675453">
                  <a:extLst>
                    <a:ext uri="{9D8B030D-6E8A-4147-A177-3AD203B41FA5}">
                      <a16:colId xmlns:a16="http://schemas.microsoft.com/office/drawing/2014/main" xmlns="" val="2489773818"/>
                    </a:ext>
                  </a:extLst>
                </a:gridCol>
              </a:tblGrid>
              <a:tr h="3872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#S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Code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Title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L T P C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Sections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Student Count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545960"/>
                  </a:ext>
                </a:extLst>
              </a:tr>
              <a:tr h="44551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BCA 311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Machine Learning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2 1 2 4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2517675601"/>
                  </a:ext>
                </a:extLst>
              </a:tr>
              <a:tr h="44551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BCA 408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Artificial Intelligence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4 0 0 4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3913139121"/>
                  </a:ext>
                </a:extLst>
              </a:tr>
              <a:tr h="44551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BCA 407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Blockchain Technology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4 0 0 4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2705742953"/>
                  </a:ext>
                </a:extLst>
              </a:tr>
              <a:tr h="44551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BCA 409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Big Data Systems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4 0 0 4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4152757744"/>
                  </a:ext>
                </a:extLst>
              </a:tr>
              <a:tr h="44551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CP-I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Capstone Project-I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0 0 0 6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185838881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909888"/>
              </p:ext>
            </p:extLst>
          </p:nvPr>
        </p:nvGraphicFramePr>
        <p:xfrm>
          <a:off x="963521" y="4787436"/>
          <a:ext cx="9310799" cy="8021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3390">
                  <a:extLst>
                    <a:ext uri="{9D8B030D-6E8A-4147-A177-3AD203B41FA5}">
                      <a16:colId xmlns:a16="http://schemas.microsoft.com/office/drawing/2014/main" xmlns="" val="1713920727"/>
                    </a:ext>
                  </a:extLst>
                </a:gridCol>
                <a:gridCol w="642588">
                  <a:extLst>
                    <a:ext uri="{9D8B030D-6E8A-4147-A177-3AD203B41FA5}">
                      <a16:colId xmlns:a16="http://schemas.microsoft.com/office/drawing/2014/main" xmlns="" val="407890422"/>
                    </a:ext>
                  </a:extLst>
                </a:gridCol>
                <a:gridCol w="3829326">
                  <a:extLst>
                    <a:ext uri="{9D8B030D-6E8A-4147-A177-3AD203B41FA5}">
                      <a16:colId xmlns:a16="http://schemas.microsoft.com/office/drawing/2014/main" xmlns="" val="830862168"/>
                    </a:ext>
                  </a:extLst>
                </a:gridCol>
                <a:gridCol w="808383">
                  <a:extLst>
                    <a:ext uri="{9D8B030D-6E8A-4147-A177-3AD203B41FA5}">
                      <a16:colId xmlns:a16="http://schemas.microsoft.com/office/drawing/2014/main" xmlns="" val="1103402483"/>
                    </a:ext>
                  </a:extLst>
                </a:gridCol>
                <a:gridCol w="804496">
                  <a:extLst>
                    <a:ext uri="{9D8B030D-6E8A-4147-A177-3AD203B41FA5}">
                      <a16:colId xmlns:a16="http://schemas.microsoft.com/office/drawing/2014/main" xmlns="" val="2819244683"/>
                    </a:ext>
                  </a:extLst>
                </a:gridCol>
                <a:gridCol w="905035">
                  <a:extLst>
                    <a:ext uri="{9D8B030D-6E8A-4147-A177-3AD203B41FA5}">
                      <a16:colId xmlns:a16="http://schemas.microsoft.com/office/drawing/2014/main" xmlns="" val="2489773818"/>
                    </a:ext>
                  </a:extLst>
                </a:gridCol>
                <a:gridCol w="2027581">
                  <a:extLst>
                    <a:ext uri="{9D8B030D-6E8A-4147-A177-3AD203B41FA5}">
                      <a16:colId xmlns:a16="http://schemas.microsoft.com/office/drawing/2014/main" xmlns="" val="3963738346"/>
                    </a:ext>
                  </a:extLst>
                </a:gridCol>
              </a:tblGrid>
              <a:tr h="2816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#S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Code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Title 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L T P C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Sections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 Sessions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Student Count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545960"/>
                  </a:ext>
                </a:extLst>
              </a:tr>
              <a:tr h="30496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BCA 311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Machine Learning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2 1 2 4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IN" sz="1100" b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17675601"/>
                  </a:ext>
                </a:extLst>
              </a:tr>
            </a:tbl>
          </a:graphicData>
        </a:graphic>
      </p:graphicFrame>
      <p:sp>
        <p:nvSpPr>
          <p:cNvPr id="13" name="Title 2">
            <a:extLst>
              <a:ext uri="{FF2B5EF4-FFF2-40B4-BE49-F238E27FC236}">
                <a16:creationId xmlns:a16="http://schemas.microsoft.com/office/drawing/2014/main" xmlns="" id="{93CCD088-79B6-E201-FE6F-88ECC4CB9E3E}"/>
              </a:ext>
            </a:extLst>
          </p:cNvPr>
          <p:cNvSpPr txBox="1">
            <a:spLocks/>
          </p:cNvSpPr>
          <p:nvPr/>
        </p:nvSpPr>
        <p:spPr>
          <a:xfrm>
            <a:off x="368128" y="4207401"/>
            <a:ext cx="2164466" cy="374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Lab Courses</a:t>
            </a:r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03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567449"/>
            <a:ext cx="12005902" cy="4955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A.Y.,2025-2026, Odd Semester III Year BSc(CS)(2023-2026 Batch) 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A0F26CA7-5DBE-80B1-10BB-B0D957E36C49}"/>
              </a:ext>
            </a:extLst>
          </p:cNvPr>
          <p:cNvGraphicFramePr>
            <a:graphicFrameLocks noGrp="1"/>
          </p:cNvGraphicFramePr>
          <p:nvPr/>
        </p:nvGraphicFramePr>
        <p:xfrm>
          <a:off x="622069" y="1188104"/>
          <a:ext cx="9515844" cy="22424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4136">
                  <a:extLst>
                    <a:ext uri="{9D8B030D-6E8A-4147-A177-3AD203B41FA5}">
                      <a16:colId xmlns:a16="http://schemas.microsoft.com/office/drawing/2014/main" xmlns="" val="1713920727"/>
                    </a:ext>
                  </a:extLst>
                </a:gridCol>
                <a:gridCol w="928951">
                  <a:extLst>
                    <a:ext uri="{9D8B030D-6E8A-4147-A177-3AD203B41FA5}">
                      <a16:colId xmlns:a16="http://schemas.microsoft.com/office/drawing/2014/main" xmlns="" val="407890422"/>
                    </a:ext>
                  </a:extLst>
                </a:gridCol>
                <a:gridCol w="4686618">
                  <a:extLst>
                    <a:ext uri="{9D8B030D-6E8A-4147-A177-3AD203B41FA5}">
                      <a16:colId xmlns:a16="http://schemas.microsoft.com/office/drawing/2014/main" xmlns="" val="830862168"/>
                    </a:ext>
                  </a:extLst>
                </a:gridCol>
                <a:gridCol w="792301">
                  <a:extLst>
                    <a:ext uri="{9D8B030D-6E8A-4147-A177-3AD203B41FA5}">
                      <a16:colId xmlns:a16="http://schemas.microsoft.com/office/drawing/2014/main" xmlns="" val="1103402483"/>
                    </a:ext>
                  </a:extLst>
                </a:gridCol>
                <a:gridCol w="1006491">
                  <a:extLst>
                    <a:ext uri="{9D8B030D-6E8A-4147-A177-3AD203B41FA5}">
                      <a16:colId xmlns:a16="http://schemas.microsoft.com/office/drawing/2014/main" xmlns="" val="2819244683"/>
                    </a:ext>
                  </a:extLst>
                </a:gridCol>
                <a:gridCol w="1677347">
                  <a:extLst>
                    <a:ext uri="{9D8B030D-6E8A-4147-A177-3AD203B41FA5}">
                      <a16:colId xmlns:a16="http://schemas.microsoft.com/office/drawing/2014/main" xmlns="" val="2489773818"/>
                    </a:ext>
                  </a:extLst>
                </a:gridCol>
              </a:tblGrid>
              <a:tr h="2837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#S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Code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Title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L T P C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Sections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Student Count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545960"/>
                  </a:ext>
                </a:extLst>
              </a:tr>
              <a:tr h="326439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BSCS301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</a:rPr>
                        <a:t>Design And Analysis of Algorithms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3 0 2 4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2517675601"/>
                  </a:ext>
                </a:extLst>
              </a:tr>
              <a:tr h="32643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BSCS302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Computer Networks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3 1 0 4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761191106"/>
                  </a:ext>
                </a:extLst>
              </a:tr>
              <a:tr h="32643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BSCS303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Web Enabled Technologies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3 0 2 4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3913139121"/>
                  </a:ext>
                </a:extLst>
              </a:tr>
              <a:tr h="32643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BSCS304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Theory of Computation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3 1 0 4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2705742953"/>
                  </a:ext>
                </a:extLst>
              </a:tr>
              <a:tr h="32643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BSCS305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Software Engineering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3 0 2 4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4152757744"/>
                  </a:ext>
                </a:extLst>
              </a:tr>
              <a:tr h="32643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IN" sz="1400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BSDA309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Data Visualization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3 0 2 4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1858388812"/>
                  </a:ext>
                </a:extLst>
              </a:tr>
            </a:tbl>
          </a:graphicData>
        </a:graphic>
      </p:graphicFrame>
      <p:sp>
        <p:nvSpPr>
          <p:cNvPr id="14" name="Title 2">
            <a:extLst>
              <a:ext uri="{FF2B5EF4-FFF2-40B4-BE49-F238E27FC236}">
                <a16:creationId xmlns:a16="http://schemas.microsoft.com/office/drawing/2014/main" xmlns="" id="{CC5B3031-FC7F-E9A7-D33A-D9F4AA0B18B5}"/>
              </a:ext>
            </a:extLst>
          </p:cNvPr>
          <p:cNvSpPr txBox="1">
            <a:spLocks/>
          </p:cNvSpPr>
          <p:nvPr/>
        </p:nvSpPr>
        <p:spPr>
          <a:xfrm>
            <a:off x="296088" y="1074245"/>
            <a:ext cx="1804748" cy="495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200465"/>
              </p:ext>
            </p:extLst>
          </p:nvPr>
        </p:nvGraphicFramePr>
        <p:xfrm>
          <a:off x="410034" y="4175544"/>
          <a:ext cx="9727879" cy="1577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532">
                  <a:extLst>
                    <a:ext uri="{9D8B030D-6E8A-4147-A177-3AD203B41FA5}">
                      <a16:colId xmlns:a16="http://schemas.microsoft.com/office/drawing/2014/main" xmlns="" val="1713920727"/>
                    </a:ext>
                  </a:extLst>
                </a:gridCol>
                <a:gridCol w="671373">
                  <a:extLst>
                    <a:ext uri="{9D8B030D-6E8A-4147-A177-3AD203B41FA5}">
                      <a16:colId xmlns:a16="http://schemas.microsoft.com/office/drawing/2014/main" xmlns="" val="407890422"/>
                    </a:ext>
                  </a:extLst>
                </a:gridCol>
                <a:gridCol w="2905765">
                  <a:extLst>
                    <a:ext uri="{9D8B030D-6E8A-4147-A177-3AD203B41FA5}">
                      <a16:colId xmlns:a16="http://schemas.microsoft.com/office/drawing/2014/main" xmlns="" val="830862168"/>
                    </a:ext>
                  </a:extLst>
                </a:gridCol>
                <a:gridCol w="1053967">
                  <a:extLst>
                    <a:ext uri="{9D8B030D-6E8A-4147-A177-3AD203B41FA5}">
                      <a16:colId xmlns:a16="http://schemas.microsoft.com/office/drawing/2014/main" xmlns="" val="1103402483"/>
                    </a:ext>
                  </a:extLst>
                </a:gridCol>
                <a:gridCol w="727413">
                  <a:extLst>
                    <a:ext uri="{9D8B030D-6E8A-4147-A177-3AD203B41FA5}">
                      <a16:colId xmlns:a16="http://schemas.microsoft.com/office/drawing/2014/main" xmlns="" val="2819244683"/>
                    </a:ext>
                  </a:extLst>
                </a:gridCol>
                <a:gridCol w="1212254">
                  <a:extLst>
                    <a:ext uri="{9D8B030D-6E8A-4147-A177-3AD203B41FA5}">
                      <a16:colId xmlns:a16="http://schemas.microsoft.com/office/drawing/2014/main" xmlns="" val="2489773818"/>
                    </a:ext>
                  </a:extLst>
                </a:gridCol>
                <a:gridCol w="2850575">
                  <a:extLst>
                    <a:ext uri="{9D8B030D-6E8A-4147-A177-3AD203B41FA5}">
                      <a16:colId xmlns:a16="http://schemas.microsoft.com/office/drawing/2014/main" xmlns="" val="3963738346"/>
                    </a:ext>
                  </a:extLst>
                </a:gridCol>
              </a:tblGrid>
              <a:tr h="2816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#S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Code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Title 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L T P C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Sections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 Sessions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Student Count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54596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BSCS301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Design And Analysis of Algorithms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3 0 2 4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176756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BSCS303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Web Enabled Technologies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3 0 2 4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0574295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BSCS305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Software Engineering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3 0 2 4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5838881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1400" u="none" strike="noStrike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BSDA309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Data Visualization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3 0 2 4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24525345"/>
                  </a:ext>
                </a:extLst>
              </a:tr>
            </a:tbl>
          </a:graphicData>
        </a:graphic>
      </p:graphicFrame>
      <p:sp>
        <p:nvSpPr>
          <p:cNvPr id="16" name="Title 2">
            <a:extLst>
              <a:ext uri="{FF2B5EF4-FFF2-40B4-BE49-F238E27FC236}">
                <a16:creationId xmlns:a16="http://schemas.microsoft.com/office/drawing/2014/main" xmlns="" id="{EC391E7A-74BB-AE75-1014-361E6989565B}"/>
              </a:ext>
            </a:extLst>
          </p:cNvPr>
          <p:cNvSpPr txBox="1">
            <a:spLocks/>
          </p:cNvSpPr>
          <p:nvPr/>
        </p:nvSpPr>
        <p:spPr>
          <a:xfrm>
            <a:off x="185031" y="3508286"/>
            <a:ext cx="1804748" cy="495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Lab Courses</a:t>
            </a:r>
            <a:endParaRPr lang="en-IN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53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567449"/>
            <a:ext cx="12005902" cy="4955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A.Y.,2025-2026, Odd Semester III Year BSc(DA)(2023-2026 Batch) 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A0F26CA7-5DBE-80B1-10BB-B0D957E36C49}"/>
              </a:ext>
            </a:extLst>
          </p:cNvPr>
          <p:cNvGraphicFramePr>
            <a:graphicFrameLocks noGrp="1"/>
          </p:cNvGraphicFramePr>
          <p:nvPr/>
        </p:nvGraphicFramePr>
        <p:xfrm>
          <a:off x="622069" y="1188104"/>
          <a:ext cx="9515844" cy="22424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4136">
                  <a:extLst>
                    <a:ext uri="{9D8B030D-6E8A-4147-A177-3AD203B41FA5}">
                      <a16:colId xmlns:a16="http://schemas.microsoft.com/office/drawing/2014/main" xmlns="" val="1713920727"/>
                    </a:ext>
                  </a:extLst>
                </a:gridCol>
                <a:gridCol w="928951">
                  <a:extLst>
                    <a:ext uri="{9D8B030D-6E8A-4147-A177-3AD203B41FA5}">
                      <a16:colId xmlns:a16="http://schemas.microsoft.com/office/drawing/2014/main" xmlns="" val="407890422"/>
                    </a:ext>
                  </a:extLst>
                </a:gridCol>
                <a:gridCol w="4686618">
                  <a:extLst>
                    <a:ext uri="{9D8B030D-6E8A-4147-A177-3AD203B41FA5}">
                      <a16:colId xmlns:a16="http://schemas.microsoft.com/office/drawing/2014/main" xmlns="" val="830862168"/>
                    </a:ext>
                  </a:extLst>
                </a:gridCol>
                <a:gridCol w="792301">
                  <a:extLst>
                    <a:ext uri="{9D8B030D-6E8A-4147-A177-3AD203B41FA5}">
                      <a16:colId xmlns:a16="http://schemas.microsoft.com/office/drawing/2014/main" xmlns="" val="1103402483"/>
                    </a:ext>
                  </a:extLst>
                </a:gridCol>
                <a:gridCol w="1006491">
                  <a:extLst>
                    <a:ext uri="{9D8B030D-6E8A-4147-A177-3AD203B41FA5}">
                      <a16:colId xmlns:a16="http://schemas.microsoft.com/office/drawing/2014/main" xmlns="" val="2819244683"/>
                    </a:ext>
                  </a:extLst>
                </a:gridCol>
                <a:gridCol w="1677347">
                  <a:extLst>
                    <a:ext uri="{9D8B030D-6E8A-4147-A177-3AD203B41FA5}">
                      <a16:colId xmlns:a16="http://schemas.microsoft.com/office/drawing/2014/main" xmlns="" val="2489773818"/>
                    </a:ext>
                  </a:extLst>
                </a:gridCol>
              </a:tblGrid>
              <a:tr h="2837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#S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Code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Title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L T P C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Sections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Student Count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545960"/>
                  </a:ext>
                </a:extLst>
              </a:tr>
              <a:tr h="326439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BSDA301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Data Wrangling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3 1 0 4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2517675601"/>
                  </a:ext>
                </a:extLst>
              </a:tr>
              <a:tr h="32643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BSDA302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Computer Networks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3 1 0 4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761191106"/>
                  </a:ext>
                </a:extLst>
              </a:tr>
              <a:tr h="32643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BSDA303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Machine Learning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3 0 2 4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3913139121"/>
                  </a:ext>
                </a:extLst>
              </a:tr>
              <a:tr h="32643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BSDA304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Cryptography and Network Security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3 1 0 4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2705742953"/>
                  </a:ext>
                </a:extLst>
              </a:tr>
              <a:tr h="32643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BSDA305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Predictive Analytics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3 1 0 4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4152757744"/>
                  </a:ext>
                </a:extLst>
              </a:tr>
              <a:tr h="32643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IN" sz="1400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BSCS305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Software Engineering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3 0 2 4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1858388812"/>
                  </a:ext>
                </a:extLst>
              </a:tr>
            </a:tbl>
          </a:graphicData>
        </a:graphic>
      </p:graphicFrame>
      <p:sp>
        <p:nvSpPr>
          <p:cNvPr id="14" name="Title 2">
            <a:extLst>
              <a:ext uri="{FF2B5EF4-FFF2-40B4-BE49-F238E27FC236}">
                <a16:creationId xmlns:a16="http://schemas.microsoft.com/office/drawing/2014/main" xmlns="" id="{CC5B3031-FC7F-E9A7-D33A-D9F4AA0B18B5}"/>
              </a:ext>
            </a:extLst>
          </p:cNvPr>
          <p:cNvSpPr txBox="1">
            <a:spLocks/>
          </p:cNvSpPr>
          <p:nvPr/>
        </p:nvSpPr>
        <p:spPr>
          <a:xfrm>
            <a:off x="296088" y="1074245"/>
            <a:ext cx="1804748" cy="495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427171"/>
              </p:ext>
            </p:extLst>
          </p:nvPr>
        </p:nvGraphicFramePr>
        <p:xfrm>
          <a:off x="410034" y="4175544"/>
          <a:ext cx="9727879" cy="92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532">
                  <a:extLst>
                    <a:ext uri="{9D8B030D-6E8A-4147-A177-3AD203B41FA5}">
                      <a16:colId xmlns:a16="http://schemas.microsoft.com/office/drawing/2014/main" xmlns="" val="1713920727"/>
                    </a:ext>
                  </a:extLst>
                </a:gridCol>
                <a:gridCol w="671373">
                  <a:extLst>
                    <a:ext uri="{9D8B030D-6E8A-4147-A177-3AD203B41FA5}">
                      <a16:colId xmlns:a16="http://schemas.microsoft.com/office/drawing/2014/main" xmlns="" val="407890422"/>
                    </a:ext>
                  </a:extLst>
                </a:gridCol>
                <a:gridCol w="2905765">
                  <a:extLst>
                    <a:ext uri="{9D8B030D-6E8A-4147-A177-3AD203B41FA5}">
                      <a16:colId xmlns:a16="http://schemas.microsoft.com/office/drawing/2014/main" xmlns="" val="830862168"/>
                    </a:ext>
                  </a:extLst>
                </a:gridCol>
                <a:gridCol w="1053967">
                  <a:extLst>
                    <a:ext uri="{9D8B030D-6E8A-4147-A177-3AD203B41FA5}">
                      <a16:colId xmlns:a16="http://schemas.microsoft.com/office/drawing/2014/main" xmlns="" val="1103402483"/>
                    </a:ext>
                  </a:extLst>
                </a:gridCol>
                <a:gridCol w="727413">
                  <a:extLst>
                    <a:ext uri="{9D8B030D-6E8A-4147-A177-3AD203B41FA5}">
                      <a16:colId xmlns:a16="http://schemas.microsoft.com/office/drawing/2014/main" xmlns="" val="2819244683"/>
                    </a:ext>
                  </a:extLst>
                </a:gridCol>
                <a:gridCol w="1212254">
                  <a:extLst>
                    <a:ext uri="{9D8B030D-6E8A-4147-A177-3AD203B41FA5}">
                      <a16:colId xmlns:a16="http://schemas.microsoft.com/office/drawing/2014/main" xmlns="" val="2489773818"/>
                    </a:ext>
                  </a:extLst>
                </a:gridCol>
                <a:gridCol w="2850575">
                  <a:extLst>
                    <a:ext uri="{9D8B030D-6E8A-4147-A177-3AD203B41FA5}">
                      <a16:colId xmlns:a16="http://schemas.microsoft.com/office/drawing/2014/main" xmlns="" val="3963738346"/>
                    </a:ext>
                  </a:extLst>
                </a:gridCol>
              </a:tblGrid>
              <a:tr h="2816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#S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Code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Title 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L T P C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Sections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 Sessions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Student Count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54596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BSDA303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Machine Learning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3 0 2 4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176756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BSCS305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Software Engineering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3 0 2 4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28575" marR="285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58388812"/>
                  </a:ext>
                </a:extLst>
              </a:tr>
            </a:tbl>
          </a:graphicData>
        </a:graphic>
      </p:graphicFrame>
      <p:sp>
        <p:nvSpPr>
          <p:cNvPr id="16" name="Title 2">
            <a:extLst>
              <a:ext uri="{FF2B5EF4-FFF2-40B4-BE49-F238E27FC236}">
                <a16:creationId xmlns:a16="http://schemas.microsoft.com/office/drawing/2014/main" xmlns="" id="{EC391E7A-74BB-AE75-1014-361E6989565B}"/>
              </a:ext>
            </a:extLst>
          </p:cNvPr>
          <p:cNvSpPr txBox="1">
            <a:spLocks/>
          </p:cNvSpPr>
          <p:nvPr/>
        </p:nvSpPr>
        <p:spPr>
          <a:xfrm>
            <a:off x="185031" y="3508286"/>
            <a:ext cx="1804748" cy="495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Lab Courses</a:t>
            </a:r>
            <a:endParaRPr lang="en-IN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15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2"/>
            <a:ext cx="12005902" cy="467503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/>
            </a:r>
            <a:br>
              <a:rPr lang="en-US" sz="2800" b="1" dirty="0">
                <a:solidFill>
                  <a:srgbClr val="C00000"/>
                </a:solidFill>
              </a:rPr>
            </a:br>
            <a:r>
              <a:rPr lang="en-US" sz="2800" b="1" dirty="0">
                <a:solidFill>
                  <a:srgbClr val="C00000"/>
                </a:solidFill>
              </a:rPr>
              <a:t>A.Y.,2025-2026, Odd Semester IV Year B. Tech(CSE,AI&amp;DS)., (2022-2026 Batch) 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3430" y="1283678"/>
            <a:ext cx="11800096" cy="5394914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n-US" sz="3600" b="0" i="0" u="none" strike="noStrike" dirty="0">
                <a:solidFill>
                  <a:srgbClr val="FF0000"/>
                </a:solidFill>
                <a:effectLst/>
              </a:rPr>
              <a:t> </a:t>
            </a:r>
            <a:endParaRPr lang="en-US" sz="24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dirty="0"/>
          </a:p>
          <a:p>
            <a:pPr lvl="2">
              <a:buClr>
                <a:schemeClr val="tx1"/>
              </a:buClr>
              <a:buFont typeface="Wingdings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Clr>
                <a:srgbClr val="00B050"/>
              </a:buClr>
              <a:buNone/>
            </a:pPr>
            <a:endParaRPr lang="en-US" sz="1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Clr>
                <a:srgbClr val="7030A0"/>
              </a:buClr>
              <a:buNone/>
            </a:pPr>
            <a:endParaRPr lang="en-IN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030A0"/>
              </a:buClr>
            </a:pPr>
            <a:endParaRPr lang="en-I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671060"/>
              </p:ext>
            </p:extLst>
          </p:nvPr>
        </p:nvGraphicFramePr>
        <p:xfrm>
          <a:off x="781880" y="1431480"/>
          <a:ext cx="9024728" cy="14387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211">
                  <a:extLst>
                    <a:ext uri="{9D8B030D-6E8A-4147-A177-3AD203B41FA5}">
                      <a16:colId xmlns:a16="http://schemas.microsoft.com/office/drawing/2014/main" xmlns="" val="1713920727"/>
                    </a:ext>
                  </a:extLst>
                </a:gridCol>
                <a:gridCol w="820977">
                  <a:extLst>
                    <a:ext uri="{9D8B030D-6E8A-4147-A177-3AD203B41FA5}">
                      <a16:colId xmlns:a16="http://schemas.microsoft.com/office/drawing/2014/main" xmlns="" val="407890422"/>
                    </a:ext>
                  </a:extLst>
                </a:gridCol>
                <a:gridCol w="4477504">
                  <a:extLst>
                    <a:ext uri="{9D8B030D-6E8A-4147-A177-3AD203B41FA5}">
                      <a16:colId xmlns:a16="http://schemas.microsoft.com/office/drawing/2014/main" xmlns="" val="830862168"/>
                    </a:ext>
                  </a:extLst>
                </a:gridCol>
                <a:gridCol w="756949">
                  <a:extLst>
                    <a:ext uri="{9D8B030D-6E8A-4147-A177-3AD203B41FA5}">
                      <a16:colId xmlns:a16="http://schemas.microsoft.com/office/drawing/2014/main" xmlns="" val="1103402483"/>
                    </a:ext>
                  </a:extLst>
                </a:gridCol>
                <a:gridCol w="961582">
                  <a:extLst>
                    <a:ext uri="{9D8B030D-6E8A-4147-A177-3AD203B41FA5}">
                      <a16:colId xmlns:a16="http://schemas.microsoft.com/office/drawing/2014/main" xmlns="" val="2819244683"/>
                    </a:ext>
                  </a:extLst>
                </a:gridCol>
                <a:gridCol w="1602505">
                  <a:extLst>
                    <a:ext uri="{9D8B030D-6E8A-4147-A177-3AD203B41FA5}">
                      <a16:colId xmlns:a16="http://schemas.microsoft.com/office/drawing/2014/main" xmlns="" val="2489773818"/>
                    </a:ext>
                  </a:extLst>
                </a:gridCol>
              </a:tblGrid>
              <a:tr h="3232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#S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Code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Title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L T P C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Sections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Student Count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545960"/>
                  </a:ext>
                </a:extLst>
              </a:tr>
              <a:tr h="371842"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b="0" dirty="0" smtClean="0">
                          <a:effectLst/>
                          <a:latin typeface="Calibri" panose="020F0502020204030204" pitchFamily="34" charset="0"/>
                        </a:rPr>
                        <a:t> XX</a:t>
                      </a:r>
                      <a:r>
                        <a:rPr lang="en-IN" sz="1200" b="0" baseline="0" dirty="0" smtClean="0">
                          <a:effectLst/>
                          <a:latin typeface="Calibri" panose="020F0502020204030204" pitchFamily="34" charset="0"/>
                        </a:rPr>
                        <a:t> XXX</a:t>
                      </a:r>
                      <a:endParaRPr lang="en-IN" sz="12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b="0" dirty="0" smtClean="0">
                          <a:effectLst/>
                          <a:latin typeface="Calibri" panose="020F0502020204030204" pitchFamily="34" charset="0"/>
                        </a:rPr>
                        <a:t>Dis</a:t>
                      </a:r>
                      <a:r>
                        <a:rPr lang="en-IN" sz="1200" b="0" baseline="0" dirty="0" smtClean="0">
                          <a:effectLst/>
                          <a:latin typeface="Calibri" panose="020F0502020204030204" pitchFamily="34" charset="0"/>
                        </a:rPr>
                        <a:t>cipline Electives(4)</a:t>
                      </a:r>
                      <a:endParaRPr lang="en-IN" sz="12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3 0 0 3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dirty="0" smtClean="0">
                          <a:effectLst/>
                          <a:latin typeface="Calibri" panose="020F0502020204030204" pitchFamily="34" charset="0"/>
                        </a:rPr>
                        <a:t>6 x 4=24</a:t>
                      </a:r>
                      <a:endParaRPr lang="en-IN" sz="12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dirty="0" smtClean="0">
                          <a:effectLst/>
                          <a:latin typeface="Calibri" panose="020F0502020204030204" pitchFamily="34" charset="0"/>
                        </a:rPr>
                        <a:t>470</a:t>
                      </a:r>
                      <a:endParaRPr lang="en-IN" sz="12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2517675601"/>
                  </a:ext>
                </a:extLst>
              </a:tr>
              <a:tr h="371842"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b="0" dirty="0" smtClean="0">
                          <a:effectLst/>
                          <a:latin typeface="Calibri" panose="020F0502020204030204" pitchFamily="34" charset="0"/>
                        </a:rPr>
                        <a:t>XX XXX</a:t>
                      </a:r>
                      <a:endParaRPr lang="en-IN" sz="12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 smtClean="0">
                          <a:effectLst/>
                          <a:latin typeface="Calibri" panose="020F0502020204030204" pitchFamily="34" charset="0"/>
                        </a:rPr>
                        <a:t>Humanities Elective(1)</a:t>
                      </a:r>
                      <a:endParaRPr lang="en-US" sz="12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3 0 0 3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dirty="0" smtClean="0">
                          <a:effectLst/>
                          <a:latin typeface="Calibri" panose="020F0502020204030204" pitchFamily="34" charset="0"/>
                        </a:rPr>
                        <a:t>470</a:t>
                      </a:r>
                      <a:endParaRPr lang="en-IN" sz="12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3913139121"/>
                  </a:ext>
                </a:extLst>
              </a:tr>
              <a:tr h="371842"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b="0" dirty="0" smtClean="0">
                          <a:effectLst/>
                          <a:latin typeface="Calibri" panose="020F0502020204030204" pitchFamily="34" charset="0"/>
                        </a:rPr>
                        <a:t>XX XXX</a:t>
                      </a:r>
                      <a:endParaRPr lang="en-IN" sz="12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b="0" dirty="0" smtClean="0">
                          <a:effectLst/>
                          <a:latin typeface="Calibri" panose="020F0502020204030204" pitchFamily="34" charset="0"/>
                        </a:rPr>
                        <a:t>IP-II/Thesis</a:t>
                      </a:r>
                      <a:endParaRPr lang="en-IN" sz="12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dirty="0" smtClean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en-IN" sz="1200" b="0" baseline="0" dirty="0" smtClean="0">
                          <a:effectLst/>
                          <a:latin typeface="Calibri" panose="020F0502020204030204" pitchFamily="34" charset="0"/>
                        </a:rPr>
                        <a:t> 0 0 15</a:t>
                      </a:r>
                      <a:endParaRPr lang="en-IN" sz="12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dirty="0" smtClean="0"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IN" sz="12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dirty="0" smtClean="0">
                          <a:effectLst/>
                          <a:latin typeface="Calibri" panose="020F0502020204030204" pitchFamily="34" charset="0"/>
                        </a:rPr>
                        <a:t>102</a:t>
                      </a:r>
                      <a:endParaRPr lang="en-IN" sz="12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2705742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92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2"/>
            <a:ext cx="12005902" cy="467503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/>
            </a:r>
            <a:br>
              <a:rPr lang="en-US" sz="2800" b="1" dirty="0">
                <a:solidFill>
                  <a:srgbClr val="C00000"/>
                </a:solidFill>
              </a:rPr>
            </a:br>
            <a:r>
              <a:rPr lang="en-US" sz="2800" b="1" dirty="0">
                <a:solidFill>
                  <a:srgbClr val="C00000"/>
                </a:solidFill>
              </a:rPr>
              <a:t>A.Y.,2025-2026, Odd Semester IV Year B. Tech(CSE,AI&amp;DS)., (2022-2026 Batch) 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3430" y="1283678"/>
            <a:ext cx="11800096" cy="5394914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n-US" sz="3600" b="0" i="0" u="none" strike="noStrike" dirty="0">
                <a:solidFill>
                  <a:srgbClr val="FF0000"/>
                </a:solidFill>
                <a:effectLst/>
              </a:rPr>
              <a:t> </a:t>
            </a:r>
            <a:endParaRPr lang="en-US" sz="24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dirty="0"/>
          </a:p>
          <a:p>
            <a:pPr lvl="2">
              <a:buClr>
                <a:schemeClr val="tx1"/>
              </a:buClr>
              <a:buFont typeface="Wingdings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Clr>
                <a:srgbClr val="00B050"/>
              </a:buClr>
              <a:buNone/>
            </a:pPr>
            <a:endParaRPr lang="en-US" sz="1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Clr>
                <a:srgbClr val="7030A0"/>
              </a:buClr>
              <a:buNone/>
            </a:pPr>
            <a:endParaRPr lang="en-IN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030A0"/>
              </a:buClr>
            </a:pPr>
            <a:endParaRPr lang="en-I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858262"/>
              </p:ext>
            </p:extLst>
          </p:nvPr>
        </p:nvGraphicFramePr>
        <p:xfrm>
          <a:off x="781880" y="1431480"/>
          <a:ext cx="6460641" cy="4041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211">
                  <a:extLst>
                    <a:ext uri="{9D8B030D-6E8A-4147-A177-3AD203B41FA5}">
                      <a16:colId xmlns:a16="http://schemas.microsoft.com/office/drawing/2014/main" xmlns="" val="1713920727"/>
                    </a:ext>
                  </a:extLst>
                </a:gridCol>
                <a:gridCol w="820977">
                  <a:extLst>
                    <a:ext uri="{9D8B030D-6E8A-4147-A177-3AD203B41FA5}">
                      <a16:colId xmlns:a16="http://schemas.microsoft.com/office/drawing/2014/main" xmlns="" val="407890422"/>
                    </a:ext>
                  </a:extLst>
                </a:gridCol>
                <a:gridCol w="4477504">
                  <a:extLst>
                    <a:ext uri="{9D8B030D-6E8A-4147-A177-3AD203B41FA5}">
                      <a16:colId xmlns:a16="http://schemas.microsoft.com/office/drawing/2014/main" xmlns="" val="830862168"/>
                    </a:ext>
                  </a:extLst>
                </a:gridCol>
                <a:gridCol w="756949">
                  <a:extLst>
                    <a:ext uri="{9D8B030D-6E8A-4147-A177-3AD203B41FA5}">
                      <a16:colId xmlns:a16="http://schemas.microsoft.com/office/drawing/2014/main" xmlns="" val="1103402483"/>
                    </a:ext>
                  </a:extLst>
                </a:gridCol>
              </a:tblGrid>
              <a:tr h="3232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#S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Code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 smtClean="0">
                          <a:effectLst/>
                        </a:rPr>
                        <a:t>Elective Courses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L T P C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545960"/>
                  </a:ext>
                </a:extLst>
              </a:tr>
              <a:tr h="371842"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DS306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Deep Learning(Only for CSE)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3 0 0 3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2517675601"/>
                  </a:ext>
                </a:extLst>
              </a:tr>
              <a:tr h="371842"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DS311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effectLst/>
                          <a:latin typeface="Calibri" panose="020F0502020204030204" pitchFamily="34" charset="0"/>
                        </a:rPr>
                        <a:t>Natural Language Processing(Only for CSE)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3 0 0 3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3913139121"/>
                  </a:ext>
                </a:extLst>
              </a:tr>
              <a:tr h="371842"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CS307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Cloud Computing(Only AI-DS)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3 0 0 3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2705742953"/>
                  </a:ext>
                </a:extLst>
              </a:tr>
              <a:tr h="371842"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CS305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Computer Vision(Only AI-DS)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3 0 0 3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4152757744"/>
                  </a:ext>
                </a:extLst>
              </a:tr>
              <a:tr h="371842"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CS401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Software Testing Methodologies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3 0 0 3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1858388812"/>
                  </a:ext>
                </a:extLst>
              </a:tr>
              <a:tr h="371842"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DAC321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Software Project Management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3 0 0 3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2147524229"/>
                  </a:ext>
                </a:extLst>
              </a:tr>
              <a:tr h="371842"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DS401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Human Computer Interaction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3 0 0 3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2216480470"/>
                  </a:ext>
                </a:extLst>
              </a:tr>
              <a:tr h="371842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dirty="0"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IN" sz="12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DS406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Ethical Hacking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3 0 0 3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297604071"/>
                  </a:ext>
                </a:extLst>
              </a:tr>
              <a:tr h="371842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IN" sz="12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DS405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Cloud Adminstration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3 0 0 3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4114048812"/>
                  </a:ext>
                </a:extLst>
              </a:tr>
              <a:tr h="371842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dirty="0"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IN" sz="12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CS413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Quantum Computing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3 0 0 3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3980304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55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2"/>
            <a:ext cx="12005902" cy="4955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A.Y.,2025-2026, Even Semester II, Year B.Tech.,(2024-2028 Batch) 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3430" y="1283678"/>
            <a:ext cx="11800096" cy="5394914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n-US" sz="3600" b="0" i="0" u="none" strike="noStrike" dirty="0">
                <a:solidFill>
                  <a:srgbClr val="FF0000"/>
                </a:solidFill>
                <a:effectLst/>
              </a:rPr>
              <a:t> </a:t>
            </a:r>
            <a:endParaRPr lang="en-US" sz="24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dirty="0"/>
          </a:p>
          <a:p>
            <a:pPr lvl="2">
              <a:buClr>
                <a:schemeClr val="tx1"/>
              </a:buClr>
              <a:buFont typeface="Wingdings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Clr>
                <a:srgbClr val="00B050"/>
              </a:buClr>
              <a:buNone/>
            </a:pPr>
            <a:endParaRPr lang="en-US" sz="1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Clr>
                <a:srgbClr val="7030A0"/>
              </a:buClr>
              <a:buNone/>
            </a:pPr>
            <a:endParaRPr lang="en-IN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030A0"/>
              </a:buClr>
            </a:pPr>
            <a:endParaRPr lang="en-I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998577"/>
              </p:ext>
            </p:extLst>
          </p:nvPr>
        </p:nvGraphicFramePr>
        <p:xfrm>
          <a:off x="370390" y="1155603"/>
          <a:ext cx="10139423" cy="34132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xmlns="" val="1713920727"/>
                    </a:ext>
                  </a:extLst>
                </a:gridCol>
                <a:gridCol w="758887">
                  <a:extLst>
                    <a:ext uri="{9D8B030D-6E8A-4147-A177-3AD203B41FA5}">
                      <a16:colId xmlns:a16="http://schemas.microsoft.com/office/drawing/2014/main" xmlns="" val="407890422"/>
                    </a:ext>
                  </a:extLst>
                </a:gridCol>
                <a:gridCol w="3394152">
                  <a:extLst>
                    <a:ext uri="{9D8B030D-6E8A-4147-A177-3AD203B41FA5}">
                      <a16:colId xmlns:a16="http://schemas.microsoft.com/office/drawing/2014/main" xmlns="" val="830862168"/>
                    </a:ext>
                  </a:extLst>
                </a:gridCol>
                <a:gridCol w="771030">
                  <a:extLst>
                    <a:ext uri="{9D8B030D-6E8A-4147-A177-3AD203B41FA5}">
                      <a16:colId xmlns:a16="http://schemas.microsoft.com/office/drawing/2014/main" xmlns="" val="1103402483"/>
                    </a:ext>
                  </a:extLst>
                </a:gridCol>
                <a:gridCol w="979470">
                  <a:extLst>
                    <a:ext uri="{9D8B030D-6E8A-4147-A177-3AD203B41FA5}">
                      <a16:colId xmlns:a16="http://schemas.microsoft.com/office/drawing/2014/main" xmlns="" val="2819244683"/>
                    </a:ext>
                  </a:extLst>
                </a:gridCol>
                <a:gridCol w="1274379">
                  <a:extLst>
                    <a:ext uri="{9D8B030D-6E8A-4147-A177-3AD203B41FA5}">
                      <a16:colId xmlns:a16="http://schemas.microsoft.com/office/drawing/2014/main" xmlns="" val="2489773818"/>
                    </a:ext>
                  </a:extLst>
                </a:gridCol>
                <a:gridCol w="1187898">
                  <a:extLst>
                    <a:ext uri="{9D8B030D-6E8A-4147-A177-3AD203B41FA5}">
                      <a16:colId xmlns:a16="http://schemas.microsoft.com/office/drawing/2014/main" xmlns="" val="4060661411"/>
                    </a:ext>
                  </a:extLst>
                </a:gridCol>
                <a:gridCol w="1360859">
                  <a:extLst>
                    <a:ext uri="{9D8B030D-6E8A-4147-A177-3AD203B41FA5}">
                      <a16:colId xmlns:a16="http://schemas.microsoft.com/office/drawing/2014/main" xmlns="" val="3112707125"/>
                    </a:ext>
                  </a:extLst>
                </a:gridCol>
              </a:tblGrid>
              <a:tr h="2816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#S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Code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Title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L T P C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Sections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Student Count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Faculty Required(2)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Faculty Required(3)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54596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CS204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Computer Organization and Architecture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3 0 0 3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5176756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CS205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Web Enabled Technologies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2 0 4 4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9131391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DS202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Industry Coding Practice(python/R)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2 0 2 3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70574295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CS302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Operating Systems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3 0 2 4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1527577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DS304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Machine Learning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3 0 </a:t>
                      </a:r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85838881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CS210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Theory of Computation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3 0 0 3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56827368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DS301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Soft Computing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3 0 0 3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53308998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EC201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Introduction to IoT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3 0 0 3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22360882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CR202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Power Skills -II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0 0 2 1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788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228635375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F7572DB8-A161-93F6-A98E-E94707683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17947"/>
              </p:ext>
            </p:extLst>
          </p:nvPr>
        </p:nvGraphicFramePr>
        <p:xfrm>
          <a:off x="1450361" y="5019143"/>
          <a:ext cx="7955086" cy="17932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720">
                  <a:extLst>
                    <a:ext uri="{9D8B030D-6E8A-4147-A177-3AD203B41FA5}">
                      <a16:colId xmlns:a16="http://schemas.microsoft.com/office/drawing/2014/main" xmlns="" val="1713920727"/>
                    </a:ext>
                  </a:extLst>
                </a:gridCol>
                <a:gridCol w="729413">
                  <a:extLst>
                    <a:ext uri="{9D8B030D-6E8A-4147-A177-3AD203B41FA5}">
                      <a16:colId xmlns:a16="http://schemas.microsoft.com/office/drawing/2014/main" xmlns="" val="407890422"/>
                    </a:ext>
                  </a:extLst>
                </a:gridCol>
                <a:gridCol w="3262330">
                  <a:extLst>
                    <a:ext uri="{9D8B030D-6E8A-4147-A177-3AD203B41FA5}">
                      <a16:colId xmlns:a16="http://schemas.microsoft.com/office/drawing/2014/main" xmlns="" val="830862168"/>
                    </a:ext>
                  </a:extLst>
                </a:gridCol>
                <a:gridCol w="741083">
                  <a:extLst>
                    <a:ext uri="{9D8B030D-6E8A-4147-A177-3AD203B41FA5}">
                      <a16:colId xmlns:a16="http://schemas.microsoft.com/office/drawing/2014/main" xmlns="" val="1103402483"/>
                    </a:ext>
                  </a:extLst>
                </a:gridCol>
                <a:gridCol w="941430">
                  <a:extLst>
                    <a:ext uri="{9D8B030D-6E8A-4147-A177-3AD203B41FA5}">
                      <a16:colId xmlns:a16="http://schemas.microsoft.com/office/drawing/2014/main" xmlns="" val="2819244683"/>
                    </a:ext>
                  </a:extLst>
                </a:gridCol>
                <a:gridCol w="941430">
                  <a:extLst>
                    <a:ext uri="{9D8B030D-6E8A-4147-A177-3AD203B41FA5}">
                      <a16:colId xmlns:a16="http://schemas.microsoft.com/office/drawing/2014/main" xmlns="" val="1885112237"/>
                    </a:ext>
                  </a:extLst>
                </a:gridCol>
                <a:gridCol w="942680">
                  <a:extLst>
                    <a:ext uri="{9D8B030D-6E8A-4147-A177-3AD203B41FA5}">
                      <a16:colId xmlns:a16="http://schemas.microsoft.com/office/drawing/2014/main" xmlns="" val="2489773818"/>
                    </a:ext>
                  </a:extLst>
                </a:gridCol>
              </a:tblGrid>
              <a:tr h="2816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#S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Code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Title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L T P C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Sections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Lab Sessions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Student Count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54596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CS205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Web Enabled Technologies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2 0 4 4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788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131391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DS202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Industry Coding Practice(python/R)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2 0 2 3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472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0574295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CS302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Operating Systems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3 0 2 4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788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527577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DS304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Machine Learning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3 0 </a:t>
                      </a:r>
                      <a:r>
                        <a:rPr lang="en-IN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 </a:t>
                      </a:r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300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01694391"/>
                  </a:ext>
                </a:extLst>
              </a:tr>
            </a:tbl>
          </a:graphicData>
        </a:graphic>
      </p:graphicFrame>
      <p:sp>
        <p:nvSpPr>
          <p:cNvPr id="6" name="Title 2">
            <a:extLst>
              <a:ext uri="{FF2B5EF4-FFF2-40B4-BE49-F238E27FC236}">
                <a16:creationId xmlns:a16="http://schemas.microsoft.com/office/drawing/2014/main" xmlns="" id="{C8AC11C0-795B-1847-A498-C487A1C03DA1}"/>
              </a:ext>
            </a:extLst>
          </p:cNvPr>
          <p:cNvSpPr txBox="1">
            <a:spLocks/>
          </p:cNvSpPr>
          <p:nvPr/>
        </p:nvSpPr>
        <p:spPr>
          <a:xfrm>
            <a:off x="193430" y="4644350"/>
            <a:ext cx="1587869" cy="374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Lab Courses</a:t>
            </a:r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66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2"/>
            <a:ext cx="12005902" cy="4955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A.Y.,2025-2026, Even Semester II, Year BCA(2024-2027 Batch) 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3430" y="1283678"/>
            <a:ext cx="11800096" cy="5394914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n-US" sz="3600" b="0" i="0" u="none" strike="noStrike" dirty="0">
                <a:solidFill>
                  <a:srgbClr val="FF0000"/>
                </a:solidFill>
                <a:effectLst/>
              </a:rPr>
              <a:t> </a:t>
            </a:r>
            <a:endParaRPr lang="en-US" sz="24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dirty="0"/>
          </a:p>
          <a:p>
            <a:pPr lvl="2">
              <a:buClr>
                <a:schemeClr val="tx1"/>
              </a:buClr>
              <a:buFont typeface="Wingdings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Clr>
                <a:srgbClr val="00B050"/>
              </a:buClr>
              <a:buNone/>
            </a:pPr>
            <a:endParaRPr lang="en-US" sz="1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Clr>
                <a:srgbClr val="7030A0"/>
              </a:buClr>
              <a:buNone/>
            </a:pPr>
            <a:endParaRPr lang="en-IN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030A0"/>
              </a:buClr>
            </a:pPr>
            <a:endParaRPr lang="en-I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24942"/>
              </p:ext>
            </p:extLst>
          </p:nvPr>
        </p:nvGraphicFramePr>
        <p:xfrm>
          <a:off x="1863532" y="1402333"/>
          <a:ext cx="7731888" cy="1873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xmlns="" val="1713920727"/>
                    </a:ext>
                  </a:extLst>
                </a:gridCol>
                <a:gridCol w="758887">
                  <a:extLst>
                    <a:ext uri="{9D8B030D-6E8A-4147-A177-3AD203B41FA5}">
                      <a16:colId xmlns:a16="http://schemas.microsoft.com/office/drawing/2014/main" xmlns="" val="407890422"/>
                    </a:ext>
                  </a:extLst>
                </a:gridCol>
                <a:gridCol w="3492962">
                  <a:extLst>
                    <a:ext uri="{9D8B030D-6E8A-4147-A177-3AD203B41FA5}">
                      <a16:colId xmlns:a16="http://schemas.microsoft.com/office/drawing/2014/main" xmlns="" val="830862168"/>
                    </a:ext>
                  </a:extLst>
                </a:gridCol>
                <a:gridCol w="833378">
                  <a:extLst>
                    <a:ext uri="{9D8B030D-6E8A-4147-A177-3AD203B41FA5}">
                      <a16:colId xmlns:a16="http://schemas.microsoft.com/office/drawing/2014/main" xmlns="" val="1103402483"/>
                    </a:ext>
                  </a:extLst>
                </a:gridCol>
                <a:gridCol w="902825">
                  <a:extLst>
                    <a:ext uri="{9D8B030D-6E8A-4147-A177-3AD203B41FA5}">
                      <a16:colId xmlns:a16="http://schemas.microsoft.com/office/drawing/2014/main" xmlns="" val="2819244683"/>
                    </a:ext>
                  </a:extLst>
                </a:gridCol>
                <a:gridCol w="1331088">
                  <a:extLst>
                    <a:ext uri="{9D8B030D-6E8A-4147-A177-3AD203B41FA5}">
                      <a16:colId xmlns:a16="http://schemas.microsoft.com/office/drawing/2014/main" xmlns="" val="24897738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#S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Code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Title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L T P C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Sections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Student Count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54596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BCA221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Object Oriented Programming using Java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2 1 2 4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176756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BCA222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Web Enabled Technologies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2 1 2 4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131391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BCA223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Computer Networks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2 1 2 4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0574295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BCA224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 Engineering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4 0 0 4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1527577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MA221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Discrete Structures for Computer Science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4 0 0 4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858388812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1DE4444D-77B6-DB32-24F4-5C95A57C9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065148"/>
              </p:ext>
            </p:extLst>
          </p:nvPr>
        </p:nvGraphicFramePr>
        <p:xfrm>
          <a:off x="1180626" y="4037409"/>
          <a:ext cx="9097700" cy="1253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234">
                  <a:extLst>
                    <a:ext uri="{9D8B030D-6E8A-4147-A177-3AD203B41FA5}">
                      <a16:colId xmlns:a16="http://schemas.microsoft.com/office/drawing/2014/main" xmlns="" val="1713920727"/>
                    </a:ext>
                  </a:extLst>
                </a:gridCol>
                <a:gridCol w="732201">
                  <a:extLst>
                    <a:ext uri="{9D8B030D-6E8A-4147-A177-3AD203B41FA5}">
                      <a16:colId xmlns:a16="http://schemas.microsoft.com/office/drawing/2014/main" xmlns="" val="407890422"/>
                    </a:ext>
                  </a:extLst>
                </a:gridCol>
                <a:gridCol w="3582039">
                  <a:extLst>
                    <a:ext uri="{9D8B030D-6E8A-4147-A177-3AD203B41FA5}">
                      <a16:colId xmlns:a16="http://schemas.microsoft.com/office/drawing/2014/main" xmlns="" val="830862168"/>
                    </a:ext>
                  </a:extLst>
                </a:gridCol>
                <a:gridCol w="592162">
                  <a:extLst>
                    <a:ext uri="{9D8B030D-6E8A-4147-A177-3AD203B41FA5}">
                      <a16:colId xmlns:a16="http://schemas.microsoft.com/office/drawing/2014/main" xmlns="" val="1103402483"/>
                    </a:ext>
                  </a:extLst>
                </a:gridCol>
                <a:gridCol w="871076">
                  <a:extLst>
                    <a:ext uri="{9D8B030D-6E8A-4147-A177-3AD203B41FA5}">
                      <a16:colId xmlns:a16="http://schemas.microsoft.com/office/drawing/2014/main" xmlns="" val="2819244683"/>
                    </a:ext>
                  </a:extLst>
                </a:gridCol>
                <a:gridCol w="1284280">
                  <a:extLst>
                    <a:ext uri="{9D8B030D-6E8A-4147-A177-3AD203B41FA5}">
                      <a16:colId xmlns:a16="http://schemas.microsoft.com/office/drawing/2014/main" xmlns="" val="2035147033"/>
                    </a:ext>
                  </a:extLst>
                </a:gridCol>
                <a:gridCol w="1637708">
                  <a:extLst>
                    <a:ext uri="{9D8B030D-6E8A-4147-A177-3AD203B41FA5}">
                      <a16:colId xmlns:a16="http://schemas.microsoft.com/office/drawing/2014/main" xmlns="" val="2489773818"/>
                    </a:ext>
                  </a:extLst>
                </a:gridCol>
              </a:tblGrid>
              <a:tr h="2816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#S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Code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Title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L T P C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Sections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Lab Sessions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Student Count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54596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BCA221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Object Oriented Programming using Java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2 1 2 4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176756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BCA222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Web Enabled Technologies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2 1 2 4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131391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BCA223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Computer Networks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2 1 2 4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05742953"/>
                  </a:ext>
                </a:extLst>
              </a:tr>
            </a:tbl>
          </a:graphicData>
        </a:graphic>
      </p:graphicFrame>
      <p:sp>
        <p:nvSpPr>
          <p:cNvPr id="6" name="Title 2">
            <a:extLst>
              <a:ext uri="{FF2B5EF4-FFF2-40B4-BE49-F238E27FC236}">
                <a16:creationId xmlns:a16="http://schemas.microsoft.com/office/drawing/2014/main" xmlns="" id="{B33DCE63-248A-97A6-2DB2-A30A73F88D48}"/>
              </a:ext>
            </a:extLst>
          </p:cNvPr>
          <p:cNvSpPr txBox="1">
            <a:spLocks/>
          </p:cNvSpPr>
          <p:nvPr/>
        </p:nvSpPr>
        <p:spPr>
          <a:xfrm>
            <a:off x="386691" y="3467005"/>
            <a:ext cx="1587869" cy="374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Lab Courses</a:t>
            </a:r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1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2"/>
            <a:ext cx="12005902" cy="4955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A.Y.,2025-2026, Even Semester II, Year B.Sc.[CS](2024-2027 Batch) 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3430" y="934504"/>
            <a:ext cx="11800096" cy="5744088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n-US" sz="3600" b="0" i="0" u="none" strike="noStrike" dirty="0">
                <a:solidFill>
                  <a:srgbClr val="FF0000"/>
                </a:solidFill>
                <a:effectLst/>
              </a:rPr>
              <a:t> </a:t>
            </a:r>
            <a:endParaRPr lang="en-US" sz="24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dirty="0"/>
          </a:p>
          <a:p>
            <a:pPr lvl="2">
              <a:buClr>
                <a:schemeClr val="tx1"/>
              </a:buClr>
              <a:buFont typeface="Wingdings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Clr>
                <a:srgbClr val="00B050"/>
              </a:buClr>
              <a:buNone/>
            </a:pPr>
            <a:r>
              <a:rPr lang="en-US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457200" lvl="1" indent="0">
              <a:buClr>
                <a:srgbClr val="7030A0"/>
              </a:buClr>
              <a:buNone/>
            </a:pPr>
            <a:endParaRPr lang="en-IN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030A0"/>
              </a:buClr>
            </a:pPr>
            <a:endParaRPr lang="en-I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957913"/>
              </p:ext>
            </p:extLst>
          </p:nvPr>
        </p:nvGraphicFramePr>
        <p:xfrm>
          <a:off x="1736204" y="1155603"/>
          <a:ext cx="7986539" cy="2225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6342">
                  <a:extLst>
                    <a:ext uri="{9D8B030D-6E8A-4147-A177-3AD203B41FA5}">
                      <a16:colId xmlns:a16="http://schemas.microsoft.com/office/drawing/2014/main" xmlns="" val="1713920727"/>
                    </a:ext>
                  </a:extLst>
                </a:gridCol>
                <a:gridCol w="783881">
                  <a:extLst>
                    <a:ext uri="{9D8B030D-6E8A-4147-A177-3AD203B41FA5}">
                      <a16:colId xmlns:a16="http://schemas.microsoft.com/office/drawing/2014/main" xmlns="" val="407890422"/>
                    </a:ext>
                  </a:extLst>
                </a:gridCol>
                <a:gridCol w="3608003">
                  <a:extLst>
                    <a:ext uri="{9D8B030D-6E8A-4147-A177-3AD203B41FA5}">
                      <a16:colId xmlns:a16="http://schemas.microsoft.com/office/drawing/2014/main" xmlns="" val="830862168"/>
                    </a:ext>
                  </a:extLst>
                </a:gridCol>
                <a:gridCol w="860825">
                  <a:extLst>
                    <a:ext uri="{9D8B030D-6E8A-4147-A177-3AD203B41FA5}">
                      <a16:colId xmlns:a16="http://schemas.microsoft.com/office/drawing/2014/main" xmlns="" val="1103402483"/>
                    </a:ext>
                  </a:extLst>
                </a:gridCol>
                <a:gridCol w="932560">
                  <a:extLst>
                    <a:ext uri="{9D8B030D-6E8A-4147-A177-3AD203B41FA5}">
                      <a16:colId xmlns:a16="http://schemas.microsoft.com/office/drawing/2014/main" xmlns="" val="2819244683"/>
                    </a:ext>
                  </a:extLst>
                </a:gridCol>
                <a:gridCol w="1374928">
                  <a:extLst>
                    <a:ext uri="{9D8B030D-6E8A-4147-A177-3AD203B41FA5}">
                      <a16:colId xmlns:a16="http://schemas.microsoft.com/office/drawing/2014/main" xmlns="" val="2489773818"/>
                    </a:ext>
                  </a:extLst>
                </a:gridCol>
              </a:tblGrid>
              <a:tr h="2816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#S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Code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Title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L T P C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Sections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Student Count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54596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BSDA203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Programming in R &amp; Python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3 0 2 4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5176756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BSDA205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Design and Analysis of Algorithms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3 0 2 4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9131391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BSDA206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Artificial intelligence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3 1 0 4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70574295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BSCS303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 Enabled Technologies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3 0 2 4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1527577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BSDA204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Operating Systems (Common for CS/DA)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3 1 0 4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85838881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BSCS204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OOPs using Java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3 0 2 4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9247605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7CDA5E02-7430-75A3-73FE-64CE9154F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545102"/>
              </p:ext>
            </p:extLst>
          </p:nvPr>
        </p:nvGraphicFramePr>
        <p:xfrm>
          <a:off x="1736203" y="4384559"/>
          <a:ext cx="7986539" cy="1577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6342">
                  <a:extLst>
                    <a:ext uri="{9D8B030D-6E8A-4147-A177-3AD203B41FA5}">
                      <a16:colId xmlns:a16="http://schemas.microsoft.com/office/drawing/2014/main" xmlns="" val="1713920727"/>
                    </a:ext>
                  </a:extLst>
                </a:gridCol>
                <a:gridCol w="783881">
                  <a:extLst>
                    <a:ext uri="{9D8B030D-6E8A-4147-A177-3AD203B41FA5}">
                      <a16:colId xmlns:a16="http://schemas.microsoft.com/office/drawing/2014/main" xmlns="" val="407890422"/>
                    </a:ext>
                  </a:extLst>
                </a:gridCol>
                <a:gridCol w="3608003">
                  <a:extLst>
                    <a:ext uri="{9D8B030D-6E8A-4147-A177-3AD203B41FA5}">
                      <a16:colId xmlns:a16="http://schemas.microsoft.com/office/drawing/2014/main" xmlns="" val="830862168"/>
                    </a:ext>
                  </a:extLst>
                </a:gridCol>
                <a:gridCol w="860825">
                  <a:extLst>
                    <a:ext uri="{9D8B030D-6E8A-4147-A177-3AD203B41FA5}">
                      <a16:colId xmlns:a16="http://schemas.microsoft.com/office/drawing/2014/main" xmlns="" val="1103402483"/>
                    </a:ext>
                  </a:extLst>
                </a:gridCol>
                <a:gridCol w="932560">
                  <a:extLst>
                    <a:ext uri="{9D8B030D-6E8A-4147-A177-3AD203B41FA5}">
                      <a16:colId xmlns:a16="http://schemas.microsoft.com/office/drawing/2014/main" xmlns="" val="2819244683"/>
                    </a:ext>
                  </a:extLst>
                </a:gridCol>
                <a:gridCol w="1374928">
                  <a:extLst>
                    <a:ext uri="{9D8B030D-6E8A-4147-A177-3AD203B41FA5}">
                      <a16:colId xmlns:a16="http://schemas.microsoft.com/office/drawing/2014/main" xmlns="" val="2489773818"/>
                    </a:ext>
                  </a:extLst>
                </a:gridCol>
              </a:tblGrid>
              <a:tr h="2816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#S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Code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Title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L T P C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Sections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Student Count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54596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BSDA203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Programming in R &amp; Python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3 0 2 4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176756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BSDA205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Design and Analysis of Algorithms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3 0 2 4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131391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BSCS303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Web Enabled Technologies 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3 0 2 4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527577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BSCS204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OOPs using Java 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3 0 2 4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2476054"/>
                  </a:ext>
                </a:extLst>
              </a:tr>
            </a:tbl>
          </a:graphicData>
        </a:graphic>
      </p:graphicFrame>
      <p:sp>
        <p:nvSpPr>
          <p:cNvPr id="2" name="Title 2">
            <a:extLst>
              <a:ext uri="{FF2B5EF4-FFF2-40B4-BE49-F238E27FC236}">
                <a16:creationId xmlns:a16="http://schemas.microsoft.com/office/drawing/2014/main" xmlns="" id="{EF11B6A0-894C-BEBC-3CF8-314BCC420E31}"/>
              </a:ext>
            </a:extLst>
          </p:cNvPr>
          <p:cNvSpPr txBox="1">
            <a:spLocks/>
          </p:cNvSpPr>
          <p:nvPr/>
        </p:nvSpPr>
        <p:spPr>
          <a:xfrm>
            <a:off x="386691" y="3749505"/>
            <a:ext cx="1587869" cy="374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Lab Courses</a:t>
            </a:r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80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2"/>
            <a:ext cx="12005902" cy="4955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A.Y.,2025-2026, Even Semester II, Year B.Sc.[DA](2024-2027 Batch) 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3430" y="934504"/>
            <a:ext cx="11800096" cy="5744088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n-US" sz="3600" b="0" i="0" u="none" strike="noStrike" dirty="0">
                <a:solidFill>
                  <a:srgbClr val="FF0000"/>
                </a:solidFill>
                <a:effectLst/>
              </a:rPr>
              <a:t> </a:t>
            </a:r>
            <a:endParaRPr lang="en-US" sz="24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dirty="0"/>
          </a:p>
          <a:p>
            <a:pPr lvl="2">
              <a:buClr>
                <a:schemeClr val="tx1"/>
              </a:buClr>
              <a:buFont typeface="Wingdings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Clr>
                <a:srgbClr val="00B050"/>
              </a:buClr>
              <a:buNone/>
            </a:pPr>
            <a:r>
              <a:rPr lang="en-US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457200" lvl="1" indent="0">
              <a:buClr>
                <a:srgbClr val="7030A0"/>
              </a:buClr>
              <a:buNone/>
            </a:pPr>
            <a:endParaRPr lang="en-IN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030A0"/>
              </a:buClr>
            </a:pPr>
            <a:endParaRPr lang="en-I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EC4CD889-3B65-1EBB-E90B-0CBE37B37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67666"/>
              </p:ext>
            </p:extLst>
          </p:nvPr>
        </p:nvGraphicFramePr>
        <p:xfrm>
          <a:off x="1450361" y="1507246"/>
          <a:ext cx="7986539" cy="2225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6342">
                  <a:extLst>
                    <a:ext uri="{9D8B030D-6E8A-4147-A177-3AD203B41FA5}">
                      <a16:colId xmlns:a16="http://schemas.microsoft.com/office/drawing/2014/main" xmlns="" val="1713920727"/>
                    </a:ext>
                  </a:extLst>
                </a:gridCol>
                <a:gridCol w="783881">
                  <a:extLst>
                    <a:ext uri="{9D8B030D-6E8A-4147-A177-3AD203B41FA5}">
                      <a16:colId xmlns:a16="http://schemas.microsoft.com/office/drawing/2014/main" xmlns="" val="407890422"/>
                    </a:ext>
                  </a:extLst>
                </a:gridCol>
                <a:gridCol w="3608003">
                  <a:extLst>
                    <a:ext uri="{9D8B030D-6E8A-4147-A177-3AD203B41FA5}">
                      <a16:colId xmlns:a16="http://schemas.microsoft.com/office/drawing/2014/main" xmlns="" val="830862168"/>
                    </a:ext>
                  </a:extLst>
                </a:gridCol>
                <a:gridCol w="860825">
                  <a:extLst>
                    <a:ext uri="{9D8B030D-6E8A-4147-A177-3AD203B41FA5}">
                      <a16:colId xmlns:a16="http://schemas.microsoft.com/office/drawing/2014/main" xmlns="" val="1103402483"/>
                    </a:ext>
                  </a:extLst>
                </a:gridCol>
                <a:gridCol w="932560">
                  <a:extLst>
                    <a:ext uri="{9D8B030D-6E8A-4147-A177-3AD203B41FA5}">
                      <a16:colId xmlns:a16="http://schemas.microsoft.com/office/drawing/2014/main" xmlns="" val="2819244683"/>
                    </a:ext>
                  </a:extLst>
                </a:gridCol>
                <a:gridCol w="1374928">
                  <a:extLst>
                    <a:ext uri="{9D8B030D-6E8A-4147-A177-3AD203B41FA5}">
                      <a16:colId xmlns:a16="http://schemas.microsoft.com/office/drawing/2014/main" xmlns="" val="2489773818"/>
                    </a:ext>
                  </a:extLst>
                </a:gridCol>
              </a:tblGrid>
              <a:tr h="2816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#S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Code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Title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L T P C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Sections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Student Count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54596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BSDA102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Operations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3 1 0 4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5176756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BSCS206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Database Management Systems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3 0 2 4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9131391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BSDA303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Machine Learning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3 0 2 4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70574295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BSDA308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Deep Learning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3 1 0 4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1527577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BSCS203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Operating Systems (Common for CS/DA)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3 1 0 4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85838881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BSCS204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OOPs using Java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3 0 2 4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9247605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54B7861-CF91-DFE2-F339-0E634D788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160399"/>
              </p:ext>
            </p:extLst>
          </p:nvPr>
        </p:nvGraphicFramePr>
        <p:xfrm>
          <a:off x="1450360" y="4845284"/>
          <a:ext cx="7986539" cy="1253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6342">
                  <a:extLst>
                    <a:ext uri="{9D8B030D-6E8A-4147-A177-3AD203B41FA5}">
                      <a16:colId xmlns:a16="http://schemas.microsoft.com/office/drawing/2014/main" xmlns="" val="1713920727"/>
                    </a:ext>
                  </a:extLst>
                </a:gridCol>
                <a:gridCol w="783881">
                  <a:extLst>
                    <a:ext uri="{9D8B030D-6E8A-4147-A177-3AD203B41FA5}">
                      <a16:colId xmlns:a16="http://schemas.microsoft.com/office/drawing/2014/main" xmlns="" val="407890422"/>
                    </a:ext>
                  </a:extLst>
                </a:gridCol>
                <a:gridCol w="3608003">
                  <a:extLst>
                    <a:ext uri="{9D8B030D-6E8A-4147-A177-3AD203B41FA5}">
                      <a16:colId xmlns:a16="http://schemas.microsoft.com/office/drawing/2014/main" xmlns="" val="830862168"/>
                    </a:ext>
                  </a:extLst>
                </a:gridCol>
                <a:gridCol w="860825">
                  <a:extLst>
                    <a:ext uri="{9D8B030D-6E8A-4147-A177-3AD203B41FA5}">
                      <a16:colId xmlns:a16="http://schemas.microsoft.com/office/drawing/2014/main" xmlns="" val="1103402483"/>
                    </a:ext>
                  </a:extLst>
                </a:gridCol>
                <a:gridCol w="932560">
                  <a:extLst>
                    <a:ext uri="{9D8B030D-6E8A-4147-A177-3AD203B41FA5}">
                      <a16:colId xmlns:a16="http://schemas.microsoft.com/office/drawing/2014/main" xmlns="" val="2819244683"/>
                    </a:ext>
                  </a:extLst>
                </a:gridCol>
                <a:gridCol w="1374928">
                  <a:extLst>
                    <a:ext uri="{9D8B030D-6E8A-4147-A177-3AD203B41FA5}">
                      <a16:colId xmlns:a16="http://schemas.microsoft.com/office/drawing/2014/main" xmlns="" val="2489773818"/>
                    </a:ext>
                  </a:extLst>
                </a:gridCol>
              </a:tblGrid>
              <a:tr h="2816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#S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Code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Title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L T P C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Sections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Student Count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54596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BSCS206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Database Management Systems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3 0 2 4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55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131391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BSDA303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Machine Learning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3 0 2 4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55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0574295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BSCS204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OOPs using Java 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3 0 2 4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55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2476054"/>
                  </a:ext>
                </a:extLst>
              </a:tr>
            </a:tbl>
          </a:graphicData>
        </a:graphic>
      </p:graphicFrame>
      <p:sp>
        <p:nvSpPr>
          <p:cNvPr id="2" name="Title 2">
            <a:extLst>
              <a:ext uri="{FF2B5EF4-FFF2-40B4-BE49-F238E27FC236}">
                <a16:creationId xmlns:a16="http://schemas.microsoft.com/office/drawing/2014/main" xmlns="" id="{1C4CFFCD-823D-245B-03C1-1366827AA4D3}"/>
              </a:ext>
            </a:extLst>
          </p:cNvPr>
          <p:cNvSpPr txBox="1">
            <a:spLocks/>
          </p:cNvSpPr>
          <p:nvPr/>
        </p:nvSpPr>
        <p:spPr>
          <a:xfrm>
            <a:off x="351065" y="4134294"/>
            <a:ext cx="1587869" cy="374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Lab Courses</a:t>
            </a:r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37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2"/>
            <a:ext cx="12005902" cy="56421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Student Strength A.Y 2025-26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3430" y="1189737"/>
            <a:ext cx="11800096" cy="5488855"/>
          </a:xfrm>
        </p:spPr>
        <p:txBody>
          <a:bodyPr>
            <a:normAutofit/>
          </a:bodyPr>
          <a:lstStyle/>
          <a:p>
            <a:pPr marL="457200" lvl="1" indent="0">
              <a:buClr>
                <a:schemeClr val="accent6">
                  <a:lumMod val="50000"/>
                </a:schemeClr>
              </a:buClr>
              <a:buNone/>
            </a:pPr>
            <a:endParaRPr lang="en-US" sz="2000" dirty="0">
              <a:solidFill>
                <a:schemeClr val="accent6">
                  <a:lumMod val="50000"/>
                </a:schemeClr>
              </a:solidFill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</a:pPr>
            <a:r>
              <a:rPr lang="en-US" sz="2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A.Y., 2024-2025 Student Count:</a:t>
            </a:r>
            <a:r>
              <a:rPr lang="en-US" sz="2600" b="1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2976</a:t>
            </a:r>
          </a:p>
          <a:p>
            <a:pPr>
              <a:buClr>
                <a:srgbClr val="C00000"/>
              </a:buClr>
            </a:pPr>
            <a:r>
              <a:rPr lang="en-US" sz="2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A.Y.,2025-2026 Student Count 2976+1500(Proposed)-366 (outgoing) =</a:t>
            </a:r>
            <a:r>
              <a:rPr lang="en-US" sz="2600" b="1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4110</a:t>
            </a:r>
            <a:endParaRPr lang="en-US" sz="2600" b="1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</a:pPr>
            <a:r>
              <a:rPr lang="en-US" dirty="0" smtClean="0">
                <a:solidFill>
                  <a:srgbClr val="C00000"/>
                </a:solidFill>
              </a:rPr>
              <a:t>As per AICTE norms 1:20, 4110/20=</a:t>
            </a:r>
            <a:r>
              <a:rPr lang="en-US" b="1" dirty="0" smtClean="0">
                <a:solidFill>
                  <a:srgbClr val="C00000"/>
                </a:solidFill>
              </a:rPr>
              <a:t>206</a:t>
            </a:r>
            <a:r>
              <a:rPr lang="en-US" dirty="0" smtClean="0">
                <a:solidFill>
                  <a:srgbClr val="C00000"/>
                </a:solidFill>
              </a:rPr>
              <a:t> faculty required</a:t>
            </a:r>
          </a:p>
          <a:p>
            <a:pPr>
              <a:buClr>
                <a:srgbClr val="C00000"/>
              </a:buClr>
            </a:pPr>
            <a:r>
              <a:rPr lang="en-US" dirty="0" smtClean="0">
                <a:solidFill>
                  <a:srgbClr val="C00000"/>
                </a:solidFill>
              </a:rPr>
              <a:t>As per IFHE norms 1:25, 4110/25=</a:t>
            </a:r>
            <a:r>
              <a:rPr lang="en-US" b="1" dirty="0" smtClean="0">
                <a:solidFill>
                  <a:srgbClr val="C00000"/>
                </a:solidFill>
              </a:rPr>
              <a:t>165</a:t>
            </a:r>
            <a:r>
              <a:rPr lang="en-US" dirty="0" smtClean="0">
                <a:solidFill>
                  <a:srgbClr val="C00000"/>
                </a:solidFill>
              </a:rPr>
              <a:t> faculty required</a:t>
            </a:r>
          </a:p>
          <a:p>
            <a:pPr>
              <a:buClr>
                <a:srgbClr val="C00000"/>
              </a:buClr>
            </a:pPr>
            <a:r>
              <a:rPr lang="en-US" dirty="0" smtClean="0">
                <a:solidFill>
                  <a:srgbClr val="C00000"/>
                </a:solidFill>
              </a:rPr>
              <a:t>Presently at IcfaiTech total faculty:</a:t>
            </a:r>
            <a:r>
              <a:rPr lang="en-US" b="1" dirty="0" smtClean="0">
                <a:solidFill>
                  <a:srgbClr val="C00000"/>
                </a:solidFill>
              </a:rPr>
              <a:t>113</a:t>
            </a:r>
          </a:p>
          <a:p>
            <a:pPr>
              <a:buClr>
                <a:srgbClr val="C00000"/>
              </a:buClr>
            </a:pPr>
            <a:r>
              <a:rPr lang="en-US" dirty="0" smtClean="0">
                <a:solidFill>
                  <a:srgbClr val="C00000"/>
                </a:solidFill>
              </a:rPr>
              <a:t>As per AICTE norms required no. of faculty members: 206-113=</a:t>
            </a:r>
            <a:r>
              <a:rPr lang="en-US" b="1" dirty="0" smtClean="0">
                <a:solidFill>
                  <a:srgbClr val="C00000"/>
                </a:solidFill>
              </a:rPr>
              <a:t>93</a:t>
            </a:r>
          </a:p>
          <a:p>
            <a:pPr>
              <a:buClr>
                <a:srgbClr val="C00000"/>
              </a:buClr>
            </a:pPr>
            <a:r>
              <a:rPr lang="en-US" dirty="0">
                <a:solidFill>
                  <a:srgbClr val="C00000"/>
                </a:solidFill>
              </a:rPr>
              <a:t>As per </a:t>
            </a:r>
            <a:r>
              <a:rPr lang="en-US" dirty="0" smtClean="0">
                <a:solidFill>
                  <a:srgbClr val="C00000"/>
                </a:solidFill>
              </a:rPr>
              <a:t>IFHE </a:t>
            </a:r>
            <a:r>
              <a:rPr lang="en-US" dirty="0">
                <a:solidFill>
                  <a:srgbClr val="C00000"/>
                </a:solidFill>
              </a:rPr>
              <a:t>norms required </a:t>
            </a:r>
            <a:r>
              <a:rPr lang="en-US" dirty="0" smtClean="0">
                <a:solidFill>
                  <a:srgbClr val="C00000"/>
                </a:solidFill>
              </a:rPr>
              <a:t>no. </a:t>
            </a:r>
            <a:r>
              <a:rPr lang="en-US" dirty="0">
                <a:solidFill>
                  <a:srgbClr val="C00000"/>
                </a:solidFill>
              </a:rPr>
              <a:t>of faculty members: </a:t>
            </a:r>
            <a:r>
              <a:rPr lang="en-US" dirty="0" smtClean="0">
                <a:solidFill>
                  <a:srgbClr val="C00000"/>
                </a:solidFill>
              </a:rPr>
              <a:t>165-113=</a:t>
            </a:r>
            <a:r>
              <a:rPr lang="en-US" b="1" dirty="0" smtClean="0">
                <a:solidFill>
                  <a:srgbClr val="C00000"/>
                </a:solidFill>
              </a:rPr>
              <a:t>52</a:t>
            </a:r>
            <a:endParaRPr lang="en-US" b="1" dirty="0">
              <a:solidFill>
                <a:srgbClr val="C0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600" b="1" dirty="0" smtClean="0"/>
              <a:t>To get NBA Accreditation we need to maintain faculty 1:15 or even less than 1:15</a:t>
            </a:r>
            <a:endParaRPr lang="en-US" sz="3600" b="1" dirty="0"/>
          </a:p>
          <a:p>
            <a:pPr lvl="2">
              <a:buClr>
                <a:schemeClr val="tx1"/>
              </a:buClr>
              <a:buFont typeface="Wingdings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Clr>
                <a:srgbClr val="00B050"/>
              </a:buClr>
              <a:buNone/>
            </a:pPr>
            <a:endParaRPr lang="en-US" sz="1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Clr>
                <a:srgbClr val="7030A0"/>
              </a:buClr>
              <a:buNone/>
            </a:pPr>
            <a:endParaRPr lang="en-IN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030A0"/>
              </a:buClr>
            </a:pPr>
            <a:endParaRPr lang="en-I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60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2"/>
            <a:ext cx="12005902" cy="4955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A.Y.,2025-2026, Even Semester III, Year B.Tech.,[CSE](2023-2027 Batch) 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3430" y="934504"/>
            <a:ext cx="11800096" cy="5744088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n-US" sz="3600" b="0" i="0" u="none" strike="noStrike" dirty="0">
                <a:solidFill>
                  <a:srgbClr val="FF0000"/>
                </a:solidFill>
                <a:effectLst/>
              </a:rPr>
              <a:t> </a:t>
            </a:r>
            <a:endParaRPr lang="en-US" sz="24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dirty="0"/>
          </a:p>
          <a:p>
            <a:pPr lvl="2">
              <a:buClr>
                <a:schemeClr val="tx1"/>
              </a:buClr>
              <a:buFont typeface="Wingdings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Clr>
                <a:srgbClr val="00B050"/>
              </a:buClr>
              <a:buNone/>
            </a:pPr>
            <a:r>
              <a:rPr lang="en-US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457200" lvl="1" indent="0">
              <a:buClr>
                <a:srgbClr val="7030A0"/>
              </a:buClr>
              <a:buNone/>
            </a:pPr>
            <a:endParaRPr lang="en-IN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030A0"/>
              </a:buClr>
            </a:pPr>
            <a:endParaRPr lang="en-I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EC4CD889-3B65-1EBB-E90B-0CBE37B37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041456"/>
              </p:ext>
            </p:extLst>
          </p:nvPr>
        </p:nvGraphicFramePr>
        <p:xfrm>
          <a:off x="1450360" y="1507246"/>
          <a:ext cx="9522439" cy="254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332">
                  <a:extLst>
                    <a:ext uri="{9D8B030D-6E8A-4147-A177-3AD203B41FA5}">
                      <a16:colId xmlns:a16="http://schemas.microsoft.com/office/drawing/2014/main" xmlns="" val="1713920727"/>
                    </a:ext>
                  </a:extLst>
                </a:gridCol>
                <a:gridCol w="934631">
                  <a:extLst>
                    <a:ext uri="{9D8B030D-6E8A-4147-A177-3AD203B41FA5}">
                      <a16:colId xmlns:a16="http://schemas.microsoft.com/office/drawing/2014/main" xmlns="" val="407890422"/>
                    </a:ext>
                  </a:extLst>
                </a:gridCol>
                <a:gridCol w="4301862">
                  <a:extLst>
                    <a:ext uri="{9D8B030D-6E8A-4147-A177-3AD203B41FA5}">
                      <a16:colId xmlns:a16="http://schemas.microsoft.com/office/drawing/2014/main" xmlns="" val="830862168"/>
                    </a:ext>
                  </a:extLst>
                </a:gridCol>
                <a:gridCol w="1026371">
                  <a:extLst>
                    <a:ext uri="{9D8B030D-6E8A-4147-A177-3AD203B41FA5}">
                      <a16:colId xmlns:a16="http://schemas.microsoft.com/office/drawing/2014/main" xmlns="" val="1103402483"/>
                    </a:ext>
                  </a:extLst>
                </a:gridCol>
                <a:gridCol w="1111901">
                  <a:extLst>
                    <a:ext uri="{9D8B030D-6E8A-4147-A177-3AD203B41FA5}">
                      <a16:colId xmlns:a16="http://schemas.microsoft.com/office/drawing/2014/main" xmlns="" val="2819244683"/>
                    </a:ext>
                  </a:extLst>
                </a:gridCol>
                <a:gridCol w="1639342">
                  <a:extLst>
                    <a:ext uri="{9D8B030D-6E8A-4147-A177-3AD203B41FA5}">
                      <a16:colId xmlns:a16="http://schemas.microsoft.com/office/drawing/2014/main" xmlns="" val="2489773818"/>
                    </a:ext>
                  </a:extLst>
                </a:gridCol>
              </a:tblGrid>
              <a:tr h="2816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#S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Code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Title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L T P C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Sections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Student Count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54596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CS305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Computer Vision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3 0 0 3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5176756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CS306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Computer Networks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3 0 2 4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9131391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DS307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Big Data Systems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(Common to AI, AI-DS, and AI-ML)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3 0 0 3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70574295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CS307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 Computing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3 0 2 4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1527577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CSXXX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Discipline Elective-II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3 0 0 3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85838881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SP301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Special Project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0 0 6 3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9247605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CR302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Power Skills –IV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0 0 2 1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3195041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54B7861-CF91-DFE2-F339-0E634D788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048890"/>
              </p:ext>
            </p:extLst>
          </p:nvPr>
        </p:nvGraphicFramePr>
        <p:xfrm>
          <a:off x="1450360" y="4684537"/>
          <a:ext cx="8714918" cy="14692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897">
                  <a:extLst>
                    <a:ext uri="{9D8B030D-6E8A-4147-A177-3AD203B41FA5}">
                      <a16:colId xmlns:a16="http://schemas.microsoft.com/office/drawing/2014/main" xmlns="" val="1713920727"/>
                    </a:ext>
                  </a:extLst>
                </a:gridCol>
                <a:gridCol w="729743">
                  <a:extLst>
                    <a:ext uri="{9D8B030D-6E8A-4147-A177-3AD203B41FA5}">
                      <a16:colId xmlns:a16="http://schemas.microsoft.com/office/drawing/2014/main" xmlns="" val="407890422"/>
                    </a:ext>
                  </a:extLst>
                </a:gridCol>
                <a:gridCol w="3358817">
                  <a:extLst>
                    <a:ext uri="{9D8B030D-6E8A-4147-A177-3AD203B41FA5}">
                      <a16:colId xmlns:a16="http://schemas.microsoft.com/office/drawing/2014/main" xmlns="" val="830862168"/>
                    </a:ext>
                  </a:extLst>
                </a:gridCol>
                <a:gridCol w="801372">
                  <a:extLst>
                    <a:ext uri="{9D8B030D-6E8A-4147-A177-3AD203B41FA5}">
                      <a16:colId xmlns:a16="http://schemas.microsoft.com/office/drawing/2014/main" xmlns="" val="1103402483"/>
                    </a:ext>
                  </a:extLst>
                </a:gridCol>
                <a:gridCol w="868153">
                  <a:extLst>
                    <a:ext uri="{9D8B030D-6E8A-4147-A177-3AD203B41FA5}">
                      <a16:colId xmlns:a16="http://schemas.microsoft.com/office/drawing/2014/main" xmlns="" val="2819244683"/>
                    </a:ext>
                  </a:extLst>
                </a:gridCol>
                <a:gridCol w="1279968">
                  <a:extLst>
                    <a:ext uri="{9D8B030D-6E8A-4147-A177-3AD203B41FA5}">
                      <a16:colId xmlns:a16="http://schemas.microsoft.com/office/drawing/2014/main" xmlns="" val="2378960189"/>
                    </a:ext>
                  </a:extLst>
                </a:gridCol>
                <a:gridCol w="1279968">
                  <a:extLst>
                    <a:ext uri="{9D8B030D-6E8A-4147-A177-3AD203B41FA5}">
                      <a16:colId xmlns:a16="http://schemas.microsoft.com/office/drawing/2014/main" xmlns="" val="2489773818"/>
                    </a:ext>
                  </a:extLst>
                </a:gridCol>
              </a:tblGrid>
              <a:tr h="2816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#S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Code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Title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L T P C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Sections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Lab 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Sessions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Student Count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54596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CS306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Computer Networks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3 0 2 4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297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131391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CS307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Cloud Computing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3 0 2 4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297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0574295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CR302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Power Skills –IV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0 0 2 1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297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92090965"/>
                  </a:ext>
                </a:extLst>
              </a:tr>
            </a:tbl>
          </a:graphicData>
        </a:graphic>
      </p:graphicFrame>
      <p:sp>
        <p:nvSpPr>
          <p:cNvPr id="2" name="Title 2">
            <a:extLst>
              <a:ext uri="{FF2B5EF4-FFF2-40B4-BE49-F238E27FC236}">
                <a16:creationId xmlns:a16="http://schemas.microsoft.com/office/drawing/2014/main" xmlns="" id="{6D1E8887-A3AF-DEAF-C16C-20960270DB58}"/>
              </a:ext>
            </a:extLst>
          </p:cNvPr>
          <p:cNvSpPr txBox="1">
            <a:spLocks/>
          </p:cNvSpPr>
          <p:nvPr/>
        </p:nvSpPr>
        <p:spPr>
          <a:xfrm>
            <a:off x="374816" y="4160943"/>
            <a:ext cx="1587869" cy="374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Lab Courses</a:t>
            </a:r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21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2"/>
            <a:ext cx="12005902" cy="4955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A.Y.,2025-2026, Even Semester III, Year B.Tech.,[AI-DS](2023-2027 Batch) 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3430" y="934504"/>
            <a:ext cx="11800096" cy="5744088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n-US" sz="3600" b="0" i="0" u="none" strike="noStrike" dirty="0">
                <a:solidFill>
                  <a:srgbClr val="FF0000"/>
                </a:solidFill>
                <a:effectLst/>
              </a:rPr>
              <a:t> </a:t>
            </a:r>
            <a:endParaRPr lang="en-US" sz="24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dirty="0"/>
          </a:p>
          <a:p>
            <a:pPr lvl="2">
              <a:buClr>
                <a:schemeClr val="tx1"/>
              </a:buClr>
              <a:buFont typeface="Wingdings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Clr>
                <a:srgbClr val="00B050"/>
              </a:buClr>
              <a:buNone/>
            </a:pPr>
            <a:r>
              <a:rPr lang="en-US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457200" lvl="1" indent="0">
              <a:buClr>
                <a:srgbClr val="7030A0"/>
              </a:buClr>
              <a:buNone/>
            </a:pPr>
            <a:endParaRPr lang="en-IN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030A0"/>
              </a:buClr>
            </a:pPr>
            <a:endParaRPr lang="en-I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EC4CD889-3B65-1EBB-E90B-0CBE37B37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806096"/>
              </p:ext>
            </p:extLst>
          </p:nvPr>
        </p:nvGraphicFramePr>
        <p:xfrm>
          <a:off x="1450360" y="1507246"/>
          <a:ext cx="9522439" cy="254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332">
                  <a:extLst>
                    <a:ext uri="{9D8B030D-6E8A-4147-A177-3AD203B41FA5}">
                      <a16:colId xmlns:a16="http://schemas.microsoft.com/office/drawing/2014/main" xmlns="" val="1713920727"/>
                    </a:ext>
                  </a:extLst>
                </a:gridCol>
                <a:gridCol w="934631">
                  <a:extLst>
                    <a:ext uri="{9D8B030D-6E8A-4147-A177-3AD203B41FA5}">
                      <a16:colId xmlns:a16="http://schemas.microsoft.com/office/drawing/2014/main" xmlns="" val="407890422"/>
                    </a:ext>
                  </a:extLst>
                </a:gridCol>
                <a:gridCol w="4301862">
                  <a:extLst>
                    <a:ext uri="{9D8B030D-6E8A-4147-A177-3AD203B41FA5}">
                      <a16:colId xmlns:a16="http://schemas.microsoft.com/office/drawing/2014/main" xmlns="" val="830862168"/>
                    </a:ext>
                  </a:extLst>
                </a:gridCol>
                <a:gridCol w="1026371">
                  <a:extLst>
                    <a:ext uri="{9D8B030D-6E8A-4147-A177-3AD203B41FA5}">
                      <a16:colId xmlns:a16="http://schemas.microsoft.com/office/drawing/2014/main" xmlns="" val="1103402483"/>
                    </a:ext>
                  </a:extLst>
                </a:gridCol>
                <a:gridCol w="1111901">
                  <a:extLst>
                    <a:ext uri="{9D8B030D-6E8A-4147-A177-3AD203B41FA5}">
                      <a16:colId xmlns:a16="http://schemas.microsoft.com/office/drawing/2014/main" xmlns="" val="2819244683"/>
                    </a:ext>
                  </a:extLst>
                </a:gridCol>
                <a:gridCol w="1639342">
                  <a:extLst>
                    <a:ext uri="{9D8B030D-6E8A-4147-A177-3AD203B41FA5}">
                      <a16:colId xmlns:a16="http://schemas.microsoft.com/office/drawing/2014/main" xmlns="" val="2489773818"/>
                    </a:ext>
                  </a:extLst>
                </a:gridCol>
              </a:tblGrid>
              <a:tr h="2816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#S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Code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Title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L T P C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Sections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Student Count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54596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ML302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Fuzzy and Rough Set Theory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3 0 0 3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5176756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ML303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Reinforcement Learning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3 0 0 3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9131391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DS307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Big Data Systems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(Common to AI, AI-DS, and AI-ML)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3 0 0 3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70574295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EC308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Embedded Systems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2 0 2 3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1527577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Discipline Elective-II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3 0 0 3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85838881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SP301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Special Project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0 0 6 3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9247605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CR302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Power Skills –IV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0 0 2 1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88367137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54B7861-CF91-DFE2-F339-0E634D788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944134"/>
              </p:ext>
            </p:extLst>
          </p:nvPr>
        </p:nvGraphicFramePr>
        <p:xfrm>
          <a:off x="1450360" y="4940151"/>
          <a:ext cx="8714918" cy="11452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897">
                  <a:extLst>
                    <a:ext uri="{9D8B030D-6E8A-4147-A177-3AD203B41FA5}">
                      <a16:colId xmlns:a16="http://schemas.microsoft.com/office/drawing/2014/main" xmlns="" val="1713920727"/>
                    </a:ext>
                  </a:extLst>
                </a:gridCol>
                <a:gridCol w="729743">
                  <a:extLst>
                    <a:ext uri="{9D8B030D-6E8A-4147-A177-3AD203B41FA5}">
                      <a16:colId xmlns:a16="http://schemas.microsoft.com/office/drawing/2014/main" xmlns="" val="407890422"/>
                    </a:ext>
                  </a:extLst>
                </a:gridCol>
                <a:gridCol w="3358817">
                  <a:extLst>
                    <a:ext uri="{9D8B030D-6E8A-4147-A177-3AD203B41FA5}">
                      <a16:colId xmlns:a16="http://schemas.microsoft.com/office/drawing/2014/main" xmlns="" val="830862168"/>
                    </a:ext>
                  </a:extLst>
                </a:gridCol>
                <a:gridCol w="801372">
                  <a:extLst>
                    <a:ext uri="{9D8B030D-6E8A-4147-A177-3AD203B41FA5}">
                      <a16:colId xmlns:a16="http://schemas.microsoft.com/office/drawing/2014/main" xmlns="" val="1103402483"/>
                    </a:ext>
                  </a:extLst>
                </a:gridCol>
                <a:gridCol w="868153">
                  <a:extLst>
                    <a:ext uri="{9D8B030D-6E8A-4147-A177-3AD203B41FA5}">
                      <a16:colId xmlns:a16="http://schemas.microsoft.com/office/drawing/2014/main" xmlns="" val="2819244683"/>
                    </a:ext>
                  </a:extLst>
                </a:gridCol>
                <a:gridCol w="1279968">
                  <a:extLst>
                    <a:ext uri="{9D8B030D-6E8A-4147-A177-3AD203B41FA5}">
                      <a16:colId xmlns:a16="http://schemas.microsoft.com/office/drawing/2014/main" xmlns="" val="2378960189"/>
                    </a:ext>
                  </a:extLst>
                </a:gridCol>
                <a:gridCol w="1279968">
                  <a:extLst>
                    <a:ext uri="{9D8B030D-6E8A-4147-A177-3AD203B41FA5}">
                      <a16:colId xmlns:a16="http://schemas.microsoft.com/office/drawing/2014/main" xmlns="" val="2489773818"/>
                    </a:ext>
                  </a:extLst>
                </a:gridCol>
              </a:tblGrid>
              <a:tr h="2816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#S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Code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Title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L T P C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Sections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Lab 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Sessions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Student Count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54596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EC308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Embedded Systems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2 0 2 3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         158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131391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CR302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Power Skills –IV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0 0 2 1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7455957"/>
                  </a:ext>
                </a:extLst>
              </a:tr>
            </a:tbl>
          </a:graphicData>
        </a:graphic>
      </p:graphicFrame>
      <p:sp>
        <p:nvSpPr>
          <p:cNvPr id="2" name="Title 2">
            <a:extLst>
              <a:ext uri="{FF2B5EF4-FFF2-40B4-BE49-F238E27FC236}">
                <a16:creationId xmlns:a16="http://schemas.microsoft.com/office/drawing/2014/main" xmlns="" id="{E5C3D0BE-57FD-EE79-11E9-B9A404F38954}"/>
              </a:ext>
            </a:extLst>
          </p:cNvPr>
          <p:cNvSpPr txBox="1">
            <a:spLocks/>
          </p:cNvSpPr>
          <p:nvPr/>
        </p:nvSpPr>
        <p:spPr>
          <a:xfrm>
            <a:off x="362940" y="4190566"/>
            <a:ext cx="1587869" cy="374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Lab Courses</a:t>
            </a:r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09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2"/>
            <a:ext cx="12005902" cy="4955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A.Y.,2025-2026, Even Semester III, Year B.Tech.,[AI-ML](2023-2027 Batch) 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3430" y="934504"/>
            <a:ext cx="11800096" cy="5744088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n-US" sz="3600" b="0" i="0" u="none" strike="noStrike" dirty="0">
                <a:solidFill>
                  <a:srgbClr val="FF0000"/>
                </a:solidFill>
                <a:effectLst/>
              </a:rPr>
              <a:t> </a:t>
            </a:r>
            <a:endParaRPr lang="en-US" sz="24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dirty="0"/>
          </a:p>
          <a:p>
            <a:pPr lvl="2">
              <a:buClr>
                <a:schemeClr val="tx1"/>
              </a:buClr>
              <a:buFont typeface="Wingdings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Clr>
                <a:srgbClr val="00B050"/>
              </a:buClr>
              <a:buNone/>
            </a:pPr>
            <a:r>
              <a:rPr lang="en-US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457200" lvl="1" indent="0">
              <a:buClr>
                <a:srgbClr val="7030A0"/>
              </a:buClr>
              <a:buNone/>
            </a:pPr>
            <a:endParaRPr lang="en-IN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030A0"/>
              </a:buClr>
            </a:pPr>
            <a:endParaRPr lang="en-I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EC4CD889-3B65-1EBB-E90B-0CBE37B37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134755"/>
              </p:ext>
            </p:extLst>
          </p:nvPr>
        </p:nvGraphicFramePr>
        <p:xfrm>
          <a:off x="1450360" y="1507246"/>
          <a:ext cx="7075528" cy="254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332">
                  <a:extLst>
                    <a:ext uri="{9D8B030D-6E8A-4147-A177-3AD203B41FA5}">
                      <a16:colId xmlns:a16="http://schemas.microsoft.com/office/drawing/2014/main" xmlns="" val="1713920727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xmlns="" val="407890422"/>
                    </a:ext>
                  </a:extLst>
                </a:gridCol>
                <a:gridCol w="2897442">
                  <a:extLst>
                    <a:ext uri="{9D8B030D-6E8A-4147-A177-3AD203B41FA5}">
                      <a16:colId xmlns:a16="http://schemas.microsoft.com/office/drawing/2014/main" xmlns="" val="830862168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xmlns="" val="1103402483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xmlns="" val="2819244683"/>
                    </a:ext>
                  </a:extLst>
                </a:gridCol>
                <a:gridCol w="1639342">
                  <a:extLst>
                    <a:ext uri="{9D8B030D-6E8A-4147-A177-3AD203B41FA5}">
                      <a16:colId xmlns:a16="http://schemas.microsoft.com/office/drawing/2014/main" xmlns="" val="2489773818"/>
                    </a:ext>
                  </a:extLst>
                </a:gridCol>
              </a:tblGrid>
              <a:tr h="2816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#S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Code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Title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L T P C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Sections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Student Count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54596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Fundamentals of Signal Processing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3 0 0 3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5176756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DS306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DEEP LEARNING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3 0 0 3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9131391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MT310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AUTONOMOUS VEHICLES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3 0 0 3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70574295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DS307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Big Data Systems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3 0 0 3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1527577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Discipline Elective-II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3 0 0 3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85838881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SP301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Special Project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0 0 6 3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9247605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CR302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Power Skills –IV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0 0 2 1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16651433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27F70169-30E1-218B-CA9E-23B79018D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557679"/>
              </p:ext>
            </p:extLst>
          </p:nvPr>
        </p:nvGraphicFramePr>
        <p:xfrm>
          <a:off x="678464" y="4731420"/>
          <a:ext cx="8714918" cy="8212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897">
                  <a:extLst>
                    <a:ext uri="{9D8B030D-6E8A-4147-A177-3AD203B41FA5}">
                      <a16:colId xmlns:a16="http://schemas.microsoft.com/office/drawing/2014/main" xmlns="" val="1713920727"/>
                    </a:ext>
                  </a:extLst>
                </a:gridCol>
                <a:gridCol w="729743">
                  <a:extLst>
                    <a:ext uri="{9D8B030D-6E8A-4147-A177-3AD203B41FA5}">
                      <a16:colId xmlns:a16="http://schemas.microsoft.com/office/drawing/2014/main" xmlns="" val="407890422"/>
                    </a:ext>
                  </a:extLst>
                </a:gridCol>
                <a:gridCol w="3358817">
                  <a:extLst>
                    <a:ext uri="{9D8B030D-6E8A-4147-A177-3AD203B41FA5}">
                      <a16:colId xmlns:a16="http://schemas.microsoft.com/office/drawing/2014/main" xmlns="" val="830862168"/>
                    </a:ext>
                  </a:extLst>
                </a:gridCol>
                <a:gridCol w="801372">
                  <a:extLst>
                    <a:ext uri="{9D8B030D-6E8A-4147-A177-3AD203B41FA5}">
                      <a16:colId xmlns:a16="http://schemas.microsoft.com/office/drawing/2014/main" xmlns="" val="1103402483"/>
                    </a:ext>
                  </a:extLst>
                </a:gridCol>
                <a:gridCol w="868153">
                  <a:extLst>
                    <a:ext uri="{9D8B030D-6E8A-4147-A177-3AD203B41FA5}">
                      <a16:colId xmlns:a16="http://schemas.microsoft.com/office/drawing/2014/main" xmlns="" val="2819244683"/>
                    </a:ext>
                  </a:extLst>
                </a:gridCol>
                <a:gridCol w="1279968">
                  <a:extLst>
                    <a:ext uri="{9D8B030D-6E8A-4147-A177-3AD203B41FA5}">
                      <a16:colId xmlns:a16="http://schemas.microsoft.com/office/drawing/2014/main" xmlns="" val="2378960189"/>
                    </a:ext>
                  </a:extLst>
                </a:gridCol>
                <a:gridCol w="1279968">
                  <a:extLst>
                    <a:ext uri="{9D8B030D-6E8A-4147-A177-3AD203B41FA5}">
                      <a16:colId xmlns:a16="http://schemas.microsoft.com/office/drawing/2014/main" xmlns="" val="2489773818"/>
                    </a:ext>
                  </a:extLst>
                </a:gridCol>
              </a:tblGrid>
              <a:tr h="2816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#S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Code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Title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L T P C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Sections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Lab 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Sessions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Student Count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54596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CR302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Power Skills –IV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0 0 2 1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         58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13139121"/>
                  </a:ext>
                </a:extLst>
              </a:tr>
            </a:tbl>
          </a:graphicData>
        </a:graphic>
      </p:graphicFrame>
      <p:sp>
        <p:nvSpPr>
          <p:cNvPr id="6" name="Title 2">
            <a:extLst>
              <a:ext uri="{FF2B5EF4-FFF2-40B4-BE49-F238E27FC236}">
                <a16:creationId xmlns:a16="http://schemas.microsoft.com/office/drawing/2014/main" xmlns="" id="{26D54544-57A4-C153-A543-3ADDDCB5EE19}"/>
              </a:ext>
            </a:extLst>
          </p:cNvPr>
          <p:cNvSpPr txBox="1">
            <a:spLocks/>
          </p:cNvSpPr>
          <p:nvPr/>
        </p:nvSpPr>
        <p:spPr>
          <a:xfrm>
            <a:off x="315440" y="4173655"/>
            <a:ext cx="1587869" cy="374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Lab Courses</a:t>
            </a:r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60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2"/>
            <a:ext cx="12005902" cy="4955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A.Y.,2025-2026, Even Semester III, Year B.Tech.,[AI](2023-2027 Batch) 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3430" y="934504"/>
            <a:ext cx="11800096" cy="5744088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n-US" sz="3600" b="0" i="0" u="none" strike="noStrike" dirty="0">
                <a:solidFill>
                  <a:srgbClr val="FF0000"/>
                </a:solidFill>
                <a:effectLst/>
              </a:rPr>
              <a:t> </a:t>
            </a:r>
            <a:endParaRPr lang="en-US" sz="24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dirty="0"/>
          </a:p>
          <a:p>
            <a:pPr lvl="2">
              <a:buClr>
                <a:schemeClr val="tx1"/>
              </a:buClr>
              <a:buFont typeface="Wingdings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Clr>
                <a:srgbClr val="00B050"/>
              </a:buClr>
              <a:buNone/>
            </a:pPr>
            <a:r>
              <a:rPr lang="en-US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457200" lvl="1" indent="0">
              <a:buClr>
                <a:srgbClr val="7030A0"/>
              </a:buClr>
              <a:buNone/>
            </a:pPr>
            <a:endParaRPr lang="en-IN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030A0"/>
              </a:buClr>
            </a:pPr>
            <a:endParaRPr lang="en-I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EC4CD889-3B65-1EBB-E90B-0CBE37B37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608436"/>
              </p:ext>
            </p:extLst>
          </p:nvPr>
        </p:nvGraphicFramePr>
        <p:xfrm>
          <a:off x="1450360" y="1507246"/>
          <a:ext cx="7491759" cy="254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235">
                  <a:extLst>
                    <a:ext uri="{9D8B030D-6E8A-4147-A177-3AD203B41FA5}">
                      <a16:colId xmlns:a16="http://schemas.microsoft.com/office/drawing/2014/main" xmlns="" val="1713920727"/>
                    </a:ext>
                  </a:extLst>
                </a:gridCol>
                <a:gridCol w="711963">
                  <a:extLst>
                    <a:ext uri="{9D8B030D-6E8A-4147-A177-3AD203B41FA5}">
                      <a16:colId xmlns:a16="http://schemas.microsoft.com/office/drawing/2014/main" xmlns="" val="407890422"/>
                    </a:ext>
                  </a:extLst>
                </a:gridCol>
                <a:gridCol w="3192749">
                  <a:extLst>
                    <a:ext uri="{9D8B030D-6E8A-4147-A177-3AD203B41FA5}">
                      <a16:colId xmlns:a16="http://schemas.microsoft.com/office/drawing/2014/main" xmlns="" val="830862168"/>
                    </a:ext>
                  </a:extLst>
                </a:gridCol>
                <a:gridCol w="678728">
                  <a:extLst>
                    <a:ext uri="{9D8B030D-6E8A-4147-A177-3AD203B41FA5}">
                      <a16:colId xmlns:a16="http://schemas.microsoft.com/office/drawing/2014/main" xmlns="" val="1103402483"/>
                    </a:ext>
                  </a:extLst>
                </a:gridCol>
                <a:gridCol w="846661">
                  <a:extLst>
                    <a:ext uri="{9D8B030D-6E8A-4147-A177-3AD203B41FA5}">
                      <a16:colId xmlns:a16="http://schemas.microsoft.com/office/drawing/2014/main" xmlns="" val="2819244683"/>
                    </a:ext>
                  </a:extLst>
                </a:gridCol>
                <a:gridCol w="1806423">
                  <a:extLst>
                    <a:ext uri="{9D8B030D-6E8A-4147-A177-3AD203B41FA5}">
                      <a16:colId xmlns:a16="http://schemas.microsoft.com/office/drawing/2014/main" xmlns="" val="2489773818"/>
                    </a:ext>
                  </a:extLst>
                </a:gridCol>
              </a:tblGrid>
              <a:tr h="2816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#S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Code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Title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L T P C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Sections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Student Count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54596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DS311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Natural Language Processing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3 0 0 3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5176756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DS306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Deep Learning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3 0 0 3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9131391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DS307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Big Data Systems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3 0 0 3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70574295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EC308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Embedded Systems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2 0 2 3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1527577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Discipline Elective-II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3 0 0 3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85838881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SP301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Special Project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0 0 6 3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9247605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CR302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Power Skills –IV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0 0 2 1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84578703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DA54C355-0FF4-FF2B-D305-BA9D673CC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885009"/>
              </p:ext>
            </p:extLst>
          </p:nvPr>
        </p:nvGraphicFramePr>
        <p:xfrm>
          <a:off x="678464" y="4731420"/>
          <a:ext cx="8714918" cy="11452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897">
                  <a:extLst>
                    <a:ext uri="{9D8B030D-6E8A-4147-A177-3AD203B41FA5}">
                      <a16:colId xmlns:a16="http://schemas.microsoft.com/office/drawing/2014/main" xmlns="" val="1713920727"/>
                    </a:ext>
                  </a:extLst>
                </a:gridCol>
                <a:gridCol w="729743">
                  <a:extLst>
                    <a:ext uri="{9D8B030D-6E8A-4147-A177-3AD203B41FA5}">
                      <a16:colId xmlns:a16="http://schemas.microsoft.com/office/drawing/2014/main" xmlns="" val="407890422"/>
                    </a:ext>
                  </a:extLst>
                </a:gridCol>
                <a:gridCol w="3358817">
                  <a:extLst>
                    <a:ext uri="{9D8B030D-6E8A-4147-A177-3AD203B41FA5}">
                      <a16:colId xmlns:a16="http://schemas.microsoft.com/office/drawing/2014/main" xmlns="" val="830862168"/>
                    </a:ext>
                  </a:extLst>
                </a:gridCol>
                <a:gridCol w="801372">
                  <a:extLst>
                    <a:ext uri="{9D8B030D-6E8A-4147-A177-3AD203B41FA5}">
                      <a16:colId xmlns:a16="http://schemas.microsoft.com/office/drawing/2014/main" xmlns="" val="1103402483"/>
                    </a:ext>
                  </a:extLst>
                </a:gridCol>
                <a:gridCol w="868153">
                  <a:extLst>
                    <a:ext uri="{9D8B030D-6E8A-4147-A177-3AD203B41FA5}">
                      <a16:colId xmlns:a16="http://schemas.microsoft.com/office/drawing/2014/main" xmlns="" val="2819244683"/>
                    </a:ext>
                  </a:extLst>
                </a:gridCol>
                <a:gridCol w="1279968">
                  <a:extLst>
                    <a:ext uri="{9D8B030D-6E8A-4147-A177-3AD203B41FA5}">
                      <a16:colId xmlns:a16="http://schemas.microsoft.com/office/drawing/2014/main" xmlns="" val="2378960189"/>
                    </a:ext>
                  </a:extLst>
                </a:gridCol>
                <a:gridCol w="1279968">
                  <a:extLst>
                    <a:ext uri="{9D8B030D-6E8A-4147-A177-3AD203B41FA5}">
                      <a16:colId xmlns:a16="http://schemas.microsoft.com/office/drawing/2014/main" xmlns="" val="2489773818"/>
                    </a:ext>
                  </a:extLst>
                </a:gridCol>
              </a:tblGrid>
              <a:tr h="2816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#S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Code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Title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L T P C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Sections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Lab 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Sessions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Student Count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54596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EC308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Embedded Systems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2 0 2 3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131391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CR302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Power Skills –IV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0 0 2 1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0564712"/>
                  </a:ext>
                </a:extLst>
              </a:tr>
            </a:tbl>
          </a:graphicData>
        </a:graphic>
      </p:graphicFrame>
      <p:sp>
        <p:nvSpPr>
          <p:cNvPr id="2" name="Title 2">
            <a:extLst>
              <a:ext uri="{FF2B5EF4-FFF2-40B4-BE49-F238E27FC236}">
                <a16:creationId xmlns:a16="http://schemas.microsoft.com/office/drawing/2014/main" xmlns="" id="{08853D23-3CC0-98EA-0247-87DF66A19DCF}"/>
              </a:ext>
            </a:extLst>
          </p:cNvPr>
          <p:cNvSpPr txBox="1">
            <a:spLocks/>
          </p:cNvSpPr>
          <p:nvPr/>
        </p:nvSpPr>
        <p:spPr>
          <a:xfrm>
            <a:off x="362941" y="4178585"/>
            <a:ext cx="1587869" cy="374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Lab Courses</a:t>
            </a:r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95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2"/>
            <a:ext cx="12005902" cy="4955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A.Y.,2025-2026, Even Semester III, Year BCA (2024-2027 Batch) 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3430" y="934504"/>
            <a:ext cx="11800096" cy="5744088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n-US" sz="3600" b="0" i="0" u="none" strike="noStrike" dirty="0">
                <a:solidFill>
                  <a:srgbClr val="FF0000"/>
                </a:solidFill>
                <a:effectLst/>
              </a:rPr>
              <a:t> </a:t>
            </a:r>
            <a:endParaRPr lang="en-US" sz="24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dirty="0"/>
          </a:p>
          <a:p>
            <a:pPr lvl="2">
              <a:buClr>
                <a:schemeClr val="tx1"/>
              </a:buClr>
              <a:buFont typeface="Wingdings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Clr>
                <a:srgbClr val="00B050"/>
              </a:buClr>
              <a:buNone/>
            </a:pPr>
            <a:r>
              <a:rPr lang="en-US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457200" lvl="1" indent="0">
              <a:buClr>
                <a:srgbClr val="7030A0"/>
              </a:buClr>
              <a:buNone/>
            </a:pPr>
            <a:endParaRPr lang="en-IN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030A0"/>
              </a:buClr>
            </a:pPr>
            <a:endParaRPr lang="en-I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EC4CD889-3B65-1EBB-E90B-0CBE37B37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340251"/>
              </p:ext>
            </p:extLst>
          </p:nvPr>
        </p:nvGraphicFramePr>
        <p:xfrm>
          <a:off x="1450360" y="1507246"/>
          <a:ext cx="7491759" cy="1901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235">
                  <a:extLst>
                    <a:ext uri="{9D8B030D-6E8A-4147-A177-3AD203B41FA5}">
                      <a16:colId xmlns:a16="http://schemas.microsoft.com/office/drawing/2014/main" xmlns="" val="1713920727"/>
                    </a:ext>
                  </a:extLst>
                </a:gridCol>
                <a:gridCol w="711963">
                  <a:extLst>
                    <a:ext uri="{9D8B030D-6E8A-4147-A177-3AD203B41FA5}">
                      <a16:colId xmlns:a16="http://schemas.microsoft.com/office/drawing/2014/main" xmlns="" val="407890422"/>
                    </a:ext>
                  </a:extLst>
                </a:gridCol>
                <a:gridCol w="3192749">
                  <a:extLst>
                    <a:ext uri="{9D8B030D-6E8A-4147-A177-3AD203B41FA5}">
                      <a16:colId xmlns:a16="http://schemas.microsoft.com/office/drawing/2014/main" xmlns="" val="830862168"/>
                    </a:ext>
                  </a:extLst>
                </a:gridCol>
                <a:gridCol w="678728">
                  <a:extLst>
                    <a:ext uri="{9D8B030D-6E8A-4147-A177-3AD203B41FA5}">
                      <a16:colId xmlns:a16="http://schemas.microsoft.com/office/drawing/2014/main" xmlns="" val="1103402483"/>
                    </a:ext>
                  </a:extLst>
                </a:gridCol>
                <a:gridCol w="846661">
                  <a:extLst>
                    <a:ext uri="{9D8B030D-6E8A-4147-A177-3AD203B41FA5}">
                      <a16:colId xmlns:a16="http://schemas.microsoft.com/office/drawing/2014/main" xmlns="" val="2819244683"/>
                    </a:ext>
                  </a:extLst>
                </a:gridCol>
                <a:gridCol w="1806423">
                  <a:extLst>
                    <a:ext uri="{9D8B030D-6E8A-4147-A177-3AD203B41FA5}">
                      <a16:colId xmlns:a16="http://schemas.microsoft.com/office/drawing/2014/main" xmlns="" val="2489773818"/>
                    </a:ext>
                  </a:extLst>
                </a:gridCol>
              </a:tblGrid>
              <a:tr h="2816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#S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Code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Title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L T P C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Sections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Student Count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54596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BCA321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 Project Management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4 0 0 4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5176756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BCA 416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Deep Learning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4 0 0 4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9131391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BCA 417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Natural Language Processing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4 0 0 4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70574295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BCA 422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 Computing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4 0 0 4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1527577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CP-II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Capstone Project-II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0 0 0 6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858388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61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2"/>
            <a:ext cx="12005902" cy="4955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A.Y.,2025-2026, Even Semester III, Year B.Sc.[DA] (2024-2027 Batch) 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3430" y="934504"/>
            <a:ext cx="11800096" cy="5744088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n-US" sz="3600" b="0" i="0" u="none" strike="noStrike" dirty="0">
                <a:solidFill>
                  <a:srgbClr val="FF0000"/>
                </a:solidFill>
                <a:effectLst/>
              </a:rPr>
              <a:t> </a:t>
            </a:r>
            <a:endParaRPr lang="en-US" sz="24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dirty="0"/>
          </a:p>
          <a:p>
            <a:pPr lvl="2">
              <a:buClr>
                <a:schemeClr val="tx1"/>
              </a:buClr>
              <a:buFont typeface="Wingdings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Clr>
                <a:srgbClr val="00B050"/>
              </a:buClr>
              <a:buNone/>
            </a:pPr>
            <a:r>
              <a:rPr lang="en-US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457200" lvl="1" indent="0">
              <a:buClr>
                <a:srgbClr val="7030A0"/>
              </a:buClr>
              <a:buNone/>
            </a:pPr>
            <a:endParaRPr lang="en-IN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030A0"/>
              </a:buClr>
            </a:pPr>
            <a:endParaRPr lang="en-I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EC4CD889-3B65-1EBB-E90B-0CBE37B37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608058"/>
              </p:ext>
            </p:extLst>
          </p:nvPr>
        </p:nvGraphicFramePr>
        <p:xfrm>
          <a:off x="1068779" y="1507246"/>
          <a:ext cx="8372102" cy="2225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227">
                  <a:extLst>
                    <a:ext uri="{9D8B030D-6E8A-4147-A177-3AD203B41FA5}">
                      <a16:colId xmlns:a16="http://schemas.microsoft.com/office/drawing/2014/main" xmlns="" val="1713920727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xmlns="" val="407890422"/>
                    </a:ext>
                  </a:extLst>
                </a:gridCol>
                <a:gridCol w="3567924">
                  <a:extLst>
                    <a:ext uri="{9D8B030D-6E8A-4147-A177-3AD203B41FA5}">
                      <a16:colId xmlns:a16="http://schemas.microsoft.com/office/drawing/2014/main" xmlns="" val="830862168"/>
                    </a:ext>
                  </a:extLst>
                </a:gridCol>
                <a:gridCol w="758484">
                  <a:extLst>
                    <a:ext uri="{9D8B030D-6E8A-4147-A177-3AD203B41FA5}">
                      <a16:colId xmlns:a16="http://schemas.microsoft.com/office/drawing/2014/main" xmlns="" val="1103402483"/>
                    </a:ext>
                  </a:extLst>
                </a:gridCol>
                <a:gridCol w="946150">
                  <a:extLst>
                    <a:ext uri="{9D8B030D-6E8A-4147-A177-3AD203B41FA5}">
                      <a16:colId xmlns:a16="http://schemas.microsoft.com/office/drawing/2014/main" xmlns="" val="2819244683"/>
                    </a:ext>
                  </a:extLst>
                </a:gridCol>
                <a:gridCol w="2018692">
                  <a:extLst>
                    <a:ext uri="{9D8B030D-6E8A-4147-A177-3AD203B41FA5}">
                      <a16:colId xmlns:a16="http://schemas.microsoft.com/office/drawing/2014/main" xmlns="" val="2489773818"/>
                    </a:ext>
                  </a:extLst>
                </a:gridCol>
              </a:tblGrid>
              <a:tr h="2816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#S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Code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Title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L T P C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Sections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Student Count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54596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BSDA306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Big Data Systems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3 1 0 4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5176756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BSDA307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Blockchain Technology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3 1 0 4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9131391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BSDA308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Deeplearning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3 1 0 4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70574295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BSDA309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Visualization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3 1 0 4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1527577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BSDA310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Internet of Things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3 1 0 4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85838881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Elective-II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3 1 0 4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985281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698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2"/>
            <a:ext cx="12005902" cy="4955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A.Y.,2025-2026, Even Semester III, Year B.Sc.[CS] (2024-2027 Batch) 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3430" y="934504"/>
            <a:ext cx="11800096" cy="5744088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n-US" sz="3600" b="0" i="0" u="none" strike="noStrike" dirty="0">
                <a:solidFill>
                  <a:srgbClr val="FF0000"/>
                </a:solidFill>
                <a:effectLst/>
              </a:rPr>
              <a:t> </a:t>
            </a:r>
            <a:endParaRPr lang="en-US" sz="24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dirty="0"/>
          </a:p>
          <a:p>
            <a:pPr lvl="2">
              <a:buClr>
                <a:schemeClr val="tx1"/>
              </a:buClr>
              <a:buFont typeface="Wingdings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Clr>
                <a:srgbClr val="00B050"/>
              </a:buClr>
              <a:buNone/>
            </a:pPr>
            <a:r>
              <a:rPr lang="en-US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457200" lvl="1" indent="0">
              <a:buClr>
                <a:srgbClr val="7030A0"/>
              </a:buClr>
              <a:buNone/>
            </a:pPr>
            <a:endParaRPr lang="en-IN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030A0"/>
              </a:buClr>
            </a:pPr>
            <a:endParaRPr lang="en-I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EC4CD889-3B65-1EBB-E90B-0CBE37B37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910788"/>
              </p:ext>
            </p:extLst>
          </p:nvPr>
        </p:nvGraphicFramePr>
        <p:xfrm>
          <a:off x="1068779" y="1507246"/>
          <a:ext cx="8372102" cy="2225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227">
                  <a:extLst>
                    <a:ext uri="{9D8B030D-6E8A-4147-A177-3AD203B41FA5}">
                      <a16:colId xmlns:a16="http://schemas.microsoft.com/office/drawing/2014/main" xmlns="" val="1713920727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xmlns="" val="407890422"/>
                    </a:ext>
                  </a:extLst>
                </a:gridCol>
                <a:gridCol w="3567924">
                  <a:extLst>
                    <a:ext uri="{9D8B030D-6E8A-4147-A177-3AD203B41FA5}">
                      <a16:colId xmlns:a16="http://schemas.microsoft.com/office/drawing/2014/main" xmlns="" val="830862168"/>
                    </a:ext>
                  </a:extLst>
                </a:gridCol>
                <a:gridCol w="758484">
                  <a:extLst>
                    <a:ext uri="{9D8B030D-6E8A-4147-A177-3AD203B41FA5}">
                      <a16:colId xmlns:a16="http://schemas.microsoft.com/office/drawing/2014/main" xmlns="" val="1103402483"/>
                    </a:ext>
                  </a:extLst>
                </a:gridCol>
                <a:gridCol w="946150">
                  <a:extLst>
                    <a:ext uri="{9D8B030D-6E8A-4147-A177-3AD203B41FA5}">
                      <a16:colId xmlns:a16="http://schemas.microsoft.com/office/drawing/2014/main" xmlns="" val="2819244683"/>
                    </a:ext>
                  </a:extLst>
                </a:gridCol>
                <a:gridCol w="2018692">
                  <a:extLst>
                    <a:ext uri="{9D8B030D-6E8A-4147-A177-3AD203B41FA5}">
                      <a16:colId xmlns:a16="http://schemas.microsoft.com/office/drawing/2014/main" xmlns="" val="2489773818"/>
                    </a:ext>
                  </a:extLst>
                </a:gridCol>
              </a:tblGrid>
              <a:tr h="2816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#S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Code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Title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L T P C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Sections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Student Count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54596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BSCS306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Cryptography and Network Security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3 1 0 4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5176756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BSCS307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 Testing Methodology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3 1 0 4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9131391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BSCS308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Compiler Design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3 1 0 4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70574295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BSCS309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 Computing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3 1 0 4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1527577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BSCS310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 Statck Web Development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3 1 0 4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85838881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Elective-II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3 1 0 4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985281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304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2"/>
            <a:ext cx="12005902" cy="467503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/>
            </a:r>
            <a:br>
              <a:rPr lang="en-US" sz="2800" b="1" dirty="0">
                <a:solidFill>
                  <a:srgbClr val="C00000"/>
                </a:solidFill>
              </a:rPr>
            </a:br>
            <a:r>
              <a:rPr lang="en-US" sz="2800" b="1" dirty="0">
                <a:solidFill>
                  <a:srgbClr val="C00000"/>
                </a:solidFill>
              </a:rPr>
              <a:t>A.Y.,2025-2026, </a:t>
            </a:r>
            <a:r>
              <a:rPr lang="en-US" sz="2800" b="1" dirty="0" smtClean="0">
                <a:solidFill>
                  <a:srgbClr val="C00000"/>
                </a:solidFill>
              </a:rPr>
              <a:t>Even </a:t>
            </a:r>
            <a:r>
              <a:rPr lang="en-US" sz="2800" b="1" dirty="0">
                <a:solidFill>
                  <a:srgbClr val="C00000"/>
                </a:solidFill>
              </a:rPr>
              <a:t>Semester IV Year B. Tech(CSE,AI&amp;DS)., (2022-2026 Batch) 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3430" y="1283678"/>
            <a:ext cx="11800096" cy="5394914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n-US" sz="3600" b="0" i="0" u="none" strike="noStrike" dirty="0">
                <a:solidFill>
                  <a:srgbClr val="FF0000"/>
                </a:solidFill>
                <a:effectLst/>
              </a:rPr>
              <a:t> </a:t>
            </a:r>
            <a:endParaRPr lang="en-US" sz="24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dirty="0"/>
          </a:p>
          <a:p>
            <a:pPr lvl="2">
              <a:buClr>
                <a:schemeClr val="tx1"/>
              </a:buClr>
              <a:buFont typeface="Wingdings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Clr>
                <a:srgbClr val="00B050"/>
              </a:buClr>
              <a:buNone/>
            </a:pPr>
            <a:endParaRPr lang="en-US" sz="1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Clr>
                <a:srgbClr val="7030A0"/>
              </a:buClr>
              <a:buNone/>
            </a:pPr>
            <a:endParaRPr lang="en-IN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030A0"/>
              </a:buClr>
            </a:pPr>
            <a:endParaRPr lang="en-I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795524"/>
              </p:ext>
            </p:extLst>
          </p:nvPr>
        </p:nvGraphicFramePr>
        <p:xfrm>
          <a:off x="781880" y="1431480"/>
          <a:ext cx="9024728" cy="14387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211">
                  <a:extLst>
                    <a:ext uri="{9D8B030D-6E8A-4147-A177-3AD203B41FA5}">
                      <a16:colId xmlns:a16="http://schemas.microsoft.com/office/drawing/2014/main" xmlns="" val="1713920727"/>
                    </a:ext>
                  </a:extLst>
                </a:gridCol>
                <a:gridCol w="820977">
                  <a:extLst>
                    <a:ext uri="{9D8B030D-6E8A-4147-A177-3AD203B41FA5}">
                      <a16:colId xmlns:a16="http://schemas.microsoft.com/office/drawing/2014/main" xmlns="" val="407890422"/>
                    </a:ext>
                  </a:extLst>
                </a:gridCol>
                <a:gridCol w="4477504">
                  <a:extLst>
                    <a:ext uri="{9D8B030D-6E8A-4147-A177-3AD203B41FA5}">
                      <a16:colId xmlns:a16="http://schemas.microsoft.com/office/drawing/2014/main" xmlns="" val="830862168"/>
                    </a:ext>
                  </a:extLst>
                </a:gridCol>
                <a:gridCol w="756949">
                  <a:extLst>
                    <a:ext uri="{9D8B030D-6E8A-4147-A177-3AD203B41FA5}">
                      <a16:colId xmlns:a16="http://schemas.microsoft.com/office/drawing/2014/main" xmlns="" val="1103402483"/>
                    </a:ext>
                  </a:extLst>
                </a:gridCol>
                <a:gridCol w="961582">
                  <a:extLst>
                    <a:ext uri="{9D8B030D-6E8A-4147-A177-3AD203B41FA5}">
                      <a16:colId xmlns:a16="http://schemas.microsoft.com/office/drawing/2014/main" xmlns="" val="2819244683"/>
                    </a:ext>
                  </a:extLst>
                </a:gridCol>
                <a:gridCol w="1602505">
                  <a:extLst>
                    <a:ext uri="{9D8B030D-6E8A-4147-A177-3AD203B41FA5}">
                      <a16:colId xmlns:a16="http://schemas.microsoft.com/office/drawing/2014/main" xmlns="" val="2489773818"/>
                    </a:ext>
                  </a:extLst>
                </a:gridCol>
              </a:tblGrid>
              <a:tr h="3232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#S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Code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Title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L T P C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Sections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Student Count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545960"/>
                  </a:ext>
                </a:extLst>
              </a:tr>
              <a:tr h="371842"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b="0" dirty="0" smtClean="0">
                          <a:effectLst/>
                          <a:latin typeface="Calibri" panose="020F0502020204030204" pitchFamily="34" charset="0"/>
                        </a:rPr>
                        <a:t> XX</a:t>
                      </a:r>
                      <a:r>
                        <a:rPr lang="en-IN" sz="1200" b="0" baseline="0" dirty="0" smtClean="0">
                          <a:effectLst/>
                          <a:latin typeface="Calibri" panose="020F0502020204030204" pitchFamily="34" charset="0"/>
                        </a:rPr>
                        <a:t> XXX</a:t>
                      </a:r>
                      <a:endParaRPr lang="en-IN" sz="12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b="0" dirty="0" smtClean="0">
                          <a:effectLst/>
                          <a:latin typeface="Calibri" panose="020F0502020204030204" pitchFamily="34" charset="0"/>
                        </a:rPr>
                        <a:t>Dis</a:t>
                      </a:r>
                      <a:r>
                        <a:rPr lang="en-IN" sz="1200" b="0" baseline="0" dirty="0" smtClean="0">
                          <a:effectLst/>
                          <a:latin typeface="Calibri" panose="020F0502020204030204" pitchFamily="34" charset="0"/>
                        </a:rPr>
                        <a:t>cipline Electives(4)</a:t>
                      </a:r>
                      <a:endParaRPr lang="en-IN" sz="12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3 0 0 3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dirty="0" smtClean="0">
                          <a:effectLst/>
                          <a:latin typeface="Calibri" panose="020F0502020204030204" pitchFamily="34" charset="0"/>
                        </a:rPr>
                        <a:t>2 x 4=8</a:t>
                      </a:r>
                      <a:endParaRPr lang="en-IN" sz="12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dirty="0" smtClean="0">
                          <a:effectLst/>
                          <a:latin typeface="Calibri" panose="020F0502020204030204" pitchFamily="34" charset="0"/>
                        </a:rPr>
                        <a:t>102</a:t>
                      </a:r>
                      <a:endParaRPr lang="en-IN" sz="12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2517675601"/>
                  </a:ext>
                </a:extLst>
              </a:tr>
              <a:tr h="371842"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b="0" dirty="0" smtClean="0">
                          <a:effectLst/>
                          <a:latin typeface="Calibri" panose="020F0502020204030204" pitchFamily="34" charset="0"/>
                        </a:rPr>
                        <a:t>XX XXX</a:t>
                      </a:r>
                      <a:endParaRPr lang="en-IN" sz="12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 smtClean="0">
                          <a:effectLst/>
                          <a:latin typeface="Calibri" panose="020F0502020204030204" pitchFamily="34" charset="0"/>
                        </a:rPr>
                        <a:t>Humanities Elective(1)</a:t>
                      </a:r>
                      <a:endParaRPr lang="en-US" sz="12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3 0 0 3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dirty="0" smtClean="0">
                          <a:effectLst/>
                          <a:latin typeface="Calibri" panose="020F0502020204030204" pitchFamily="34" charset="0"/>
                        </a:rPr>
                        <a:t>102</a:t>
                      </a:r>
                      <a:endParaRPr lang="en-IN" sz="12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3913139121"/>
                  </a:ext>
                </a:extLst>
              </a:tr>
              <a:tr h="371842"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b="0" dirty="0" smtClean="0">
                          <a:effectLst/>
                          <a:latin typeface="Calibri" panose="020F0502020204030204" pitchFamily="34" charset="0"/>
                        </a:rPr>
                        <a:t>XX XXX</a:t>
                      </a:r>
                      <a:endParaRPr lang="en-IN" sz="12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b="0" dirty="0" smtClean="0">
                          <a:effectLst/>
                          <a:latin typeface="Calibri" panose="020F0502020204030204" pitchFamily="34" charset="0"/>
                        </a:rPr>
                        <a:t>IP-II/Thesis</a:t>
                      </a:r>
                      <a:endParaRPr lang="en-IN" sz="12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dirty="0" smtClean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en-IN" sz="1200" b="0" baseline="0" dirty="0" smtClean="0">
                          <a:effectLst/>
                          <a:latin typeface="Calibri" panose="020F0502020204030204" pitchFamily="34" charset="0"/>
                        </a:rPr>
                        <a:t> 0 0 15</a:t>
                      </a:r>
                      <a:endParaRPr lang="en-IN" sz="12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dirty="0" smtClean="0"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IN" sz="12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dirty="0" smtClean="0">
                          <a:effectLst/>
                          <a:latin typeface="Calibri" panose="020F0502020204030204" pitchFamily="34" charset="0"/>
                        </a:rPr>
                        <a:t>470</a:t>
                      </a:r>
                      <a:endParaRPr lang="en-IN" sz="12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2705742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903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2"/>
            <a:ext cx="12005902" cy="467503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/>
            </a:r>
            <a:br>
              <a:rPr lang="en-US" sz="2800" b="1" dirty="0">
                <a:solidFill>
                  <a:srgbClr val="C00000"/>
                </a:solidFill>
              </a:rPr>
            </a:br>
            <a:r>
              <a:rPr lang="en-US" sz="2800" b="1" dirty="0">
                <a:solidFill>
                  <a:srgbClr val="C00000"/>
                </a:solidFill>
              </a:rPr>
              <a:t>A.Y.,2025-2026, </a:t>
            </a:r>
            <a:r>
              <a:rPr lang="en-US" sz="2800" b="1" dirty="0" smtClean="0">
                <a:solidFill>
                  <a:srgbClr val="C00000"/>
                </a:solidFill>
              </a:rPr>
              <a:t>Even </a:t>
            </a:r>
            <a:r>
              <a:rPr lang="en-US" sz="2800" b="1" dirty="0">
                <a:solidFill>
                  <a:srgbClr val="C00000"/>
                </a:solidFill>
              </a:rPr>
              <a:t>Semester IV Year B. Tech(CSE,AI&amp;DS)., (2022-2026 Batch) 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3430" y="1283678"/>
            <a:ext cx="11800096" cy="5394914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n-US" sz="3600" b="0" i="0" u="none" strike="noStrike" dirty="0">
                <a:solidFill>
                  <a:srgbClr val="FF0000"/>
                </a:solidFill>
                <a:effectLst/>
              </a:rPr>
              <a:t> </a:t>
            </a:r>
            <a:endParaRPr lang="en-US" sz="24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dirty="0"/>
          </a:p>
          <a:p>
            <a:pPr lvl="2">
              <a:buClr>
                <a:schemeClr val="tx1"/>
              </a:buClr>
              <a:buFont typeface="Wingdings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Clr>
                <a:srgbClr val="00B050"/>
              </a:buClr>
              <a:buNone/>
            </a:pPr>
            <a:endParaRPr lang="en-US" sz="1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Clr>
                <a:srgbClr val="7030A0"/>
              </a:buClr>
              <a:buNone/>
            </a:pPr>
            <a:endParaRPr lang="en-IN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030A0"/>
              </a:buClr>
            </a:pPr>
            <a:endParaRPr lang="en-I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81880" y="1431480"/>
          <a:ext cx="6460641" cy="4041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211">
                  <a:extLst>
                    <a:ext uri="{9D8B030D-6E8A-4147-A177-3AD203B41FA5}">
                      <a16:colId xmlns:a16="http://schemas.microsoft.com/office/drawing/2014/main" xmlns="" val="1713920727"/>
                    </a:ext>
                  </a:extLst>
                </a:gridCol>
                <a:gridCol w="820977">
                  <a:extLst>
                    <a:ext uri="{9D8B030D-6E8A-4147-A177-3AD203B41FA5}">
                      <a16:colId xmlns:a16="http://schemas.microsoft.com/office/drawing/2014/main" xmlns="" val="407890422"/>
                    </a:ext>
                  </a:extLst>
                </a:gridCol>
                <a:gridCol w="4477504">
                  <a:extLst>
                    <a:ext uri="{9D8B030D-6E8A-4147-A177-3AD203B41FA5}">
                      <a16:colId xmlns:a16="http://schemas.microsoft.com/office/drawing/2014/main" xmlns="" val="830862168"/>
                    </a:ext>
                  </a:extLst>
                </a:gridCol>
                <a:gridCol w="756949">
                  <a:extLst>
                    <a:ext uri="{9D8B030D-6E8A-4147-A177-3AD203B41FA5}">
                      <a16:colId xmlns:a16="http://schemas.microsoft.com/office/drawing/2014/main" xmlns="" val="1103402483"/>
                    </a:ext>
                  </a:extLst>
                </a:gridCol>
              </a:tblGrid>
              <a:tr h="3232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#S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Code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 smtClean="0">
                          <a:effectLst/>
                        </a:rPr>
                        <a:t>Elective Courses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L T P C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545960"/>
                  </a:ext>
                </a:extLst>
              </a:tr>
              <a:tr h="371842"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DS306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Deep Learning(Only for CSE)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3 0 0 3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2517675601"/>
                  </a:ext>
                </a:extLst>
              </a:tr>
              <a:tr h="371842"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DS311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effectLst/>
                          <a:latin typeface="Calibri" panose="020F0502020204030204" pitchFamily="34" charset="0"/>
                        </a:rPr>
                        <a:t>Natural Language Processing(Only for CSE)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3 0 0 3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3913139121"/>
                  </a:ext>
                </a:extLst>
              </a:tr>
              <a:tr h="371842"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CS307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Cloud Computing(Only AI-DS)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3 0 0 3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2705742953"/>
                  </a:ext>
                </a:extLst>
              </a:tr>
              <a:tr h="371842"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CS305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Computer Vision(Only AI-DS)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3 0 0 3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4152757744"/>
                  </a:ext>
                </a:extLst>
              </a:tr>
              <a:tr h="371842"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CS401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Software Testing Methodologies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3 0 0 3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1858388812"/>
                  </a:ext>
                </a:extLst>
              </a:tr>
              <a:tr h="371842"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DAC321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Software Project Management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3 0 0 3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2147524229"/>
                  </a:ext>
                </a:extLst>
              </a:tr>
              <a:tr h="371842"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DS401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Human Computer Interaction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3 0 0 3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2216480470"/>
                  </a:ext>
                </a:extLst>
              </a:tr>
              <a:tr h="371842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dirty="0"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IN" sz="12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DS406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Ethical Hacking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3 0 0 3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297604071"/>
                  </a:ext>
                </a:extLst>
              </a:tr>
              <a:tr h="371842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IN" sz="12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DS405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Cloud Adminstration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3 0 0 3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4114048812"/>
                  </a:ext>
                </a:extLst>
              </a:tr>
              <a:tr h="371842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dirty="0"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IN" sz="12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CS413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Quantum Computing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3 0 0 3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3980304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64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2"/>
            <a:ext cx="12005902" cy="4955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A.Y.,2024-2025, Odd Semester M. Tech., II Sem., (2025-2027 Batch) 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3430" y="1283678"/>
            <a:ext cx="11800096" cy="5394914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n-US" sz="3600" b="0" i="0" u="none" strike="noStrike" dirty="0">
                <a:solidFill>
                  <a:srgbClr val="FF0000"/>
                </a:solidFill>
                <a:effectLst/>
              </a:rPr>
              <a:t> </a:t>
            </a:r>
            <a:endParaRPr lang="en-US" sz="24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dirty="0"/>
          </a:p>
          <a:p>
            <a:pPr lvl="2">
              <a:buClr>
                <a:schemeClr val="tx1"/>
              </a:buClr>
              <a:buFont typeface="Wingdings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Clr>
                <a:srgbClr val="00B050"/>
              </a:buClr>
              <a:buNone/>
            </a:pPr>
            <a:endParaRPr lang="en-US" sz="1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Clr>
                <a:srgbClr val="7030A0"/>
              </a:buClr>
              <a:buNone/>
            </a:pPr>
            <a:endParaRPr lang="en-IN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030A0"/>
              </a:buClr>
            </a:pPr>
            <a:endParaRPr lang="en-I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802752"/>
              </p:ext>
            </p:extLst>
          </p:nvPr>
        </p:nvGraphicFramePr>
        <p:xfrm>
          <a:off x="2185305" y="1490521"/>
          <a:ext cx="7334975" cy="2074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877">
                  <a:extLst>
                    <a:ext uri="{9D8B030D-6E8A-4147-A177-3AD203B41FA5}">
                      <a16:colId xmlns:a16="http://schemas.microsoft.com/office/drawing/2014/main" xmlns="" val="1713920727"/>
                    </a:ext>
                  </a:extLst>
                </a:gridCol>
                <a:gridCol w="696912">
                  <a:extLst>
                    <a:ext uri="{9D8B030D-6E8A-4147-A177-3AD203B41FA5}">
                      <a16:colId xmlns:a16="http://schemas.microsoft.com/office/drawing/2014/main" xmlns="" val="407890422"/>
                    </a:ext>
                  </a:extLst>
                </a:gridCol>
                <a:gridCol w="3622971">
                  <a:extLst>
                    <a:ext uri="{9D8B030D-6E8A-4147-A177-3AD203B41FA5}">
                      <a16:colId xmlns:a16="http://schemas.microsoft.com/office/drawing/2014/main" xmlns="" val="830862168"/>
                    </a:ext>
                  </a:extLst>
                </a:gridCol>
                <a:gridCol w="612485">
                  <a:extLst>
                    <a:ext uri="{9D8B030D-6E8A-4147-A177-3AD203B41FA5}">
                      <a16:colId xmlns:a16="http://schemas.microsoft.com/office/drawing/2014/main" xmlns="" val="1103402483"/>
                    </a:ext>
                  </a:extLst>
                </a:gridCol>
                <a:gridCol w="778064">
                  <a:extLst>
                    <a:ext uri="{9D8B030D-6E8A-4147-A177-3AD203B41FA5}">
                      <a16:colId xmlns:a16="http://schemas.microsoft.com/office/drawing/2014/main" xmlns="" val="2819244683"/>
                    </a:ext>
                  </a:extLst>
                </a:gridCol>
                <a:gridCol w="1296666">
                  <a:extLst>
                    <a:ext uri="{9D8B030D-6E8A-4147-A177-3AD203B41FA5}">
                      <a16:colId xmlns:a16="http://schemas.microsoft.com/office/drawing/2014/main" xmlns="" val="2489773818"/>
                    </a:ext>
                  </a:extLst>
                </a:gridCol>
              </a:tblGrid>
              <a:tr h="2816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#S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Code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Title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L T P C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Sections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Student Count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54596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RM502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Research Methodology-II 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5 0 0 5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5176756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DS509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Recommender System Using Machine Learning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5 0 0 5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9131391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DS510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Computational Intelligence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5 0 0 5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70574295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DS546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Information Visualization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5 0 0 5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1527577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DS550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Computer Vision &amp; Image Analysis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5 0 0 5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858388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332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32204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b="1" dirty="0" smtClean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  <a:p>
            <a:pPr marL="0" indent="0" algn="ctr">
              <a:buNone/>
            </a:pPr>
            <a:r>
              <a:rPr lang="en-US" sz="44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COMPUTER </a:t>
            </a:r>
            <a:r>
              <a:rPr lang="en-US" sz="44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SCIENCE &amp; ENGINEERING</a:t>
            </a:r>
          </a:p>
          <a:p>
            <a:pPr marL="0" indent="0" algn="ctr">
              <a:buNone/>
            </a:pPr>
            <a:r>
              <a:rPr lang="en-US" sz="44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and</a:t>
            </a:r>
            <a:endParaRPr lang="en-US" sz="4400" b="1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  <a:p>
            <a:pPr marL="0" indent="0" algn="ctr">
              <a:buNone/>
            </a:pPr>
            <a:r>
              <a:rPr lang="en-US" sz="44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DATA SCIENCE &amp; ARTIFICIAL </a:t>
            </a:r>
            <a:r>
              <a:rPr lang="en-US" sz="44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INTELLIGENCE</a:t>
            </a:r>
            <a:endParaRPr lang="en-IN" sz="4400" b="1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  <a:p>
            <a:pPr marL="0" indent="0" algn="ctr">
              <a:buNone/>
            </a:pPr>
            <a:r>
              <a:rPr lang="en-US" sz="44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Departments</a:t>
            </a:r>
            <a:endParaRPr lang="en-IN" sz="4400" b="1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0074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2"/>
            <a:ext cx="12005902" cy="4955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A.Y.,2025-2026 Faculty Requirement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3430" y="1009403"/>
            <a:ext cx="11800096" cy="5669189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50000"/>
                </a:schemeClr>
              </a:buClr>
            </a:pPr>
            <a:r>
              <a:rPr lang="en-US" sz="2000" b="0" i="0" u="none" strike="noStrike" dirty="0">
                <a:solidFill>
                  <a:schemeClr val="accent6">
                    <a:lumMod val="50000"/>
                  </a:schemeClr>
                </a:solidFill>
                <a:effectLst/>
              </a:rPr>
              <a:t> </a:t>
            </a:r>
            <a:r>
              <a:rPr lang="en-US" sz="2000" b="0" i="0" u="none" strike="noStrike" dirty="0" smtClean="0">
                <a:solidFill>
                  <a:schemeClr val="accent6">
                    <a:lumMod val="50000"/>
                  </a:schemeClr>
                </a:solidFill>
                <a:effectLst/>
              </a:rPr>
              <a:t>Odd </a:t>
            </a:r>
            <a:r>
              <a:rPr lang="en-US" sz="2000" b="0" i="0" u="none" strike="noStrike" dirty="0">
                <a:solidFill>
                  <a:schemeClr val="accent6">
                    <a:lumMod val="50000"/>
                  </a:schemeClr>
                </a:solidFill>
                <a:effectLst/>
              </a:rPr>
              <a:t>Semester</a:t>
            </a:r>
            <a:endParaRPr lang="en-US" sz="2000" dirty="0">
              <a:solidFill>
                <a:schemeClr val="accent6">
                  <a:lumMod val="50000"/>
                </a:schemeClr>
              </a:solidFill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dirty="0"/>
          </a:p>
          <a:p>
            <a:pPr lvl="2">
              <a:buClr>
                <a:schemeClr val="tx1"/>
              </a:buClr>
              <a:buFont typeface="Wingdings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Clr>
                <a:srgbClr val="00B050"/>
              </a:buClr>
              <a:buNone/>
            </a:pPr>
            <a:endParaRPr lang="en-US" sz="1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Clr>
                <a:srgbClr val="7030A0"/>
              </a:buClr>
              <a:buNone/>
            </a:pPr>
            <a:endParaRPr lang="en-IN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030A0"/>
              </a:buClr>
            </a:pPr>
            <a:endParaRPr lang="en-I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6DD14EE0-9F4A-F304-24DA-B9BA20E1D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954844"/>
              </p:ext>
            </p:extLst>
          </p:nvPr>
        </p:nvGraphicFramePr>
        <p:xfrm>
          <a:off x="120833" y="1435598"/>
          <a:ext cx="11869886" cy="23549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8334">
                  <a:extLst>
                    <a:ext uri="{9D8B030D-6E8A-4147-A177-3AD203B41FA5}">
                      <a16:colId xmlns:a16="http://schemas.microsoft.com/office/drawing/2014/main" xmlns="" val="1542301849"/>
                    </a:ext>
                  </a:extLst>
                </a:gridCol>
                <a:gridCol w="1138910">
                  <a:extLst>
                    <a:ext uri="{9D8B030D-6E8A-4147-A177-3AD203B41FA5}">
                      <a16:colId xmlns:a16="http://schemas.microsoft.com/office/drawing/2014/main" xmlns="" val="680028915"/>
                    </a:ext>
                  </a:extLst>
                </a:gridCol>
                <a:gridCol w="3131820">
                  <a:extLst>
                    <a:ext uri="{9D8B030D-6E8A-4147-A177-3AD203B41FA5}">
                      <a16:colId xmlns:a16="http://schemas.microsoft.com/office/drawing/2014/main" xmlns="" val="595089960"/>
                    </a:ext>
                  </a:extLst>
                </a:gridCol>
                <a:gridCol w="2095056">
                  <a:extLst>
                    <a:ext uri="{9D8B030D-6E8A-4147-A177-3AD203B41FA5}">
                      <a16:colId xmlns:a16="http://schemas.microsoft.com/office/drawing/2014/main" xmlns="" val="4079996910"/>
                    </a:ext>
                  </a:extLst>
                </a:gridCol>
                <a:gridCol w="2095056">
                  <a:extLst>
                    <a:ext uri="{9D8B030D-6E8A-4147-A177-3AD203B41FA5}">
                      <a16:colId xmlns:a16="http://schemas.microsoft.com/office/drawing/2014/main" xmlns="" val="1228970462"/>
                    </a:ext>
                  </a:extLst>
                </a:gridCol>
                <a:gridCol w="2141093">
                  <a:extLst>
                    <a:ext uri="{9D8B030D-6E8A-4147-A177-3AD203B41FA5}">
                      <a16:colId xmlns:a16="http://schemas.microsoft.com/office/drawing/2014/main" xmlns="" val="3226378479"/>
                    </a:ext>
                  </a:extLst>
                </a:gridCol>
                <a:gridCol w="789617">
                  <a:extLst>
                    <a:ext uri="{9D8B030D-6E8A-4147-A177-3AD203B41FA5}">
                      <a16:colId xmlns:a16="http://schemas.microsoft.com/office/drawing/2014/main" xmlns="" val="634778888"/>
                    </a:ext>
                  </a:extLst>
                </a:gridCol>
              </a:tblGrid>
              <a:tr h="3375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S#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Year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B.Tech.,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BSc(CS )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BSc(DA )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BCA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Sections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331154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First Year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smtClean="0">
                          <a:effectLst/>
                        </a:rPr>
                        <a:t>12</a:t>
                      </a:r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 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 x 12 sections)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smtClean="0">
                          <a:effectLst/>
                        </a:rPr>
                        <a:t>1</a:t>
                      </a:r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 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 x 1 section)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smtClean="0">
                          <a:effectLst/>
                        </a:rPr>
                        <a:t>1</a:t>
                      </a:r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 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 x 1 section)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12 </a:t>
                      </a:r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( 3 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courses x 4 sections)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smtClean="0">
                          <a:effectLst/>
                        </a:rPr>
                        <a:t>26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538442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Second Year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smtClean="0">
                          <a:effectLst/>
                        </a:rPr>
                        <a:t>49(4 co. x 11</a:t>
                      </a:r>
                      <a:r>
                        <a:rPr lang="en-IN" sz="1600" u="none" strike="noStrike" baseline="0" dirty="0" smtClean="0">
                          <a:effectLst/>
                        </a:rPr>
                        <a:t> Sec., 1 co. x 5 sec.,)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smtClean="0">
                          <a:effectLst/>
                        </a:rPr>
                        <a:t>3</a:t>
                      </a:r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 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courses x 1 section)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smtClean="0">
                          <a:effectLst/>
                        </a:rPr>
                        <a:t>3</a:t>
                      </a:r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 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courses x 1 section)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smtClean="0">
                          <a:effectLst/>
                        </a:rPr>
                        <a:t>8</a:t>
                      </a:r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(4 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courses x 2 sections)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3536788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Third Year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smtClean="0">
                          <a:effectLst/>
                        </a:rPr>
                        <a:t>60</a:t>
                      </a:r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 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courses x 10 sections)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smtClean="0">
                          <a:effectLst/>
                        </a:rPr>
                        <a:t>6</a:t>
                      </a:r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 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courses x 1 section)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smtClean="0">
                          <a:effectLst/>
                        </a:rPr>
                        <a:t>6</a:t>
                      </a:r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 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courses x 1 section)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8(4 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courses x 2 sections)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80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9078937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Final Year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smtClean="0">
                          <a:effectLst/>
                        </a:rPr>
                        <a:t>24</a:t>
                      </a:r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(4 elective 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courses x 6 sections)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smtClean="0">
                          <a:effectLst/>
                        </a:rPr>
                        <a:t>24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2441318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M.Tech.,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157763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PhD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5410551"/>
                  </a:ext>
                </a:extLst>
              </a:tr>
              <a:tr h="2520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Total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153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10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10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 smtClean="0">
                          <a:effectLst/>
                        </a:rPr>
                        <a:t>28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201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6153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74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2"/>
            <a:ext cx="12005902" cy="4955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A.Y.,2025-2026 Faculty Requirement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3430" y="1009403"/>
            <a:ext cx="11800096" cy="5669189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50000"/>
                </a:schemeClr>
              </a:buClr>
            </a:pPr>
            <a:r>
              <a:rPr lang="en-US" sz="2000" b="0" i="0" u="none" strike="noStrike" dirty="0">
                <a:solidFill>
                  <a:schemeClr val="accent6">
                    <a:lumMod val="50000"/>
                  </a:schemeClr>
                </a:solidFill>
                <a:effectLst/>
              </a:rPr>
              <a:t> </a:t>
            </a:r>
            <a:r>
              <a:rPr lang="en-US" sz="2000" b="0" i="0" u="none" strike="noStrike" dirty="0" smtClean="0">
                <a:solidFill>
                  <a:schemeClr val="accent6">
                    <a:lumMod val="50000"/>
                  </a:schemeClr>
                </a:solidFill>
                <a:effectLst/>
              </a:rPr>
              <a:t>Odd Semester(Lab)</a:t>
            </a:r>
            <a:endParaRPr lang="en-IN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6DD14EE0-9F4A-F304-24DA-B9BA20E1D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268701"/>
              </p:ext>
            </p:extLst>
          </p:nvPr>
        </p:nvGraphicFramePr>
        <p:xfrm>
          <a:off x="126780" y="1392072"/>
          <a:ext cx="11732011" cy="39014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7650">
                  <a:extLst>
                    <a:ext uri="{9D8B030D-6E8A-4147-A177-3AD203B41FA5}">
                      <a16:colId xmlns:a16="http://schemas.microsoft.com/office/drawing/2014/main" xmlns="" val="1542301849"/>
                    </a:ext>
                  </a:extLst>
                </a:gridCol>
                <a:gridCol w="1061556">
                  <a:extLst>
                    <a:ext uri="{9D8B030D-6E8A-4147-A177-3AD203B41FA5}">
                      <a16:colId xmlns:a16="http://schemas.microsoft.com/office/drawing/2014/main" xmlns="" val="680028915"/>
                    </a:ext>
                  </a:extLst>
                </a:gridCol>
                <a:gridCol w="2483231">
                  <a:extLst>
                    <a:ext uri="{9D8B030D-6E8A-4147-A177-3AD203B41FA5}">
                      <a16:colId xmlns:a16="http://schemas.microsoft.com/office/drawing/2014/main" xmlns="" val="595089960"/>
                    </a:ext>
                  </a:extLst>
                </a:gridCol>
                <a:gridCol w="2380044">
                  <a:extLst>
                    <a:ext uri="{9D8B030D-6E8A-4147-A177-3AD203B41FA5}">
                      <a16:colId xmlns:a16="http://schemas.microsoft.com/office/drawing/2014/main" xmlns="" val="4079996910"/>
                    </a:ext>
                  </a:extLst>
                </a:gridCol>
                <a:gridCol w="2380044">
                  <a:extLst>
                    <a:ext uri="{9D8B030D-6E8A-4147-A177-3AD203B41FA5}">
                      <a16:colId xmlns:a16="http://schemas.microsoft.com/office/drawing/2014/main" xmlns="" val="1228970462"/>
                    </a:ext>
                  </a:extLst>
                </a:gridCol>
                <a:gridCol w="2276856">
                  <a:extLst>
                    <a:ext uri="{9D8B030D-6E8A-4147-A177-3AD203B41FA5}">
                      <a16:colId xmlns:a16="http://schemas.microsoft.com/office/drawing/2014/main" xmlns="" val="3226378479"/>
                    </a:ext>
                  </a:extLst>
                </a:gridCol>
                <a:gridCol w="902630">
                  <a:extLst>
                    <a:ext uri="{9D8B030D-6E8A-4147-A177-3AD203B41FA5}">
                      <a16:colId xmlns:a16="http://schemas.microsoft.com/office/drawing/2014/main" xmlns="" val="634778888"/>
                    </a:ext>
                  </a:extLst>
                </a:gridCol>
              </a:tblGrid>
              <a:tr h="4504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S#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B.Tech.,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BSc(CS )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BSc(DA )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BCA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Sections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331154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 Year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 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labs/week x 12 sections)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 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lab/week x 1 section)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 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lab/week x 1 section)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 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lab/week x 4 sections)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538442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Second Year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 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labs/week x 11 sections)</a:t>
                      </a:r>
                    </a:p>
                    <a:p>
                      <a:pPr algn="ctr" fontAlgn="b"/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+(1 lab x 11 sec.)+(1 lab x 5 sections)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 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lab/week x 1 section)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 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lab/week x 1 section)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 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labs/week x 2 sections)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3536788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Third Year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 CSE 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labs/week x 4 sections)</a:t>
                      </a:r>
                    </a:p>
                    <a:p>
                      <a:pPr algn="ctr" fontAlgn="b"/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+( 3 AI-DS labs x 6 sec.)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(4 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labs/week x 1 section)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 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labs/week x 1 section)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 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lab/week x 3 sections)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9078937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 Year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2441318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M.Tech.,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157763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Ph.D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5410551"/>
                  </a:ext>
                </a:extLst>
              </a:tr>
              <a:tr h="11323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6153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963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2"/>
            <a:ext cx="12005902" cy="4955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A.Y.,2025-2026 Faculty Requirement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3430" y="1009403"/>
            <a:ext cx="11800096" cy="5669189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50000"/>
                </a:schemeClr>
              </a:buClr>
            </a:pPr>
            <a:r>
              <a:rPr lang="en-US" sz="2000" b="0" i="0" u="none" strike="noStrike" dirty="0">
                <a:solidFill>
                  <a:schemeClr val="accent6">
                    <a:lumMod val="50000"/>
                  </a:schemeClr>
                </a:solidFill>
                <a:effectLst/>
              </a:rPr>
              <a:t> </a:t>
            </a:r>
            <a:r>
              <a:rPr lang="en-US" sz="2000" b="0" i="0" u="none" strike="noStrike" dirty="0" smtClean="0">
                <a:solidFill>
                  <a:schemeClr val="accent6">
                    <a:lumMod val="50000"/>
                  </a:schemeClr>
                </a:solidFill>
                <a:effectLst/>
              </a:rPr>
              <a:t>Even </a:t>
            </a:r>
            <a:r>
              <a:rPr lang="en-US" sz="2000" b="0" i="0" u="none" strike="noStrike" dirty="0">
                <a:solidFill>
                  <a:schemeClr val="accent6">
                    <a:lumMod val="50000"/>
                  </a:schemeClr>
                </a:solidFill>
                <a:effectLst/>
              </a:rPr>
              <a:t>Semester</a:t>
            </a:r>
            <a:endParaRPr lang="en-US" sz="2000" dirty="0">
              <a:solidFill>
                <a:schemeClr val="accent6">
                  <a:lumMod val="50000"/>
                </a:schemeClr>
              </a:solidFill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dirty="0"/>
          </a:p>
          <a:p>
            <a:pPr lvl="2">
              <a:buClr>
                <a:schemeClr val="tx1"/>
              </a:buClr>
              <a:buFont typeface="Wingdings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Clr>
                <a:srgbClr val="00B050"/>
              </a:buClr>
              <a:buNone/>
            </a:pPr>
            <a:endParaRPr lang="en-US" sz="1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Clr>
                <a:srgbClr val="7030A0"/>
              </a:buClr>
              <a:buNone/>
            </a:pPr>
            <a:endParaRPr lang="en-IN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030A0"/>
              </a:buClr>
            </a:pPr>
            <a:endParaRPr lang="en-I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551145"/>
            <a:ext cx="12192000" cy="221795"/>
          </a:xfrm>
          <a:solidFill>
            <a:schemeClr val="bg1"/>
          </a:solidFill>
        </p:spPr>
        <p:txBody>
          <a:bodyPr/>
          <a:lstStyle/>
          <a:p>
            <a:r>
              <a:rPr lang="en-IN" sz="1400" b="1" dirty="0">
                <a:solidFill>
                  <a:srgbClr val="C00000"/>
                </a:solidFill>
              </a:rPr>
              <a:t>Resource Planning and Talent Management, IcfaiTech, IFHE, Hyderabad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6DD14EE0-9F4A-F304-24DA-B9BA20E1D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730217"/>
              </p:ext>
            </p:extLst>
          </p:nvPr>
        </p:nvGraphicFramePr>
        <p:xfrm>
          <a:off x="120833" y="1435598"/>
          <a:ext cx="11869886" cy="25797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8334">
                  <a:extLst>
                    <a:ext uri="{9D8B030D-6E8A-4147-A177-3AD203B41FA5}">
                      <a16:colId xmlns:a16="http://schemas.microsoft.com/office/drawing/2014/main" xmlns="" val="1542301849"/>
                    </a:ext>
                  </a:extLst>
                </a:gridCol>
                <a:gridCol w="1138910">
                  <a:extLst>
                    <a:ext uri="{9D8B030D-6E8A-4147-A177-3AD203B41FA5}">
                      <a16:colId xmlns:a16="http://schemas.microsoft.com/office/drawing/2014/main" xmlns="" val="680028915"/>
                    </a:ext>
                  </a:extLst>
                </a:gridCol>
                <a:gridCol w="3131820">
                  <a:extLst>
                    <a:ext uri="{9D8B030D-6E8A-4147-A177-3AD203B41FA5}">
                      <a16:colId xmlns:a16="http://schemas.microsoft.com/office/drawing/2014/main" xmlns="" val="595089960"/>
                    </a:ext>
                  </a:extLst>
                </a:gridCol>
                <a:gridCol w="2095056">
                  <a:extLst>
                    <a:ext uri="{9D8B030D-6E8A-4147-A177-3AD203B41FA5}">
                      <a16:colId xmlns:a16="http://schemas.microsoft.com/office/drawing/2014/main" xmlns="" val="4079996910"/>
                    </a:ext>
                  </a:extLst>
                </a:gridCol>
                <a:gridCol w="2095056">
                  <a:extLst>
                    <a:ext uri="{9D8B030D-6E8A-4147-A177-3AD203B41FA5}">
                      <a16:colId xmlns:a16="http://schemas.microsoft.com/office/drawing/2014/main" xmlns="" val="1228970462"/>
                    </a:ext>
                  </a:extLst>
                </a:gridCol>
                <a:gridCol w="2141093">
                  <a:extLst>
                    <a:ext uri="{9D8B030D-6E8A-4147-A177-3AD203B41FA5}">
                      <a16:colId xmlns:a16="http://schemas.microsoft.com/office/drawing/2014/main" xmlns="" val="3226378479"/>
                    </a:ext>
                  </a:extLst>
                </a:gridCol>
                <a:gridCol w="789617">
                  <a:extLst>
                    <a:ext uri="{9D8B030D-6E8A-4147-A177-3AD203B41FA5}">
                      <a16:colId xmlns:a16="http://schemas.microsoft.com/office/drawing/2014/main" xmlns="" val="634778888"/>
                    </a:ext>
                  </a:extLst>
                </a:gridCol>
              </a:tblGrid>
              <a:tr h="3375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S#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Year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B.Tech.,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BSc(CS )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BSc(DA )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BCA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Sections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331154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First Year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24</a:t>
                      </a:r>
                      <a:r>
                        <a:rPr lang="en-IN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(2 </a:t>
                      </a:r>
                      <a:r>
                        <a:rPr lang="en-IN" sz="16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courses x 12 sections)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en-IN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(3 </a:t>
                      </a:r>
                      <a:r>
                        <a:rPr lang="en-IN" sz="16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courses x 1 section)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en-IN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(3 </a:t>
                      </a:r>
                      <a:r>
                        <a:rPr lang="en-IN" sz="16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courses x 1 section)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12                                         </a:t>
                      </a:r>
                      <a:r>
                        <a:rPr lang="en-IN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( 3 </a:t>
                      </a:r>
                      <a:r>
                        <a:rPr lang="en-IN" sz="16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courses x 4 sections)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42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538442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Second Year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50</a:t>
                      </a:r>
                    </a:p>
                    <a:p>
                      <a:pPr algn="ctr" fontAlgn="b"/>
                      <a:r>
                        <a:rPr lang="en-IN" sz="16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(3 co. x 11</a:t>
                      </a:r>
                      <a:r>
                        <a:rPr lang="en-IN" sz="1600" u="none" strike="noStrike" baseline="0" dirty="0" smtClean="0">
                          <a:solidFill>
                            <a:srgbClr val="FF0000"/>
                          </a:solidFill>
                          <a:effectLst/>
                        </a:rPr>
                        <a:t> Sec.,+ 1 co. x 6 sec.,+ 2co. X 4 sec., + 1 co. x 3 sec.,)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(6 </a:t>
                      </a:r>
                      <a:r>
                        <a:rPr lang="en-IN" sz="16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courses x 1 section)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(6 </a:t>
                      </a:r>
                      <a:r>
                        <a:rPr lang="en-IN" sz="16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courses x 1 section)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</a:p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(4 </a:t>
                      </a:r>
                      <a:r>
                        <a:rPr lang="en-IN" sz="16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courses x 2 sections)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70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3536788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Third Year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60                                                             </a:t>
                      </a:r>
                      <a:r>
                        <a:rPr lang="en-IN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(6 </a:t>
                      </a:r>
                      <a:r>
                        <a:rPr lang="en-IN" sz="16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courses x 10 sections)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6                                        </a:t>
                      </a:r>
                      <a:r>
                        <a:rPr lang="en-IN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(6 </a:t>
                      </a:r>
                      <a:r>
                        <a:rPr lang="en-IN" sz="16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courses x 1 section)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6                                         </a:t>
                      </a:r>
                      <a:r>
                        <a:rPr lang="en-IN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(6 </a:t>
                      </a:r>
                      <a:r>
                        <a:rPr lang="en-IN" sz="16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courses x 1 section)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                                         (4 </a:t>
                      </a:r>
                      <a:r>
                        <a:rPr lang="en-IN" sz="16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courses x 2 sections)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80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9078937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Final Year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8</a:t>
                      </a:r>
                      <a:r>
                        <a:rPr lang="en-IN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(4 elective </a:t>
                      </a:r>
                      <a:r>
                        <a:rPr lang="en-IN" sz="16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courses x 2 sections)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24413185"/>
                  </a:ext>
                </a:extLst>
              </a:tr>
              <a:tr h="2520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Total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142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15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15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 smtClean="0">
                          <a:effectLst/>
                        </a:rPr>
                        <a:t>28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200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6153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040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2"/>
            <a:ext cx="12005902" cy="4955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A.Y.,2025-2026 Faculty Requirement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3430" y="1009403"/>
            <a:ext cx="11800096" cy="5669189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50000"/>
                </a:schemeClr>
              </a:buClr>
            </a:pPr>
            <a:r>
              <a:rPr lang="en-US" sz="2000" b="0" i="0" u="none" strike="noStrike" dirty="0">
                <a:solidFill>
                  <a:schemeClr val="accent6">
                    <a:lumMod val="50000"/>
                  </a:schemeClr>
                </a:solidFill>
                <a:effectLst/>
              </a:rPr>
              <a:t> </a:t>
            </a:r>
            <a:r>
              <a:rPr lang="en-US" sz="2000" b="0" i="0" u="none" strike="noStrike" dirty="0" smtClean="0">
                <a:solidFill>
                  <a:schemeClr val="accent6">
                    <a:lumMod val="50000"/>
                  </a:schemeClr>
                </a:solidFill>
                <a:effectLst/>
              </a:rPr>
              <a:t>Even Semester(Lab)</a:t>
            </a:r>
            <a:endParaRPr lang="en-IN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6DD14EE0-9F4A-F304-24DA-B9BA20E1D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470259"/>
              </p:ext>
            </p:extLst>
          </p:nvPr>
        </p:nvGraphicFramePr>
        <p:xfrm>
          <a:off x="126780" y="1392072"/>
          <a:ext cx="11732011" cy="33974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7650">
                  <a:extLst>
                    <a:ext uri="{9D8B030D-6E8A-4147-A177-3AD203B41FA5}">
                      <a16:colId xmlns:a16="http://schemas.microsoft.com/office/drawing/2014/main" xmlns="" val="1542301849"/>
                    </a:ext>
                  </a:extLst>
                </a:gridCol>
                <a:gridCol w="1061556">
                  <a:extLst>
                    <a:ext uri="{9D8B030D-6E8A-4147-A177-3AD203B41FA5}">
                      <a16:colId xmlns:a16="http://schemas.microsoft.com/office/drawing/2014/main" xmlns="" val="680028915"/>
                    </a:ext>
                  </a:extLst>
                </a:gridCol>
                <a:gridCol w="2483231">
                  <a:extLst>
                    <a:ext uri="{9D8B030D-6E8A-4147-A177-3AD203B41FA5}">
                      <a16:colId xmlns:a16="http://schemas.microsoft.com/office/drawing/2014/main" xmlns="" val="595089960"/>
                    </a:ext>
                  </a:extLst>
                </a:gridCol>
                <a:gridCol w="2380044">
                  <a:extLst>
                    <a:ext uri="{9D8B030D-6E8A-4147-A177-3AD203B41FA5}">
                      <a16:colId xmlns:a16="http://schemas.microsoft.com/office/drawing/2014/main" xmlns="" val="4079996910"/>
                    </a:ext>
                  </a:extLst>
                </a:gridCol>
                <a:gridCol w="2380044">
                  <a:extLst>
                    <a:ext uri="{9D8B030D-6E8A-4147-A177-3AD203B41FA5}">
                      <a16:colId xmlns:a16="http://schemas.microsoft.com/office/drawing/2014/main" xmlns="" val="1228970462"/>
                    </a:ext>
                  </a:extLst>
                </a:gridCol>
                <a:gridCol w="2276856">
                  <a:extLst>
                    <a:ext uri="{9D8B030D-6E8A-4147-A177-3AD203B41FA5}">
                      <a16:colId xmlns:a16="http://schemas.microsoft.com/office/drawing/2014/main" xmlns="" val="3226378479"/>
                    </a:ext>
                  </a:extLst>
                </a:gridCol>
                <a:gridCol w="902630">
                  <a:extLst>
                    <a:ext uri="{9D8B030D-6E8A-4147-A177-3AD203B41FA5}">
                      <a16:colId xmlns:a16="http://schemas.microsoft.com/office/drawing/2014/main" xmlns="" val="634778888"/>
                    </a:ext>
                  </a:extLst>
                </a:gridCol>
              </a:tblGrid>
              <a:tr h="4504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S#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B.Tech.,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BSc(CS )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BSc(DA )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BCA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Sections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331154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 Year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 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labs/week x 12 sections)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 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labs/week x 1 section)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 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labs/week x 1 section)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 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labs/week x 4 sections)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538442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Second Year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 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labs/week x 11 sections)</a:t>
                      </a:r>
                    </a:p>
                    <a:p>
                      <a:pPr algn="ctr" fontAlgn="b"/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+(1 lab x 4 sec.)+(1 lab x 6 sections)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(4 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labs/week x 1 section)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 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labs/week x 1 section)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 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labs/week x 2 sections)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3536788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Third Year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 CSE 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labs/week x 4 sections)</a:t>
                      </a:r>
                    </a:p>
                    <a:p>
                      <a:pPr algn="ctr" fontAlgn="b"/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+( 1 AI-DS lab x 5 sec.)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9078937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 Year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24413185"/>
                  </a:ext>
                </a:extLst>
              </a:tr>
              <a:tr h="11323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6153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195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2"/>
            <a:ext cx="12005902" cy="56421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Department of AI-DS &amp; CSE Faculty Strength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3430" y="1189737"/>
            <a:ext cx="11800096" cy="5488855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50000"/>
                </a:schemeClr>
              </a:buClr>
            </a:pPr>
            <a:r>
              <a:rPr lang="en-US" sz="3200" b="0" i="0" u="none" strike="noStrike" dirty="0">
                <a:solidFill>
                  <a:schemeClr val="accent6">
                    <a:lumMod val="50000"/>
                  </a:schemeClr>
                </a:solidFill>
                <a:effectLst/>
              </a:rPr>
              <a:t>Total Number of Faculty in the Department of AI-DS: </a:t>
            </a:r>
            <a:r>
              <a:rPr lang="en-US" sz="3200" b="0" i="0" u="none" strike="noStrike" dirty="0">
                <a:solidFill>
                  <a:srgbClr val="FF0000"/>
                </a:solidFill>
                <a:effectLst/>
              </a:rPr>
              <a:t>27</a:t>
            </a:r>
          </a:p>
          <a:p>
            <a:pPr>
              <a:buClr>
                <a:schemeClr val="accent6">
                  <a:lumMod val="50000"/>
                </a:schemeClr>
              </a:buClr>
            </a:pPr>
            <a:r>
              <a:rPr lang="en-US" sz="3200" b="0" i="0" u="none" strike="noStrike" dirty="0">
                <a:solidFill>
                  <a:schemeClr val="accent6">
                    <a:lumMod val="50000"/>
                  </a:schemeClr>
                </a:solidFill>
                <a:effectLst/>
              </a:rPr>
              <a:t>Total Number of Faculty in the Department of CSE: </a:t>
            </a:r>
            <a:r>
              <a:rPr lang="en-US" sz="3200" b="0" i="0" u="none" strike="noStrike" dirty="0" smtClean="0">
                <a:solidFill>
                  <a:srgbClr val="FF0000"/>
                </a:solidFill>
                <a:effectLst/>
              </a:rPr>
              <a:t>25</a:t>
            </a:r>
            <a:endParaRPr lang="en-US" sz="3200" b="0" i="0" u="none" strike="noStrike" dirty="0">
              <a:solidFill>
                <a:srgbClr val="FF0000"/>
              </a:solidFill>
              <a:effectLst/>
            </a:endParaRPr>
          </a:p>
          <a:p>
            <a:pPr marL="0" indent="0">
              <a:buClr>
                <a:schemeClr val="accent6">
                  <a:lumMod val="50000"/>
                </a:schemeClr>
              </a:buClr>
              <a:buNone/>
            </a:pPr>
            <a:endParaRPr lang="en-US" sz="3200" b="0" i="0" u="none" strike="noStrike" dirty="0"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indent="0">
              <a:buClr>
                <a:schemeClr val="accent6">
                  <a:lumMod val="50000"/>
                </a:schemeClr>
              </a:buClr>
              <a:buNone/>
            </a:pPr>
            <a:endParaRPr lang="en-US" sz="3200" b="0" i="0" u="none" strike="noStrike" dirty="0"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457200" lvl="1" indent="0">
              <a:buClr>
                <a:schemeClr val="accent6">
                  <a:lumMod val="50000"/>
                </a:schemeClr>
              </a:buClr>
              <a:buNone/>
            </a:pPr>
            <a:endParaRPr lang="en-US" sz="2000" dirty="0">
              <a:solidFill>
                <a:schemeClr val="accent6">
                  <a:lumMod val="50000"/>
                </a:schemeClr>
              </a:solidFill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dirty="0"/>
          </a:p>
          <a:p>
            <a:pPr lvl="2">
              <a:buClr>
                <a:schemeClr val="tx1"/>
              </a:buClr>
              <a:buFont typeface="Wingdings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Clr>
                <a:srgbClr val="00B050"/>
              </a:buClr>
              <a:buNone/>
            </a:pPr>
            <a:endParaRPr lang="en-US" sz="1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Clr>
                <a:srgbClr val="7030A0"/>
              </a:buClr>
              <a:buNone/>
            </a:pPr>
            <a:endParaRPr lang="en-IN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030A0"/>
              </a:buClr>
            </a:pPr>
            <a:endParaRPr lang="en-I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81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2"/>
            <a:ext cx="12005902" cy="56421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New Programmes </a:t>
            </a:r>
            <a:r>
              <a:rPr lang="en-US" sz="3200" b="1" dirty="0">
                <a:solidFill>
                  <a:srgbClr val="C00000"/>
                </a:solidFill>
              </a:rPr>
              <a:t>o</a:t>
            </a:r>
            <a:r>
              <a:rPr lang="en-US" sz="3200" b="1" dirty="0" smtClean="0">
                <a:solidFill>
                  <a:srgbClr val="C00000"/>
                </a:solidFill>
              </a:rPr>
              <a:t>ffered in A . Y 2025-26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3430" y="1189737"/>
            <a:ext cx="11800096" cy="5488855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50000"/>
                </a:schemeClr>
              </a:buClr>
            </a:pPr>
            <a:r>
              <a:rPr lang="en-US" sz="3200" b="0" i="0" u="none" strike="noStrike" dirty="0" smtClean="0">
                <a:solidFill>
                  <a:schemeClr val="accent6">
                    <a:lumMod val="50000"/>
                  </a:schemeClr>
                </a:solidFill>
                <a:effectLst/>
              </a:rPr>
              <a:t>BCA(AIML) </a:t>
            </a:r>
          </a:p>
          <a:p>
            <a:pPr>
              <a:buClr>
                <a:schemeClr val="accent6">
                  <a:lumMod val="50000"/>
                </a:schemeClr>
              </a:buClr>
            </a:pP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  <a:t>BCA(DS)</a:t>
            </a:r>
          </a:p>
          <a:p>
            <a:pPr>
              <a:buClr>
                <a:schemeClr val="accent6">
                  <a:lumMod val="50000"/>
                </a:schemeClr>
              </a:buClr>
            </a:pPr>
            <a:r>
              <a:rPr lang="en-US" sz="3200" b="0" i="0" u="none" strike="noStrike" dirty="0" smtClean="0">
                <a:solidFill>
                  <a:schemeClr val="accent6">
                    <a:lumMod val="50000"/>
                  </a:schemeClr>
                </a:solidFill>
                <a:effectLst/>
              </a:rPr>
              <a:t>BSc(R&amp;AI) </a:t>
            </a:r>
            <a:endParaRPr lang="en-US" sz="3200" b="0" i="0" u="none" strike="noStrike" dirty="0"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indent="0">
              <a:buClr>
                <a:schemeClr val="accent6">
                  <a:lumMod val="50000"/>
                </a:schemeClr>
              </a:buClr>
              <a:buNone/>
            </a:pPr>
            <a:endParaRPr lang="en-US" sz="3200" b="0" i="0" u="none" strike="noStrike" dirty="0"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457200" lvl="1" indent="0">
              <a:buClr>
                <a:schemeClr val="accent6">
                  <a:lumMod val="50000"/>
                </a:schemeClr>
              </a:buClr>
              <a:buNone/>
            </a:pPr>
            <a:endParaRPr lang="en-US" sz="2000" dirty="0">
              <a:solidFill>
                <a:schemeClr val="accent6">
                  <a:lumMod val="50000"/>
                </a:schemeClr>
              </a:solidFill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dirty="0"/>
          </a:p>
          <a:p>
            <a:pPr lvl="2">
              <a:buClr>
                <a:schemeClr val="tx1"/>
              </a:buClr>
              <a:buFont typeface="Wingdings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Clr>
                <a:srgbClr val="00B050"/>
              </a:buClr>
              <a:buNone/>
            </a:pPr>
            <a:endParaRPr lang="en-US" sz="1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Clr>
                <a:srgbClr val="7030A0"/>
              </a:buClr>
              <a:buNone/>
            </a:pPr>
            <a:endParaRPr lang="en-IN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030A0"/>
              </a:buClr>
            </a:pPr>
            <a:endParaRPr lang="en-I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18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2"/>
            <a:ext cx="12005902" cy="495551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dirty="0" smtClean="0">
                <a:solidFill>
                  <a:srgbClr val="C00000"/>
                </a:solidFill>
              </a:rPr>
              <a:t>Faculty Requirement(Odd Semester- A. Y 2025-26) 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3430" y="1283678"/>
            <a:ext cx="11800096" cy="5394914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n-US" sz="3600" b="0" i="0" u="none" strike="noStrike" dirty="0">
                <a:solidFill>
                  <a:srgbClr val="FF0000"/>
                </a:solidFill>
                <a:effectLst/>
              </a:rPr>
              <a:t> </a:t>
            </a:r>
            <a:endParaRPr lang="en-US" sz="24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dirty="0"/>
          </a:p>
          <a:p>
            <a:pPr lvl="2">
              <a:buClr>
                <a:schemeClr val="tx1"/>
              </a:buClr>
              <a:buFont typeface="Wingdings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Clr>
                <a:srgbClr val="00B050"/>
              </a:buClr>
              <a:buNone/>
            </a:pPr>
            <a:endParaRPr lang="en-US" sz="1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Clr>
                <a:srgbClr val="7030A0"/>
              </a:buClr>
              <a:buNone/>
            </a:pPr>
            <a:endParaRPr lang="en-IN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030A0"/>
              </a:buClr>
            </a:pPr>
            <a:endParaRPr lang="en-I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157484"/>
              </p:ext>
            </p:extLst>
          </p:nvPr>
        </p:nvGraphicFramePr>
        <p:xfrm>
          <a:off x="374702" y="1822617"/>
          <a:ext cx="11321429" cy="27761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4478">
                  <a:extLst>
                    <a:ext uri="{9D8B030D-6E8A-4147-A177-3AD203B41FA5}">
                      <a16:colId xmlns:a16="http://schemas.microsoft.com/office/drawing/2014/main" xmlns="" val="1713920727"/>
                    </a:ext>
                  </a:extLst>
                </a:gridCol>
                <a:gridCol w="1883756">
                  <a:extLst>
                    <a:ext uri="{9D8B030D-6E8A-4147-A177-3AD203B41FA5}">
                      <a16:colId xmlns:a16="http://schemas.microsoft.com/office/drawing/2014/main" xmlns="" val="407890422"/>
                    </a:ext>
                  </a:extLst>
                </a:gridCol>
                <a:gridCol w="3139249">
                  <a:extLst>
                    <a:ext uri="{9D8B030D-6E8A-4147-A177-3AD203B41FA5}">
                      <a16:colId xmlns:a16="http://schemas.microsoft.com/office/drawing/2014/main" xmlns="" val="830862168"/>
                    </a:ext>
                  </a:extLst>
                </a:gridCol>
                <a:gridCol w="2333767">
                  <a:extLst>
                    <a:ext uri="{9D8B030D-6E8A-4147-A177-3AD203B41FA5}">
                      <a16:colId xmlns:a16="http://schemas.microsoft.com/office/drawing/2014/main" xmlns="" val="1103402483"/>
                    </a:ext>
                  </a:extLst>
                </a:gridCol>
                <a:gridCol w="3480179">
                  <a:extLst>
                    <a:ext uri="{9D8B030D-6E8A-4147-A177-3AD203B41FA5}">
                      <a16:colId xmlns:a16="http://schemas.microsoft.com/office/drawing/2014/main" xmlns="" val="2819244683"/>
                    </a:ext>
                  </a:extLst>
                </a:gridCol>
              </a:tblGrid>
              <a:tr h="6294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#S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Theory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Load for</a:t>
                      </a:r>
                      <a:r>
                        <a:rPr lang="en-IN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Assistant Professor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54596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 smtClean="0">
                          <a:effectLst/>
                          <a:latin typeface="+mn-lt"/>
                        </a:rPr>
                        <a:t>201 sections x 4 Contact hrs  = 804 Contact</a:t>
                      </a:r>
                      <a:r>
                        <a:rPr lang="en-IN" sz="1600" b="0" baseline="0" dirty="0" smtClean="0">
                          <a:effectLst/>
                          <a:latin typeface="+mn-lt"/>
                        </a:rPr>
                        <a:t> hrs</a:t>
                      </a:r>
                      <a:endParaRPr lang="en-IN" sz="1600" b="0" dirty="0">
                        <a:effectLst/>
                        <a:latin typeface="+mn-lt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600" b="0" dirty="0" smtClean="0">
                          <a:effectLst/>
                          <a:latin typeface="+mn-lt"/>
                        </a:rPr>
                        <a:t>113 x2(contact</a:t>
                      </a:r>
                      <a:r>
                        <a:rPr lang="en-IN" sz="1600" b="0" baseline="0" dirty="0" smtClean="0">
                          <a:effectLst/>
                          <a:latin typeface="+mn-lt"/>
                        </a:rPr>
                        <a:t> hrs)x3(faculty)= 678</a:t>
                      </a:r>
                      <a:endParaRPr lang="en-IN" sz="1600" b="0" dirty="0">
                        <a:effectLst/>
                        <a:latin typeface="+mn-lt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 smtClean="0">
                          <a:effectLst/>
                          <a:latin typeface="+mn-lt"/>
                        </a:rPr>
                        <a:t>804+678=1482 contact</a:t>
                      </a:r>
                      <a:r>
                        <a:rPr lang="en-IN" sz="1600" b="0" baseline="0" dirty="0" smtClean="0">
                          <a:effectLst/>
                          <a:latin typeface="+mn-lt"/>
                        </a:rPr>
                        <a:t> hrs/week</a:t>
                      </a:r>
                      <a:endParaRPr lang="en-IN" sz="1600" b="0" dirty="0">
                        <a:effectLst/>
                        <a:latin typeface="+mn-lt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 smtClean="0">
                          <a:effectLst/>
                          <a:latin typeface="+mn-lt"/>
                        </a:rPr>
                        <a:t>1482/16=92.6 ( 93 required)</a:t>
                      </a:r>
                    </a:p>
                    <a:p>
                      <a:pPr algn="ctr" rtl="0" fontAlgn="b"/>
                      <a:r>
                        <a:rPr lang="en-IN" sz="1600" b="0" dirty="0" smtClean="0">
                          <a:effectLst/>
                          <a:latin typeface="+mn-lt"/>
                        </a:rPr>
                        <a:t>Existing faculty: 52</a:t>
                      </a:r>
                    </a:p>
                    <a:p>
                      <a:pPr algn="ctr" rtl="0" fontAlgn="b"/>
                      <a:r>
                        <a:rPr lang="en-IN" sz="1600" b="0" dirty="0" smtClean="0">
                          <a:effectLst/>
                          <a:latin typeface="+mn-lt"/>
                        </a:rPr>
                        <a:t>93-52=41 Minimum faculty required  </a:t>
                      </a:r>
                      <a:endParaRPr lang="en-IN" sz="1600" b="0" dirty="0">
                        <a:effectLst/>
                        <a:latin typeface="+mn-lt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xmlns="" val="2517675601"/>
                  </a:ext>
                </a:extLst>
              </a:tr>
              <a:tr h="405088"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Load as per AICTE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913139121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Professor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28575" marR="28575" marT="19050" marB="19050" anchor="b"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 smtClean="0">
                          <a:effectLst/>
                          <a:latin typeface="+mn-lt"/>
                        </a:rPr>
                        <a:t>12</a:t>
                      </a:r>
                      <a:endParaRPr lang="en-IN" sz="1600" b="0" dirty="0">
                        <a:effectLst/>
                        <a:latin typeface="+mn-lt"/>
                      </a:endParaRPr>
                    </a:p>
                  </a:txBody>
                  <a:tcPr marL="28575" marR="28575" marT="19050" marB="1905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705742953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 smtClean="0">
                          <a:effectLst/>
                          <a:latin typeface="+mn-lt"/>
                        </a:rPr>
                        <a:t>Associate</a:t>
                      </a:r>
                      <a:r>
                        <a:rPr lang="en-IN" sz="1600" b="0" baseline="0" dirty="0" smtClean="0">
                          <a:effectLst/>
                          <a:latin typeface="+mn-lt"/>
                        </a:rPr>
                        <a:t> Professor</a:t>
                      </a:r>
                      <a:endParaRPr lang="en-IN" sz="1600" b="0" dirty="0">
                        <a:effectLst/>
                        <a:latin typeface="+mn-lt"/>
                      </a:endParaRPr>
                    </a:p>
                  </a:txBody>
                  <a:tcPr marL="28575" marR="28575" marT="19050" marB="19050" anchor="b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152757744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Assistant</a:t>
                      </a:r>
                      <a:r>
                        <a:rPr lang="en-US" baseline="0" dirty="0" smtClean="0"/>
                        <a:t> Professor</a:t>
                      </a:r>
                      <a:endParaRPr lang="en-US" dirty="0"/>
                    </a:p>
                  </a:txBody>
                  <a:tcPr marL="28575" marR="28575" marT="19050" marB="19050" anchor="b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28575" marR="28575" marT="19050" marB="19050" anchor="b"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 smtClean="0">
                          <a:effectLst/>
                          <a:latin typeface="+mn-lt"/>
                        </a:rPr>
                        <a:t>16</a:t>
                      </a:r>
                      <a:endParaRPr lang="en-IN" sz="1600" b="0" dirty="0">
                        <a:effectLst/>
                        <a:latin typeface="+mn-lt"/>
                      </a:endParaRPr>
                    </a:p>
                  </a:txBody>
                  <a:tcPr marL="28575" marR="28575" marT="19050" marB="1905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858388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543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2"/>
            <a:ext cx="12005902" cy="495551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dirty="0" smtClean="0">
                <a:solidFill>
                  <a:srgbClr val="C00000"/>
                </a:solidFill>
              </a:rPr>
              <a:t>Faculty Requirement(Even Semester- A. Y 2025-26) 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3430" y="1283678"/>
            <a:ext cx="11800096" cy="5394914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n-US" sz="3600" b="0" i="0" u="none" strike="noStrike" dirty="0">
                <a:solidFill>
                  <a:srgbClr val="FF0000"/>
                </a:solidFill>
                <a:effectLst/>
              </a:rPr>
              <a:t> </a:t>
            </a:r>
            <a:endParaRPr lang="en-US" sz="24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dirty="0"/>
          </a:p>
          <a:p>
            <a:pPr lvl="2">
              <a:buClr>
                <a:schemeClr val="tx1"/>
              </a:buClr>
              <a:buFont typeface="Wingdings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Clr>
                <a:srgbClr val="00B050"/>
              </a:buClr>
              <a:buNone/>
            </a:pPr>
            <a:endParaRPr lang="en-US" sz="1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Clr>
                <a:srgbClr val="7030A0"/>
              </a:buClr>
              <a:buNone/>
            </a:pPr>
            <a:endParaRPr lang="en-IN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030A0"/>
              </a:buClr>
            </a:pPr>
            <a:endParaRPr lang="en-I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151532"/>
              </p:ext>
            </p:extLst>
          </p:nvPr>
        </p:nvGraphicFramePr>
        <p:xfrm>
          <a:off x="374702" y="1822617"/>
          <a:ext cx="11321429" cy="27761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4478">
                  <a:extLst>
                    <a:ext uri="{9D8B030D-6E8A-4147-A177-3AD203B41FA5}">
                      <a16:colId xmlns:a16="http://schemas.microsoft.com/office/drawing/2014/main" xmlns="" val="1713920727"/>
                    </a:ext>
                  </a:extLst>
                </a:gridCol>
                <a:gridCol w="1883756">
                  <a:extLst>
                    <a:ext uri="{9D8B030D-6E8A-4147-A177-3AD203B41FA5}">
                      <a16:colId xmlns:a16="http://schemas.microsoft.com/office/drawing/2014/main" xmlns="" val="407890422"/>
                    </a:ext>
                  </a:extLst>
                </a:gridCol>
                <a:gridCol w="3139249">
                  <a:extLst>
                    <a:ext uri="{9D8B030D-6E8A-4147-A177-3AD203B41FA5}">
                      <a16:colId xmlns:a16="http://schemas.microsoft.com/office/drawing/2014/main" xmlns="" val="830862168"/>
                    </a:ext>
                  </a:extLst>
                </a:gridCol>
                <a:gridCol w="2333767">
                  <a:extLst>
                    <a:ext uri="{9D8B030D-6E8A-4147-A177-3AD203B41FA5}">
                      <a16:colId xmlns:a16="http://schemas.microsoft.com/office/drawing/2014/main" xmlns="" val="1103402483"/>
                    </a:ext>
                  </a:extLst>
                </a:gridCol>
                <a:gridCol w="3480179">
                  <a:extLst>
                    <a:ext uri="{9D8B030D-6E8A-4147-A177-3AD203B41FA5}">
                      <a16:colId xmlns:a16="http://schemas.microsoft.com/office/drawing/2014/main" xmlns="" val="2819244683"/>
                    </a:ext>
                  </a:extLst>
                </a:gridCol>
              </a:tblGrid>
              <a:tr h="6294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#S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Theory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Load for</a:t>
                      </a:r>
                      <a:r>
                        <a:rPr lang="en-IN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Assistant Professor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54596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 smtClean="0">
                          <a:effectLst/>
                          <a:latin typeface="+mn-lt"/>
                        </a:rPr>
                        <a:t>200 sections x 4 Contact hrs  = 800 Contact</a:t>
                      </a:r>
                      <a:r>
                        <a:rPr lang="en-IN" sz="1600" b="0" baseline="0" dirty="0" smtClean="0">
                          <a:effectLst/>
                          <a:latin typeface="+mn-lt"/>
                        </a:rPr>
                        <a:t> hrs</a:t>
                      </a:r>
                      <a:endParaRPr lang="en-IN" sz="1600" b="0" dirty="0">
                        <a:effectLst/>
                        <a:latin typeface="+mn-lt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600" b="0" dirty="0" smtClean="0">
                          <a:effectLst/>
                          <a:latin typeface="+mn-lt"/>
                        </a:rPr>
                        <a:t>90 x2(contact</a:t>
                      </a:r>
                      <a:r>
                        <a:rPr lang="en-IN" sz="1600" b="0" baseline="0" dirty="0" smtClean="0">
                          <a:effectLst/>
                          <a:latin typeface="+mn-lt"/>
                        </a:rPr>
                        <a:t> hrs)x3(faculty)= 540</a:t>
                      </a:r>
                      <a:endParaRPr lang="en-IN" sz="1600" b="0" dirty="0">
                        <a:effectLst/>
                        <a:latin typeface="+mn-lt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 smtClean="0">
                          <a:effectLst/>
                          <a:latin typeface="+mn-lt"/>
                        </a:rPr>
                        <a:t>800+540=1340 contact</a:t>
                      </a:r>
                      <a:r>
                        <a:rPr lang="en-IN" sz="1600" b="0" baseline="0" dirty="0" smtClean="0">
                          <a:effectLst/>
                          <a:latin typeface="+mn-lt"/>
                        </a:rPr>
                        <a:t> hrs/week</a:t>
                      </a:r>
                      <a:endParaRPr lang="en-IN" sz="1600" b="0" dirty="0">
                        <a:effectLst/>
                        <a:latin typeface="+mn-lt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 smtClean="0">
                          <a:effectLst/>
                          <a:latin typeface="+mn-lt"/>
                        </a:rPr>
                        <a:t>1340/16=83.7 ( 84 required)</a:t>
                      </a:r>
                    </a:p>
                    <a:p>
                      <a:pPr algn="ctr" rtl="0" fontAlgn="b"/>
                      <a:r>
                        <a:rPr lang="en-IN" sz="1600" b="0" dirty="0" smtClean="0">
                          <a:effectLst/>
                          <a:latin typeface="+mn-lt"/>
                        </a:rPr>
                        <a:t>Existing faculty: 52</a:t>
                      </a:r>
                    </a:p>
                    <a:p>
                      <a:pPr algn="ctr" rtl="0" fontAlgn="b"/>
                      <a:r>
                        <a:rPr lang="en-IN" sz="1600" b="0" dirty="0" smtClean="0">
                          <a:effectLst/>
                          <a:latin typeface="+mn-lt"/>
                        </a:rPr>
                        <a:t>84-52=32 Minimum faculty required </a:t>
                      </a:r>
                      <a:endParaRPr lang="en-IN" sz="1600" b="0" dirty="0">
                        <a:effectLst/>
                        <a:latin typeface="+mn-lt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xmlns="" val="2517675601"/>
                  </a:ext>
                </a:extLst>
              </a:tr>
              <a:tr h="405088"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Load as per AICTE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913139121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Professor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28575" marR="28575" marT="19050" marB="19050" anchor="b"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 smtClean="0">
                          <a:effectLst/>
                          <a:latin typeface="+mn-lt"/>
                        </a:rPr>
                        <a:t>12</a:t>
                      </a:r>
                      <a:endParaRPr lang="en-IN" sz="1600" b="0" dirty="0">
                        <a:effectLst/>
                        <a:latin typeface="+mn-lt"/>
                      </a:endParaRPr>
                    </a:p>
                  </a:txBody>
                  <a:tcPr marL="28575" marR="28575" marT="19050" marB="1905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705742953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 smtClean="0">
                          <a:effectLst/>
                          <a:latin typeface="+mn-lt"/>
                        </a:rPr>
                        <a:t>Associate</a:t>
                      </a:r>
                      <a:r>
                        <a:rPr lang="en-IN" sz="1600" b="0" baseline="0" dirty="0" smtClean="0">
                          <a:effectLst/>
                          <a:latin typeface="+mn-lt"/>
                        </a:rPr>
                        <a:t> Professor</a:t>
                      </a:r>
                      <a:endParaRPr lang="en-IN" sz="1600" b="0" dirty="0">
                        <a:effectLst/>
                        <a:latin typeface="+mn-lt"/>
                      </a:endParaRPr>
                    </a:p>
                  </a:txBody>
                  <a:tcPr marL="28575" marR="28575" marT="19050" marB="19050" anchor="b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152757744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Assistant</a:t>
                      </a:r>
                      <a:r>
                        <a:rPr lang="en-US" baseline="0" dirty="0" smtClean="0"/>
                        <a:t> Professor</a:t>
                      </a:r>
                      <a:endParaRPr lang="en-US" dirty="0"/>
                    </a:p>
                  </a:txBody>
                  <a:tcPr marL="28575" marR="28575" marT="19050" marB="19050" anchor="b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28575" marR="28575" marT="19050" marB="19050" anchor="b"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 smtClean="0">
                          <a:effectLst/>
                          <a:latin typeface="+mn-lt"/>
                        </a:rPr>
                        <a:t>16</a:t>
                      </a:r>
                      <a:endParaRPr lang="en-IN" sz="1600" b="0" dirty="0">
                        <a:effectLst/>
                        <a:latin typeface="+mn-lt"/>
                      </a:endParaRPr>
                    </a:p>
                  </a:txBody>
                  <a:tcPr marL="28575" marR="28575" marT="19050" marB="1905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858388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25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2"/>
            <a:ext cx="12005902" cy="37250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A.Y.,</a:t>
            </a:r>
            <a:r>
              <a:rPr lang="en-US" sz="3200" b="1" dirty="0" smtClean="0">
                <a:solidFill>
                  <a:srgbClr val="C00000"/>
                </a:solidFill>
              </a:rPr>
              <a:t>2024-2025 </a:t>
            </a:r>
            <a:r>
              <a:rPr lang="en-US" sz="3200" b="1" dirty="0">
                <a:solidFill>
                  <a:srgbClr val="C00000"/>
                </a:solidFill>
              </a:rPr>
              <a:t>Faculty Requirement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3430" y="782875"/>
            <a:ext cx="11800096" cy="5895717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50000"/>
                </a:schemeClr>
              </a:buClr>
            </a:pPr>
            <a:r>
              <a:rPr lang="en-US" sz="2000" b="0" i="0" u="none" strike="noStrike" dirty="0">
                <a:solidFill>
                  <a:schemeClr val="accent6">
                    <a:lumMod val="50000"/>
                  </a:schemeClr>
                </a:solidFill>
                <a:effectLst/>
              </a:rPr>
              <a:t> </a:t>
            </a:r>
            <a:r>
              <a:rPr lang="en-US" sz="2000" b="0" i="0" u="none" strike="noStrike" dirty="0" smtClean="0">
                <a:solidFill>
                  <a:schemeClr val="accent6">
                    <a:lumMod val="50000"/>
                  </a:schemeClr>
                </a:solidFill>
                <a:effectLst/>
              </a:rPr>
              <a:t>Odd </a:t>
            </a:r>
            <a:r>
              <a:rPr lang="en-US" sz="2000" b="0" i="0" u="none" strike="noStrike" dirty="0">
                <a:solidFill>
                  <a:schemeClr val="accent6">
                    <a:lumMod val="50000"/>
                  </a:schemeClr>
                </a:solidFill>
                <a:effectLst/>
              </a:rPr>
              <a:t>Semester</a:t>
            </a:r>
            <a:endParaRPr lang="en-US" sz="2000" dirty="0">
              <a:solidFill>
                <a:schemeClr val="accent6">
                  <a:lumMod val="50000"/>
                </a:schemeClr>
              </a:solidFill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dirty="0"/>
          </a:p>
          <a:p>
            <a:pPr lvl="2">
              <a:buClr>
                <a:schemeClr val="tx1"/>
              </a:buClr>
              <a:buFont typeface="Wingdings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Clr>
                <a:srgbClr val="00B050"/>
              </a:buClr>
              <a:buNone/>
            </a:pPr>
            <a:endParaRPr lang="en-US" sz="1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Clr>
                <a:srgbClr val="7030A0"/>
              </a:buClr>
              <a:buNone/>
            </a:pPr>
            <a:endParaRPr lang="en-IN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030A0"/>
              </a:buClr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Odd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Semester(Lab)</a:t>
            </a:r>
            <a:endParaRPr lang="en-IN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6DD14EE0-9F4A-F304-24DA-B9BA20E1D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501000"/>
              </p:ext>
            </p:extLst>
          </p:nvPr>
        </p:nvGraphicFramePr>
        <p:xfrm>
          <a:off x="229065" y="1115620"/>
          <a:ext cx="11869886" cy="18482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8334">
                  <a:extLst>
                    <a:ext uri="{9D8B030D-6E8A-4147-A177-3AD203B41FA5}">
                      <a16:colId xmlns:a16="http://schemas.microsoft.com/office/drawing/2014/main" xmlns="" val="1542301849"/>
                    </a:ext>
                  </a:extLst>
                </a:gridCol>
                <a:gridCol w="1138910">
                  <a:extLst>
                    <a:ext uri="{9D8B030D-6E8A-4147-A177-3AD203B41FA5}">
                      <a16:colId xmlns:a16="http://schemas.microsoft.com/office/drawing/2014/main" xmlns="" val="680028915"/>
                    </a:ext>
                  </a:extLst>
                </a:gridCol>
                <a:gridCol w="3131820">
                  <a:extLst>
                    <a:ext uri="{9D8B030D-6E8A-4147-A177-3AD203B41FA5}">
                      <a16:colId xmlns:a16="http://schemas.microsoft.com/office/drawing/2014/main" xmlns="" val="595089960"/>
                    </a:ext>
                  </a:extLst>
                </a:gridCol>
                <a:gridCol w="2095056">
                  <a:extLst>
                    <a:ext uri="{9D8B030D-6E8A-4147-A177-3AD203B41FA5}">
                      <a16:colId xmlns:a16="http://schemas.microsoft.com/office/drawing/2014/main" xmlns="" val="4079996910"/>
                    </a:ext>
                  </a:extLst>
                </a:gridCol>
                <a:gridCol w="2095056">
                  <a:extLst>
                    <a:ext uri="{9D8B030D-6E8A-4147-A177-3AD203B41FA5}">
                      <a16:colId xmlns:a16="http://schemas.microsoft.com/office/drawing/2014/main" xmlns="" val="1228970462"/>
                    </a:ext>
                  </a:extLst>
                </a:gridCol>
                <a:gridCol w="2141093">
                  <a:extLst>
                    <a:ext uri="{9D8B030D-6E8A-4147-A177-3AD203B41FA5}">
                      <a16:colId xmlns:a16="http://schemas.microsoft.com/office/drawing/2014/main" xmlns="" val="3226378479"/>
                    </a:ext>
                  </a:extLst>
                </a:gridCol>
                <a:gridCol w="789617">
                  <a:extLst>
                    <a:ext uri="{9D8B030D-6E8A-4147-A177-3AD203B41FA5}">
                      <a16:colId xmlns:a16="http://schemas.microsoft.com/office/drawing/2014/main" xmlns="" val="634778888"/>
                    </a:ext>
                  </a:extLst>
                </a:gridCol>
              </a:tblGrid>
              <a:tr h="3375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S#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Year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B.Tech.,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BSc(CS )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BSc(DA )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BCA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Sections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331154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First Year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smtClean="0">
                          <a:effectLst/>
                        </a:rPr>
                        <a:t>12</a:t>
                      </a:r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 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 x 12 sections)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smtClean="0">
                          <a:effectLst/>
                        </a:rPr>
                        <a:t>1</a:t>
                      </a:r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 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 x 1 section)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smtClean="0">
                          <a:effectLst/>
                        </a:rPr>
                        <a:t>1</a:t>
                      </a:r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 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 x 1 section)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 </a:t>
                      </a:r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( 3 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courses x 2 sections)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538442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Second Year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smtClean="0">
                          <a:effectLst/>
                        </a:rPr>
                        <a:t>30(3 courses x 10</a:t>
                      </a:r>
                      <a:r>
                        <a:rPr lang="en-IN" sz="1600" u="none" strike="noStrike" baseline="0" dirty="0" smtClean="0">
                          <a:effectLst/>
                        </a:rPr>
                        <a:t> Sections)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smtClean="0">
                          <a:effectLst/>
                        </a:rPr>
                        <a:t>3</a:t>
                      </a:r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 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courses x 1 section)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smtClean="0">
                          <a:effectLst/>
                        </a:rPr>
                        <a:t>3</a:t>
                      </a:r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 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courses x 1 section)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r>
                        <a:rPr lang="en-IN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( 5 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courses x 3 sections)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3536788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Third Year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smtClean="0">
                          <a:effectLst/>
                        </a:rPr>
                        <a:t>60</a:t>
                      </a:r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 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courses x 10 sections)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 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courses x 1 section)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9078937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Final Year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12</a:t>
                      </a:r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(4 elective 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courses x 3 sections)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smtClean="0">
                          <a:effectLst/>
                        </a:rPr>
                        <a:t>12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24413185"/>
                  </a:ext>
                </a:extLst>
              </a:tr>
              <a:tr h="2520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Total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114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21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146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615350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6DD14EE0-9F4A-F304-24DA-B9BA20E1D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65290"/>
              </p:ext>
            </p:extLst>
          </p:nvPr>
        </p:nvGraphicFramePr>
        <p:xfrm>
          <a:off x="120833" y="3447345"/>
          <a:ext cx="11732011" cy="33974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7650">
                  <a:extLst>
                    <a:ext uri="{9D8B030D-6E8A-4147-A177-3AD203B41FA5}">
                      <a16:colId xmlns:a16="http://schemas.microsoft.com/office/drawing/2014/main" xmlns="" val="1542301849"/>
                    </a:ext>
                  </a:extLst>
                </a:gridCol>
                <a:gridCol w="1061556">
                  <a:extLst>
                    <a:ext uri="{9D8B030D-6E8A-4147-A177-3AD203B41FA5}">
                      <a16:colId xmlns:a16="http://schemas.microsoft.com/office/drawing/2014/main" xmlns="" val="680028915"/>
                    </a:ext>
                  </a:extLst>
                </a:gridCol>
                <a:gridCol w="2483231">
                  <a:extLst>
                    <a:ext uri="{9D8B030D-6E8A-4147-A177-3AD203B41FA5}">
                      <a16:colId xmlns:a16="http://schemas.microsoft.com/office/drawing/2014/main" xmlns="" val="595089960"/>
                    </a:ext>
                  </a:extLst>
                </a:gridCol>
                <a:gridCol w="2380044">
                  <a:extLst>
                    <a:ext uri="{9D8B030D-6E8A-4147-A177-3AD203B41FA5}">
                      <a16:colId xmlns:a16="http://schemas.microsoft.com/office/drawing/2014/main" xmlns="" val="4079996910"/>
                    </a:ext>
                  </a:extLst>
                </a:gridCol>
                <a:gridCol w="2380044">
                  <a:extLst>
                    <a:ext uri="{9D8B030D-6E8A-4147-A177-3AD203B41FA5}">
                      <a16:colId xmlns:a16="http://schemas.microsoft.com/office/drawing/2014/main" xmlns="" val="1228970462"/>
                    </a:ext>
                  </a:extLst>
                </a:gridCol>
                <a:gridCol w="2276856">
                  <a:extLst>
                    <a:ext uri="{9D8B030D-6E8A-4147-A177-3AD203B41FA5}">
                      <a16:colId xmlns:a16="http://schemas.microsoft.com/office/drawing/2014/main" xmlns="" val="3226378479"/>
                    </a:ext>
                  </a:extLst>
                </a:gridCol>
                <a:gridCol w="902630">
                  <a:extLst>
                    <a:ext uri="{9D8B030D-6E8A-4147-A177-3AD203B41FA5}">
                      <a16:colId xmlns:a16="http://schemas.microsoft.com/office/drawing/2014/main" xmlns="" val="634778888"/>
                    </a:ext>
                  </a:extLst>
                </a:gridCol>
              </a:tblGrid>
              <a:tr h="4504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S#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B.Tech.,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BSc(CS )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BSc(DA )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BCA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Sections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33115465"/>
                  </a:ext>
                </a:extLst>
              </a:tr>
              <a:tr h="6476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 Year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 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labs/week x 12 sections)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 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lab/week x 1 section)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 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lab/week x 1 section)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 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lab/week x 2 sections)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538442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Second Year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 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labs/week x 10 sections) +( 1 CSE labs x 5 sec.)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IN" sz="1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 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lab/week x 1 section)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 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lab/week x 1 section)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(4 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labs/week x 3 sections)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3536788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Third Year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 CSE 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labs/week x 8 sections)</a:t>
                      </a:r>
                    </a:p>
                    <a:p>
                      <a:pPr algn="ctr" fontAlgn="b"/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+( 1 AI-DS labs x 4 sec.)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9078937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 Year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24413185"/>
                  </a:ext>
                </a:extLst>
              </a:tr>
              <a:tr h="11323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6153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12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2"/>
            <a:ext cx="12005902" cy="3328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A.Y.,</a:t>
            </a:r>
            <a:r>
              <a:rPr lang="en-US" sz="3200" b="1" dirty="0" smtClean="0">
                <a:solidFill>
                  <a:srgbClr val="C00000"/>
                </a:solidFill>
              </a:rPr>
              <a:t>2024-2025 </a:t>
            </a:r>
            <a:r>
              <a:rPr lang="en-US" sz="3200" b="1" dirty="0">
                <a:solidFill>
                  <a:srgbClr val="C00000"/>
                </a:solidFill>
              </a:rPr>
              <a:t>Faculty Requirement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3430" y="861391"/>
            <a:ext cx="11800096" cy="5817201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50000"/>
                </a:schemeClr>
              </a:buClr>
            </a:pPr>
            <a:r>
              <a:rPr lang="en-US" sz="1800" b="0" i="0" u="none" strike="noStrike" dirty="0">
                <a:solidFill>
                  <a:schemeClr val="accent6">
                    <a:lumMod val="50000"/>
                  </a:schemeClr>
                </a:solidFill>
                <a:effectLst/>
              </a:rPr>
              <a:t> </a:t>
            </a:r>
            <a:r>
              <a:rPr lang="en-US" sz="1800" b="0" i="0" u="none" strike="noStrike" dirty="0" smtClean="0">
                <a:solidFill>
                  <a:schemeClr val="accent6">
                    <a:lumMod val="50000"/>
                  </a:schemeClr>
                </a:solidFill>
                <a:effectLst/>
              </a:rPr>
              <a:t>Even </a:t>
            </a:r>
            <a:r>
              <a:rPr lang="en-US" sz="1800" b="0" i="0" u="none" strike="noStrike" dirty="0">
                <a:solidFill>
                  <a:schemeClr val="accent6">
                    <a:lumMod val="50000"/>
                  </a:schemeClr>
                </a:solidFill>
                <a:effectLst/>
              </a:rPr>
              <a:t>Semester</a:t>
            </a:r>
            <a:endParaRPr lang="en-US" sz="1800" dirty="0">
              <a:solidFill>
                <a:schemeClr val="accent6">
                  <a:lumMod val="50000"/>
                </a:schemeClr>
              </a:solidFill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dirty="0"/>
          </a:p>
          <a:p>
            <a:pPr lvl="2">
              <a:buClr>
                <a:schemeClr val="tx1"/>
              </a:buClr>
              <a:buFont typeface="Wingdings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Clr>
                <a:srgbClr val="00B050"/>
              </a:buClr>
              <a:buNone/>
            </a:pPr>
            <a:endParaRPr lang="en-US" sz="1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Clr>
                <a:srgbClr val="7030A0"/>
              </a:buClr>
              <a:buNone/>
            </a:pPr>
            <a:endParaRPr lang="en-IN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030A0"/>
              </a:buClr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Even Semester(Lab)</a:t>
            </a:r>
            <a:endParaRPr lang="en-US" sz="1800" dirty="0">
              <a:solidFill>
                <a:schemeClr val="accent6">
                  <a:lumMod val="50000"/>
                </a:schemeClr>
              </a:solidFill>
              <a:cs typeface="Times New Roman" panose="02020603050405020304" pitchFamily="18" charset="0"/>
            </a:endParaRPr>
          </a:p>
          <a:p>
            <a:pPr>
              <a:buClr>
                <a:srgbClr val="7030A0"/>
              </a:buClr>
            </a:pPr>
            <a:endParaRPr lang="en-I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551145"/>
            <a:ext cx="12192000" cy="221795"/>
          </a:xfrm>
          <a:solidFill>
            <a:schemeClr val="bg1"/>
          </a:solidFill>
        </p:spPr>
        <p:txBody>
          <a:bodyPr/>
          <a:lstStyle/>
          <a:p>
            <a:r>
              <a:rPr lang="en-IN" sz="1400" b="1" dirty="0">
                <a:solidFill>
                  <a:srgbClr val="C00000"/>
                </a:solidFill>
              </a:rPr>
              <a:t>Resource Planning and Talent Management, IcfaiTech, IFHE, Hyderabad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6DD14EE0-9F4A-F304-24DA-B9BA20E1D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063154"/>
              </p:ext>
            </p:extLst>
          </p:nvPr>
        </p:nvGraphicFramePr>
        <p:xfrm>
          <a:off x="120833" y="1117550"/>
          <a:ext cx="11869886" cy="20920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8334">
                  <a:extLst>
                    <a:ext uri="{9D8B030D-6E8A-4147-A177-3AD203B41FA5}">
                      <a16:colId xmlns:a16="http://schemas.microsoft.com/office/drawing/2014/main" xmlns="" val="1542301849"/>
                    </a:ext>
                  </a:extLst>
                </a:gridCol>
                <a:gridCol w="1138910">
                  <a:extLst>
                    <a:ext uri="{9D8B030D-6E8A-4147-A177-3AD203B41FA5}">
                      <a16:colId xmlns:a16="http://schemas.microsoft.com/office/drawing/2014/main" xmlns="" val="680028915"/>
                    </a:ext>
                  </a:extLst>
                </a:gridCol>
                <a:gridCol w="3131820">
                  <a:extLst>
                    <a:ext uri="{9D8B030D-6E8A-4147-A177-3AD203B41FA5}">
                      <a16:colId xmlns:a16="http://schemas.microsoft.com/office/drawing/2014/main" xmlns="" val="595089960"/>
                    </a:ext>
                  </a:extLst>
                </a:gridCol>
                <a:gridCol w="2095056">
                  <a:extLst>
                    <a:ext uri="{9D8B030D-6E8A-4147-A177-3AD203B41FA5}">
                      <a16:colId xmlns:a16="http://schemas.microsoft.com/office/drawing/2014/main" xmlns="" val="4079996910"/>
                    </a:ext>
                  </a:extLst>
                </a:gridCol>
                <a:gridCol w="2095056">
                  <a:extLst>
                    <a:ext uri="{9D8B030D-6E8A-4147-A177-3AD203B41FA5}">
                      <a16:colId xmlns:a16="http://schemas.microsoft.com/office/drawing/2014/main" xmlns="" val="1228970462"/>
                    </a:ext>
                  </a:extLst>
                </a:gridCol>
                <a:gridCol w="2141093">
                  <a:extLst>
                    <a:ext uri="{9D8B030D-6E8A-4147-A177-3AD203B41FA5}">
                      <a16:colId xmlns:a16="http://schemas.microsoft.com/office/drawing/2014/main" xmlns="" val="3226378479"/>
                    </a:ext>
                  </a:extLst>
                </a:gridCol>
                <a:gridCol w="789617">
                  <a:extLst>
                    <a:ext uri="{9D8B030D-6E8A-4147-A177-3AD203B41FA5}">
                      <a16:colId xmlns:a16="http://schemas.microsoft.com/office/drawing/2014/main" xmlns="" val="634778888"/>
                    </a:ext>
                  </a:extLst>
                </a:gridCol>
              </a:tblGrid>
              <a:tr h="3375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S#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Year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B.Tech.,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BSc(CS )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BSc(DA )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BCA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Sections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331154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First Year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24</a:t>
                      </a:r>
                      <a:r>
                        <a:rPr lang="en-IN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(2 </a:t>
                      </a:r>
                      <a:r>
                        <a:rPr lang="en-IN" sz="16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courses x 12 sections)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en-IN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(3 </a:t>
                      </a:r>
                      <a:r>
                        <a:rPr lang="en-IN" sz="16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courses x 1 section)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en-IN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(3 </a:t>
                      </a:r>
                      <a:r>
                        <a:rPr lang="en-IN" sz="16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courses x 1 section)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6 </a:t>
                      </a:r>
                      <a:r>
                        <a:rPr lang="en-IN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( 3 </a:t>
                      </a:r>
                      <a:r>
                        <a:rPr lang="en-IN" sz="16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courses x 2 sections)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36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538442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Second Year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(6 </a:t>
                      </a:r>
                      <a:r>
                        <a:rPr lang="en-IN" sz="16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courses x 1 section)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(6 </a:t>
                      </a:r>
                      <a:r>
                        <a:rPr lang="en-IN" sz="16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courses x 1 section)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12</a:t>
                      </a:r>
                      <a:endParaRPr lang="en-IN" sz="1600" u="none" strike="noStrike" dirty="0" smtClean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(4 </a:t>
                      </a:r>
                      <a:r>
                        <a:rPr lang="en-IN" sz="16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courses x 3 sections)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74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3536788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Third Year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50                                                             </a:t>
                      </a:r>
                      <a:r>
                        <a:rPr lang="en-IN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(5 </a:t>
                      </a:r>
                      <a:r>
                        <a:rPr lang="en-IN" sz="16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courses x 10 sections)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4                                         </a:t>
                      </a:r>
                      <a:r>
                        <a:rPr lang="en-IN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(4 </a:t>
                      </a:r>
                      <a:r>
                        <a:rPr lang="en-IN" sz="16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courses x 1 section)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54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9078937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Final Year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4</a:t>
                      </a:r>
                      <a:r>
                        <a:rPr lang="en-IN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(4 elective </a:t>
                      </a:r>
                      <a:r>
                        <a:rPr lang="en-IN" sz="16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courses x 1 sections)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24413185"/>
                  </a:ext>
                </a:extLst>
              </a:tr>
              <a:tr h="2520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Total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128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9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13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168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615350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xmlns="" id="{6DD14EE0-9F4A-F304-24DA-B9BA20E1D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188423"/>
              </p:ext>
            </p:extLst>
          </p:nvPr>
        </p:nvGraphicFramePr>
        <p:xfrm>
          <a:off x="120833" y="3524193"/>
          <a:ext cx="11732011" cy="29147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7650">
                  <a:extLst>
                    <a:ext uri="{9D8B030D-6E8A-4147-A177-3AD203B41FA5}">
                      <a16:colId xmlns:a16="http://schemas.microsoft.com/office/drawing/2014/main" xmlns="" val="1542301849"/>
                    </a:ext>
                  </a:extLst>
                </a:gridCol>
                <a:gridCol w="1061556">
                  <a:extLst>
                    <a:ext uri="{9D8B030D-6E8A-4147-A177-3AD203B41FA5}">
                      <a16:colId xmlns:a16="http://schemas.microsoft.com/office/drawing/2014/main" xmlns="" val="680028915"/>
                    </a:ext>
                  </a:extLst>
                </a:gridCol>
                <a:gridCol w="2483231">
                  <a:extLst>
                    <a:ext uri="{9D8B030D-6E8A-4147-A177-3AD203B41FA5}">
                      <a16:colId xmlns:a16="http://schemas.microsoft.com/office/drawing/2014/main" xmlns="" val="595089960"/>
                    </a:ext>
                  </a:extLst>
                </a:gridCol>
                <a:gridCol w="2380044">
                  <a:extLst>
                    <a:ext uri="{9D8B030D-6E8A-4147-A177-3AD203B41FA5}">
                      <a16:colId xmlns:a16="http://schemas.microsoft.com/office/drawing/2014/main" xmlns="" val="4079996910"/>
                    </a:ext>
                  </a:extLst>
                </a:gridCol>
                <a:gridCol w="2380044">
                  <a:extLst>
                    <a:ext uri="{9D8B030D-6E8A-4147-A177-3AD203B41FA5}">
                      <a16:colId xmlns:a16="http://schemas.microsoft.com/office/drawing/2014/main" xmlns="" val="1228970462"/>
                    </a:ext>
                  </a:extLst>
                </a:gridCol>
                <a:gridCol w="2276856">
                  <a:extLst>
                    <a:ext uri="{9D8B030D-6E8A-4147-A177-3AD203B41FA5}">
                      <a16:colId xmlns:a16="http://schemas.microsoft.com/office/drawing/2014/main" xmlns="" val="3226378479"/>
                    </a:ext>
                  </a:extLst>
                </a:gridCol>
                <a:gridCol w="902630">
                  <a:extLst>
                    <a:ext uri="{9D8B030D-6E8A-4147-A177-3AD203B41FA5}">
                      <a16:colId xmlns:a16="http://schemas.microsoft.com/office/drawing/2014/main" xmlns="" val="634778888"/>
                    </a:ext>
                  </a:extLst>
                </a:gridCol>
              </a:tblGrid>
              <a:tr h="4504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S#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B.Tech.,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BSc(CS )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BSc(DA )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BCA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Sections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331154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 Year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 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labs/week x 12 sections)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 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labs/week x 1 section)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 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labs/week x 1 section)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 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labs/week x 2 sections)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538442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Second Year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 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labs/week x 10 sections)</a:t>
                      </a:r>
                    </a:p>
                    <a:p>
                      <a:pPr algn="ctr" fontAlgn="b"/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+(1 lab x 4 sec.)+(1 lab x 6 sections)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 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labs/week x 1 section)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 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labs/week x 1 section)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 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labs/week x 3 sections)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3536788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Third Year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9078937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 Year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24413185"/>
                  </a:ext>
                </a:extLst>
              </a:tr>
              <a:tr h="11323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6153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982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2"/>
            <a:ext cx="12005902" cy="4955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A.Y.,2024-2025, Odd Semester II Year B.Tech.,(</a:t>
            </a:r>
            <a:r>
              <a:rPr lang="en-US" sz="3200" b="1" dirty="0" smtClean="0">
                <a:solidFill>
                  <a:srgbClr val="C00000"/>
                </a:solidFill>
              </a:rPr>
              <a:t>2023-2027 </a:t>
            </a:r>
            <a:r>
              <a:rPr lang="en-US" sz="3200" b="1" dirty="0">
                <a:solidFill>
                  <a:srgbClr val="C00000"/>
                </a:solidFill>
              </a:rPr>
              <a:t>Batch) 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3430" y="1283678"/>
            <a:ext cx="11800096" cy="5394914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n-US" sz="3600" b="0" i="0" u="none" strike="noStrike" dirty="0">
                <a:solidFill>
                  <a:srgbClr val="FF0000"/>
                </a:solidFill>
                <a:effectLst/>
              </a:rPr>
              <a:t> </a:t>
            </a:r>
            <a:endParaRPr lang="en-US" sz="24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dirty="0"/>
          </a:p>
          <a:p>
            <a:pPr lvl="2">
              <a:buClr>
                <a:schemeClr val="tx1"/>
              </a:buClr>
              <a:buFont typeface="Wingdings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Clr>
                <a:srgbClr val="00B050"/>
              </a:buClr>
              <a:buNone/>
            </a:pPr>
            <a:endParaRPr lang="en-US" sz="1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Clr>
                <a:srgbClr val="7030A0"/>
              </a:buClr>
              <a:buNone/>
            </a:pPr>
            <a:endParaRPr lang="en-IN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030A0"/>
              </a:buClr>
            </a:pPr>
            <a:endParaRPr lang="en-I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39710"/>
              </p:ext>
            </p:extLst>
          </p:nvPr>
        </p:nvGraphicFramePr>
        <p:xfrm>
          <a:off x="118999" y="1199835"/>
          <a:ext cx="12116242" cy="46640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452">
                  <a:extLst>
                    <a:ext uri="{9D8B030D-6E8A-4147-A177-3AD203B41FA5}">
                      <a16:colId xmlns:a16="http://schemas.microsoft.com/office/drawing/2014/main" xmlns="" val="1713920727"/>
                    </a:ext>
                  </a:extLst>
                </a:gridCol>
                <a:gridCol w="760413">
                  <a:extLst>
                    <a:ext uri="{9D8B030D-6E8A-4147-A177-3AD203B41FA5}">
                      <a16:colId xmlns:a16="http://schemas.microsoft.com/office/drawing/2014/main" xmlns="" val="407890422"/>
                    </a:ext>
                  </a:extLst>
                </a:gridCol>
                <a:gridCol w="3814502">
                  <a:extLst>
                    <a:ext uri="{9D8B030D-6E8A-4147-A177-3AD203B41FA5}">
                      <a16:colId xmlns:a16="http://schemas.microsoft.com/office/drawing/2014/main" xmlns="" val="830862168"/>
                    </a:ext>
                  </a:extLst>
                </a:gridCol>
                <a:gridCol w="634108">
                  <a:extLst>
                    <a:ext uri="{9D8B030D-6E8A-4147-A177-3AD203B41FA5}">
                      <a16:colId xmlns:a16="http://schemas.microsoft.com/office/drawing/2014/main" xmlns="" val="1103402483"/>
                    </a:ext>
                  </a:extLst>
                </a:gridCol>
                <a:gridCol w="805533">
                  <a:extLst>
                    <a:ext uri="{9D8B030D-6E8A-4147-A177-3AD203B41FA5}">
                      <a16:colId xmlns:a16="http://schemas.microsoft.com/office/drawing/2014/main" xmlns="" val="2819244683"/>
                    </a:ext>
                  </a:extLst>
                </a:gridCol>
                <a:gridCol w="1342444">
                  <a:extLst>
                    <a:ext uri="{9D8B030D-6E8A-4147-A177-3AD203B41FA5}">
                      <a16:colId xmlns:a16="http://schemas.microsoft.com/office/drawing/2014/main" xmlns="" val="2489773818"/>
                    </a:ext>
                  </a:extLst>
                </a:gridCol>
                <a:gridCol w="4419790">
                  <a:extLst>
                    <a:ext uri="{9D8B030D-6E8A-4147-A177-3AD203B41FA5}">
                      <a16:colId xmlns:a16="http://schemas.microsoft.com/office/drawing/2014/main" xmlns="" val="3963738346"/>
                    </a:ext>
                  </a:extLst>
                </a:gridCol>
              </a:tblGrid>
              <a:tr h="2816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#S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Code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Title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L T P C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Sections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Student Count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Faculty(s) name(# of Sections)</a:t>
                      </a:r>
                      <a:endParaRPr lang="en-IN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54596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CS201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Object Oriented Programming Concepts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2 0 4 4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676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Dr. Seetharamulu (2) </a:t>
                      </a:r>
                      <a:r>
                        <a:rPr lang="en-IN" sz="12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, P Jagdish Kumar(3),Dr Sowjanya R(3) , Ms Anita V(2)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25176756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CS202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Theory of Computation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3 0 0 3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298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Dr. Pradosh Kumar(2) </a:t>
                      </a:r>
                      <a:r>
                        <a:rPr lang="en-IN" sz="12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, Mr Madhu B(2)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39131391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CS203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0" dirty="0">
                          <a:effectLst/>
                          <a:latin typeface="+mn-lt"/>
                        </a:rPr>
                        <a:t>Design and Analysis of Algorithms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3 0 0 3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378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Dr. Bhargavi(2) , </a:t>
                      </a:r>
                      <a:r>
                        <a:rPr lang="en-IN" sz="12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Madhusmita (3)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270574295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MA202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Discrete Mathematics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2 1 0 3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676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Dr Rakesh Reddy(2),Dr.T Divya(2),Dr. Upender Mendu(2),Dr.Gautam Kumar(2),Dr. Jyothiranjan Nayak(2)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41527577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MA201 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0" dirty="0">
                          <a:effectLst/>
                          <a:latin typeface="+mn-lt"/>
                        </a:rPr>
                        <a:t>Mathematical essentials for Machine Learning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2 1 0 3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378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Dr. Adinarayana Reddy K(2) </a:t>
                      </a:r>
                      <a:r>
                        <a:rPr lang="en-IN" sz="12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,Mr. Satyanarayana B(3)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185838881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CS206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Database Management Systems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3 0 2 4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378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Dr. Meenakumari(1), </a:t>
                      </a:r>
                      <a:r>
                        <a:rPr lang="en-IN" sz="12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Dr Ramakrishna Reddy K(3),</a:t>
                      </a:r>
                      <a:r>
                        <a:rPr lang="en-IN" sz="12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Dr Krishna Madhuri(1)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156827368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CS203 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Artificial Intelligence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3 0 0 3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378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sv-SE" sz="12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Dr. Balamurali R(2)</a:t>
                      </a:r>
                      <a:r>
                        <a:rPr lang="sv-SE" sz="12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,Dr. Shadab Ahmad(1),Dr. Sivarama Krishna(2)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53308998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EC201 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Introduction to IoT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3 0 0 3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676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Dr. Kousik Midya,(2) Dr. Syed Shakeel Hashmi(2),Dr. V.A. Sankar Ponnapalli(1),Dr. D.V. Nair(1),</a:t>
                      </a:r>
                      <a:r>
                        <a:rPr lang="en-IN" sz="12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Dr P Akendra(2),</a:t>
                      </a:r>
                      <a:r>
                        <a:rPr lang="en-IN" sz="12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Dr H Sudheer(2)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296896277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MA201 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0" dirty="0">
                          <a:effectLst/>
                          <a:latin typeface="+mn-lt"/>
                        </a:rPr>
                        <a:t>Integral Transforms and Probability &amp; Statistics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2 1 0 3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378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Dr Kesetti Ramesh(1),Dr Anjanna Matta(1),Dr. G S Mohan Reddy(1),Dr. Upender Mendu(1),Dr. B Anjalaiah(1)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284218186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CS202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Computer Organization and Architecture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3 0 0 3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Dr. Sukantha Das(1)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335021325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MG201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Engineering Economics and Management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3 0 0 3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378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Dr. Balaji Vejju(3),Dr Siva Gabbita(2)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69634934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HS201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Dynamics of Social Change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3 0 0 3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dirty="0">
                          <a:latin typeface="+mn-lt"/>
                        </a:rPr>
                        <a:t>378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Dr. Shyamala Ruben(5)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2372215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66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2"/>
            <a:ext cx="12005902" cy="495551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dirty="0" smtClean="0">
                <a:solidFill>
                  <a:srgbClr val="C00000"/>
                </a:solidFill>
              </a:rPr>
              <a:t>Faculty Requirement(Odd Semester- A. Y 2024-25) 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3430" y="1283678"/>
            <a:ext cx="11800096" cy="5394914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n-US" sz="3600" b="0" i="0" u="none" strike="noStrike" dirty="0">
                <a:solidFill>
                  <a:srgbClr val="FF0000"/>
                </a:solidFill>
                <a:effectLst/>
              </a:rPr>
              <a:t> </a:t>
            </a:r>
            <a:endParaRPr lang="en-US" sz="24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dirty="0"/>
          </a:p>
          <a:p>
            <a:pPr lvl="2">
              <a:buClr>
                <a:schemeClr val="tx1"/>
              </a:buClr>
              <a:buFont typeface="Wingdings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Clr>
                <a:srgbClr val="00B050"/>
              </a:buClr>
              <a:buNone/>
            </a:pPr>
            <a:endParaRPr lang="en-US" sz="1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Clr>
                <a:srgbClr val="7030A0"/>
              </a:buClr>
              <a:buNone/>
            </a:pPr>
            <a:endParaRPr lang="en-IN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030A0"/>
              </a:buClr>
            </a:pPr>
            <a:endParaRPr lang="en-I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258000"/>
              </p:ext>
            </p:extLst>
          </p:nvPr>
        </p:nvGraphicFramePr>
        <p:xfrm>
          <a:off x="374702" y="1822617"/>
          <a:ext cx="11321429" cy="27761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4478">
                  <a:extLst>
                    <a:ext uri="{9D8B030D-6E8A-4147-A177-3AD203B41FA5}">
                      <a16:colId xmlns:a16="http://schemas.microsoft.com/office/drawing/2014/main" xmlns="" val="1713920727"/>
                    </a:ext>
                  </a:extLst>
                </a:gridCol>
                <a:gridCol w="1883756">
                  <a:extLst>
                    <a:ext uri="{9D8B030D-6E8A-4147-A177-3AD203B41FA5}">
                      <a16:colId xmlns:a16="http://schemas.microsoft.com/office/drawing/2014/main" xmlns="" val="407890422"/>
                    </a:ext>
                  </a:extLst>
                </a:gridCol>
                <a:gridCol w="3139249">
                  <a:extLst>
                    <a:ext uri="{9D8B030D-6E8A-4147-A177-3AD203B41FA5}">
                      <a16:colId xmlns:a16="http://schemas.microsoft.com/office/drawing/2014/main" xmlns="" val="830862168"/>
                    </a:ext>
                  </a:extLst>
                </a:gridCol>
                <a:gridCol w="2333767">
                  <a:extLst>
                    <a:ext uri="{9D8B030D-6E8A-4147-A177-3AD203B41FA5}">
                      <a16:colId xmlns:a16="http://schemas.microsoft.com/office/drawing/2014/main" xmlns="" val="1103402483"/>
                    </a:ext>
                  </a:extLst>
                </a:gridCol>
                <a:gridCol w="3480179">
                  <a:extLst>
                    <a:ext uri="{9D8B030D-6E8A-4147-A177-3AD203B41FA5}">
                      <a16:colId xmlns:a16="http://schemas.microsoft.com/office/drawing/2014/main" xmlns="" val="2819244683"/>
                    </a:ext>
                  </a:extLst>
                </a:gridCol>
              </a:tblGrid>
              <a:tr h="6294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#S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Theory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Load for</a:t>
                      </a:r>
                      <a:r>
                        <a:rPr lang="en-IN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Assistant Professor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54596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 smtClean="0">
                          <a:effectLst/>
                          <a:latin typeface="+mn-lt"/>
                        </a:rPr>
                        <a:t>146 sections x 3 Contact hrs  = 438 Contact</a:t>
                      </a:r>
                      <a:r>
                        <a:rPr lang="en-IN" sz="1600" b="0" baseline="0" dirty="0" smtClean="0">
                          <a:effectLst/>
                          <a:latin typeface="+mn-lt"/>
                        </a:rPr>
                        <a:t> hrs</a:t>
                      </a:r>
                      <a:endParaRPr lang="en-IN" sz="1600" b="0" dirty="0">
                        <a:effectLst/>
                        <a:latin typeface="+mn-lt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600" b="0" dirty="0" smtClean="0">
                          <a:effectLst/>
                          <a:latin typeface="+mn-lt"/>
                        </a:rPr>
                        <a:t>87 x2(contact</a:t>
                      </a:r>
                      <a:r>
                        <a:rPr lang="en-IN" sz="1600" b="0" baseline="0" dirty="0" smtClean="0">
                          <a:effectLst/>
                          <a:latin typeface="+mn-lt"/>
                        </a:rPr>
                        <a:t> hrs)x3(faculty)= 522</a:t>
                      </a:r>
                      <a:endParaRPr lang="en-IN" sz="1600" b="0" dirty="0">
                        <a:effectLst/>
                        <a:latin typeface="+mn-lt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 smtClean="0">
                          <a:effectLst/>
                          <a:latin typeface="+mn-lt"/>
                        </a:rPr>
                        <a:t>438+522=960 contact</a:t>
                      </a:r>
                      <a:r>
                        <a:rPr lang="en-IN" sz="1600" b="0" baseline="0" dirty="0" smtClean="0">
                          <a:effectLst/>
                          <a:latin typeface="+mn-lt"/>
                        </a:rPr>
                        <a:t> hrs/week</a:t>
                      </a:r>
                      <a:endParaRPr lang="en-IN" sz="1600" b="0" dirty="0">
                        <a:effectLst/>
                        <a:latin typeface="+mn-lt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 smtClean="0">
                          <a:effectLst/>
                          <a:latin typeface="+mn-lt"/>
                        </a:rPr>
                        <a:t>960/16=60 ( 60 required)</a:t>
                      </a:r>
                    </a:p>
                    <a:p>
                      <a:pPr algn="ctr" rtl="0" fontAlgn="b"/>
                      <a:r>
                        <a:rPr lang="en-IN" sz="1600" b="0" dirty="0" smtClean="0">
                          <a:effectLst/>
                          <a:latin typeface="+mn-lt"/>
                        </a:rPr>
                        <a:t>Existing faculty: 46</a:t>
                      </a:r>
                    </a:p>
                    <a:p>
                      <a:pPr algn="ctr" rtl="0" fontAlgn="b"/>
                      <a:r>
                        <a:rPr lang="en-IN" sz="1600" b="0" dirty="0" smtClean="0">
                          <a:effectLst/>
                          <a:latin typeface="+mn-lt"/>
                        </a:rPr>
                        <a:t>60-46=14 (Faculty</a:t>
                      </a:r>
                      <a:r>
                        <a:rPr lang="en-IN" sz="1600" b="0" baseline="0" dirty="0" smtClean="0">
                          <a:effectLst/>
                          <a:latin typeface="+mn-lt"/>
                        </a:rPr>
                        <a:t> workload adjusted)</a:t>
                      </a:r>
                      <a:endParaRPr lang="en-IN" sz="1600" b="0" dirty="0">
                        <a:effectLst/>
                        <a:latin typeface="+mn-lt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xmlns="" val="2517675601"/>
                  </a:ext>
                </a:extLst>
              </a:tr>
              <a:tr h="405088"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Load as per AICTE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913139121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Professor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28575" marR="28575" marT="19050" marB="19050" anchor="b"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 smtClean="0">
                          <a:effectLst/>
                          <a:latin typeface="+mn-lt"/>
                        </a:rPr>
                        <a:t>12</a:t>
                      </a:r>
                      <a:endParaRPr lang="en-IN" sz="1600" b="0" dirty="0">
                        <a:effectLst/>
                        <a:latin typeface="+mn-lt"/>
                      </a:endParaRPr>
                    </a:p>
                  </a:txBody>
                  <a:tcPr marL="28575" marR="28575" marT="19050" marB="1905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705742953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 smtClean="0">
                          <a:effectLst/>
                          <a:latin typeface="+mn-lt"/>
                        </a:rPr>
                        <a:t>Associate</a:t>
                      </a:r>
                      <a:r>
                        <a:rPr lang="en-IN" sz="1600" b="0" baseline="0" dirty="0" smtClean="0">
                          <a:effectLst/>
                          <a:latin typeface="+mn-lt"/>
                        </a:rPr>
                        <a:t> Professor</a:t>
                      </a:r>
                      <a:endParaRPr lang="en-IN" sz="1600" b="0" dirty="0">
                        <a:effectLst/>
                        <a:latin typeface="+mn-lt"/>
                      </a:endParaRPr>
                    </a:p>
                  </a:txBody>
                  <a:tcPr marL="28575" marR="28575" marT="19050" marB="19050" anchor="b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152757744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Assistant</a:t>
                      </a:r>
                      <a:r>
                        <a:rPr lang="en-US" baseline="0" dirty="0" smtClean="0"/>
                        <a:t> Professor</a:t>
                      </a:r>
                      <a:endParaRPr lang="en-US" dirty="0"/>
                    </a:p>
                  </a:txBody>
                  <a:tcPr marL="28575" marR="28575" marT="19050" marB="19050" anchor="b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28575" marR="28575" marT="19050" marB="19050" anchor="b"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 smtClean="0">
                          <a:effectLst/>
                          <a:latin typeface="+mn-lt"/>
                        </a:rPr>
                        <a:t>16</a:t>
                      </a:r>
                      <a:endParaRPr lang="en-IN" sz="1600" b="0" dirty="0">
                        <a:effectLst/>
                        <a:latin typeface="+mn-lt"/>
                      </a:endParaRPr>
                    </a:p>
                  </a:txBody>
                  <a:tcPr marL="28575" marR="28575" marT="19050" marB="1905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858388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169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2"/>
            <a:ext cx="12005902" cy="495551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dirty="0" smtClean="0">
                <a:solidFill>
                  <a:srgbClr val="C00000"/>
                </a:solidFill>
              </a:rPr>
              <a:t>Faculty Requirement(Even Semester- A. Y 2024-25) 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3430" y="1283678"/>
            <a:ext cx="11800096" cy="5394914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n-US" sz="3600" b="0" i="0" u="none" strike="noStrike" dirty="0">
                <a:solidFill>
                  <a:srgbClr val="FF0000"/>
                </a:solidFill>
                <a:effectLst/>
              </a:rPr>
              <a:t> </a:t>
            </a:r>
            <a:endParaRPr lang="en-US" sz="24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dirty="0"/>
          </a:p>
          <a:p>
            <a:pPr lvl="2">
              <a:buClr>
                <a:schemeClr val="tx1"/>
              </a:buClr>
              <a:buFont typeface="Wingdings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Clr>
                <a:srgbClr val="00B050"/>
              </a:buClr>
              <a:buNone/>
            </a:pPr>
            <a:endParaRPr lang="en-US" sz="1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Clr>
                <a:srgbClr val="7030A0"/>
              </a:buClr>
              <a:buNone/>
            </a:pPr>
            <a:endParaRPr lang="en-IN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030A0"/>
              </a:buClr>
            </a:pPr>
            <a:endParaRPr lang="en-I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292831"/>
              </p:ext>
            </p:extLst>
          </p:nvPr>
        </p:nvGraphicFramePr>
        <p:xfrm>
          <a:off x="374702" y="1822617"/>
          <a:ext cx="11321429" cy="27761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4478">
                  <a:extLst>
                    <a:ext uri="{9D8B030D-6E8A-4147-A177-3AD203B41FA5}">
                      <a16:colId xmlns:a16="http://schemas.microsoft.com/office/drawing/2014/main" xmlns="" val="1713920727"/>
                    </a:ext>
                  </a:extLst>
                </a:gridCol>
                <a:gridCol w="1883756">
                  <a:extLst>
                    <a:ext uri="{9D8B030D-6E8A-4147-A177-3AD203B41FA5}">
                      <a16:colId xmlns:a16="http://schemas.microsoft.com/office/drawing/2014/main" xmlns="" val="407890422"/>
                    </a:ext>
                  </a:extLst>
                </a:gridCol>
                <a:gridCol w="3139249">
                  <a:extLst>
                    <a:ext uri="{9D8B030D-6E8A-4147-A177-3AD203B41FA5}">
                      <a16:colId xmlns:a16="http://schemas.microsoft.com/office/drawing/2014/main" xmlns="" val="830862168"/>
                    </a:ext>
                  </a:extLst>
                </a:gridCol>
                <a:gridCol w="2333767">
                  <a:extLst>
                    <a:ext uri="{9D8B030D-6E8A-4147-A177-3AD203B41FA5}">
                      <a16:colId xmlns:a16="http://schemas.microsoft.com/office/drawing/2014/main" xmlns="" val="1103402483"/>
                    </a:ext>
                  </a:extLst>
                </a:gridCol>
                <a:gridCol w="3480179">
                  <a:extLst>
                    <a:ext uri="{9D8B030D-6E8A-4147-A177-3AD203B41FA5}">
                      <a16:colId xmlns:a16="http://schemas.microsoft.com/office/drawing/2014/main" xmlns="" val="2819244683"/>
                    </a:ext>
                  </a:extLst>
                </a:gridCol>
              </a:tblGrid>
              <a:tr h="6294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#S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Theory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Load for</a:t>
                      </a:r>
                      <a:r>
                        <a:rPr lang="en-IN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Assistant Professor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54596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 smtClean="0">
                          <a:effectLst/>
                          <a:latin typeface="+mn-lt"/>
                        </a:rPr>
                        <a:t>168 sections x 3 Contact hrs  = 504 Contact</a:t>
                      </a:r>
                      <a:r>
                        <a:rPr lang="en-IN" sz="1600" b="0" baseline="0" dirty="0" smtClean="0">
                          <a:effectLst/>
                          <a:latin typeface="+mn-lt"/>
                        </a:rPr>
                        <a:t> hrs</a:t>
                      </a:r>
                      <a:endParaRPr lang="en-IN" sz="1600" b="0" dirty="0">
                        <a:effectLst/>
                        <a:latin typeface="+mn-lt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600" b="0" dirty="0" smtClean="0">
                          <a:effectLst/>
                          <a:latin typeface="+mn-lt"/>
                        </a:rPr>
                        <a:t>99 x2(contact</a:t>
                      </a:r>
                      <a:r>
                        <a:rPr lang="en-IN" sz="1600" b="0" baseline="0" dirty="0" smtClean="0">
                          <a:effectLst/>
                          <a:latin typeface="+mn-lt"/>
                        </a:rPr>
                        <a:t> hrs)x3(faculty)= 594</a:t>
                      </a:r>
                      <a:endParaRPr lang="en-IN" sz="1600" b="0" dirty="0">
                        <a:effectLst/>
                        <a:latin typeface="+mn-lt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 smtClean="0">
                          <a:effectLst/>
                          <a:latin typeface="+mn-lt"/>
                        </a:rPr>
                        <a:t>504+594=1098 contact</a:t>
                      </a:r>
                      <a:r>
                        <a:rPr lang="en-IN" sz="1600" b="0" baseline="0" dirty="0" smtClean="0">
                          <a:effectLst/>
                          <a:latin typeface="+mn-lt"/>
                        </a:rPr>
                        <a:t> hrs/week</a:t>
                      </a:r>
                      <a:endParaRPr lang="en-IN" sz="1600" b="0" dirty="0">
                        <a:effectLst/>
                        <a:latin typeface="+mn-lt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 smtClean="0">
                          <a:effectLst/>
                          <a:latin typeface="+mn-lt"/>
                        </a:rPr>
                        <a:t>1098/16=68.6 ( 69 required)</a:t>
                      </a:r>
                    </a:p>
                    <a:p>
                      <a:pPr algn="ctr" rtl="0" fontAlgn="b"/>
                      <a:r>
                        <a:rPr lang="en-IN" sz="1600" b="0" dirty="0" smtClean="0">
                          <a:effectLst/>
                          <a:latin typeface="+mn-lt"/>
                        </a:rPr>
                        <a:t>Existing faculty: 47</a:t>
                      </a:r>
                    </a:p>
                    <a:p>
                      <a:pPr algn="ctr" rtl="0" fontAlgn="b"/>
                      <a:r>
                        <a:rPr lang="en-IN" sz="1600" b="0" dirty="0" smtClean="0">
                          <a:effectLst/>
                          <a:latin typeface="+mn-lt"/>
                        </a:rPr>
                        <a:t>69-47=22  (Faculty</a:t>
                      </a:r>
                      <a:r>
                        <a:rPr lang="en-IN" sz="1600" b="0" baseline="0" dirty="0" smtClean="0">
                          <a:effectLst/>
                          <a:latin typeface="+mn-lt"/>
                        </a:rPr>
                        <a:t> workload adjusted)</a:t>
                      </a:r>
                      <a:endParaRPr lang="en-IN" sz="1600" b="0" dirty="0">
                        <a:effectLst/>
                        <a:latin typeface="+mn-lt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xmlns="" val="2517675601"/>
                  </a:ext>
                </a:extLst>
              </a:tr>
              <a:tr h="405088"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Load as per AICTE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913139121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Professor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28575" marR="28575" marT="19050" marB="19050" anchor="b"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 smtClean="0">
                          <a:effectLst/>
                          <a:latin typeface="+mn-lt"/>
                        </a:rPr>
                        <a:t>12</a:t>
                      </a:r>
                      <a:endParaRPr lang="en-IN" sz="1600" b="0" dirty="0">
                        <a:effectLst/>
                        <a:latin typeface="+mn-lt"/>
                      </a:endParaRPr>
                    </a:p>
                  </a:txBody>
                  <a:tcPr marL="28575" marR="28575" marT="19050" marB="1905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705742953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 smtClean="0">
                          <a:effectLst/>
                          <a:latin typeface="+mn-lt"/>
                        </a:rPr>
                        <a:t>Associate</a:t>
                      </a:r>
                      <a:r>
                        <a:rPr lang="en-IN" sz="1600" b="0" baseline="0" dirty="0" smtClean="0">
                          <a:effectLst/>
                          <a:latin typeface="+mn-lt"/>
                        </a:rPr>
                        <a:t> Professor</a:t>
                      </a:r>
                      <a:endParaRPr lang="en-IN" sz="1600" b="0" dirty="0">
                        <a:effectLst/>
                        <a:latin typeface="+mn-lt"/>
                      </a:endParaRPr>
                    </a:p>
                  </a:txBody>
                  <a:tcPr marL="28575" marR="28575" marT="19050" marB="19050" anchor="b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152757744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Assistant</a:t>
                      </a:r>
                      <a:r>
                        <a:rPr lang="en-US" baseline="0" dirty="0" smtClean="0"/>
                        <a:t> Professor</a:t>
                      </a:r>
                      <a:endParaRPr lang="en-US" dirty="0"/>
                    </a:p>
                  </a:txBody>
                  <a:tcPr marL="28575" marR="28575" marT="19050" marB="19050" anchor="b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28575" marR="28575" marT="19050" marB="19050" anchor="b"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 smtClean="0">
                          <a:effectLst/>
                          <a:latin typeface="+mn-lt"/>
                        </a:rPr>
                        <a:t>16</a:t>
                      </a:r>
                      <a:endParaRPr lang="en-IN" sz="1600" b="0" dirty="0">
                        <a:effectLst/>
                        <a:latin typeface="+mn-lt"/>
                      </a:endParaRPr>
                    </a:p>
                  </a:txBody>
                  <a:tcPr marL="28575" marR="28575" marT="19050" marB="1905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858388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29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199" y="1322042"/>
            <a:ext cx="11260751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b="1" dirty="0" smtClean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  <a:p>
            <a:pPr marL="0" indent="0" algn="ctr">
              <a:buNone/>
            </a:pPr>
            <a:r>
              <a:rPr lang="en-US" sz="44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ELECTRONICS &amp; COMMUNICATION ENGINEERING</a:t>
            </a:r>
            <a:endParaRPr lang="en-IN" sz="4400" b="1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  <a:p>
            <a:pPr marL="0" indent="0" algn="ctr">
              <a:buNone/>
            </a:pPr>
            <a:r>
              <a:rPr lang="en-US" sz="44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DEPARTMENT</a:t>
            </a:r>
            <a:endParaRPr lang="en-IN" sz="4400" b="1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9566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2"/>
            <a:ext cx="12005902" cy="4955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A.Y.,2024-2025, </a:t>
            </a:r>
            <a:r>
              <a:rPr lang="en-US" sz="3200" b="1" dirty="0" smtClean="0">
                <a:solidFill>
                  <a:srgbClr val="C00000"/>
                </a:solidFill>
              </a:rPr>
              <a:t>Odd </a:t>
            </a:r>
            <a:r>
              <a:rPr lang="en-US" sz="3200" b="1" dirty="0">
                <a:solidFill>
                  <a:srgbClr val="C00000"/>
                </a:solidFill>
              </a:rPr>
              <a:t>Semester </a:t>
            </a:r>
            <a:r>
              <a:rPr lang="en-US" sz="3200" b="1" dirty="0" smtClean="0">
                <a:solidFill>
                  <a:srgbClr val="C00000"/>
                </a:solidFill>
              </a:rPr>
              <a:t>I </a:t>
            </a:r>
            <a:r>
              <a:rPr lang="en-US" sz="3200" b="1" dirty="0">
                <a:solidFill>
                  <a:srgbClr val="C00000"/>
                </a:solidFill>
              </a:rPr>
              <a:t>Year B.Tech.,(2024-2028 Batch) 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551145"/>
            <a:ext cx="12192000" cy="221795"/>
          </a:xfrm>
          <a:solidFill>
            <a:schemeClr val="bg1"/>
          </a:solidFill>
        </p:spPr>
        <p:txBody>
          <a:bodyPr/>
          <a:lstStyle/>
          <a:p>
            <a:r>
              <a:rPr lang="en-IN" sz="1400" b="1" dirty="0">
                <a:solidFill>
                  <a:srgbClr val="C00000"/>
                </a:solidFill>
              </a:rPr>
              <a:t>Department of </a:t>
            </a:r>
            <a:r>
              <a:rPr lang="en-IN" sz="1400" b="1" dirty="0" smtClean="0">
                <a:solidFill>
                  <a:srgbClr val="C00000"/>
                </a:solidFill>
              </a:rPr>
              <a:t>ECE                                                                                                                                                                                               </a:t>
            </a:r>
            <a:r>
              <a:rPr lang="en-IN" sz="1400" b="1" dirty="0">
                <a:solidFill>
                  <a:srgbClr val="C00000"/>
                </a:solidFill>
              </a:rPr>
              <a:t>IcfaiTech, IFHE, Hyderabad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365760" y="1873612"/>
          <a:ext cx="11514923" cy="11160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0333">
                  <a:extLst>
                    <a:ext uri="{9D8B030D-6E8A-4147-A177-3AD203B41FA5}">
                      <a16:colId xmlns:a16="http://schemas.microsoft.com/office/drawing/2014/main" xmlns="" val="3302246385"/>
                    </a:ext>
                  </a:extLst>
                </a:gridCol>
                <a:gridCol w="887818">
                  <a:extLst>
                    <a:ext uri="{9D8B030D-6E8A-4147-A177-3AD203B41FA5}">
                      <a16:colId xmlns:a16="http://schemas.microsoft.com/office/drawing/2014/main" xmlns="" val="2081178036"/>
                    </a:ext>
                  </a:extLst>
                </a:gridCol>
                <a:gridCol w="1837746">
                  <a:extLst>
                    <a:ext uri="{9D8B030D-6E8A-4147-A177-3AD203B41FA5}">
                      <a16:colId xmlns:a16="http://schemas.microsoft.com/office/drawing/2014/main" xmlns="" val="1178349366"/>
                    </a:ext>
                  </a:extLst>
                </a:gridCol>
                <a:gridCol w="1815737">
                  <a:extLst>
                    <a:ext uri="{9D8B030D-6E8A-4147-A177-3AD203B41FA5}">
                      <a16:colId xmlns:a16="http://schemas.microsoft.com/office/drawing/2014/main" xmlns="" val="898708516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439150129"/>
                    </a:ext>
                  </a:extLst>
                </a:gridCol>
                <a:gridCol w="1815737">
                  <a:extLst>
                    <a:ext uri="{9D8B030D-6E8A-4147-A177-3AD203B41FA5}">
                      <a16:colId xmlns:a16="http://schemas.microsoft.com/office/drawing/2014/main" xmlns="" val="1111037269"/>
                    </a:ext>
                  </a:extLst>
                </a:gridCol>
                <a:gridCol w="3559643">
                  <a:extLst>
                    <a:ext uri="{9D8B030D-6E8A-4147-A177-3AD203B41FA5}">
                      <a16:colId xmlns:a16="http://schemas.microsoft.com/office/drawing/2014/main" xmlns="" val="1226437863"/>
                    </a:ext>
                  </a:extLst>
                </a:gridCol>
              </a:tblGrid>
              <a:tr h="19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#S</a:t>
                      </a:r>
                    </a:p>
                  </a:txBody>
                  <a:tcPr marL="9378" marR="9378" marT="9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marL="9378" marR="9378" marT="9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</a:p>
                  </a:txBody>
                  <a:tcPr marL="9378" marR="9378" marT="93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 T P C</a:t>
                      </a:r>
                    </a:p>
                  </a:txBody>
                  <a:tcPr marL="9378" marR="9378" marT="93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Sections</a:t>
                      </a:r>
                    </a:p>
                  </a:txBody>
                  <a:tcPr marL="9378" marR="9378" marT="93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 Count</a:t>
                      </a:r>
                    </a:p>
                  </a:txBody>
                  <a:tcPr marL="9378" marR="9378" marT="93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Faculty(s) name(# of Sections)</a:t>
                      </a:r>
                      <a:endParaRPr lang="en-IN" sz="18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78" marR="9378" marT="9378" marB="0" anchor="b"/>
                </a:tc>
                <a:extLst>
                  <a:ext uri="{0D108BD9-81ED-4DB2-BD59-A6C34878D82A}">
                    <a16:rowId xmlns:a16="http://schemas.microsoft.com/office/drawing/2014/main" xmlns="" val="3533794557"/>
                  </a:ext>
                </a:extLst>
              </a:tr>
              <a:tr h="19693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378" marR="9378" marT="9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ES107</a:t>
                      </a:r>
                    </a:p>
                  </a:txBody>
                  <a:tcPr marL="9378" marR="9378" marT="9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 Electronics </a:t>
                      </a:r>
                    </a:p>
                  </a:txBody>
                  <a:tcPr marL="9378" marR="9378" marT="93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2 1 2 4</a:t>
                      </a:r>
                    </a:p>
                  </a:txBody>
                  <a:tcPr marL="9378" marR="9378" marT="93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378" marR="9378" marT="93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422</a:t>
                      </a:r>
                    </a:p>
                  </a:txBody>
                  <a:tcPr marL="9378" marR="9378" marT="9378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 Asisa Kumar </a:t>
                      </a:r>
                      <a:r>
                        <a:rPr lang="en-US" sz="1800" b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Panigrahy (2), Dr. N. Prasad (2), Dr. M. Sandhya</a:t>
                      </a:r>
                      <a:r>
                        <a:rPr lang="en-US" sz="1800" b="0" u="none" strike="noStrik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(1), Dr. Soumit S (1)</a:t>
                      </a:r>
                      <a:r>
                        <a:rPr lang="en-US" sz="1800" b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800" b="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78" marR="9378" marT="9378" marB="0" anchor="ctr"/>
                </a:tc>
                <a:extLst>
                  <a:ext uri="{0D108BD9-81ED-4DB2-BD59-A6C34878D82A}">
                    <a16:rowId xmlns:a16="http://schemas.microsoft.com/office/drawing/2014/main" xmlns="" val="427719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416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2"/>
            <a:ext cx="12005902" cy="4955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A.Y.,2024-2025, </a:t>
            </a:r>
            <a:r>
              <a:rPr lang="en-US" sz="3200" b="1" dirty="0" smtClean="0">
                <a:solidFill>
                  <a:srgbClr val="C00000"/>
                </a:solidFill>
              </a:rPr>
              <a:t>Odd </a:t>
            </a:r>
            <a:r>
              <a:rPr lang="en-US" sz="3200" b="1" dirty="0">
                <a:solidFill>
                  <a:srgbClr val="C00000"/>
                </a:solidFill>
              </a:rPr>
              <a:t>Semester </a:t>
            </a:r>
            <a:r>
              <a:rPr lang="en-US" sz="3200" b="1" dirty="0" smtClean="0">
                <a:solidFill>
                  <a:srgbClr val="C00000"/>
                </a:solidFill>
              </a:rPr>
              <a:t>II </a:t>
            </a:r>
            <a:r>
              <a:rPr lang="en-US" sz="3200" b="1" dirty="0">
                <a:solidFill>
                  <a:srgbClr val="C00000"/>
                </a:solidFill>
              </a:rPr>
              <a:t>Year B.Tech.,(</a:t>
            </a:r>
            <a:r>
              <a:rPr lang="en-US" sz="3200" b="1" dirty="0" smtClean="0">
                <a:solidFill>
                  <a:srgbClr val="C00000"/>
                </a:solidFill>
              </a:rPr>
              <a:t>2023-2027 </a:t>
            </a:r>
            <a:r>
              <a:rPr lang="en-US" sz="3200" b="1" dirty="0">
                <a:solidFill>
                  <a:srgbClr val="C00000"/>
                </a:solidFill>
              </a:rPr>
              <a:t>Batch) 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551145"/>
            <a:ext cx="12192000" cy="221795"/>
          </a:xfrm>
          <a:solidFill>
            <a:schemeClr val="bg1"/>
          </a:solidFill>
        </p:spPr>
        <p:txBody>
          <a:bodyPr/>
          <a:lstStyle/>
          <a:p>
            <a:r>
              <a:rPr lang="en-IN" sz="1400" b="1" dirty="0">
                <a:solidFill>
                  <a:srgbClr val="C00000"/>
                </a:solidFill>
              </a:rPr>
              <a:t>Department of </a:t>
            </a:r>
            <a:r>
              <a:rPr lang="en-IN" sz="1400" b="1" dirty="0" smtClean="0">
                <a:solidFill>
                  <a:srgbClr val="C00000"/>
                </a:solidFill>
              </a:rPr>
              <a:t>ECE                                                                                                                                                                                                </a:t>
            </a:r>
            <a:r>
              <a:rPr lang="en-IN" sz="1400" b="1" dirty="0">
                <a:solidFill>
                  <a:srgbClr val="C00000"/>
                </a:solidFill>
              </a:rPr>
              <a:t>IcfaiTech, IFHE, Hyderabad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736760"/>
              </p:ext>
            </p:extLst>
          </p:nvPr>
        </p:nvGraphicFramePr>
        <p:xfrm>
          <a:off x="556611" y="1599613"/>
          <a:ext cx="11078777" cy="2486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8605">
                  <a:extLst>
                    <a:ext uri="{9D8B030D-6E8A-4147-A177-3AD203B41FA5}">
                      <a16:colId xmlns:a16="http://schemas.microsoft.com/office/drawing/2014/main" xmlns="" val="2296161524"/>
                    </a:ext>
                  </a:extLst>
                </a:gridCol>
                <a:gridCol w="941862">
                  <a:extLst>
                    <a:ext uri="{9D8B030D-6E8A-4147-A177-3AD203B41FA5}">
                      <a16:colId xmlns:a16="http://schemas.microsoft.com/office/drawing/2014/main" xmlns="" val="4087201910"/>
                    </a:ext>
                  </a:extLst>
                </a:gridCol>
                <a:gridCol w="2687749">
                  <a:extLst>
                    <a:ext uri="{9D8B030D-6E8A-4147-A177-3AD203B41FA5}">
                      <a16:colId xmlns:a16="http://schemas.microsoft.com/office/drawing/2014/main" xmlns="" val="2669114273"/>
                    </a:ext>
                  </a:extLst>
                </a:gridCol>
                <a:gridCol w="1332411">
                  <a:extLst>
                    <a:ext uri="{9D8B030D-6E8A-4147-A177-3AD203B41FA5}">
                      <a16:colId xmlns:a16="http://schemas.microsoft.com/office/drawing/2014/main" xmlns="" val="2704743768"/>
                    </a:ext>
                  </a:extLst>
                </a:gridCol>
                <a:gridCol w="888274">
                  <a:extLst>
                    <a:ext uri="{9D8B030D-6E8A-4147-A177-3AD203B41FA5}">
                      <a16:colId xmlns:a16="http://schemas.microsoft.com/office/drawing/2014/main" xmlns="" val="2460694420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xmlns="" val="531263655"/>
                    </a:ext>
                  </a:extLst>
                </a:gridCol>
                <a:gridCol w="3621156">
                  <a:extLst>
                    <a:ext uri="{9D8B030D-6E8A-4147-A177-3AD203B41FA5}">
                      <a16:colId xmlns:a16="http://schemas.microsoft.com/office/drawing/2014/main" xmlns="" val="129729848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 T P 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Sections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 Count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Faculty(s) name(# of Sections)</a:t>
                      </a:r>
                      <a:endParaRPr lang="en-IN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393648332"/>
                  </a:ext>
                </a:extLst>
              </a:tr>
              <a:tr h="94556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EC201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 to IOT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3 0 0 3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en-US" sz="16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</a:t>
                      </a:r>
                      <a:r>
                        <a:rPr lang="en-US" sz="1600" b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Akendra </a:t>
                      </a:r>
                      <a:r>
                        <a:rPr lang="en-US" sz="1600" b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Kumar </a:t>
                      </a:r>
                      <a:r>
                        <a:rPr lang="en-US" sz="1600" b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 (2), Dr. Syed Shakeel Hashmi (2), Dr. Kousik Midya (2), Dr. Sudheer H (2), Dr. V A Sankar (2), Dr. D. V. Nair (1)</a:t>
                      </a:r>
                      <a:endParaRPr lang="en-US" sz="1600" b="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02771228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EC222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Circuit Theory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2 1 0 3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</a:t>
                      </a:r>
                      <a:r>
                        <a:rPr lang="en-US" sz="16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D.V.Nair</a:t>
                      </a:r>
                      <a:endParaRPr lang="en-US" sz="16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70187697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EC224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Electronic Devices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2 0 2 3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</a:t>
                      </a:r>
                      <a:r>
                        <a:rPr lang="en-US" sz="16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Kousik </a:t>
                      </a:r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Midya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5837987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EC226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Hardware Modelling using Verilog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3 0 2 4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</a:t>
                      </a:r>
                      <a:r>
                        <a:rPr lang="en-US" sz="16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Akendra </a:t>
                      </a:r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Kumar </a:t>
                      </a:r>
                      <a:r>
                        <a:rPr lang="en-US" sz="16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US" sz="16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254537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334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2"/>
            <a:ext cx="12005902" cy="4955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A.Y.,2024-2025, </a:t>
            </a:r>
            <a:r>
              <a:rPr lang="en-US" sz="3200" b="1" dirty="0" smtClean="0">
                <a:solidFill>
                  <a:srgbClr val="C00000"/>
                </a:solidFill>
              </a:rPr>
              <a:t>Odd </a:t>
            </a:r>
            <a:r>
              <a:rPr lang="en-US" sz="3200" b="1" dirty="0">
                <a:solidFill>
                  <a:srgbClr val="C00000"/>
                </a:solidFill>
              </a:rPr>
              <a:t>Semester </a:t>
            </a:r>
            <a:r>
              <a:rPr lang="en-US" sz="3200" b="1" dirty="0" smtClean="0">
                <a:solidFill>
                  <a:srgbClr val="C00000"/>
                </a:solidFill>
              </a:rPr>
              <a:t>III </a:t>
            </a:r>
            <a:r>
              <a:rPr lang="en-US" sz="3200" b="1" dirty="0">
                <a:solidFill>
                  <a:srgbClr val="C00000"/>
                </a:solidFill>
              </a:rPr>
              <a:t>Year B.Tech.,(</a:t>
            </a:r>
            <a:r>
              <a:rPr lang="en-US" sz="3200" b="1" dirty="0" smtClean="0">
                <a:solidFill>
                  <a:srgbClr val="C00000"/>
                </a:solidFill>
              </a:rPr>
              <a:t>2022-2026 </a:t>
            </a:r>
            <a:r>
              <a:rPr lang="en-US" sz="3200" b="1" dirty="0">
                <a:solidFill>
                  <a:srgbClr val="C00000"/>
                </a:solidFill>
              </a:rPr>
              <a:t>Batch) 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551145"/>
            <a:ext cx="12192000" cy="221795"/>
          </a:xfrm>
          <a:solidFill>
            <a:schemeClr val="bg1"/>
          </a:solidFill>
        </p:spPr>
        <p:txBody>
          <a:bodyPr/>
          <a:lstStyle/>
          <a:p>
            <a:r>
              <a:rPr lang="en-IN" sz="1400" b="1" dirty="0">
                <a:solidFill>
                  <a:srgbClr val="C00000"/>
                </a:solidFill>
              </a:rPr>
              <a:t>Department of </a:t>
            </a:r>
            <a:r>
              <a:rPr lang="en-IN" sz="1400" b="1" dirty="0" smtClean="0">
                <a:solidFill>
                  <a:srgbClr val="C00000"/>
                </a:solidFill>
              </a:rPr>
              <a:t>ECE                                                                                                                                                                                                </a:t>
            </a:r>
            <a:r>
              <a:rPr lang="en-IN" sz="1400" b="1" dirty="0">
                <a:solidFill>
                  <a:srgbClr val="C00000"/>
                </a:solidFill>
              </a:rPr>
              <a:t>IcfaiTech, IFHE, Hyderabad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796834" y="1685108"/>
          <a:ext cx="10528662" cy="25355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3509">
                  <a:extLst>
                    <a:ext uri="{9D8B030D-6E8A-4147-A177-3AD203B41FA5}">
                      <a16:colId xmlns:a16="http://schemas.microsoft.com/office/drawing/2014/main" xmlns="" val="3027692549"/>
                    </a:ext>
                  </a:extLst>
                </a:gridCol>
                <a:gridCol w="914483">
                  <a:extLst>
                    <a:ext uri="{9D8B030D-6E8A-4147-A177-3AD203B41FA5}">
                      <a16:colId xmlns:a16="http://schemas.microsoft.com/office/drawing/2014/main" xmlns="" val="1695968196"/>
                    </a:ext>
                  </a:extLst>
                </a:gridCol>
                <a:gridCol w="3428655">
                  <a:extLst>
                    <a:ext uri="{9D8B030D-6E8A-4147-A177-3AD203B41FA5}">
                      <a16:colId xmlns:a16="http://schemas.microsoft.com/office/drawing/2014/main" xmlns="" val="1318018932"/>
                    </a:ext>
                  </a:extLst>
                </a:gridCol>
                <a:gridCol w="1128505">
                  <a:extLst>
                    <a:ext uri="{9D8B030D-6E8A-4147-A177-3AD203B41FA5}">
                      <a16:colId xmlns:a16="http://schemas.microsoft.com/office/drawing/2014/main" xmlns="" val="414159072"/>
                    </a:ext>
                  </a:extLst>
                </a:gridCol>
                <a:gridCol w="824654">
                  <a:extLst>
                    <a:ext uri="{9D8B030D-6E8A-4147-A177-3AD203B41FA5}">
                      <a16:colId xmlns:a16="http://schemas.microsoft.com/office/drawing/2014/main" xmlns="" val="240246484"/>
                    </a:ext>
                  </a:extLst>
                </a:gridCol>
                <a:gridCol w="1225220">
                  <a:extLst>
                    <a:ext uri="{9D8B030D-6E8A-4147-A177-3AD203B41FA5}">
                      <a16:colId xmlns:a16="http://schemas.microsoft.com/office/drawing/2014/main" xmlns="" val="2744646165"/>
                    </a:ext>
                  </a:extLst>
                </a:gridCol>
                <a:gridCol w="2693636">
                  <a:extLst>
                    <a:ext uri="{9D8B030D-6E8A-4147-A177-3AD203B41FA5}">
                      <a16:colId xmlns:a16="http://schemas.microsoft.com/office/drawing/2014/main" xmlns="" val="2205219551"/>
                    </a:ext>
                  </a:extLst>
                </a:gridCol>
              </a:tblGrid>
              <a:tr h="44876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 T P 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Sections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 Count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Faculty(s) name(# of Sections)</a:t>
                      </a:r>
                      <a:endParaRPr lang="en-IN" sz="18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5132797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EC322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Microprocessor Programming and Interfacing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3 0 2 4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Dr.Asisa Kumar Panigrahy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52814624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EC321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Analog and Digital Communication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3 0 2 4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Dr</a:t>
                      </a:r>
                      <a:r>
                        <a:rPr lang="en-US" sz="1800" u="none" strike="noStrike" dirty="0" smtClean="0">
                          <a:effectLst/>
                        </a:rPr>
                        <a:t>. N.Prasad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94301583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EC323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Digital VLSI Design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2 1 0 3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Dr</a:t>
                      </a:r>
                      <a:r>
                        <a:rPr lang="en-US" sz="1800" u="none" strike="noStrike" dirty="0" smtClean="0">
                          <a:effectLst/>
                        </a:rPr>
                        <a:t>. Rajesh </a:t>
                      </a:r>
                      <a:r>
                        <a:rPr lang="en-US" sz="1800" u="none" strike="noStrike" dirty="0">
                          <a:effectLst/>
                        </a:rPr>
                        <a:t>Jha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52056952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EC324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ML Based Signal Processing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3 0 03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Dr</a:t>
                      </a:r>
                      <a:r>
                        <a:rPr lang="en-US" sz="1800" u="none" strike="noStrike" dirty="0" smtClean="0">
                          <a:effectLst/>
                        </a:rPr>
                        <a:t>. Syed Shakeel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Hashmi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41640256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EC325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RF &amp;Microwave Engineering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3 0 2 4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Dr</a:t>
                      </a:r>
                      <a:r>
                        <a:rPr lang="en-US" sz="1800" u="none" strike="noStrike" dirty="0" smtClean="0">
                          <a:effectLst/>
                        </a:rPr>
                        <a:t>. M</a:t>
                      </a:r>
                      <a:r>
                        <a:rPr lang="en-US" sz="1800" u="none" strike="noStrike" dirty="0">
                          <a:effectLst/>
                        </a:rPr>
                        <a:t>. Sandhya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40684584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EC306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Control Systems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2 1 0 3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Dr</a:t>
                      </a:r>
                      <a:r>
                        <a:rPr lang="en-US" sz="1800" u="none" strike="noStrike" dirty="0" smtClean="0">
                          <a:effectLst/>
                        </a:rPr>
                        <a:t>. Sudheer </a:t>
                      </a:r>
                      <a:r>
                        <a:rPr lang="en-US" sz="1800" u="none" strike="noStrike" dirty="0">
                          <a:effectLst/>
                        </a:rPr>
                        <a:t>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6954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4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2"/>
            <a:ext cx="12005902" cy="4955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A.Y.,2024-2025, </a:t>
            </a:r>
            <a:r>
              <a:rPr lang="en-US" sz="3200" b="1" dirty="0" smtClean="0">
                <a:solidFill>
                  <a:srgbClr val="C00000"/>
                </a:solidFill>
              </a:rPr>
              <a:t>Odd </a:t>
            </a:r>
            <a:r>
              <a:rPr lang="en-US" sz="3200" b="1" dirty="0">
                <a:solidFill>
                  <a:srgbClr val="C00000"/>
                </a:solidFill>
              </a:rPr>
              <a:t>Semester </a:t>
            </a:r>
            <a:r>
              <a:rPr lang="en-US" sz="3200" b="1" dirty="0" smtClean="0">
                <a:solidFill>
                  <a:srgbClr val="C00000"/>
                </a:solidFill>
              </a:rPr>
              <a:t>IV </a:t>
            </a:r>
            <a:r>
              <a:rPr lang="en-US" sz="3200" b="1" dirty="0">
                <a:solidFill>
                  <a:srgbClr val="C00000"/>
                </a:solidFill>
              </a:rPr>
              <a:t>Year B.Tech.,(</a:t>
            </a:r>
            <a:r>
              <a:rPr lang="en-US" sz="3200" b="1" dirty="0" smtClean="0">
                <a:solidFill>
                  <a:srgbClr val="C00000"/>
                </a:solidFill>
              </a:rPr>
              <a:t>2021-2025 </a:t>
            </a:r>
            <a:r>
              <a:rPr lang="en-US" sz="3200" b="1" dirty="0">
                <a:solidFill>
                  <a:srgbClr val="C00000"/>
                </a:solidFill>
              </a:rPr>
              <a:t>Batch) 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551145"/>
            <a:ext cx="12192000" cy="221795"/>
          </a:xfrm>
          <a:solidFill>
            <a:schemeClr val="bg1"/>
          </a:solidFill>
        </p:spPr>
        <p:txBody>
          <a:bodyPr/>
          <a:lstStyle/>
          <a:p>
            <a:r>
              <a:rPr lang="en-IN" sz="1400" b="1" dirty="0">
                <a:solidFill>
                  <a:srgbClr val="C00000"/>
                </a:solidFill>
              </a:rPr>
              <a:t>Department of </a:t>
            </a:r>
            <a:r>
              <a:rPr lang="en-IN" sz="1400" b="1" dirty="0" smtClean="0">
                <a:solidFill>
                  <a:srgbClr val="C00000"/>
                </a:solidFill>
              </a:rPr>
              <a:t>ECE                                                                                                                                                                                                </a:t>
            </a:r>
            <a:r>
              <a:rPr lang="en-IN" sz="1400" b="1" dirty="0">
                <a:solidFill>
                  <a:srgbClr val="C00000"/>
                </a:solidFill>
              </a:rPr>
              <a:t>IcfaiTech, IFHE, Hyderabad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358538" y="1843453"/>
          <a:ext cx="9601199" cy="19983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1506">
                  <a:extLst>
                    <a:ext uri="{9D8B030D-6E8A-4147-A177-3AD203B41FA5}">
                      <a16:colId xmlns:a16="http://schemas.microsoft.com/office/drawing/2014/main" xmlns="" val="2581564650"/>
                    </a:ext>
                  </a:extLst>
                </a:gridCol>
                <a:gridCol w="964510">
                  <a:extLst>
                    <a:ext uri="{9D8B030D-6E8A-4147-A177-3AD203B41FA5}">
                      <a16:colId xmlns:a16="http://schemas.microsoft.com/office/drawing/2014/main" xmlns="" val="2472928246"/>
                    </a:ext>
                  </a:extLst>
                </a:gridCol>
                <a:gridCol w="3184583">
                  <a:extLst>
                    <a:ext uri="{9D8B030D-6E8A-4147-A177-3AD203B41FA5}">
                      <a16:colId xmlns:a16="http://schemas.microsoft.com/office/drawing/2014/main" xmlns="" val="994564732"/>
                    </a:ext>
                  </a:extLst>
                </a:gridCol>
                <a:gridCol w="791709">
                  <a:extLst>
                    <a:ext uri="{9D8B030D-6E8A-4147-A177-3AD203B41FA5}">
                      <a16:colId xmlns:a16="http://schemas.microsoft.com/office/drawing/2014/main" xmlns="" val="1705290329"/>
                    </a:ext>
                  </a:extLst>
                </a:gridCol>
                <a:gridCol w="835761">
                  <a:extLst>
                    <a:ext uri="{9D8B030D-6E8A-4147-A177-3AD203B41FA5}">
                      <a16:colId xmlns:a16="http://schemas.microsoft.com/office/drawing/2014/main" xmlns="" val="2317926163"/>
                    </a:ext>
                  </a:extLst>
                </a:gridCol>
                <a:gridCol w="1122214">
                  <a:extLst>
                    <a:ext uri="{9D8B030D-6E8A-4147-A177-3AD203B41FA5}">
                      <a16:colId xmlns:a16="http://schemas.microsoft.com/office/drawing/2014/main" xmlns="" val="2330093389"/>
                    </a:ext>
                  </a:extLst>
                </a:gridCol>
                <a:gridCol w="2180916">
                  <a:extLst>
                    <a:ext uri="{9D8B030D-6E8A-4147-A177-3AD203B41FA5}">
                      <a16:colId xmlns:a16="http://schemas.microsoft.com/office/drawing/2014/main" xmlns="" val="397574369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 T P 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Sections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 Count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Faculty(s) name(# of Sections)</a:t>
                      </a:r>
                      <a:endParaRPr lang="en-IN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58412532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EC414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VLSI Testing and Testability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3 0 0 3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Dr.Rajhesh Jha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93079753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EC403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Satellite Communications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3 0 0 3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Dr.Soumit Samddar Choudhury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07908769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EC417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Microcontroller and Applications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3 0 0 3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 D.V.Nair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30659952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EC409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Smart Antennas for Mobile Communications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3 0 0 3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Dr.V.A.Sankar </a:t>
                      </a:r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60802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429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2"/>
            <a:ext cx="12005902" cy="4955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A.Y.,2024-2025, </a:t>
            </a:r>
            <a:r>
              <a:rPr lang="en-US" sz="3200" b="1" dirty="0" smtClean="0">
                <a:solidFill>
                  <a:srgbClr val="C00000"/>
                </a:solidFill>
              </a:rPr>
              <a:t>Even </a:t>
            </a:r>
            <a:r>
              <a:rPr lang="en-US" sz="3200" b="1" dirty="0">
                <a:solidFill>
                  <a:srgbClr val="C00000"/>
                </a:solidFill>
              </a:rPr>
              <a:t>Semester </a:t>
            </a:r>
            <a:r>
              <a:rPr lang="en-US" sz="3200" b="1" dirty="0" smtClean="0">
                <a:solidFill>
                  <a:srgbClr val="C00000"/>
                </a:solidFill>
              </a:rPr>
              <a:t>I </a:t>
            </a:r>
            <a:r>
              <a:rPr lang="en-US" sz="3200" b="1" dirty="0">
                <a:solidFill>
                  <a:srgbClr val="C00000"/>
                </a:solidFill>
              </a:rPr>
              <a:t>Year B.Tech.,(2024-2028 Batch) 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551145"/>
            <a:ext cx="12192000" cy="221795"/>
          </a:xfrm>
          <a:solidFill>
            <a:schemeClr val="bg1"/>
          </a:solidFill>
        </p:spPr>
        <p:txBody>
          <a:bodyPr/>
          <a:lstStyle/>
          <a:p>
            <a:r>
              <a:rPr lang="en-IN" sz="1400" b="1" dirty="0">
                <a:solidFill>
                  <a:srgbClr val="C00000"/>
                </a:solidFill>
              </a:rPr>
              <a:t>Department of </a:t>
            </a:r>
            <a:r>
              <a:rPr lang="en-IN" sz="1400" b="1" dirty="0" smtClean="0">
                <a:solidFill>
                  <a:srgbClr val="C00000"/>
                </a:solidFill>
              </a:rPr>
              <a:t>ECE                                                                                                                                                                                               </a:t>
            </a:r>
            <a:r>
              <a:rPr lang="en-IN" sz="1400" b="1" dirty="0">
                <a:solidFill>
                  <a:srgbClr val="C00000"/>
                </a:solidFill>
              </a:rPr>
              <a:t>IcfaiTech, IFHE, Hyderabad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365759" y="1873612"/>
          <a:ext cx="11733191" cy="12484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7353">
                  <a:extLst>
                    <a:ext uri="{9D8B030D-6E8A-4147-A177-3AD203B41FA5}">
                      <a16:colId xmlns:a16="http://schemas.microsoft.com/office/drawing/2014/main" xmlns="" val="3302246385"/>
                    </a:ext>
                  </a:extLst>
                </a:gridCol>
                <a:gridCol w="904647">
                  <a:extLst>
                    <a:ext uri="{9D8B030D-6E8A-4147-A177-3AD203B41FA5}">
                      <a16:colId xmlns:a16="http://schemas.microsoft.com/office/drawing/2014/main" xmlns="" val="2081178036"/>
                    </a:ext>
                  </a:extLst>
                </a:gridCol>
                <a:gridCol w="1606371">
                  <a:extLst>
                    <a:ext uri="{9D8B030D-6E8A-4147-A177-3AD203B41FA5}">
                      <a16:colId xmlns:a16="http://schemas.microsoft.com/office/drawing/2014/main" xmlns="" val="1178349366"/>
                    </a:ext>
                  </a:extLst>
                </a:gridCol>
                <a:gridCol w="1890086">
                  <a:extLst>
                    <a:ext uri="{9D8B030D-6E8A-4147-A177-3AD203B41FA5}">
                      <a16:colId xmlns:a16="http://schemas.microsoft.com/office/drawing/2014/main" xmlns="" val="898708516"/>
                    </a:ext>
                  </a:extLst>
                </a:gridCol>
                <a:gridCol w="1384289">
                  <a:extLst>
                    <a:ext uri="{9D8B030D-6E8A-4147-A177-3AD203B41FA5}">
                      <a16:colId xmlns:a16="http://schemas.microsoft.com/office/drawing/2014/main" xmlns="" val="3439150129"/>
                    </a:ext>
                  </a:extLst>
                </a:gridCol>
                <a:gridCol w="1876776">
                  <a:extLst>
                    <a:ext uri="{9D8B030D-6E8A-4147-A177-3AD203B41FA5}">
                      <a16:colId xmlns:a16="http://schemas.microsoft.com/office/drawing/2014/main" xmlns="" val="1111037269"/>
                    </a:ext>
                  </a:extLst>
                </a:gridCol>
                <a:gridCol w="3693669">
                  <a:extLst>
                    <a:ext uri="{9D8B030D-6E8A-4147-A177-3AD203B41FA5}">
                      <a16:colId xmlns:a16="http://schemas.microsoft.com/office/drawing/2014/main" xmlns="" val="1226437863"/>
                    </a:ext>
                  </a:extLst>
                </a:gridCol>
              </a:tblGrid>
              <a:tr h="19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#S</a:t>
                      </a:r>
                    </a:p>
                  </a:txBody>
                  <a:tcPr marL="9378" marR="9378" marT="9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marL="9378" marR="9378" marT="9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</a:p>
                  </a:txBody>
                  <a:tcPr marL="9378" marR="9378" marT="93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 T P C</a:t>
                      </a:r>
                    </a:p>
                  </a:txBody>
                  <a:tcPr marL="9378" marR="9378" marT="93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Sections</a:t>
                      </a:r>
                    </a:p>
                  </a:txBody>
                  <a:tcPr marL="9378" marR="9378" marT="93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 Count</a:t>
                      </a:r>
                    </a:p>
                  </a:txBody>
                  <a:tcPr marL="9378" marR="9378" marT="93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Faculty(s) name(# of Sections)</a:t>
                      </a:r>
                      <a:endParaRPr lang="en-IN" sz="18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78" marR="9378" marT="9378" marB="0" anchor="b"/>
                </a:tc>
                <a:extLst>
                  <a:ext uri="{0D108BD9-81ED-4DB2-BD59-A6C34878D82A}">
                    <a16:rowId xmlns:a16="http://schemas.microsoft.com/office/drawing/2014/main" xmlns="" val="3533794557"/>
                  </a:ext>
                </a:extLst>
              </a:tr>
              <a:tr h="96471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378" marR="9378" marT="9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ES107</a:t>
                      </a:r>
                    </a:p>
                  </a:txBody>
                  <a:tcPr marL="9378" marR="9378" marT="9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 Electronics </a:t>
                      </a:r>
                    </a:p>
                  </a:txBody>
                  <a:tcPr marL="9378" marR="9378" marT="93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2 1 2 4</a:t>
                      </a:r>
                    </a:p>
                  </a:txBody>
                  <a:tcPr marL="9378" marR="9378" marT="93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378" marR="9378" marT="93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383</a:t>
                      </a:r>
                      <a:endParaRPr lang="en-US" sz="18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78" marR="9378" marT="9378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 Asisa Kumar </a:t>
                      </a:r>
                      <a:r>
                        <a:rPr lang="en-US" sz="1800" b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Panigrahy (2), Dr. Rajesh</a:t>
                      </a:r>
                      <a:r>
                        <a:rPr lang="en-US" sz="1800" b="0" u="none" strike="noStrik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Kumar Jha (2), Dr. Sudheer H (2)</a:t>
                      </a:r>
                      <a:endParaRPr lang="en-US" sz="1800" b="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78" marR="9378" marT="9378" marB="0" anchor="ctr"/>
                </a:tc>
                <a:extLst>
                  <a:ext uri="{0D108BD9-81ED-4DB2-BD59-A6C34878D82A}">
                    <a16:rowId xmlns:a16="http://schemas.microsoft.com/office/drawing/2014/main" xmlns="" val="427719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58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2"/>
            <a:ext cx="12005902" cy="4955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A.Y.,2024-2025, </a:t>
            </a:r>
            <a:r>
              <a:rPr lang="en-US" sz="3200" b="1" dirty="0" smtClean="0">
                <a:solidFill>
                  <a:srgbClr val="C00000"/>
                </a:solidFill>
              </a:rPr>
              <a:t>Even </a:t>
            </a:r>
            <a:r>
              <a:rPr lang="en-US" sz="3200" b="1" dirty="0">
                <a:solidFill>
                  <a:srgbClr val="C00000"/>
                </a:solidFill>
              </a:rPr>
              <a:t>Semester </a:t>
            </a:r>
            <a:r>
              <a:rPr lang="en-US" sz="3200" b="1" dirty="0" smtClean="0">
                <a:solidFill>
                  <a:srgbClr val="C00000"/>
                </a:solidFill>
              </a:rPr>
              <a:t>II </a:t>
            </a:r>
            <a:r>
              <a:rPr lang="en-US" sz="3200" b="1" dirty="0">
                <a:solidFill>
                  <a:srgbClr val="C00000"/>
                </a:solidFill>
              </a:rPr>
              <a:t>Year B.Tech.,(</a:t>
            </a:r>
            <a:r>
              <a:rPr lang="en-US" sz="3200" b="1" dirty="0" smtClean="0">
                <a:solidFill>
                  <a:srgbClr val="C00000"/>
                </a:solidFill>
              </a:rPr>
              <a:t>2023-2027 </a:t>
            </a:r>
            <a:r>
              <a:rPr lang="en-US" sz="3200" b="1" dirty="0">
                <a:solidFill>
                  <a:srgbClr val="C00000"/>
                </a:solidFill>
              </a:rPr>
              <a:t>Batch) 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551145"/>
            <a:ext cx="12192000" cy="221795"/>
          </a:xfrm>
          <a:solidFill>
            <a:schemeClr val="bg1"/>
          </a:solidFill>
        </p:spPr>
        <p:txBody>
          <a:bodyPr/>
          <a:lstStyle/>
          <a:p>
            <a:r>
              <a:rPr lang="en-IN" sz="1400" b="1" dirty="0">
                <a:solidFill>
                  <a:srgbClr val="C00000"/>
                </a:solidFill>
              </a:rPr>
              <a:t>Department of </a:t>
            </a:r>
            <a:r>
              <a:rPr lang="en-IN" sz="1400" b="1" dirty="0" smtClean="0">
                <a:solidFill>
                  <a:srgbClr val="C00000"/>
                </a:solidFill>
              </a:rPr>
              <a:t>ECE                                                                                                                                                                                                </a:t>
            </a:r>
            <a:r>
              <a:rPr lang="en-IN" sz="1400" b="1" dirty="0">
                <a:solidFill>
                  <a:srgbClr val="C00000"/>
                </a:solidFill>
              </a:rPr>
              <a:t>IcfaiTech, IFHE, Hyderabad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953590" y="1697314"/>
          <a:ext cx="10659291" cy="27840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1795">
                  <a:extLst>
                    <a:ext uri="{9D8B030D-6E8A-4147-A177-3AD203B41FA5}">
                      <a16:colId xmlns:a16="http://schemas.microsoft.com/office/drawing/2014/main" xmlns="" val="1848338225"/>
                    </a:ext>
                  </a:extLst>
                </a:gridCol>
                <a:gridCol w="863725">
                  <a:extLst>
                    <a:ext uri="{9D8B030D-6E8A-4147-A177-3AD203B41FA5}">
                      <a16:colId xmlns:a16="http://schemas.microsoft.com/office/drawing/2014/main" xmlns="" val="4097126947"/>
                    </a:ext>
                  </a:extLst>
                </a:gridCol>
                <a:gridCol w="3135987">
                  <a:extLst>
                    <a:ext uri="{9D8B030D-6E8A-4147-A177-3AD203B41FA5}">
                      <a16:colId xmlns:a16="http://schemas.microsoft.com/office/drawing/2014/main" xmlns="" val="1018155232"/>
                    </a:ext>
                  </a:extLst>
                </a:gridCol>
                <a:gridCol w="677692">
                  <a:extLst>
                    <a:ext uri="{9D8B030D-6E8A-4147-A177-3AD203B41FA5}">
                      <a16:colId xmlns:a16="http://schemas.microsoft.com/office/drawing/2014/main" xmlns="" val="1674384245"/>
                    </a:ext>
                  </a:extLst>
                </a:gridCol>
                <a:gridCol w="823861">
                  <a:extLst>
                    <a:ext uri="{9D8B030D-6E8A-4147-A177-3AD203B41FA5}">
                      <a16:colId xmlns:a16="http://schemas.microsoft.com/office/drawing/2014/main" xmlns="" val="1911771497"/>
                    </a:ext>
                  </a:extLst>
                </a:gridCol>
                <a:gridCol w="1288943">
                  <a:extLst>
                    <a:ext uri="{9D8B030D-6E8A-4147-A177-3AD203B41FA5}">
                      <a16:colId xmlns:a16="http://schemas.microsoft.com/office/drawing/2014/main" xmlns="" val="2969723216"/>
                    </a:ext>
                  </a:extLst>
                </a:gridCol>
                <a:gridCol w="3417288">
                  <a:extLst>
                    <a:ext uri="{9D8B030D-6E8A-4147-A177-3AD203B41FA5}">
                      <a16:colId xmlns:a16="http://schemas.microsoft.com/office/drawing/2014/main" xmlns="" val="127522836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#S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Code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Title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L T P 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Sections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Student Count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Faculty(s) name(# of Sections)</a:t>
                      </a:r>
                      <a:endParaRPr lang="en-IN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610196221"/>
                  </a:ext>
                </a:extLst>
              </a:tr>
              <a:tr h="57752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EC102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Fundamentals of Signal Processing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3 0 0 3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317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Dr</a:t>
                      </a:r>
                      <a:r>
                        <a:rPr lang="en-US" sz="16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. Syed </a:t>
                      </a: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Shakeel </a:t>
                      </a:r>
                      <a:r>
                        <a:rPr lang="en-US" sz="16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Hashmi (2), Dr.</a:t>
                      </a:r>
                      <a:r>
                        <a:rPr lang="en-US" sz="1600" u="none" strike="noStrike" baseline="0" dirty="0" smtClean="0">
                          <a:solidFill>
                            <a:srgbClr val="FF0000"/>
                          </a:solidFill>
                          <a:effectLst/>
                        </a:rPr>
                        <a:t> D.V.Nair (2), Dr. Asisa Kumar Panigrahy (1)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69936636"/>
                  </a:ext>
                </a:extLst>
              </a:tr>
              <a:tr h="77070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CS204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Computer Organization and Architecture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3 0 0 3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1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Dr.Soumit Samddar Choudhury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575827070"/>
                  </a:ext>
                </a:extLst>
              </a:tr>
              <a:tr h="52850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EC203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Electromagnetic Fields and waves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3 0 2 4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Dr.Sandhya 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67376065"/>
                  </a:ext>
                </a:extLst>
              </a:tr>
              <a:tr h="43107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EC207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Analog Electronics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2 0 2 3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Dr.D.V.Nair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559386668"/>
                  </a:ext>
                </a:extLst>
              </a:tr>
              <a:tr h="16464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461356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420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2"/>
            <a:ext cx="12005902" cy="4955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A.Y.,2024-2025, Even Semester III Year B.Tech.,(2022-2026 Batch) 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551145"/>
            <a:ext cx="12192000" cy="221795"/>
          </a:xfrm>
          <a:solidFill>
            <a:schemeClr val="bg1"/>
          </a:solidFill>
        </p:spPr>
        <p:txBody>
          <a:bodyPr/>
          <a:lstStyle/>
          <a:p>
            <a:r>
              <a:rPr lang="en-IN" sz="1400" b="1" dirty="0" smtClean="0">
                <a:solidFill>
                  <a:srgbClr val="C00000"/>
                </a:solidFill>
              </a:rPr>
              <a:t>Department of ECE                                                                                                                                                                                                IcfaiTech, IFHE, Hyderabad</a:t>
            </a:r>
            <a:endParaRPr lang="en-IN" sz="1400" b="1" dirty="0">
              <a:solidFill>
                <a:srgbClr val="C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188720" y="1888788"/>
          <a:ext cx="9695180" cy="35584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1074">
                  <a:extLst>
                    <a:ext uri="{9D8B030D-6E8A-4147-A177-3AD203B41FA5}">
                      <a16:colId xmlns:a16="http://schemas.microsoft.com/office/drawing/2014/main" xmlns="" val="977252197"/>
                    </a:ext>
                  </a:extLst>
                </a:gridCol>
                <a:gridCol w="744583">
                  <a:extLst>
                    <a:ext uri="{9D8B030D-6E8A-4147-A177-3AD203B41FA5}">
                      <a16:colId xmlns:a16="http://schemas.microsoft.com/office/drawing/2014/main" xmlns="" val="3245471352"/>
                    </a:ext>
                  </a:extLst>
                </a:gridCol>
                <a:gridCol w="2638697">
                  <a:extLst>
                    <a:ext uri="{9D8B030D-6E8A-4147-A177-3AD203B41FA5}">
                      <a16:colId xmlns:a16="http://schemas.microsoft.com/office/drawing/2014/main" xmlns="" val="199714628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xmlns="" val="403433495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xmlns="" val="1644602438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xmlns="" val="4004011390"/>
                    </a:ext>
                  </a:extLst>
                </a:gridCol>
                <a:gridCol w="2680426">
                  <a:extLst>
                    <a:ext uri="{9D8B030D-6E8A-4147-A177-3AD203B41FA5}">
                      <a16:colId xmlns:a16="http://schemas.microsoft.com/office/drawing/2014/main" xmlns="" val="403183979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 T P 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Sections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 Count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Faculty(s) name(# of Sections)</a:t>
                      </a:r>
                      <a:endParaRPr lang="en-IN" sz="20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226010875"/>
                  </a:ext>
                </a:extLst>
              </a:tr>
              <a:tr h="94068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EC205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Speech Processing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3 0 0 3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296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>
                          <a:effectLst/>
                        </a:rPr>
                        <a:t>Dr.V.A.Shankar </a:t>
                      </a:r>
                      <a:r>
                        <a:rPr lang="en-US" sz="1600" u="none" strike="noStrike" dirty="0" smtClean="0">
                          <a:effectLst/>
                        </a:rPr>
                        <a:t>Ponnapalli (2), Dr.P.Akhendra Kumar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(2)</a:t>
                      </a:r>
                      <a:r>
                        <a:rPr lang="en-US" sz="1600" u="none" strike="noStrike" dirty="0" smtClean="0">
                          <a:effectLst/>
                        </a:rPr>
                        <a:t> 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008117987"/>
                  </a:ext>
                </a:extLst>
              </a:tr>
              <a:tr h="470263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EC307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Wireless Communications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3 0 0 3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Dr.V.A.Shankar Ponnapalli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800038609"/>
                  </a:ext>
                </a:extLst>
              </a:tr>
              <a:tr h="30833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EC308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Embedded Systems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3 0 0 3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Dr.Rajesh Kumar Jha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573577294"/>
                  </a:ext>
                </a:extLst>
              </a:tr>
              <a:tr h="43379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EC309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CMOS Analog IC Design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3 0 2 4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Dr.P.Akhendra Kumar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601257516"/>
                  </a:ext>
                </a:extLst>
              </a:tr>
              <a:tr h="46781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EC310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Antenna and Wave Propagation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3 0 0 3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Dr.M.Sandhya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176123755"/>
                  </a:ext>
                </a:extLst>
              </a:tr>
              <a:tr h="31840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SP301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Special Project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0 0 6 3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Dr.Syed Shakeel Hashmi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847478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730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2"/>
            <a:ext cx="12005902" cy="4955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A.Y.,2024-2025, Odd Semester II Year BCA(2023-2026 Batch) 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3430" y="1283678"/>
            <a:ext cx="11800096" cy="5394914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n-US" sz="3600" b="0" i="0" u="none" strike="noStrike" dirty="0">
                <a:solidFill>
                  <a:srgbClr val="FF0000"/>
                </a:solidFill>
                <a:effectLst/>
              </a:rPr>
              <a:t> </a:t>
            </a:r>
            <a:endParaRPr lang="en-US" sz="24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dirty="0"/>
          </a:p>
          <a:p>
            <a:pPr lvl="2">
              <a:buClr>
                <a:schemeClr val="tx1"/>
              </a:buClr>
              <a:buFont typeface="Wingdings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Clr>
                <a:srgbClr val="00B050"/>
              </a:buClr>
              <a:buNone/>
            </a:pPr>
            <a:endParaRPr lang="en-US" sz="1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Clr>
                <a:srgbClr val="7030A0"/>
              </a:buClr>
              <a:buNone/>
            </a:pPr>
            <a:endParaRPr lang="en-IN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030A0"/>
              </a:buClr>
            </a:pPr>
            <a:endParaRPr lang="en-I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741617"/>
              </p:ext>
            </p:extLst>
          </p:nvPr>
        </p:nvGraphicFramePr>
        <p:xfrm>
          <a:off x="118999" y="1199835"/>
          <a:ext cx="11656437" cy="1901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877">
                  <a:extLst>
                    <a:ext uri="{9D8B030D-6E8A-4147-A177-3AD203B41FA5}">
                      <a16:colId xmlns:a16="http://schemas.microsoft.com/office/drawing/2014/main" xmlns="" val="1713920727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xmlns="" val="407890422"/>
                    </a:ext>
                  </a:extLst>
                </a:gridCol>
                <a:gridCol w="3622971">
                  <a:extLst>
                    <a:ext uri="{9D8B030D-6E8A-4147-A177-3AD203B41FA5}">
                      <a16:colId xmlns:a16="http://schemas.microsoft.com/office/drawing/2014/main" xmlns="" val="830862168"/>
                    </a:ext>
                  </a:extLst>
                </a:gridCol>
                <a:gridCol w="612485">
                  <a:extLst>
                    <a:ext uri="{9D8B030D-6E8A-4147-A177-3AD203B41FA5}">
                      <a16:colId xmlns:a16="http://schemas.microsoft.com/office/drawing/2014/main" xmlns="" val="1103402483"/>
                    </a:ext>
                  </a:extLst>
                </a:gridCol>
                <a:gridCol w="778064">
                  <a:extLst>
                    <a:ext uri="{9D8B030D-6E8A-4147-A177-3AD203B41FA5}">
                      <a16:colId xmlns:a16="http://schemas.microsoft.com/office/drawing/2014/main" xmlns="" val="2819244683"/>
                    </a:ext>
                  </a:extLst>
                </a:gridCol>
                <a:gridCol w="1296666">
                  <a:extLst>
                    <a:ext uri="{9D8B030D-6E8A-4147-A177-3AD203B41FA5}">
                      <a16:colId xmlns:a16="http://schemas.microsoft.com/office/drawing/2014/main" xmlns="" val="2489773818"/>
                    </a:ext>
                  </a:extLst>
                </a:gridCol>
                <a:gridCol w="4269074">
                  <a:extLst>
                    <a:ext uri="{9D8B030D-6E8A-4147-A177-3AD203B41FA5}">
                      <a16:colId xmlns:a16="http://schemas.microsoft.com/office/drawing/2014/main" xmlns="" val="3963738346"/>
                    </a:ext>
                  </a:extLst>
                </a:gridCol>
              </a:tblGrid>
              <a:tr h="2816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#S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Code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Title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L T P C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Sections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Student Count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Faculty(s) name(# of Sections)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54596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BCA211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0" dirty="0">
                          <a:effectLst/>
                          <a:latin typeface="+mn-lt"/>
                        </a:rPr>
                        <a:t>Object Oriented Analysis and Design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2 1 0 3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Dr Krishna Madhuri(2), </a:t>
                      </a:r>
                      <a:r>
                        <a:rPr lang="en-IN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Dr Priyadharshini M(1)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5176756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BCA212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6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Database Management System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2 1 2 4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Mr K Lokesh Reddy(2),</a:t>
                      </a:r>
                      <a:r>
                        <a:rPr lang="en-US" sz="1400" b="0" i="0" u="none" strike="noStrike" baseline="0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1" i="0" u="none" strike="noStrike" baseline="0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Dr Meena Kumari (1)</a:t>
                      </a:r>
                      <a:endParaRPr lang="en-IN" sz="1400" b="1" i="0" u="none" strike="noStrike" dirty="0">
                        <a:solidFill>
                          <a:srgbClr val="C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9131391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BCA123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6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Linux Programming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2 1 2 4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1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Dr G Suresh Kumar (2), </a:t>
                      </a:r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Dr J Vamsinath(1)</a:t>
                      </a:r>
                      <a:endParaRPr lang="en-IN" sz="1400" b="0" i="0" u="none" strike="noStrike" dirty="0">
                        <a:solidFill>
                          <a:srgbClr val="C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70574295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BCA214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Data Structures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2 1 2 4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Dr K Bhargavi(2),</a:t>
                      </a:r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Dr K Ramakrishna Reddy(1)</a:t>
                      </a:r>
                      <a:endParaRPr lang="en-IN" sz="1400" b="0" i="0" u="none" strike="noStrike" dirty="0">
                        <a:solidFill>
                          <a:srgbClr val="C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1527577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BCA215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Operating Systems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2 1 2 4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Mr A Sriram(3)</a:t>
                      </a:r>
                      <a:endParaRPr lang="en-IN" sz="1400" b="1" i="0" u="none" strike="noStrike" dirty="0">
                        <a:solidFill>
                          <a:srgbClr val="C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858388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38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2"/>
            <a:ext cx="12005902" cy="4955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A.Y.,2024-2025, </a:t>
            </a:r>
            <a:r>
              <a:rPr lang="en-US" sz="3200" b="1" dirty="0" smtClean="0">
                <a:solidFill>
                  <a:srgbClr val="C00000"/>
                </a:solidFill>
              </a:rPr>
              <a:t>Even </a:t>
            </a:r>
            <a:r>
              <a:rPr lang="en-US" sz="3200" b="1" dirty="0">
                <a:solidFill>
                  <a:srgbClr val="C00000"/>
                </a:solidFill>
              </a:rPr>
              <a:t>Semester </a:t>
            </a:r>
            <a:r>
              <a:rPr lang="en-US" sz="3200" b="1" dirty="0" smtClean="0">
                <a:solidFill>
                  <a:srgbClr val="C00000"/>
                </a:solidFill>
              </a:rPr>
              <a:t>IV </a:t>
            </a:r>
            <a:r>
              <a:rPr lang="en-US" sz="3200" b="1" dirty="0">
                <a:solidFill>
                  <a:srgbClr val="C00000"/>
                </a:solidFill>
              </a:rPr>
              <a:t>Year B.Tech.,(</a:t>
            </a:r>
            <a:r>
              <a:rPr lang="en-US" sz="3200" b="1" dirty="0" smtClean="0">
                <a:solidFill>
                  <a:srgbClr val="C00000"/>
                </a:solidFill>
              </a:rPr>
              <a:t>2021-2025 </a:t>
            </a:r>
            <a:r>
              <a:rPr lang="en-US" sz="3200" b="1" dirty="0">
                <a:solidFill>
                  <a:srgbClr val="C00000"/>
                </a:solidFill>
              </a:rPr>
              <a:t>Batch) 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551145"/>
            <a:ext cx="12192000" cy="221795"/>
          </a:xfrm>
          <a:solidFill>
            <a:schemeClr val="bg1"/>
          </a:solidFill>
        </p:spPr>
        <p:txBody>
          <a:bodyPr/>
          <a:lstStyle/>
          <a:p>
            <a:r>
              <a:rPr lang="en-IN" sz="1400" b="1" dirty="0">
                <a:solidFill>
                  <a:srgbClr val="C00000"/>
                </a:solidFill>
              </a:rPr>
              <a:t>Department of </a:t>
            </a:r>
            <a:r>
              <a:rPr lang="en-IN" sz="1400" b="1" dirty="0" smtClean="0">
                <a:solidFill>
                  <a:srgbClr val="C00000"/>
                </a:solidFill>
              </a:rPr>
              <a:t>ECE                                                                                                                                                                                                </a:t>
            </a:r>
            <a:r>
              <a:rPr lang="en-IN" sz="1400" b="1" dirty="0">
                <a:solidFill>
                  <a:srgbClr val="C00000"/>
                </a:solidFill>
              </a:rPr>
              <a:t>IcfaiTech, IFHE, Hyderabad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03520" y="2403566"/>
            <a:ext cx="354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IP -2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8914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2"/>
            <a:ext cx="12005902" cy="4955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A.Y.,</a:t>
            </a:r>
            <a:r>
              <a:rPr lang="en-US" sz="3200" b="1" dirty="0" smtClean="0">
                <a:solidFill>
                  <a:srgbClr val="C00000"/>
                </a:solidFill>
              </a:rPr>
              <a:t>2024-2025, </a:t>
            </a:r>
            <a:r>
              <a:rPr lang="en-US" sz="3200" b="1" dirty="0">
                <a:solidFill>
                  <a:srgbClr val="C00000"/>
                </a:solidFill>
              </a:rPr>
              <a:t>Odd Semester M. Tech., </a:t>
            </a:r>
            <a:r>
              <a:rPr lang="en-US" sz="3200" b="1" dirty="0" smtClean="0">
                <a:solidFill>
                  <a:srgbClr val="C00000"/>
                </a:solidFill>
              </a:rPr>
              <a:t>I </a:t>
            </a:r>
            <a:r>
              <a:rPr lang="en-US" sz="3200" b="1" dirty="0">
                <a:solidFill>
                  <a:srgbClr val="C00000"/>
                </a:solidFill>
              </a:rPr>
              <a:t>Sem., (2025-2027 Batch) 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3430" y="1283678"/>
            <a:ext cx="11800096" cy="5394914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n-US" sz="3600" b="0" i="0" u="none" strike="noStrike" dirty="0">
                <a:solidFill>
                  <a:srgbClr val="FF0000"/>
                </a:solidFill>
                <a:effectLst/>
              </a:rPr>
              <a:t> </a:t>
            </a:r>
            <a:endParaRPr lang="en-US" sz="24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dirty="0"/>
          </a:p>
          <a:p>
            <a:pPr lvl="2">
              <a:buClr>
                <a:schemeClr val="tx1"/>
              </a:buClr>
              <a:buFont typeface="Wingdings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Clr>
                <a:srgbClr val="00B050"/>
              </a:buClr>
              <a:buNone/>
            </a:pPr>
            <a:endParaRPr lang="en-US" sz="1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Clr>
                <a:srgbClr val="7030A0"/>
              </a:buClr>
              <a:buNone/>
            </a:pPr>
            <a:endParaRPr lang="en-IN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030A0"/>
              </a:buClr>
            </a:pPr>
            <a:endParaRPr lang="en-I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127214" y="2074214"/>
          <a:ext cx="7334975" cy="23869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877">
                  <a:extLst>
                    <a:ext uri="{9D8B030D-6E8A-4147-A177-3AD203B41FA5}">
                      <a16:colId xmlns:a16="http://schemas.microsoft.com/office/drawing/2014/main" xmlns="" val="1713920727"/>
                    </a:ext>
                  </a:extLst>
                </a:gridCol>
                <a:gridCol w="696912">
                  <a:extLst>
                    <a:ext uri="{9D8B030D-6E8A-4147-A177-3AD203B41FA5}">
                      <a16:colId xmlns:a16="http://schemas.microsoft.com/office/drawing/2014/main" xmlns="" val="407890422"/>
                    </a:ext>
                  </a:extLst>
                </a:gridCol>
                <a:gridCol w="3622971">
                  <a:extLst>
                    <a:ext uri="{9D8B030D-6E8A-4147-A177-3AD203B41FA5}">
                      <a16:colId xmlns:a16="http://schemas.microsoft.com/office/drawing/2014/main" xmlns="" val="830862168"/>
                    </a:ext>
                  </a:extLst>
                </a:gridCol>
                <a:gridCol w="612485">
                  <a:extLst>
                    <a:ext uri="{9D8B030D-6E8A-4147-A177-3AD203B41FA5}">
                      <a16:colId xmlns:a16="http://schemas.microsoft.com/office/drawing/2014/main" xmlns="" val="1103402483"/>
                    </a:ext>
                  </a:extLst>
                </a:gridCol>
                <a:gridCol w="778064">
                  <a:extLst>
                    <a:ext uri="{9D8B030D-6E8A-4147-A177-3AD203B41FA5}">
                      <a16:colId xmlns:a16="http://schemas.microsoft.com/office/drawing/2014/main" xmlns="" val="2819244683"/>
                    </a:ext>
                  </a:extLst>
                </a:gridCol>
                <a:gridCol w="1296666">
                  <a:extLst>
                    <a:ext uri="{9D8B030D-6E8A-4147-A177-3AD203B41FA5}">
                      <a16:colId xmlns:a16="http://schemas.microsoft.com/office/drawing/2014/main" xmlns="" val="2489773818"/>
                    </a:ext>
                  </a:extLst>
                </a:gridCol>
              </a:tblGrid>
              <a:tr h="2816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#S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Code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Title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L T P C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Sections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Student Count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54596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RM502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Research </a:t>
                      </a:r>
                      <a:r>
                        <a:rPr lang="en-IN" sz="1600" b="0" dirty="0" smtClean="0">
                          <a:effectLst/>
                          <a:latin typeface="+mn-lt"/>
                        </a:rPr>
                        <a:t>Methodology-I</a:t>
                      </a:r>
                      <a:endParaRPr lang="en-IN" sz="1600" b="0" dirty="0">
                        <a:effectLst/>
                        <a:latin typeface="+mn-lt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5 0 0 5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5176756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EC509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Digital Systems Design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en-IN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</a:t>
                      </a:r>
                      <a:r>
                        <a:rPr kumimoji="0" lang="en-IN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</a:t>
                      </a: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9131391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 smtClean="0">
                          <a:effectLst/>
                          <a:latin typeface="+mn-lt"/>
                        </a:rPr>
                        <a:t>EC510</a:t>
                      </a:r>
                      <a:endParaRPr lang="en-IN" sz="1600" b="0" dirty="0">
                        <a:effectLst/>
                        <a:latin typeface="+mn-lt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Advanced Microcontrollers &amp; Processors</a:t>
                      </a:r>
                      <a:endParaRPr lang="en-IN" sz="1600" b="0" dirty="0">
                        <a:effectLst/>
                        <a:latin typeface="+mn-lt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IN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</a:t>
                      </a:r>
                      <a:r>
                        <a:rPr kumimoji="0" lang="en-IN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 </a:t>
                      </a: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70574295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EC546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Wireless communication &amp; computer Networks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en-IN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</a:t>
                      </a:r>
                      <a:r>
                        <a:rPr kumimoji="0" lang="en-IN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</a:t>
                      </a: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152757744"/>
                  </a:ext>
                </a:extLst>
              </a:tr>
              <a:tr h="17141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 smtClean="0">
                          <a:effectLst/>
                          <a:latin typeface="+mn-lt"/>
                        </a:rPr>
                        <a:t>EC550</a:t>
                      </a:r>
                      <a:endParaRPr lang="en-IN" sz="1600" b="0" dirty="0">
                        <a:effectLst/>
                        <a:latin typeface="+mn-lt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VLSI Physical Design</a:t>
                      </a:r>
                      <a:endParaRPr lang="en-IN" sz="1600" b="0" dirty="0">
                        <a:effectLst/>
                        <a:latin typeface="+mn-lt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IN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</a:t>
                      </a:r>
                      <a:r>
                        <a:rPr kumimoji="0" lang="en-IN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 </a:t>
                      </a: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85838881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606731" y="1522879"/>
            <a:ext cx="931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Theory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544393" y="1987544"/>
          <a:ext cx="3449133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9133">
                  <a:extLst>
                    <a:ext uri="{9D8B030D-6E8A-4147-A177-3AD203B41FA5}">
                      <a16:colId xmlns:a16="http://schemas.microsoft.com/office/drawing/2014/main" xmlns="" val="8762726"/>
                    </a:ext>
                  </a:extLst>
                </a:gridCol>
              </a:tblGrid>
              <a:tr h="2538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Faculty(s) name(# of Sections)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Dr.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J.R. Nayak 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Dr. M. Sandhya</a:t>
                      </a:r>
                    </a:p>
                    <a:p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Dr. D.V.Nair</a:t>
                      </a:r>
                    </a:p>
                    <a:p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Dr. V.A. Sankar P</a:t>
                      </a:r>
                    </a:p>
                    <a:p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Dr. P. Akhendra Kumar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25079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835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2"/>
            <a:ext cx="12005902" cy="4955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A.Y.,</a:t>
            </a:r>
            <a:r>
              <a:rPr lang="en-US" sz="3200" b="1" dirty="0" smtClean="0">
                <a:solidFill>
                  <a:srgbClr val="C00000"/>
                </a:solidFill>
              </a:rPr>
              <a:t>2025-2026, Odd </a:t>
            </a:r>
            <a:r>
              <a:rPr lang="en-US" sz="3200" b="1" dirty="0">
                <a:solidFill>
                  <a:srgbClr val="C00000"/>
                </a:solidFill>
              </a:rPr>
              <a:t>Semester </a:t>
            </a:r>
            <a:r>
              <a:rPr lang="en-US" sz="3200" b="1" dirty="0" smtClean="0">
                <a:solidFill>
                  <a:srgbClr val="C00000"/>
                </a:solidFill>
              </a:rPr>
              <a:t>I </a:t>
            </a:r>
            <a:r>
              <a:rPr lang="en-US" sz="3200" b="1" dirty="0">
                <a:solidFill>
                  <a:srgbClr val="C00000"/>
                </a:solidFill>
              </a:rPr>
              <a:t>Year B.Tech.,(</a:t>
            </a:r>
            <a:r>
              <a:rPr lang="en-US" sz="3200" b="1" dirty="0" smtClean="0">
                <a:solidFill>
                  <a:srgbClr val="C00000"/>
                </a:solidFill>
              </a:rPr>
              <a:t>2025-2029 </a:t>
            </a:r>
            <a:r>
              <a:rPr lang="en-US" sz="3200" b="1" dirty="0">
                <a:solidFill>
                  <a:srgbClr val="C00000"/>
                </a:solidFill>
              </a:rPr>
              <a:t>Batch) 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551145"/>
            <a:ext cx="12192000" cy="221795"/>
          </a:xfrm>
          <a:solidFill>
            <a:schemeClr val="bg1"/>
          </a:solidFill>
        </p:spPr>
        <p:txBody>
          <a:bodyPr/>
          <a:lstStyle/>
          <a:p>
            <a:r>
              <a:rPr lang="en-IN" sz="1400" b="1" dirty="0">
                <a:solidFill>
                  <a:srgbClr val="C00000"/>
                </a:solidFill>
              </a:rPr>
              <a:t>Department of </a:t>
            </a:r>
            <a:r>
              <a:rPr lang="en-IN" sz="1400" b="1" dirty="0" smtClean="0">
                <a:solidFill>
                  <a:srgbClr val="C00000"/>
                </a:solidFill>
              </a:rPr>
              <a:t>ECE                                                                                                                                                                                               </a:t>
            </a:r>
            <a:r>
              <a:rPr lang="en-IN" sz="1400" b="1" dirty="0">
                <a:solidFill>
                  <a:srgbClr val="C00000"/>
                </a:solidFill>
              </a:rPr>
              <a:t>IcfaiTech, IFHE, Hyderabad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374607"/>
              </p:ext>
            </p:extLst>
          </p:nvPr>
        </p:nvGraphicFramePr>
        <p:xfrm>
          <a:off x="1750422" y="2380378"/>
          <a:ext cx="9431384" cy="6893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5914">
                  <a:extLst>
                    <a:ext uri="{9D8B030D-6E8A-4147-A177-3AD203B41FA5}">
                      <a16:colId xmlns:a16="http://schemas.microsoft.com/office/drawing/2014/main" xmlns="" val="3288940161"/>
                    </a:ext>
                  </a:extLst>
                </a:gridCol>
                <a:gridCol w="1710876">
                  <a:extLst>
                    <a:ext uri="{9D8B030D-6E8A-4147-A177-3AD203B41FA5}">
                      <a16:colId xmlns:a16="http://schemas.microsoft.com/office/drawing/2014/main" xmlns="" val="292373657"/>
                    </a:ext>
                  </a:extLst>
                </a:gridCol>
                <a:gridCol w="2801600">
                  <a:extLst>
                    <a:ext uri="{9D8B030D-6E8A-4147-A177-3AD203B41FA5}">
                      <a16:colId xmlns:a16="http://schemas.microsoft.com/office/drawing/2014/main" xmlns="" val="1980793294"/>
                    </a:ext>
                  </a:extLst>
                </a:gridCol>
                <a:gridCol w="2115373">
                  <a:extLst>
                    <a:ext uri="{9D8B030D-6E8A-4147-A177-3AD203B41FA5}">
                      <a16:colId xmlns:a16="http://schemas.microsoft.com/office/drawing/2014/main" xmlns="" val="2581647993"/>
                    </a:ext>
                  </a:extLst>
                </a:gridCol>
                <a:gridCol w="983761">
                  <a:extLst>
                    <a:ext uri="{9D8B030D-6E8A-4147-A177-3AD203B41FA5}">
                      <a16:colId xmlns:a16="http://schemas.microsoft.com/office/drawing/2014/main" xmlns="" val="1210548236"/>
                    </a:ext>
                  </a:extLst>
                </a:gridCol>
                <a:gridCol w="1263860">
                  <a:extLst>
                    <a:ext uri="{9D8B030D-6E8A-4147-A177-3AD203B41FA5}">
                      <a16:colId xmlns:a16="http://schemas.microsoft.com/office/drawing/2014/main" xmlns="" val="4196091105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 T P 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Sections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 Count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21467297"/>
                  </a:ext>
                </a:extLst>
              </a:tr>
              <a:tr h="436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ES107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Basic Electronics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2 1 2 4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420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4029538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829557"/>
              </p:ext>
            </p:extLst>
          </p:nvPr>
        </p:nvGraphicFramePr>
        <p:xfrm>
          <a:off x="3331029" y="4317696"/>
          <a:ext cx="5852160" cy="1146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449">
                  <a:extLst>
                    <a:ext uri="{9D8B030D-6E8A-4147-A177-3AD203B41FA5}">
                      <a16:colId xmlns:a16="http://schemas.microsoft.com/office/drawing/2014/main" xmlns="" val="1166367087"/>
                    </a:ext>
                  </a:extLst>
                </a:gridCol>
                <a:gridCol w="1973908">
                  <a:extLst>
                    <a:ext uri="{9D8B030D-6E8A-4147-A177-3AD203B41FA5}">
                      <a16:colId xmlns:a16="http://schemas.microsoft.com/office/drawing/2014/main" xmlns="" val="185094966"/>
                    </a:ext>
                  </a:extLst>
                </a:gridCol>
                <a:gridCol w="1181871">
                  <a:extLst>
                    <a:ext uri="{9D8B030D-6E8A-4147-A177-3AD203B41FA5}">
                      <a16:colId xmlns:a16="http://schemas.microsoft.com/office/drawing/2014/main" xmlns="" val="2659405285"/>
                    </a:ext>
                  </a:extLst>
                </a:gridCol>
                <a:gridCol w="1877932">
                  <a:extLst>
                    <a:ext uri="{9D8B030D-6E8A-4147-A177-3AD203B41FA5}">
                      <a16:colId xmlns:a16="http://schemas.microsoft.com/office/drawing/2014/main" xmlns="" val="3295788192"/>
                    </a:ext>
                  </a:extLst>
                </a:gridCol>
              </a:tblGrid>
              <a:tr h="466955">
                <a:tc>
                  <a:txBody>
                    <a:bodyPr/>
                    <a:lstStyle/>
                    <a:p>
                      <a:r>
                        <a:rPr lang="en-US" dirty="0" smtClean="0"/>
                        <a:t>Sl no.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Sessions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r>
                        <a:rPr lang="en-US" baseline="0" dirty="0" smtClean="0"/>
                        <a:t> 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65226675"/>
                  </a:ext>
                </a:extLst>
              </a:tr>
              <a:tr h="679268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Basic</a:t>
                      </a:r>
                      <a:r>
                        <a:rPr lang="en-US" baseline="0" dirty="0" smtClean="0"/>
                        <a:t> Electronics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9206400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084217" y="1280160"/>
            <a:ext cx="852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Theory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74916" y="3730987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Lab</a:t>
            </a:r>
            <a:endParaRPr lang="en-US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56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2"/>
            <a:ext cx="12005902" cy="4955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A.Y.,</a:t>
            </a:r>
            <a:r>
              <a:rPr lang="en-US" sz="3200" b="1" dirty="0" smtClean="0">
                <a:solidFill>
                  <a:srgbClr val="C00000"/>
                </a:solidFill>
              </a:rPr>
              <a:t>2025-2026, Odd </a:t>
            </a:r>
            <a:r>
              <a:rPr lang="en-US" sz="3200" b="1" dirty="0">
                <a:solidFill>
                  <a:srgbClr val="C00000"/>
                </a:solidFill>
              </a:rPr>
              <a:t>Semester </a:t>
            </a:r>
            <a:r>
              <a:rPr lang="en-US" sz="3200" b="1" dirty="0" smtClean="0">
                <a:solidFill>
                  <a:srgbClr val="C00000"/>
                </a:solidFill>
              </a:rPr>
              <a:t>II </a:t>
            </a:r>
            <a:r>
              <a:rPr lang="en-US" sz="3200" b="1" dirty="0">
                <a:solidFill>
                  <a:srgbClr val="C00000"/>
                </a:solidFill>
              </a:rPr>
              <a:t>Year B.Tech.,(</a:t>
            </a:r>
            <a:r>
              <a:rPr lang="en-US" sz="3200" b="1" dirty="0" smtClean="0">
                <a:solidFill>
                  <a:srgbClr val="C00000"/>
                </a:solidFill>
              </a:rPr>
              <a:t>2024-2028 </a:t>
            </a:r>
            <a:r>
              <a:rPr lang="en-US" sz="3200" b="1" dirty="0">
                <a:solidFill>
                  <a:srgbClr val="C00000"/>
                </a:solidFill>
              </a:rPr>
              <a:t>Batch) 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551145"/>
            <a:ext cx="12192000" cy="221795"/>
          </a:xfrm>
          <a:solidFill>
            <a:schemeClr val="bg1"/>
          </a:solidFill>
        </p:spPr>
        <p:txBody>
          <a:bodyPr/>
          <a:lstStyle/>
          <a:p>
            <a:r>
              <a:rPr lang="en-IN" sz="1400" b="1" dirty="0">
                <a:solidFill>
                  <a:srgbClr val="C00000"/>
                </a:solidFill>
              </a:rPr>
              <a:t>Department of </a:t>
            </a:r>
            <a:r>
              <a:rPr lang="en-IN" sz="1400" b="1" dirty="0" smtClean="0">
                <a:solidFill>
                  <a:srgbClr val="C00000"/>
                </a:solidFill>
              </a:rPr>
              <a:t>ECE                                                                                                                                                                                               </a:t>
            </a:r>
            <a:r>
              <a:rPr lang="en-IN" sz="1400" b="1" dirty="0">
                <a:solidFill>
                  <a:srgbClr val="C00000"/>
                </a:solidFill>
              </a:rPr>
              <a:t>IcfaiTech, IFHE, Hyderabad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450361" y="1620067"/>
          <a:ext cx="8948440" cy="18048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6205">
                  <a:extLst>
                    <a:ext uri="{9D8B030D-6E8A-4147-A177-3AD203B41FA5}">
                      <a16:colId xmlns:a16="http://schemas.microsoft.com/office/drawing/2014/main" xmlns="" val="1394372841"/>
                    </a:ext>
                  </a:extLst>
                </a:gridCol>
                <a:gridCol w="1713038">
                  <a:extLst>
                    <a:ext uri="{9D8B030D-6E8A-4147-A177-3AD203B41FA5}">
                      <a16:colId xmlns:a16="http://schemas.microsoft.com/office/drawing/2014/main" xmlns="" val="341285394"/>
                    </a:ext>
                  </a:extLst>
                </a:gridCol>
                <a:gridCol w="2571964">
                  <a:extLst>
                    <a:ext uri="{9D8B030D-6E8A-4147-A177-3AD203B41FA5}">
                      <a16:colId xmlns:a16="http://schemas.microsoft.com/office/drawing/2014/main" xmlns="" val="3446908699"/>
                    </a:ext>
                  </a:extLst>
                </a:gridCol>
                <a:gridCol w="1936394">
                  <a:extLst>
                    <a:ext uri="{9D8B030D-6E8A-4147-A177-3AD203B41FA5}">
                      <a16:colId xmlns:a16="http://schemas.microsoft.com/office/drawing/2014/main" xmlns="" val="2877617658"/>
                    </a:ext>
                  </a:extLst>
                </a:gridCol>
                <a:gridCol w="777758">
                  <a:extLst>
                    <a:ext uri="{9D8B030D-6E8A-4147-A177-3AD203B41FA5}">
                      <a16:colId xmlns:a16="http://schemas.microsoft.com/office/drawing/2014/main" xmlns="" val="1480371328"/>
                    </a:ext>
                  </a:extLst>
                </a:gridCol>
                <a:gridCol w="1283081">
                  <a:extLst>
                    <a:ext uri="{9D8B030D-6E8A-4147-A177-3AD203B41FA5}">
                      <a16:colId xmlns:a16="http://schemas.microsoft.com/office/drawing/2014/main" xmlns="" val="1912373623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 T P 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Sections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 Count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59105214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EC201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Introduction to IoT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2 0 2 3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472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833737663"/>
                  </a:ext>
                </a:extLst>
              </a:tr>
              <a:tr h="4465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EC202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Circuit Theory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2 1 0 3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28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92781751"/>
                  </a:ext>
                </a:extLst>
              </a:tr>
              <a:tr h="4283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EC203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Digital System Design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3 0 0 3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28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16185150"/>
                  </a:ext>
                </a:extLst>
              </a:tr>
              <a:tr h="4231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EC204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Electronic Devices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2 0 2 3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28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280729774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2554363" y="4258680"/>
          <a:ext cx="7289075" cy="1786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955">
                  <a:extLst>
                    <a:ext uri="{9D8B030D-6E8A-4147-A177-3AD203B41FA5}">
                      <a16:colId xmlns:a16="http://schemas.microsoft.com/office/drawing/2014/main" xmlns="" val="1166367087"/>
                    </a:ext>
                  </a:extLst>
                </a:gridCol>
                <a:gridCol w="3448595">
                  <a:extLst>
                    <a:ext uri="{9D8B030D-6E8A-4147-A177-3AD203B41FA5}">
                      <a16:colId xmlns:a16="http://schemas.microsoft.com/office/drawing/2014/main" xmlns="" val="185094966"/>
                    </a:ext>
                  </a:extLst>
                </a:gridCol>
                <a:gridCol w="1515291">
                  <a:extLst>
                    <a:ext uri="{9D8B030D-6E8A-4147-A177-3AD203B41FA5}">
                      <a16:colId xmlns:a16="http://schemas.microsoft.com/office/drawing/2014/main" xmlns="" val="2659405285"/>
                    </a:ext>
                  </a:extLst>
                </a:gridCol>
                <a:gridCol w="1711234">
                  <a:extLst>
                    <a:ext uri="{9D8B030D-6E8A-4147-A177-3AD203B41FA5}">
                      <a16:colId xmlns:a16="http://schemas.microsoft.com/office/drawing/2014/main" xmlns="" val="3295788192"/>
                    </a:ext>
                  </a:extLst>
                </a:gridCol>
              </a:tblGrid>
              <a:tr h="466955">
                <a:tc>
                  <a:txBody>
                    <a:bodyPr/>
                    <a:lstStyle/>
                    <a:p>
                      <a:r>
                        <a:rPr lang="en-US" dirty="0" smtClean="0"/>
                        <a:t>Sl no.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Sessions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r>
                        <a:rPr lang="en-US" baseline="0" dirty="0" smtClean="0"/>
                        <a:t> 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65226675"/>
                  </a:ext>
                </a:extLst>
              </a:tr>
              <a:tr h="50586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Introduction to IoT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92064007"/>
                  </a:ext>
                </a:extLst>
              </a:tr>
              <a:tr h="489645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Electronic Devices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22604026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084217" y="1280160"/>
            <a:ext cx="852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Theory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74916" y="3730987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Lab</a:t>
            </a:r>
            <a:endParaRPr lang="en-US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20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2"/>
            <a:ext cx="12005902" cy="4955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A.Y.,</a:t>
            </a:r>
            <a:r>
              <a:rPr lang="en-US" sz="3200" b="1" dirty="0" smtClean="0">
                <a:solidFill>
                  <a:srgbClr val="C00000"/>
                </a:solidFill>
              </a:rPr>
              <a:t>2025-2026, Odd </a:t>
            </a:r>
            <a:r>
              <a:rPr lang="en-US" sz="3200" b="1" dirty="0">
                <a:solidFill>
                  <a:srgbClr val="C00000"/>
                </a:solidFill>
              </a:rPr>
              <a:t>Semester </a:t>
            </a:r>
            <a:r>
              <a:rPr lang="en-US" sz="3200" b="1" dirty="0" smtClean="0">
                <a:solidFill>
                  <a:srgbClr val="C00000"/>
                </a:solidFill>
              </a:rPr>
              <a:t>III </a:t>
            </a:r>
            <a:r>
              <a:rPr lang="en-US" sz="3200" b="1" dirty="0">
                <a:solidFill>
                  <a:srgbClr val="C00000"/>
                </a:solidFill>
              </a:rPr>
              <a:t>Year B.Tech.,(</a:t>
            </a:r>
            <a:r>
              <a:rPr lang="en-US" sz="3200" b="1" dirty="0" smtClean="0">
                <a:solidFill>
                  <a:srgbClr val="C00000"/>
                </a:solidFill>
              </a:rPr>
              <a:t>2023-2027 </a:t>
            </a:r>
            <a:r>
              <a:rPr lang="en-US" sz="3200" b="1" dirty="0">
                <a:solidFill>
                  <a:srgbClr val="C00000"/>
                </a:solidFill>
              </a:rPr>
              <a:t>Batch) 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551145"/>
            <a:ext cx="12192000" cy="221795"/>
          </a:xfrm>
          <a:solidFill>
            <a:schemeClr val="bg1"/>
          </a:solidFill>
        </p:spPr>
        <p:txBody>
          <a:bodyPr/>
          <a:lstStyle/>
          <a:p>
            <a:r>
              <a:rPr lang="en-IN" sz="1400" b="1" dirty="0">
                <a:solidFill>
                  <a:srgbClr val="C00000"/>
                </a:solidFill>
              </a:rPr>
              <a:t>Department of </a:t>
            </a:r>
            <a:r>
              <a:rPr lang="en-IN" sz="1400" b="1" dirty="0" smtClean="0">
                <a:solidFill>
                  <a:srgbClr val="C00000"/>
                </a:solidFill>
              </a:rPr>
              <a:t>ECE                                                                                                                                                                                               </a:t>
            </a:r>
            <a:r>
              <a:rPr lang="en-IN" sz="1400" b="1" dirty="0">
                <a:solidFill>
                  <a:srgbClr val="C00000"/>
                </a:solidFill>
              </a:rPr>
              <a:t>IcfaiTech, IFHE, Hyderabad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576251" y="1352099"/>
          <a:ext cx="9039498" cy="24896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7039">
                  <a:extLst>
                    <a:ext uri="{9D8B030D-6E8A-4147-A177-3AD203B41FA5}">
                      <a16:colId xmlns:a16="http://schemas.microsoft.com/office/drawing/2014/main" xmlns="" val="3002896734"/>
                    </a:ext>
                  </a:extLst>
                </a:gridCol>
                <a:gridCol w="1604275">
                  <a:extLst>
                    <a:ext uri="{9D8B030D-6E8A-4147-A177-3AD203B41FA5}">
                      <a16:colId xmlns:a16="http://schemas.microsoft.com/office/drawing/2014/main" xmlns="" val="1911438017"/>
                    </a:ext>
                  </a:extLst>
                </a:gridCol>
                <a:gridCol w="3923059">
                  <a:extLst>
                    <a:ext uri="{9D8B030D-6E8A-4147-A177-3AD203B41FA5}">
                      <a16:colId xmlns:a16="http://schemas.microsoft.com/office/drawing/2014/main" xmlns="" val="502759834"/>
                    </a:ext>
                  </a:extLst>
                </a:gridCol>
                <a:gridCol w="687547">
                  <a:extLst>
                    <a:ext uri="{9D8B030D-6E8A-4147-A177-3AD203B41FA5}">
                      <a16:colId xmlns:a16="http://schemas.microsoft.com/office/drawing/2014/main" xmlns="" val="2795996578"/>
                    </a:ext>
                  </a:extLst>
                </a:gridCol>
                <a:gridCol w="795397">
                  <a:extLst>
                    <a:ext uri="{9D8B030D-6E8A-4147-A177-3AD203B41FA5}">
                      <a16:colId xmlns:a16="http://schemas.microsoft.com/office/drawing/2014/main" xmlns="" val="745443603"/>
                    </a:ext>
                  </a:extLst>
                </a:gridCol>
                <a:gridCol w="1312181">
                  <a:extLst>
                    <a:ext uri="{9D8B030D-6E8A-4147-A177-3AD203B41FA5}">
                      <a16:colId xmlns:a16="http://schemas.microsoft.com/office/drawing/2014/main" xmlns="" val="10925789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 T P 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Sections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 Count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513129263"/>
                  </a:ext>
                </a:extLst>
              </a:tr>
              <a:tr h="4336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EC321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Analog and Digital Communication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3 0 2 4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963183672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EC322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Microprocessor Programming and Interfacing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3 0 2 4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140300801"/>
                  </a:ext>
                </a:extLst>
              </a:tr>
              <a:tr h="352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EC323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Digital VLSI Design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2 1 0 3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100669394"/>
                  </a:ext>
                </a:extLst>
              </a:tr>
              <a:tr h="404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EC324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Speech Processing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3 0 0 3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939950707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EC325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RF and Microwave Engineering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3 0 2 4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765286232"/>
                  </a:ext>
                </a:extLst>
              </a:tr>
              <a:tr h="3265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PE-1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Digital Image Processing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3 0 0 3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2496742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23710" y="982767"/>
            <a:ext cx="852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Theory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39785" y="3841798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Lab</a:t>
            </a:r>
            <a:endParaRPr lang="en-US" b="1" u="sng" dirty="0">
              <a:solidFill>
                <a:srgbClr val="FF0000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2807674" y="4061444"/>
          <a:ext cx="6976406" cy="2549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955">
                  <a:extLst>
                    <a:ext uri="{9D8B030D-6E8A-4147-A177-3AD203B41FA5}">
                      <a16:colId xmlns:a16="http://schemas.microsoft.com/office/drawing/2014/main" xmlns="" val="1166367087"/>
                    </a:ext>
                  </a:extLst>
                </a:gridCol>
                <a:gridCol w="3448595">
                  <a:extLst>
                    <a:ext uri="{9D8B030D-6E8A-4147-A177-3AD203B41FA5}">
                      <a16:colId xmlns:a16="http://schemas.microsoft.com/office/drawing/2014/main" xmlns="" val="185094966"/>
                    </a:ext>
                  </a:extLst>
                </a:gridCol>
                <a:gridCol w="1294062">
                  <a:extLst>
                    <a:ext uri="{9D8B030D-6E8A-4147-A177-3AD203B41FA5}">
                      <a16:colId xmlns:a16="http://schemas.microsoft.com/office/drawing/2014/main" xmlns="" val="2659405285"/>
                    </a:ext>
                  </a:extLst>
                </a:gridCol>
                <a:gridCol w="1619794">
                  <a:extLst>
                    <a:ext uri="{9D8B030D-6E8A-4147-A177-3AD203B41FA5}">
                      <a16:colId xmlns:a16="http://schemas.microsoft.com/office/drawing/2014/main" xmlns="" val="3295788192"/>
                    </a:ext>
                  </a:extLst>
                </a:gridCol>
              </a:tblGrid>
              <a:tr h="466955">
                <a:tc>
                  <a:txBody>
                    <a:bodyPr/>
                    <a:lstStyle/>
                    <a:p>
                      <a:r>
                        <a:rPr lang="en-US" dirty="0" smtClean="0"/>
                        <a:t>Sl no.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Sessions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r>
                        <a:rPr lang="en-US" baseline="0" dirty="0" smtClean="0"/>
                        <a:t> 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65226675"/>
                  </a:ext>
                </a:extLst>
              </a:tr>
              <a:tr h="50586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Analog and Digital Communication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92064007"/>
                  </a:ext>
                </a:extLst>
              </a:tr>
              <a:tr h="489645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Microprocessor Programming and Interfacing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22604026"/>
                  </a:ext>
                </a:extLst>
              </a:tr>
              <a:tr h="489645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RF and Microwave Engineering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746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10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2"/>
            <a:ext cx="12005902" cy="4955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A.Y.,</a:t>
            </a:r>
            <a:r>
              <a:rPr lang="en-US" sz="3200" b="1" dirty="0" smtClean="0">
                <a:solidFill>
                  <a:srgbClr val="C00000"/>
                </a:solidFill>
              </a:rPr>
              <a:t>2025-2026, Odd </a:t>
            </a:r>
            <a:r>
              <a:rPr lang="en-US" sz="3200" b="1" dirty="0">
                <a:solidFill>
                  <a:srgbClr val="C00000"/>
                </a:solidFill>
              </a:rPr>
              <a:t>Semester </a:t>
            </a:r>
            <a:r>
              <a:rPr lang="en-US" sz="3200" b="1" dirty="0" smtClean="0">
                <a:solidFill>
                  <a:srgbClr val="C00000"/>
                </a:solidFill>
              </a:rPr>
              <a:t>IV </a:t>
            </a:r>
            <a:r>
              <a:rPr lang="en-US" sz="3200" b="1" dirty="0">
                <a:solidFill>
                  <a:srgbClr val="C00000"/>
                </a:solidFill>
              </a:rPr>
              <a:t>Year B.Tech.,(</a:t>
            </a:r>
            <a:r>
              <a:rPr lang="en-US" sz="3200" b="1" dirty="0" smtClean="0">
                <a:solidFill>
                  <a:srgbClr val="C00000"/>
                </a:solidFill>
              </a:rPr>
              <a:t>2022-2026 </a:t>
            </a:r>
            <a:r>
              <a:rPr lang="en-US" sz="3200" b="1" dirty="0">
                <a:solidFill>
                  <a:srgbClr val="C00000"/>
                </a:solidFill>
              </a:rPr>
              <a:t>Batch) 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551145"/>
            <a:ext cx="12192000" cy="221795"/>
          </a:xfrm>
          <a:solidFill>
            <a:schemeClr val="bg1"/>
          </a:solidFill>
        </p:spPr>
        <p:txBody>
          <a:bodyPr/>
          <a:lstStyle/>
          <a:p>
            <a:r>
              <a:rPr lang="en-IN" sz="1400" b="1" dirty="0">
                <a:solidFill>
                  <a:srgbClr val="C00000"/>
                </a:solidFill>
              </a:rPr>
              <a:t>Department of </a:t>
            </a:r>
            <a:r>
              <a:rPr lang="en-IN" sz="1400" b="1" dirty="0" smtClean="0">
                <a:solidFill>
                  <a:srgbClr val="C00000"/>
                </a:solidFill>
              </a:rPr>
              <a:t>ECE                                                                                                                                                                                               </a:t>
            </a:r>
            <a:r>
              <a:rPr lang="en-IN" sz="1400" b="1" dirty="0">
                <a:solidFill>
                  <a:srgbClr val="C00000"/>
                </a:solidFill>
              </a:rPr>
              <a:t>IcfaiTech, IFHE, Hyderabad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687285" y="1822815"/>
          <a:ext cx="8817430" cy="17064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9526">
                  <a:extLst>
                    <a:ext uri="{9D8B030D-6E8A-4147-A177-3AD203B41FA5}">
                      <a16:colId xmlns:a16="http://schemas.microsoft.com/office/drawing/2014/main" xmlns="" val="3893751832"/>
                    </a:ext>
                  </a:extLst>
                </a:gridCol>
                <a:gridCol w="1515292">
                  <a:extLst>
                    <a:ext uri="{9D8B030D-6E8A-4147-A177-3AD203B41FA5}">
                      <a16:colId xmlns:a16="http://schemas.microsoft.com/office/drawing/2014/main" xmlns="" val="434299643"/>
                    </a:ext>
                  </a:extLst>
                </a:gridCol>
                <a:gridCol w="3955801">
                  <a:extLst>
                    <a:ext uri="{9D8B030D-6E8A-4147-A177-3AD203B41FA5}">
                      <a16:colId xmlns:a16="http://schemas.microsoft.com/office/drawing/2014/main" xmlns="" val="3648924667"/>
                    </a:ext>
                  </a:extLst>
                </a:gridCol>
                <a:gridCol w="685502">
                  <a:extLst>
                    <a:ext uri="{9D8B030D-6E8A-4147-A177-3AD203B41FA5}">
                      <a16:colId xmlns:a16="http://schemas.microsoft.com/office/drawing/2014/main" xmlns="" val="2898857187"/>
                    </a:ext>
                  </a:extLst>
                </a:gridCol>
                <a:gridCol w="793032">
                  <a:extLst>
                    <a:ext uri="{9D8B030D-6E8A-4147-A177-3AD203B41FA5}">
                      <a16:colId xmlns:a16="http://schemas.microsoft.com/office/drawing/2014/main" xmlns="" val="813025526"/>
                    </a:ext>
                  </a:extLst>
                </a:gridCol>
                <a:gridCol w="1308277">
                  <a:extLst>
                    <a:ext uri="{9D8B030D-6E8A-4147-A177-3AD203B41FA5}">
                      <a16:colId xmlns:a16="http://schemas.microsoft.com/office/drawing/2014/main" xmlns="" val="2972860092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 T P 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Sections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 Count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95486433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EC403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Sattelite Communication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3 0 0 3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848601749"/>
                  </a:ext>
                </a:extLst>
              </a:tr>
              <a:tr h="496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EC414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VLSI Testing and Testability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3 0 0 3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1116961"/>
                  </a:ext>
                </a:extLst>
              </a:tr>
              <a:tr h="3607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EC410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Low power VLSI Design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3 0 0 3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070237556"/>
                  </a:ext>
                </a:extLst>
              </a:tr>
              <a:tr h="342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EC409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Smart Antennas for Mobile Communications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3 0 0 3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13645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10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2"/>
            <a:ext cx="12005902" cy="4955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A.Y.,</a:t>
            </a:r>
            <a:r>
              <a:rPr lang="en-US" sz="3200" b="1" dirty="0" smtClean="0">
                <a:solidFill>
                  <a:srgbClr val="C00000"/>
                </a:solidFill>
              </a:rPr>
              <a:t>2025-2026, Even </a:t>
            </a:r>
            <a:r>
              <a:rPr lang="en-US" sz="3200" b="1" dirty="0">
                <a:solidFill>
                  <a:srgbClr val="C00000"/>
                </a:solidFill>
              </a:rPr>
              <a:t>Semester </a:t>
            </a:r>
            <a:r>
              <a:rPr lang="en-US" sz="3200" b="1" dirty="0" smtClean="0">
                <a:solidFill>
                  <a:srgbClr val="C00000"/>
                </a:solidFill>
              </a:rPr>
              <a:t>I </a:t>
            </a:r>
            <a:r>
              <a:rPr lang="en-US" sz="3200" b="1" dirty="0">
                <a:solidFill>
                  <a:srgbClr val="C00000"/>
                </a:solidFill>
              </a:rPr>
              <a:t>Year B.Tech.,(</a:t>
            </a:r>
            <a:r>
              <a:rPr lang="en-US" sz="3200" b="1" dirty="0" smtClean="0">
                <a:solidFill>
                  <a:srgbClr val="C00000"/>
                </a:solidFill>
              </a:rPr>
              <a:t>2025-2029 </a:t>
            </a:r>
            <a:r>
              <a:rPr lang="en-US" sz="3200" b="1" dirty="0">
                <a:solidFill>
                  <a:srgbClr val="C00000"/>
                </a:solidFill>
              </a:rPr>
              <a:t>Batch) 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551145"/>
            <a:ext cx="12192000" cy="221795"/>
          </a:xfrm>
          <a:solidFill>
            <a:schemeClr val="bg1"/>
          </a:solidFill>
        </p:spPr>
        <p:txBody>
          <a:bodyPr/>
          <a:lstStyle/>
          <a:p>
            <a:r>
              <a:rPr lang="en-IN" sz="1400" b="1" dirty="0">
                <a:solidFill>
                  <a:srgbClr val="C00000"/>
                </a:solidFill>
              </a:rPr>
              <a:t>Department of </a:t>
            </a:r>
            <a:r>
              <a:rPr lang="en-IN" sz="1400" b="1" dirty="0" smtClean="0">
                <a:solidFill>
                  <a:srgbClr val="C00000"/>
                </a:solidFill>
              </a:rPr>
              <a:t>ECE                                                                                                                                                                                               </a:t>
            </a:r>
            <a:r>
              <a:rPr lang="en-IN" sz="1400" b="1" dirty="0">
                <a:solidFill>
                  <a:srgbClr val="C00000"/>
                </a:solidFill>
              </a:rPr>
              <a:t>IcfaiTech, IFHE, Hyderabad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380308" y="1737359"/>
          <a:ext cx="9431384" cy="6893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5914">
                  <a:extLst>
                    <a:ext uri="{9D8B030D-6E8A-4147-A177-3AD203B41FA5}">
                      <a16:colId xmlns:a16="http://schemas.microsoft.com/office/drawing/2014/main" xmlns="" val="3288940161"/>
                    </a:ext>
                  </a:extLst>
                </a:gridCol>
                <a:gridCol w="1710876">
                  <a:extLst>
                    <a:ext uri="{9D8B030D-6E8A-4147-A177-3AD203B41FA5}">
                      <a16:colId xmlns:a16="http://schemas.microsoft.com/office/drawing/2014/main" xmlns="" val="292373657"/>
                    </a:ext>
                  </a:extLst>
                </a:gridCol>
                <a:gridCol w="2801600">
                  <a:extLst>
                    <a:ext uri="{9D8B030D-6E8A-4147-A177-3AD203B41FA5}">
                      <a16:colId xmlns:a16="http://schemas.microsoft.com/office/drawing/2014/main" xmlns="" val="1980793294"/>
                    </a:ext>
                  </a:extLst>
                </a:gridCol>
                <a:gridCol w="2115373">
                  <a:extLst>
                    <a:ext uri="{9D8B030D-6E8A-4147-A177-3AD203B41FA5}">
                      <a16:colId xmlns:a16="http://schemas.microsoft.com/office/drawing/2014/main" xmlns="" val="2581647993"/>
                    </a:ext>
                  </a:extLst>
                </a:gridCol>
                <a:gridCol w="983761">
                  <a:extLst>
                    <a:ext uri="{9D8B030D-6E8A-4147-A177-3AD203B41FA5}">
                      <a16:colId xmlns:a16="http://schemas.microsoft.com/office/drawing/2014/main" xmlns="" val="1210548236"/>
                    </a:ext>
                  </a:extLst>
                </a:gridCol>
                <a:gridCol w="1263860">
                  <a:extLst>
                    <a:ext uri="{9D8B030D-6E8A-4147-A177-3AD203B41FA5}">
                      <a16:colId xmlns:a16="http://schemas.microsoft.com/office/drawing/2014/main" xmlns="" val="4196091105"/>
                    </a:ext>
                  </a:extLst>
                </a:gridCol>
              </a:tblGrid>
              <a:tr h="1256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 T P 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Sections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 Count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21467297"/>
                  </a:ext>
                </a:extLst>
              </a:tr>
              <a:tr h="436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ES107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Basic Electronics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2 1 2 4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4029538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286000" y="4118108"/>
          <a:ext cx="5852160" cy="1146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449">
                  <a:extLst>
                    <a:ext uri="{9D8B030D-6E8A-4147-A177-3AD203B41FA5}">
                      <a16:colId xmlns:a16="http://schemas.microsoft.com/office/drawing/2014/main" xmlns="" val="1166367087"/>
                    </a:ext>
                  </a:extLst>
                </a:gridCol>
                <a:gridCol w="1973908">
                  <a:extLst>
                    <a:ext uri="{9D8B030D-6E8A-4147-A177-3AD203B41FA5}">
                      <a16:colId xmlns:a16="http://schemas.microsoft.com/office/drawing/2014/main" xmlns="" val="185094966"/>
                    </a:ext>
                  </a:extLst>
                </a:gridCol>
                <a:gridCol w="1181871">
                  <a:extLst>
                    <a:ext uri="{9D8B030D-6E8A-4147-A177-3AD203B41FA5}">
                      <a16:colId xmlns:a16="http://schemas.microsoft.com/office/drawing/2014/main" xmlns="" val="2659405285"/>
                    </a:ext>
                  </a:extLst>
                </a:gridCol>
                <a:gridCol w="1877932">
                  <a:extLst>
                    <a:ext uri="{9D8B030D-6E8A-4147-A177-3AD203B41FA5}">
                      <a16:colId xmlns:a16="http://schemas.microsoft.com/office/drawing/2014/main" xmlns="" val="3295788192"/>
                    </a:ext>
                  </a:extLst>
                </a:gridCol>
              </a:tblGrid>
              <a:tr h="466955">
                <a:tc>
                  <a:txBody>
                    <a:bodyPr/>
                    <a:lstStyle/>
                    <a:p>
                      <a:r>
                        <a:rPr lang="en-US" dirty="0" smtClean="0"/>
                        <a:t>Sl no.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Sessions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r>
                        <a:rPr lang="en-US" baseline="0" dirty="0" smtClean="0"/>
                        <a:t> 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65226675"/>
                  </a:ext>
                </a:extLst>
              </a:tr>
              <a:tr h="679268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Basic</a:t>
                      </a:r>
                      <a:r>
                        <a:rPr lang="en-US" baseline="0" dirty="0" smtClean="0"/>
                        <a:t> Electronics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92064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84217" y="1280160"/>
            <a:ext cx="852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Theory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80308" y="3434752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Lab</a:t>
            </a:r>
            <a:endParaRPr lang="en-US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51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2"/>
            <a:ext cx="12005902" cy="4955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A.Y.,</a:t>
            </a:r>
            <a:r>
              <a:rPr lang="en-US" sz="3200" b="1" dirty="0" smtClean="0">
                <a:solidFill>
                  <a:srgbClr val="C00000"/>
                </a:solidFill>
              </a:rPr>
              <a:t>2025-2026, Even </a:t>
            </a:r>
            <a:r>
              <a:rPr lang="en-US" sz="3200" b="1" dirty="0">
                <a:solidFill>
                  <a:srgbClr val="C00000"/>
                </a:solidFill>
              </a:rPr>
              <a:t>Semester </a:t>
            </a:r>
            <a:r>
              <a:rPr lang="en-US" sz="3200" b="1" dirty="0" smtClean="0">
                <a:solidFill>
                  <a:srgbClr val="C00000"/>
                </a:solidFill>
              </a:rPr>
              <a:t>II </a:t>
            </a:r>
            <a:r>
              <a:rPr lang="en-US" sz="3200" b="1" dirty="0">
                <a:solidFill>
                  <a:srgbClr val="C00000"/>
                </a:solidFill>
              </a:rPr>
              <a:t>Year B.Tech.,(</a:t>
            </a:r>
            <a:r>
              <a:rPr lang="en-US" sz="3200" b="1" dirty="0" smtClean="0">
                <a:solidFill>
                  <a:srgbClr val="C00000"/>
                </a:solidFill>
              </a:rPr>
              <a:t>2024-2028 </a:t>
            </a:r>
            <a:r>
              <a:rPr lang="en-US" sz="3200" b="1" dirty="0">
                <a:solidFill>
                  <a:srgbClr val="C00000"/>
                </a:solidFill>
              </a:rPr>
              <a:t>Batch) 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551145"/>
            <a:ext cx="12192000" cy="221795"/>
          </a:xfrm>
          <a:solidFill>
            <a:schemeClr val="bg1"/>
          </a:solidFill>
        </p:spPr>
        <p:txBody>
          <a:bodyPr/>
          <a:lstStyle/>
          <a:p>
            <a:r>
              <a:rPr lang="en-IN" sz="1400" b="1" dirty="0">
                <a:solidFill>
                  <a:srgbClr val="C00000"/>
                </a:solidFill>
              </a:rPr>
              <a:t>Department of </a:t>
            </a:r>
            <a:r>
              <a:rPr lang="en-IN" sz="1400" b="1" dirty="0" smtClean="0">
                <a:solidFill>
                  <a:srgbClr val="C00000"/>
                </a:solidFill>
              </a:rPr>
              <a:t>ECE                                                                                                                                                                                               </a:t>
            </a:r>
            <a:r>
              <a:rPr lang="en-IN" sz="1400" b="1" dirty="0">
                <a:solidFill>
                  <a:srgbClr val="C00000"/>
                </a:solidFill>
              </a:rPr>
              <a:t>IcfaiTech, IFHE, Hyderabad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51411" y="1148526"/>
          <a:ext cx="10289177" cy="29769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1500">
                  <a:extLst>
                    <a:ext uri="{9D8B030D-6E8A-4147-A177-3AD203B41FA5}">
                      <a16:colId xmlns:a16="http://schemas.microsoft.com/office/drawing/2014/main" xmlns="" val="1801634973"/>
                    </a:ext>
                  </a:extLst>
                </a:gridCol>
                <a:gridCol w="1719531">
                  <a:extLst>
                    <a:ext uri="{9D8B030D-6E8A-4147-A177-3AD203B41FA5}">
                      <a16:colId xmlns:a16="http://schemas.microsoft.com/office/drawing/2014/main" xmlns="" val="4145387507"/>
                    </a:ext>
                  </a:extLst>
                </a:gridCol>
                <a:gridCol w="4378302">
                  <a:extLst>
                    <a:ext uri="{9D8B030D-6E8A-4147-A177-3AD203B41FA5}">
                      <a16:colId xmlns:a16="http://schemas.microsoft.com/office/drawing/2014/main" xmlns="" val="3262722482"/>
                    </a:ext>
                  </a:extLst>
                </a:gridCol>
                <a:gridCol w="1252320">
                  <a:extLst>
                    <a:ext uri="{9D8B030D-6E8A-4147-A177-3AD203B41FA5}">
                      <a16:colId xmlns:a16="http://schemas.microsoft.com/office/drawing/2014/main" xmlns="" val="181283356"/>
                    </a:ext>
                  </a:extLst>
                </a:gridCol>
                <a:gridCol w="852541">
                  <a:extLst>
                    <a:ext uri="{9D8B030D-6E8A-4147-A177-3AD203B41FA5}">
                      <a16:colId xmlns:a16="http://schemas.microsoft.com/office/drawing/2014/main" xmlns="" val="2851345432"/>
                    </a:ext>
                  </a:extLst>
                </a:gridCol>
                <a:gridCol w="1444983">
                  <a:extLst>
                    <a:ext uri="{9D8B030D-6E8A-4147-A177-3AD203B41FA5}">
                      <a16:colId xmlns:a16="http://schemas.microsoft.com/office/drawing/2014/main" xmlns="" val="263448148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 T P 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Sections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 Count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7919385"/>
                  </a:ext>
                </a:extLst>
              </a:tr>
              <a:tr h="3722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EC201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Introduction to IoT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2 0 2 3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472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598512632"/>
                  </a:ext>
                </a:extLst>
              </a:tr>
              <a:tr h="5094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EC205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Fundamentals of Signal Processing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3 0 0 3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28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608420643"/>
                  </a:ext>
                </a:extLst>
              </a:tr>
              <a:tr h="4702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CS206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Computer Organization and Architecture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3 0 0 3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28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118706629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EC206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Hardware modelling using Verilog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3 0 2 4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28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064879585"/>
                  </a:ext>
                </a:extLst>
              </a:tr>
              <a:tr h="5355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EC207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Analog Electronics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2 0 2 3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28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962921968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EC208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Electromagnetic Fields and Waves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2 1 0 3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28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529318307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833" y="733302"/>
            <a:ext cx="957155" cy="4938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9438" y="4164961"/>
            <a:ext cx="621846" cy="493819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2220686" y="4411870"/>
          <a:ext cx="7289075" cy="2426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955">
                  <a:extLst>
                    <a:ext uri="{9D8B030D-6E8A-4147-A177-3AD203B41FA5}">
                      <a16:colId xmlns:a16="http://schemas.microsoft.com/office/drawing/2014/main" xmlns="" val="1166367087"/>
                    </a:ext>
                  </a:extLst>
                </a:gridCol>
                <a:gridCol w="3448595">
                  <a:extLst>
                    <a:ext uri="{9D8B030D-6E8A-4147-A177-3AD203B41FA5}">
                      <a16:colId xmlns:a16="http://schemas.microsoft.com/office/drawing/2014/main" xmlns="" val="185094966"/>
                    </a:ext>
                  </a:extLst>
                </a:gridCol>
                <a:gridCol w="1515291">
                  <a:extLst>
                    <a:ext uri="{9D8B030D-6E8A-4147-A177-3AD203B41FA5}">
                      <a16:colId xmlns:a16="http://schemas.microsoft.com/office/drawing/2014/main" xmlns="" val="2659405285"/>
                    </a:ext>
                  </a:extLst>
                </a:gridCol>
                <a:gridCol w="1711234">
                  <a:extLst>
                    <a:ext uri="{9D8B030D-6E8A-4147-A177-3AD203B41FA5}">
                      <a16:colId xmlns:a16="http://schemas.microsoft.com/office/drawing/2014/main" xmlns="" val="3295788192"/>
                    </a:ext>
                  </a:extLst>
                </a:gridCol>
              </a:tblGrid>
              <a:tr h="466955">
                <a:tc>
                  <a:txBody>
                    <a:bodyPr/>
                    <a:lstStyle/>
                    <a:p>
                      <a:r>
                        <a:rPr lang="en-US" dirty="0" smtClean="0"/>
                        <a:t>Sl no.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Sessions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r>
                        <a:rPr lang="en-US" baseline="0" dirty="0" smtClean="0"/>
                        <a:t> 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65226675"/>
                  </a:ext>
                </a:extLst>
              </a:tr>
              <a:tr h="50586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Introduction to IoT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92064007"/>
                  </a:ext>
                </a:extLst>
              </a:tr>
              <a:tr h="489645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 smtClean="0">
                          <a:effectLst/>
                        </a:rPr>
                        <a:t>Hardware modelling using Verilog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22604026"/>
                  </a:ext>
                </a:extLst>
              </a:tr>
              <a:tr h="372079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 smtClean="0">
                          <a:effectLst/>
                        </a:rPr>
                        <a:t>Analog Electronics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7942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008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2"/>
            <a:ext cx="12005902" cy="4955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A.Y.,</a:t>
            </a:r>
            <a:r>
              <a:rPr lang="en-US" sz="3200" b="1" dirty="0" smtClean="0">
                <a:solidFill>
                  <a:srgbClr val="C00000"/>
                </a:solidFill>
              </a:rPr>
              <a:t>2025-2026, Even </a:t>
            </a:r>
            <a:r>
              <a:rPr lang="en-US" sz="3200" b="1" dirty="0">
                <a:solidFill>
                  <a:srgbClr val="C00000"/>
                </a:solidFill>
              </a:rPr>
              <a:t>Semester </a:t>
            </a:r>
            <a:r>
              <a:rPr lang="en-US" sz="3200" b="1" dirty="0" smtClean="0">
                <a:solidFill>
                  <a:srgbClr val="C00000"/>
                </a:solidFill>
              </a:rPr>
              <a:t>III </a:t>
            </a:r>
            <a:r>
              <a:rPr lang="en-US" sz="3200" b="1" dirty="0">
                <a:solidFill>
                  <a:srgbClr val="C00000"/>
                </a:solidFill>
              </a:rPr>
              <a:t>Year B.Tech.,(</a:t>
            </a:r>
            <a:r>
              <a:rPr lang="en-US" sz="3200" b="1" dirty="0" smtClean="0">
                <a:solidFill>
                  <a:srgbClr val="C00000"/>
                </a:solidFill>
              </a:rPr>
              <a:t>2023-2027 </a:t>
            </a:r>
            <a:r>
              <a:rPr lang="en-US" sz="3200" b="1" dirty="0">
                <a:solidFill>
                  <a:srgbClr val="C00000"/>
                </a:solidFill>
              </a:rPr>
              <a:t>Batch) 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551145"/>
            <a:ext cx="12192000" cy="221795"/>
          </a:xfrm>
          <a:solidFill>
            <a:schemeClr val="bg1"/>
          </a:solidFill>
        </p:spPr>
        <p:txBody>
          <a:bodyPr/>
          <a:lstStyle/>
          <a:p>
            <a:r>
              <a:rPr lang="en-IN" sz="1400" b="1" dirty="0">
                <a:solidFill>
                  <a:srgbClr val="C00000"/>
                </a:solidFill>
              </a:rPr>
              <a:t>Department of </a:t>
            </a:r>
            <a:r>
              <a:rPr lang="en-IN" sz="1400" b="1" dirty="0" smtClean="0">
                <a:solidFill>
                  <a:srgbClr val="C00000"/>
                </a:solidFill>
              </a:rPr>
              <a:t>ECE                                                                                                                                                                                               </a:t>
            </a:r>
            <a:r>
              <a:rPr lang="en-IN" sz="1400" b="1" dirty="0">
                <a:solidFill>
                  <a:srgbClr val="C00000"/>
                </a:solidFill>
              </a:rPr>
              <a:t>IcfaiTech, IFHE, Hyderabad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450361" y="1067420"/>
          <a:ext cx="9462430" cy="30546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2411">
                  <a:extLst>
                    <a:ext uri="{9D8B030D-6E8A-4147-A177-3AD203B41FA5}">
                      <a16:colId xmlns:a16="http://schemas.microsoft.com/office/drawing/2014/main" xmlns="" val="3432148714"/>
                    </a:ext>
                  </a:extLst>
                </a:gridCol>
                <a:gridCol w="1589839">
                  <a:extLst>
                    <a:ext uri="{9D8B030D-6E8A-4147-A177-3AD203B41FA5}">
                      <a16:colId xmlns:a16="http://schemas.microsoft.com/office/drawing/2014/main" xmlns="" val="3045504861"/>
                    </a:ext>
                  </a:extLst>
                </a:gridCol>
                <a:gridCol w="4048077">
                  <a:extLst>
                    <a:ext uri="{9D8B030D-6E8A-4147-A177-3AD203B41FA5}">
                      <a16:colId xmlns:a16="http://schemas.microsoft.com/office/drawing/2014/main" xmlns="" val="4110712151"/>
                    </a:ext>
                  </a:extLst>
                </a:gridCol>
                <a:gridCol w="1157865">
                  <a:extLst>
                    <a:ext uri="{9D8B030D-6E8A-4147-A177-3AD203B41FA5}">
                      <a16:colId xmlns:a16="http://schemas.microsoft.com/office/drawing/2014/main" xmlns="" val="862766654"/>
                    </a:ext>
                  </a:extLst>
                </a:gridCol>
                <a:gridCol w="788239">
                  <a:extLst>
                    <a:ext uri="{9D8B030D-6E8A-4147-A177-3AD203B41FA5}">
                      <a16:colId xmlns:a16="http://schemas.microsoft.com/office/drawing/2014/main" xmlns="" val="2982072318"/>
                    </a:ext>
                  </a:extLst>
                </a:gridCol>
                <a:gridCol w="1335999">
                  <a:extLst>
                    <a:ext uri="{9D8B030D-6E8A-4147-A177-3AD203B41FA5}">
                      <a16:colId xmlns:a16="http://schemas.microsoft.com/office/drawing/2014/main" xmlns="" val="1634081650"/>
                    </a:ext>
                  </a:extLst>
                </a:gridCol>
              </a:tblGrid>
              <a:tr h="5780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 T P 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Sections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 Count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273688813"/>
                  </a:ext>
                </a:extLst>
              </a:tr>
              <a:tr h="5229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EC326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Control Systems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2 1 0 3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365254236"/>
                  </a:ext>
                </a:extLst>
              </a:tr>
              <a:tr h="4180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EC327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Wireless Communications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3 0 0 3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241184411"/>
                  </a:ext>
                </a:extLst>
              </a:tr>
              <a:tr h="3918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EC328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Antenna and Wave Propagation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3 0 0 3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313258975"/>
                  </a:ext>
                </a:extLst>
              </a:tr>
              <a:tr h="3396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EC329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CMOS Analog IC Design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2 1 2 4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554374355"/>
                  </a:ext>
                </a:extLst>
              </a:tr>
              <a:tr h="418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SP301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Special Project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0 0 6 3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572819399"/>
                  </a:ext>
                </a:extLst>
              </a:tr>
              <a:tr h="3860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PE-2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ML Based Signal Processing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3 0 0 3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320885837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438" y="4305644"/>
            <a:ext cx="621846" cy="493819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2451462" y="4852363"/>
          <a:ext cx="7289075" cy="1145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955">
                  <a:extLst>
                    <a:ext uri="{9D8B030D-6E8A-4147-A177-3AD203B41FA5}">
                      <a16:colId xmlns:a16="http://schemas.microsoft.com/office/drawing/2014/main" xmlns="" val="1166367087"/>
                    </a:ext>
                  </a:extLst>
                </a:gridCol>
                <a:gridCol w="3448595">
                  <a:extLst>
                    <a:ext uri="{9D8B030D-6E8A-4147-A177-3AD203B41FA5}">
                      <a16:colId xmlns:a16="http://schemas.microsoft.com/office/drawing/2014/main" xmlns="" val="185094966"/>
                    </a:ext>
                  </a:extLst>
                </a:gridCol>
                <a:gridCol w="1515291">
                  <a:extLst>
                    <a:ext uri="{9D8B030D-6E8A-4147-A177-3AD203B41FA5}">
                      <a16:colId xmlns:a16="http://schemas.microsoft.com/office/drawing/2014/main" xmlns="" val="2659405285"/>
                    </a:ext>
                  </a:extLst>
                </a:gridCol>
                <a:gridCol w="1711234">
                  <a:extLst>
                    <a:ext uri="{9D8B030D-6E8A-4147-A177-3AD203B41FA5}">
                      <a16:colId xmlns:a16="http://schemas.microsoft.com/office/drawing/2014/main" xmlns="" val="3295788192"/>
                    </a:ext>
                  </a:extLst>
                </a:gridCol>
              </a:tblGrid>
              <a:tr h="466955">
                <a:tc>
                  <a:txBody>
                    <a:bodyPr/>
                    <a:lstStyle/>
                    <a:p>
                      <a:r>
                        <a:rPr lang="en-US" dirty="0" smtClean="0"/>
                        <a:t>Sl no.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Sessions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r>
                        <a:rPr lang="en-US" baseline="0" dirty="0" smtClean="0"/>
                        <a:t> 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65226675"/>
                  </a:ext>
                </a:extLst>
              </a:tr>
              <a:tr h="50586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CMOS Analog IC Design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92064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69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2"/>
            <a:ext cx="12005902" cy="4955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A.Y.,</a:t>
            </a:r>
            <a:r>
              <a:rPr lang="en-US" sz="3200" b="1" dirty="0" smtClean="0">
                <a:solidFill>
                  <a:srgbClr val="C00000"/>
                </a:solidFill>
              </a:rPr>
              <a:t>2025-2026, Even </a:t>
            </a:r>
            <a:r>
              <a:rPr lang="en-US" sz="3200" b="1" dirty="0">
                <a:solidFill>
                  <a:srgbClr val="C00000"/>
                </a:solidFill>
              </a:rPr>
              <a:t>Semester </a:t>
            </a:r>
            <a:r>
              <a:rPr lang="en-US" sz="3200" b="1" dirty="0" smtClean="0">
                <a:solidFill>
                  <a:srgbClr val="C00000"/>
                </a:solidFill>
              </a:rPr>
              <a:t>IV </a:t>
            </a:r>
            <a:r>
              <a:rPr lang="en-US" sz="3200" b="1" dirty="0">
                <a:solidFill>
                  <a:srgbClr val="C00000"/>
                </a:solidFill>
              </a:rPr>
              <a:t>Year B.Tech.,(</a:t>
            </a:r>
            <a:r>
              <a:rPr lang="en-US" sz="3200" b="1" dirty="0" smtClean="0">
                <a:solidFill>
                  <a:srgbClr val="C00000"/>
                </a:solidFill>
              </a:rPr>
              <a:t>2022-2026 </a:t>
            </a:r>
            <a:r>
              <a:rPr lang="en-US" sz="3200" b="1" dirty="0">
                <a:solidFill>
                  <a:srgbClr val="C00000"/>
                </a:solidFill>
              </a:rPr>
              <a:t>Batch) 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551145"/>
            <a:ext cx="12192000" cy="221795"/>
          </a:xfrm>
          <a:solidFill>
            <a:schemeClr val="bg1"/>
          </a:solidFill>
        </p:spPr>
        <p:txBody>
          <a:bodyPr/>
          <a:lstStyle/>
          <a:p>
            <a:r>
              <a:rPr lang="en-IN" sz="1400" b="1" dirty="0">
                <a:solidFill>
                  <a:srgbClr val="C00000"/>
                </a:solidFill>
              </a:rPr>
              <a:t>Department of </a:t>
            </a:r>
            <a:r>
              <a:rPr lang="en-IN" sz="1400" b="1" dirty="0" smtClean="0">
                <a:solidFill>
                  <a:srgbClr val="C00000"/>
                </a:solidFill>
              </a:rPr>
              <a:t>ECE                                                                                                                                                                                                </a:t>
            </a:r>
            <a:r>
              <a:rPr lang="en-IN" sz="1400" b="1" dirty="0">
                <a:solidFill>
                  <a:srgbClr val="C00000"/>
                </a:solidFill>
              </a:rPr>
              <a:t>IcfaiTech, IFHE, Hyderabad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03520" y="2403566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IP -2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8214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567449"/>
            <a:ext cx="12005902" cy="4955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A.Y.,2024-2025, Odd Semester II Year BSc(CS,DA)(2023-2026 Batch) 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A0F26CA7-5DBE-80B1-10BB-B0D957E36C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077484"/>
              </p:ext>
            </p:extLst>
          </p:nvPr>
        </p:nvGraphicFramePr>
        <p:xfrm>
          <a:off x="93050" y="1322020"/>
          <a:ext cx="11627895" cy="26048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3524">
                  <a:extLst>
                    <a:ext uri="{9D8B030D-6E8A-4147-A177-3AD203B41FA5}">
                      <a16:colId xmlns:a16="http://schemas.microsoft.com/office/drawing/2014/main" xmlns="" val="1713920727"/>
                    </a:ext>
                  </a:extLst>
                </a:gridCol>
                <a:gridCol w="819079">
                  <a:extLst>
                    <a:ext uri="{9D8B030D-6E8A-4147-A177-3AD203B41FA5}">
                      <a16:colId xmlns:a16="http://schemas.microsoft.com/office/drawing/2014/main" xmlns="" val="407890422"/>
                    </a:ext>
                  </a:extLst>
                </a:gridCol>
                <a:gridCol w="5873578">
                  <a:extLst>
                    <a:ext uri="{9D8B030D-6E8A-4147-A177-3AD203B41FA5}">
                      <a16:colId xmlns:a16="http://schemas.microsoft.com/office/drawing/2014/main" xmlns="" val="830862168"/>
                    </a:ext>
                  </a:extLst>
                </a:gridCol>
                <a:gridCol w="640201">
                  <a:extLst>
                    <a:ext uri="{9D8B030D-6E8A-4147-A177-3AD203B41FA5}">
                      <a16:colId xmlns:a16="http://schemas.microsoft.com/office/drawing/2014/main" xmlns="" val="1103402483"/>
                    </a:ext>
                  </a:extLst>
                </a:gridCol>
                <a:gridCol w="802790">
                  <a:extLst>
                    <a:ext uri="{9D8B030D-6E8A-4147-A177-3AD203B41FA5}">
                      <a16:colId xmlns:a16="http://schemas.microsoft.com/office/drawing/2014/main" xmlns="" val="2819244683"/>
                    </a:ext>
                  </a:extLst>
                </a:gridCol>
                <a:gridCol w="744995">
                  <a:extLst>
                    <a:ext uri="{9D8B030D-6E8A-4147-A177-3AD203B41FA5}">
                      <a16:colId xmlns:a16="http://schemas.microsoft.com/office/drawing/2014/main" xmlns="" val="2489773818"/>
                    </a:ext>
                  </a:extLst>
                </a:gridCol>
                <a:gridCol w="2443728">
                  <a:extLst>
                    <a:ext uri="{9D8B030D-6E8A-4147-A177-3AD203B41FA5}">
                      <a16:colId xmlns:a16="http://schemas.microsoft.com/office/drawing/2014/main" xmlns="" val="3963738346"/>
                    </a:ext>
                  </a:extLst>
                </a:gridCol>
              </a:tblGrid>
              <a:tr h="2816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#S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Code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Title (II BSc[DA])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L T P C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Sections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Student </a:t>
                      </a:r>
                    </a:p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Count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Faculty(s) name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54596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solidFill>
                            <a:srgbClr val="2F2F2F"/>
                          </a:solidFill>
                          <a:effectLst/>
                          <a:latin typeface="+mn-lt"/>
                        </a:rPr>
                        <a:t>BSCS201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0" dirty="0">
                          <a:solidFill>
                            <a:srgbClr val="3B3B3B"/>
                          </a:solidFill>
                          <a:effectLst/>
                          <a:latin typeface="+mn-lt"/>
                        </a:rPr>
                        <a:t>Object Oriented Analysis and Design (Common to CS,DA)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3 1 04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23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Dr. Sanjib Raul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25176756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BSDA301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Data Wrangling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3 1 0 4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23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Mr. AbhiRam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7611911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solidFill>
                            <a:srgbClr val="2F2F2F"/>
                          </a:solidFill>
                          <a:effectLst/>
                          <a:latin typeface="+mn-lt"/>
                        </a:rPr>
                        <a:t>BSCS202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Data Structures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3 0 2 4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23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Dr. Bhargavi 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39131391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solidFill>
                            <a:srgbClr val="2F2F2F"/>
                          </a:solidFill>
                          <a:effectLst/>
                          <a:latin typeface="+mn-lt"/>
                        </a:rPr>
                        <a:t>IDSC 113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0" dirty="0">
                          <a:effectLst/>
                          <a:latin typeface="+mn-lt"/>
                        </a:rPr>
                        <a:t>Foundations of Entrepreneurial Thinking and Practice</a:t>
                      </a:r>
                    </a:p>
                    <a:p>
                      <a:pPr rtl="0" fontAlgn="b"/>
                      <a:r>
                        <a:rPr lang="en-US" sz="1600" b="0" dirty="0">
                          <a:solidFill>
                            <a:srgbClr val="3B3B3B"/>
                          </a:solidFill>
                          <a:effectLst/>
                          <a:latin typeface="+mn-lt"/>
                        </a:rPr>
                        <a:t>(Common to CS,DA)</a:t>
                      </a:r>
                      <a:endParaRPr lang="en-US" sz="1600" b="0" dirty="0">
                        <a:effectLst/>
                        <a:latin typeface="+mn-lt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2 0 2 3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23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Dr. Sudheer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270574295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SEC103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Impactful Presentations</a:t>
                      </a:r>
                      <a:r>
                        <a:rPr lang="en-US" sz="1600" b="0" dirty="0">
                          <a:solidFill>
                            <a:srgbClr val="3B3B3B"/>
                          </a:solidFill>
                          <a:effectLst/>
                          <a:latin typeface="+mn-lt"/>
                        </a:rPr>
                        <a:t>(Common to CS,DA)</a:t>
                      </a:r>
                      <a:endParaRPr lang="en-IN" sz="1600" b="0" dirty="0">
                        <a:effectLst/>
                        <a:latin typeface="+mn-lt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1 0 4 3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23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Dr.Madhupama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41527577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IN" sz="1400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AEC103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Academic Reading and Writing</a:t>
                      </a:r>
                      <a:r>
                        <a:rPr lang="en-US" sz="1600" b="0" dirty="0">
                          <a:solidFill>
                            <a:srgbClr val="3B3B3B"/>
                          </a:solidFill>
                          <a:effectLst/>
                          <a:latin typeface="+mn-lt"/>
                        </a:rPr>
                        <a:t>(Common to CS,DA)</a:t>
                      </a:r>
                      <a:endParaRPr lang="en-IN" sz="1600" b="0" dirty="0">
                        <a:effectLst/>
                        <a:latin typeface="+mn-lt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1 0 2 2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23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Dr.Swamy Bairi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1858388812"/>
                  </a:ext>
                </a:extLst>
              </a:tr>
            </a:tbl>
          </a:graphicData>
        </a:graphic>
      </p:graphicFrame>
      <p:sp>
        <p:nvSpPr>
          <p:cNvPr id="14" name="Title 2">
            <a:extLst>
              <a:ext uri="{FF2B5EF4-FFF2-40B4-BE49-F238E27FC236}">
                <a16:creationId xmlns:a16="http://schemas.microsoft.com/office/drawing/2014/main" xmlns="" id="{CC5B3031-FC7F-E9A7-D33A-D9F4AA0B18B5}"/>
              </a:ext>
            </a:extLst>
          </p:cNvPr>
          <p:cNvSpPr txBox="1">
            <a:spLocks/>
          </p:cNvSpPr>
          <p:nvPr/>
        </p:nvSpPr>
        <p:spPr>
          <a:xfrm>
            <a:off x="296088" y="1074245"/>
            <a:ext cx="1804748" cy="495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950976"/>
              </p:ext>
            </p:extLst>
          </p:nvPr>
        </p:nvGraphicFramePr>
        <p:xfrm>
          <a:off x="93049" y="4089435"/>
          <a:ext cx="10856702" cy="2768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971">
                  <a:extLst>
                    <a:ext uri="{9D8B030D-6E8A-4147-A177-3AD203B41FA5}">
                      <a16:colId xmlns:a16="http://schemas.microsoft.com/office/drawing/2014/main" xmlns="" val="1713920727"/>
                    </a:ext>
                  </a:extLst>
                </a:gridCol>
                <a:gridCol w="803681">
                  <a:extLst>
                    <a:ext uri="{9D8B030D-6E8A-4147-A177-3AD203B41FA5}">
                      <a16:colId xmlns:a16="http://schemas.microsoft.com/office/drawing/2014/main" xmlns="" val="407890422"/>
                    </a:ext>
                  </a:extLst>
                </a:gridCol>
                <a:gridCol w="4727766">
                  <a:extLst>
                    <a:ext uri="{9D8B030D-6E8A-4147-A177-3AD203B41FA5}">
                      <a16:colId xmlns:a16="http://schemas.microsoft.com/office/drawing/2014/main" xmlns="" val="830862168"/>
                    </a:ext>
                  </a:extLst>
                </a:gridCol>
                <a:gridCol w="588376">
                  <a:extLst>
                    <a:ext uri="{9D8B030D-6E8A-4147-A177-3AD203B41FA5}">
                      <a16:colId xmlns:a16="http://schemas.microsoft.com/office/drawing/2014/main" xmlns="" val="1103402483"/>
                    </a:ext>
                  </a:extLst>
                </a:gridCol>
                <a:gridCol w="747437">
                  <a:extLst>
                    <a:ext uri="{9D8B030D-6E8A-4147-A177-3AD203B41FA5}">
                      <a16:colId xmlns:a16="http://schemas.microsoft.com/office/drawing/2014/main" xmlns="" val="2819244683"/>
                    </a:ext>
                  </a:extLst>
                </a:gridCol>
                <a:gridCol w="745425">
                  <a:extLst>
                    <a:ext uri="{9D8B030D-6E8A-4147-A177-3AD203B41FA5}">
                      <a16:colId xmlns:a16="http://schemas.microsoft.com/office/drawing/2014/main" xmlns="" val="2489773818"/>
                    </a:ext>
                  </a:extLst>
                </a:gridCol>
                <a:gridCol w="2929046">
                  <a:extLst>
                    <a:ext uri="{9D8B030D-6E8A-4147-A177-3AD203B41FA5}">
                      <a16:colId xmlns:a16="http://schemas.microsoft.com/office/drawing/2014/main" xmlns="" val="3963738346"/>
                    </a:ext>
                  </a:extLst>
                </a:gridCol>
              </a:tblGrid>
              <a:tr h="2816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#S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Code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u="none" strike="noStrike" dirty="0">
                          <a:effectLst/>
                        </a:rPr>
                        <a:t>Title (II BSc[CS])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L T P C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Sections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Student </a:t>
                      </a:r>
                    </a:p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Count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Faculty(s) name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54596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6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BSCS201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Object Oriented Analysis and Design(Common to CS,DA)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3 0 2 4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600" b="1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Dr. Sajib Raul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25176756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6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BSCS205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6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Computer Organization and Architecture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3 0 2 4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Mr E Madhu Sudhakar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39131391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6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BSCS206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6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Data Base Management System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3 1 0 4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b="1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Dr. Meenakumari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270574295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6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IDSC 113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Foundations of Entrepreneurial Thinking and Practice</a:t>
                      </a:r>
                    </a:p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(Common to CS,DA)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3 0 2 4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Dr. Sudheer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41527577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6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SEC103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Impactful Presentations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(Common to CS,DA)</a:t>
                      </a:r>
                      <a:endParaRPr lang="en-IN" sz="16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3 0 2 4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Dr.Madhupama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185838881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6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AEC103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Academic Reading and Writing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(Common to CS,DA)</a:t>
                      </a:r>
                      <a:endParaRPr lang="en-IN" sz="16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3 1 0 4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Dr.Swamy Bairi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1624525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034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2"/>
            <a:ext cx="12005902" cy="4955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A.Y.,</a:t>
            </a:r>
            <a:r>
              <a:rPr lang="en-US" sz="3200" b="1" dirty="0" smtClean="0">
                <a:solidFill>
                  <a:srgbClr val="C00000"/>
                </a:solidFill>
              </a:rPr>
              <a:t>2025-2026, Odd </a:t>
            </a:r>
            <a:r>
              <a:rPr lang="en-US" sz="3200" b="1" dirty="0">
                <a:solidFill>
                  <a:srgbClr val="C00000"/>
                </a:solidFill>
              </a:rPr>
              <a:t>Semester M. Tech., </a:t>
            </a:r>
            <a:r>
              <a:rPr lang="en-US" sz="3200" b="1" dirty="0" smtClean="0">
                <a:solidFill>
                  <a:srgbClr val="C00000"/>
                </a:solidFill>
              </a:rPr>
              <a:t>II </a:t>
            </a:r>
            <a:r>
              <a:rPr lang="en-US" sz="3200" b="1" dirty="0">
                <a:solidFill>
                  <a:srgbClr val="C00000"/>
                </a:solidFill>
              </a:rPr>
              <a:t>Sem., (2025-2027 Batch) 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3430" y="1283678"/>
            <a:ext cx="11800096" cy="5394914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n-US" sz="3600" b="0" i="0" u="none" strike="noStrike" dirty="0">
                <a:solidFill>
                  <a:srgbClr val="FF0000"/>
                </a:solidFill>
                <a:effectLst/>
              </a:rPr>
              <a:t> </a:t>
            </a:r>
            <a:endParaRPr lang="en-US" sz="24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dirty="0"/>
          </a:p>
          <a:p>
            <a:pPr lvl="2">
              <a:buClr>
                <a:schemeClr val="tx1"/>
              </a:buClr>
              <a:buFont typeface="Wingdings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Clr>
                <a:srgbClr val="00B050"/>
              </a:buClr>
              <a:buNone/>
            </a:pPr>
            <a:endParaRPr lang="en-US" sz="1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Clr>
                <a:srgbClr val="7030A0"/>
              </a:buClr>
              <a:buNone/>
            </a:pPr>
            <a:endParaRPr lang="en-IN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030A0"/>
              </a:buClr>
            </a:pPr>
            <a:endParaRPr lang="en-I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2289808" y="1967823"/>
          <a:ext cx="7334975" cy="18900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877">
                  <a:extLst>
                    <a:ext uri="{9D8B030D-6E8A-4147-A177-3AD203B41FA5}">
                      <a16:colId xmlns:a16="http://schemas.microsoft.com/office/drawing/2014/main" xmlns="" val="1713920727"/>
                    </a:ext>
                  </a:extLst>
                </a:gridCol>
                <a:gridCol w="696912">
                  <a:extLst>
                    <a:ext uri="{9D8B030D-6E8A-4147-A177-3AD203B41FA5}">
                      <a16:colId xmlns:a16="http://schemas.microsoft.com/office/drawing/2014/main" xmlns="" val="407890422"/>
                    </a:ext>
                  </a:extLst>
                </a:gridCol>
                <a:gridCol w="3622971">
                  <a:extLst>
                    <a:ext uri="{9D8B030D-6E8A-4147-A177-3AD203B41FA5}">
                      <a16:colId xmlns:a16="http://schemas.microsoft.com/office/drawing/2014/main" xmlns="" val="830862168"/>
                    </a:ext>
                  </a:extLst>
                </a:gridCol>
                <a:gridCol w="612485">
                  <a:extLst>
                    <a:ext uri="{9D8B030D-6E8A-4147-A177-3AD203B41FA5}">
                      <a16:colId xmlns:a16="http://schemas.microsoft.com/office/drawing/2014/main" xmlns="" val="1103402483"/>
                    </a:ext>
                  </a:extLst>
                </a:gridCol>
                <a:gridCol w="778064">
                  <a:extLst>
                    <a:ext uri="{9D8B030D-6E8A-4147-A177-3AD203B41FA5}">
                      <a16:colId xmlns:a16="http://schemas.microsoft.com/office/drawing/2014/main" xmlns="" val="2819244683"/>
                    </a:ext>
                  </a:extLst>
                </a:gridCol>
                <a:gridCol w="1296666">
                  <a:extLst>
                    <a:ext uri="{9D8B030D-6E8A-4147-A177-3AD203B41FA5}">
                      <a16:colId xmlns:a16="http://schemas.microsoft.com/office/drawing/2014/main" xmlns="" val="2489773818"/>
                    </a:ext>
                  </a:extLst>
                </a:gridCol>
              </a:tblGrid>
              <a:tr h="2816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#S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Code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Title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L T P C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Sections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Student Count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54596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RM502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Research Methodology-II 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5 0 0 5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5176756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EC509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Machine Learning based Signal Processing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IN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</a:t>
                      </a:r>
                      <a:r>
                        <a:rPr kumimoji="0" lang="en-IN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 </a:t>
                      </a: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9131391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 smtClean="0">
                          <a:effectLst/>
                          <a:latin typeface="+mn-lt"/>
                        </a:rPr>
                        <a:t>EC510</a:t>
                      </a:r>
                      <a:endParaRPr lang="en-IN" sz="1600" b="0" dirty="0">
                        <a:effectLst/>
                        <a:latin typeface="+mn-lt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Advanced soft computing Techniques</a:t>
                      </a:r>
                      <a:endParaRPr lang="en-IN" sz="1600" b="0" dirty="0">
                        <a:effectLst/>
                        <a:latin typeface="+mn-lt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5 0 0 5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70574295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EC546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Advanced Digital Signal Processing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IN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</a:t>
                      </a:r>
                      <a:r>
                        <a:rPr kumimoji="0" lang="en-IN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 </a:t>
                      </a: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152757744"/>
                  </a:ext>
                </a:extLst>
              </a:tr>
              <a:tr h="17141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dirty="0" smtClean="0">
                          <a:effectLst/>
                          <a:latin typeface="+mn-lt"/>
                        </a:rPr>
                        <a:t>EC550</a:t>
                      </a:r>
                      <a:endParaRPr lang="en-IN" sz="1600" b="0" dirty="0">
                        <a:effectLst/>
                        <a:latin typeface="+mn-lt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VLSI Design Verification and Testing</a:t>
                      </a:r>
                      <a:endParaRPr lang="en-IN" sz="1600" b="0" dirty="0">
                        <a:effectLst/>
                        <a:latin typeface="+mn-lt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5 0 0 5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85838881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615139" y="1342600"/>
            <a:ext cx="931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Theory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5139" y="4001245"/>
            <a:ext cx="558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Lab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2448940" y="4308125"/>
          <a:ext cx="728907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955">
                  <a:extLst>
                    <a:ext uri="{9D8B030D-6E8A-4147-A177-3AD203B41FA5}">
                      <a16:colId xmlns:a16="http://schemas.microsoft.com/office/drawing/2014/main" xmlns="" val="1166367087"/>
                    </a:ext>
                  </a:extLst>
                </a:gridCol>
                <a:gridCol w="3448595">
                  <a:extLst>
                    <a:ext uri="{9D8B030D-6E8A-4147-A177-3AD203B41FA5}">
                      <a16:colId xmlns:a16="http://schemas.microsoft.com/office/drawing/2014/main" xmlns="" val="185094966"/>
                    </a:ext>
                  </a:extLst>
                </a:gridCol>
                <a:gridCol w="1515291">
                  <a:extLst>
                    <a:ext uri="{9D8B030D-6E8A-4147-A177-3AD203B41FA5}">
                      <a16:colId xmlns:a16="http://schemas.microsoft.com/office/drawing/2014/main" xmlns="" val="2659405285"/>
                    </a:ext>
                  </a:extLst>
                </a:gridCol>
                <a:gridCol w="1711234">
                  <a:extLst>
                    <a:ext uri="{9D8B030D-6E8A-4147-A177-3AD203B41FA5}">
                      <a16:colId xmlns:a16="http://schemas.microsoft.com/office/drawing/2014/main" xmlns="" val="3295788192"/>
                    </a:ext>
                  </a:extLst>
                </a:gridCol>
              </a:tblGrid>
              <a:tr h="466955">
                <a:tc>
                  <a:txBody>
                    <a:bodyPr/>
                    <a:lstStyle/>
                    <a:p>
                      <a:r>
                        <a:rPr lang="en-US" dirty="0" smtClean="0"/>
                        <a:t>Sl no.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Sessions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r>
                        <a:rPr lang="en-US" baseline="0" dirty="0" smtClean="0"/>
                        <a:t> 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65226675"/>
                  </a:ext>
                </a:extLst>
              </a:tr>
              <a:tr h="50586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Machine Learning based Signal Processing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92064007"/>
                  </a:ext>
                </a:extLst>
              </a:tr>
              <a:tr h="50586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Advanced Digital Signal Processing</a:t>
                      </a:r>
                    </a:p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5146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078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588962"/>
              </p:ext>
            </p:extLst>
          </p:nvPr>
        </p:nvGraphicFramePr>
        <p:xfrm>
          <a:off x="1475817" y="1096132"/>
          <a:ext cx="8895807" cy="41263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4891">
                  <a:extLst>
                    <a:ext uri="{9D8B030D-6E8A-4147-A177-3AD203B41FA5}">
                      <a16:colId xmlns:a16="http://schemas.microsoft.com/office/drawing/2014/main" xmlns="" val="1526094201"/>
                    </a:ext>
                  </a:extLst>
                </a:gridCol>
                <a:gridCol w="1268619">
                  <a:extLst>
                    <a:ext uri="{9D8B030D-6E8A-4147-A177-3AD203B41FA5}">
                      <a16:colId xmlns:a16="http://schemas.microsoft.com/office/drawing/2014/main" xmlns="" val="2747796561"/>
                    </a:ext>
                  </a:extLst>
                </a:gridCol>
                <a:gridCol w="1268619">
                  <a:extLst>
                    <a:ext uri="{9D8B030D-6E8A-4147-A177-3AD203B41FA5}">
                      <a16:colId xmlns:a16="http://schemas.microsoft.com/office/drawing/2014/main" xmlns="" val="660187669"/>
                    </a:ext>
                  </a:extLst>
                </a:gridCol>
                <a:gridCol w="990142">
                  <a:extLst>
                    <a:ext uri="{9D8B030D-6E8A-4147-A177-3AD203B41FA5}">
                      <a16:colId xmlns:a16="http://schemas.microsoft.com/office/drawing/2014/main" xmlns="" val="3766330923"/>
                    </a:ext>
                  </a:extLst>
                </a:gridCol>
                <a:gridCol w="2521768">
                  <a:extLst>
                    <a:ext uri="{9D8B030D-6E8A-4147-A177-3AD203B41FA5}">
                      <a16:colId xmlns:a16="http://schemas.microsoft.com/office/drawing/2014/main" xmlns="" val="3956496024"/>
                    </a:ext>
                  </a:extLst>
                </a:gridCol>
                <a:gridCol w="2521768">
                  <a:extLst>
                    <a:ext uri="{9D8B030D-6E8A-4147-A177-3AD203B41FA5}">
                      <a16:colId xmlns:a16="http://schemas.microsoft.com/office/drawing/2014/main" xmlns="" val="1964132716"/>
                    </a:ext>
                  </a:extLst>
                </a:gridCol>
              </a:tblGrid>
              <a:tr h="19050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IcfaiTech, Hyderabad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13890697"/>
                  </a:ext>
                </a:extLst>
              </a:tr>
              <a:tr h="19050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A.Y., 2025-2026(Odd Semester Faculty Requirement)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42292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S#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Year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No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of Courses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Courses/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600" u="none" strike="noStrike" dirty="0" smtClean="0">
                          <a:effectLst/>
                        </a:rPr>
                        <a:t>Sections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Faculty </a:t>
                      </a:r>
                      <a:r>
                        <a:rPr lang="en-US" sz="1600" u="none" strike="noStrike" dirty="0">
                          <a:effectLst/>
                        </a:rPr>
                        <a:t>Requirement(2)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Faculty </a:t>
                      </a:r>
                      <a:r>
                        <a:rPr lang="en-US" sz="1600" u="none" strike="noStrike" dirty="0">
                          <a:effectLst/>
                        </a:rPr>
                        <a:t>Requirement(3)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622269423"/>
                  </a:ext>
                </a:extLst>
              </a:tr>
              <a:tr h="4725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First Year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47668536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Second </a:t>
                      </a:r>
                      <a:r>
                        <a:rPr lang="en-US" sz="1600" u="none" strike="noStrike" dirty="0">
                          <a:effectLst/>
                        </a:rPr>
                        <a:t>Year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576775804"/>
                  </a:ext>
                </a:extLst>
              </a:tr>
              <a:tr h="352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Third Year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353752883"/>
                  </a:ext>
                </a:extLst>
              </a:tr>
              <a:tr h="3526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Final Year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024594580"/>
                  </a:ext>
                </a:extLst>
              </a:tr>
              <a:tr h="4963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M.Tech</a:t>
                      </a:r>
                      <a:r>
                        <a:rPr lang="en-US" sz="1600" u="none" strike="noStrike" dirty="0" smtClean="0">
                          <a:effectLst/>
                        </a:rPr>
                        <a:t>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829115296"/>
                  </a:ext>
                </a:extLst>
              </a:tr>
              <a:tr h="4310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Ph.D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33716909"/>
                  </a:ext>
                </a:extLst>
              </a:tr>
              <a:tr h="55979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Total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18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14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11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025785915"/>
                  </a:ext>
                </a:extLst>
              </a:tr>
            </a:tbl>
          </a:graphicData>
        </a:graphic>
      </p:graphicFrame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551145"/>
            <a:ext cx="12192000" cy="221795"/>
          </a:xfrm>
          <a:solidFill>
            <a:schemeClr val="bg1"/>
          </a:solidFill>
        </p:spPr>
        <p:txBody>
          <a:bodyPr/>
          <a:lstStyle/>
          <a:p>
            <a:r>
              <a:rPr lang="en-IN" sz="1400" b="1" dirty="0">
                <a:solidFill>
                  <a:srgbClr val="C00000"/>
                </a:solidFill>
              </a:rPr>
              <a:t>Department of </a:t>
            </a:r>
            <a:r>
              <a:rPr lang="en-IN" sz="1400" b="1" dirty="0" smtClean="0">
                <a:solidFill>
                  <a:srgbClr val="C00000"/>
                </a:solidFill>
              </a:rPr>
              <a:t>ECE                                                                                                                                                                                                </a:t>
            </a:r>
            <a:r>
              <a:rPr lang="en-IN" sz="1400" b="1" dirty="0">
                <a:solidFill>
                  <a:srgbClr val="C00000"/>
                </a:solidFill>
              </a:rPr>
              <a:t>IcfaiTech, IFHE, Hyderabad</a:t>
            </a:r>
          </a:p>
        </p:txBody>
      </p:sp>
      <p:sp>
        <p:nvSpPr>
          <p:cNvPr id="2" name="Rectangle 1"/>
          <p:cNvSpPr/>
          <p:nvPr/>
        </p:nvSpPr>
        <p:spPr>
          <a:xfrm>
            <a:off x="4288517" y="475009"/>
            <a:ext cx="3614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A.Y.,2025-2026 Faculty Requirement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90220" y="5454331"/>
            <a:ext cx="3713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Faculties in the Dept. of ECE : </a:t>
            </a:r>
            <a:r>
              <a:rPr lang="en-US" b="1" dirty="0" smtClean="0"/>
              <a:t>11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1394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645567"/>
              </p:ext>
            </p:extLst>
          </p:nvPr>
        </p:nvGraphicFramePr>
        <p:xfrm>
          <a:off x="1475817" y="1143317"/>
          <a:ext cx="8895807" cy="41263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4891">
                  <a:extLst>
                    <a:ext uri="{9D8B030D-6E8A-4147-A177-3AD203B41FA5}">
                      <a16:colId xmlns:a16="http://schemas.microsoft.com/office/drawing/2014/main" xmlns="" val="1526094201"/>
                    </a:ext>
                  </a:extLst>
                </a:gridCol>
                <a:gridCol w="1268619">
                  <a:extLst>
                    <a:ext uri="{9D8B030D-6E8A-4147-A177-3AD203B41FA5}">
                      <a16:colId xmlns:a16="http://schemas.microsoft.com/office/drawing/2014/main" xmlns="" val="2747796561"/>
                    </a:ext>
                  </a:extLst>
                </a:gridCol>
                <a:gridCol w="1268619">
                  <a:extLst>
                    <a:ext uri="{9D8B030D-6E8A-4147-A177-3AD203B41FA5}">
                      <a16:colId xmlns:a16="http://schemas.microsoft.com/office/drawing/2014/main" xmlns="" val="660187669"/>
                    </a:ext>
                  </a:extLst>
                </a:gridCol>
                <a:gridCol w="990142">
                  <a:extLst>
                    <a:ext uri="{9D8B030D-6E8A-4147-A177-3AD203B41FA5}">
                      <a16:colId xmlns:a16="http://schemas.microsoft.com/office/drawing/2014/main" xmlns="" val="3766330923"/>
                    </a:ext>
                  </a:extLst>
                </a:gridCol>
                <a:gridCol w="2521768">
                  <a:extLst>
                    <a:ext uri="{9D8B030D-6E8A-4147-A177-3AD203B41FA5}">
                      <a16:colId xmlns:a16="http://schemas.microsoft.com/office/drawing/2014/main" xmlns="" val="3956496024"/>
                    </a:ext>
                  </a:extLst>
                </a:gridCol>
                <a:gridCol w="2521768">
                  <a:extLst>
                    <a:ext uri="{9D8B030D-6E8A-4147-A177-3AD203B41FA5}">
                      <a16:colId xmlns:a16="http://schemas.microsoft.com/office/drawing/2014/main" xmlns="" val="1964132716"/>
                    </a:ext>
                  </a:extLst>
                </a:gridCol>
              </a:tblGrid>
              <a:tr h="19050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IcfaiTech, Hyderabad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13890697"/>
                  </a:ext>
                </a:extLst>
              </a:tr>
              <a:tr h="19050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A.Y., </a:t>
                      </a:r>
                      <a:r>
                        <a:rPr lang="en-US" sz="1600" b="1" u="none" strike="noStrike" dirty="0" smtClean="0">
                          <a:effectLst/>
                        </a:rPr>
                        <a:t>2025-2026 (Even </a:t>
                      </a:r>
                      <a:r>
                        <a:rPr lang="en-US" sz="1600" b="1" u="none" strike="noStrike" dirty="0">
                          <a:effectLst/>
                        </a:rPr>
                        <a:t>Semester Faculty Requirement)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42292004"/>
                  </a:ext>
                </a:extLst>
              </a:tr>
              <a:tr h="386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S#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Year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No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of Courses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Courses/ Sections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Faculty </a:t>
                      </a:r>
                      <a:r>
                        <a:rPr lang="en-US" sz="1600" u="none" strike="noStrike" dirty="0">
                          <a:effectLst/>
                        </a:rPr>
                        <a:t>Requirement(2)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Faculty </a:t>
                      </a:r>
                      <a:r>
                        <a:rPr lang="en-US" sz="1600" u="none" strike="noStrike" dirty="0">
                          <a:effectLst/>
                        </a:rPr>
                        <a:t>Requirement(3)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622269423"/>
                  </a:ext>
                </a:extLst>
              </a:tr>
              <a:tr h="4725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First Year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47668536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Second </a:t>
                      </a:r>
                      <a:r>
                        <a:rPr lang="en-US" sz="1600" u="none" strike="noStrike" dirty="0">
                          <a:effectLst/>
                        </a:rPr>
                        <a:t>Year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576775804"/>
                  </a:ext>
                </a:extLst>
              </a:tr>
              <a:tr h="352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Third Year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353752883"/>
                  </a:ext>
                </a:extLst>
              </a:tr>
              <a:tr h="3526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Final Year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IP-2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IP-2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024594580"/>
                  </a:ext>
                </a:extLst>
              </a:tr>
              <a:tr h="4963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M.Tech</a:t>
                      </a:r>
                      <a:r>
                        <a:rPr lang="en-US" sz="1600" u="none" strike="noStrike" dirty="0" smtClean="0">
                          <a:effectLst/>
                        </a:rPr>
                        <a:t>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829115296"/>
                  </a:ext>
                </a:extLst>
              </a:tr>
              <a:tr h="4310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Ph.D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33716909"/>
                  </a:ext>
                </a:extLst>
              </a:tr>
              <a:tr h="55979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Total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15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11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025785915"/>
                  </a:ext>
                </a:extLst>
              </a:tr>
            </a:tbl>
          </a:graphicData>
        </a:graphic>
      </p:graphicFrame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551145"/>
            <a:ext cx="12192000" cy="221795"/>
          </a:xfrm>
          <a:solidFill>
            <a:schemeClr val="bg1"/>
          </a:solidFill>
        </p:spPr>
        <p:txBody>
          <a:bodyPr/>
          <a:lstStyle/>
          <a:p>
            <a:r>
              <a:rPr lang="en-IN" sz="1400" b="1" dirty="0">
                <a:solidFill>
                  <a:srgbClr val="C00000"/>
                </a:solidFill>
              </a:rPr>
              <a:t>Department of </a:t>
            </a:r>
            <a:r>
              <a:rPr lang="en-IN" sz="1400" b="1" dirty="0" smtClean="0">
                <a:solidFill>
                  <a:srgbClr val="C00000"/>
                </a:solidFill>
              </a:rPr>
              <a:t>ECE                                                                                                                                                                                                </a:t>
            </a:r>
            <a:r>
              <a:rPr lang="en-IN" sz="1400" b="1" dirty="0">
                <a:solidFill>
                  <a:srgbClr val="C00000"/>
                </a:solidFill>
              </a:rPr>
              <a:t>IcfaiTech, IFHE, Hyderabad</a:t>
            </a:r>
          </a:p>
        </p:txBody>
      </p:sp>
      <p:sp>
        <p:nvSpPr>
          <p:cNvPr id="2" name="Rectangle 1"/>
          <p:cNvSpPr/>
          <p:nvPr/>
        </p:nvSpPr>
        <p:spPr>
          <a:xfrm>
            <a:off x="4288517" y="475009"/>
            <a:ext cx="3614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A.Y.,2025-2026 Faculty Requirement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54054" y="5383975"/>
            <a:ext cx="3713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Faculties in the Dept. of ECE : </a:t>
            </a:r>
            <a:r>
              <a:rPr lang="en-US" b="1" dirty="0" smtClean="0"/>
              <a:t>11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8095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199" y="1322042"/>
            <a:ext cx="11260751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b="1" dirty="0" smtClean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  <a:p>
            <a:pPr marL="0" indent="0" algn="ctr">
              <a:buNone/>
            </a:pPr>
            <a:r>
              <a:rPr lang="en-US" sz="44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MECHANICAL ENGINEERING</a:t>
            </a:r>
          </a:p>
          <a:p>
            <a:pPr marL="0" indent="0" algn="ctr">
              <a:buNone/>
            </a:pPr>
            <a:r>
              <a:rPr lang="en-US" sz="44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and</a:t>
            </a:r>
          </a:p>
          <a:p>
            <a:pPr marL="0" indent="0" algn="ctr">
              <a:buNone/>
            </a:pPr>
            <a:r>
              <a:rPr lang="en-US" sz="44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CIVIL ENGINEERING</a:t>
            </a:r>
            <a:endParaRPr lang="en-IN" sz="4400" b="1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  <a:p>
            <a:pPr marL="0" indent="0" algn="ctr">
              <a:buNone/>
            </a:pPr>
            <a:r>
              <a:rPr lang="en-US" sz="44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DEPARTMENTS</a:t>
            </a:r>
            <a:endParaRPr lang="en-IN" sz="4400" b="1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4305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2"/>
            <a:ext cx="12005902" cy="4955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A.Y.,2024-2025, </a:t>
            </a:r>
            <a:r>
              <a:rPr lang="en-US" sz="3200" b="1" dirty="0" smtClean="0">
                <a:solidFill>
                  <a:srgbClr val="C00000"/>
                </a:solidFill>
              </a:rPr>
              <a:t>ODD Semester BTECH (2024-2028 </a:t>
            </a:r>
            <a:r>
              <a:rPr lang="en-US" sz="3200" b="1" dirty="0">
                <a:solidFill>
                  <a:srgbClr val="C00000"/>
                </a:solidFill>
              </a:rPr>
              <a:t>Batch) 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517081"/>
              </p:ext>
            </p:extLst>
          </p:nvPr>
        </p:nvGraphicFramePr>
        <p:xfrm>
          <a:off x="486525" y="1128621"/>
          <a:ext cx="10405252" cy="11541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877">
                  <a:extLst>
                    <a:ext uri="{9D8B030D-6E8A-4147-A177-3AD203B41FA5}">
                      <a16:colId xmlns:a16="http://schemas.microsoft.com/office/drawing/2014/main" xmlns="" val="1713920727"/>
                    </a:ext>
                  </a:extLst>
                </a:gridCol>
                <a:gridCol w="718122">
                  <a:extLst>
                    <a:ext uri="{9D8B030D-6E8A-4147-A177-3AD203B41FA5}">
                      <a16:colId xmlns:a16="http://schemas.microsoft.com/office/drawing/2014/main" xmlns="" val="407890422"/>
                    </a:ext>
                  </a:extLst>
                </a:gridCol>
                <a:gridCol w="3622971">
                  <a:extLst>
                    <a:ext uri="{9D8B030D-6E8A-4147-A177-3AD203B41FA5}">
                      <a16:colId xmlns:a16="http://schemas.microsoft.com/office/drawing/2014/main" xmlns="" val="830862168"/>
                    </a:ext>
                  </a:extLst>
                </a:gridCol>
                <a:gridCol w="612485">
                  <a:extLst>
                    <a:ext uri="{9D8B030D-6E8A-4147-A177-3AD203B41FA5}">
                      <a16:colId xmlns:a16="http://schemas.microsoft.com/office/drawing/2014/main" xmlns="" val="1103402483"/>
                    </a:ext>
                  </a:extLst>
                </a:gridCol>
                <a:gridCol w="778064">
                  <a:extLst>
                    <a:ext uri="{9D8B030D-6E8A-4147-A177-3AD203B41FA5}">
                      <a16:colId xmlns:a16="http://schemas.microsoft.com/office/drawing/2014/main" xmlns="" val="2819244683"/>
                    </a:ext>
                  </a:extLst>
                </a:gridCol>
                <a:gridCol w="1296666">
                  <a:extLst>
                    <a:ext uri="{9D8B030D-6E8A-4147-A177-3AD203B41FA5}">
                      <a16:colId xmlns:a16="http://schemas.microsoft.com/office/drawing/2014/main" xmlns="" val="2489773818"/>
                    </a:ext>
                  </a:extLst>
                </a:gridCol>
                <a:gridCol w="3049067">
                  <a:extLst>
                    <a:ext uri="{9D8B030D-6E8A-4147-A177-3AD203B41FA5}">
                      <a16:colId xmlns:a16="http://schemas.microsoft.com/office/drawing/2014/main" xmlns="" val="3963738346"/>
                    </a:ext>
                  </a:extLst>
                </a:gridCol>
              </a:tblGrid>
              <a:tr h="2816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#S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Code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Title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L T P C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Sections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Student Count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Faculty(s) name(# of Sections)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54596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ES104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ENGINEERING GRAPHICS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1 0 4 3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PRIYA S </a:t>
                      </a:r>
                      <a:r>
                        <a:rPr 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NATESH (2), </a:t>
                      </a: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VENU GOPAL (2)</a:t>
                      </a:r>
                      <a:r>
                        <a:rPr 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Sarma (2)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176756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ES105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DIGITAL FABRICATION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2 0 2 3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AVINASH(2), </a:t>
                      </a: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MANMADHACHARY (2), VIVEKANANDA (2)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913139121"/>
                  </a:ext>
                </a:extLst>
              </a:tr>
            </a:tbl>
          </a:graphicData>
        </a:graphic>
      </p:graphicFrame>
      <p:sp>
        <p:nvSpPr>
          <p:cNvPr id="11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551145"/>
            <a:ext cx="12192000" cy="22179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Department of ME and CE                                                                                                                                                                                                IcfaiTech, IFHE, Hyderabad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A0F26CA7-5DBE-80B1-10BB-B0D957E36C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912994"/>
              </p:ext>
            </p:extLst>
          </p:nvPr>
        </p:nvGraphicFramePr>
        <p:xfrm>
          <a:off x="474951" y="2966914"/>
          <a:ext cx="10416826" cy="2661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877">
                  <a:extLst>
                    <a:ext uri="{9D8B030D-6E8A-4147-A177-3AD203B41FA5}">
                      <a16:colId xmlns:a16="http://schemas.microsoft.com/office/drawing/2014/main" xmlns="" val="1713920727"/>
                    </a:ext>
                  </a:extLst>
                </a:gridCol>
                <a:gridCol w="718122">
                  <a:extLst>
                    <a:ext uri="{9D8B030D-6E8A-4147-A177-3AD203B41FA5}">
                      <a16:colId xmlns:a16="http://schemas.microsoft.com/office/drawing/2014/main" xmlns="" val="407890422"/>
                    </a:ext>
                  </a:extLst>
                </a:gridCol>
                <a:gridCol w="3622971">
                  <a:extLst>
                    <a:ext uri="{9D8B030D-6E8A-4147-A177-3AD203B41FA5}">
                      <a16:colId xmlns:a16="http://schemas.microsoft.com/office/drawing/2014/main" xmlns="" val="830862168"/>
                    </a:ext>
                  </a:extLst>
                </a:gridCol>
                <a:gridCol w="612485">
                  <a:extLst>
                    <a:ext uri="{9D8B030D-6E8A-4147-A177-3AD203B41FA5}">
                      <a16:colId xmlns:a16="http://schemas.microsoft.com/office/drawing/2014/main" xmlns="" val="1103402483"/>
                    </a:ext>
                  </a:extLst>
                </a:gridCol>
                <a:gridCol w="778064">
                  <a:extLst>
                    <a:ext uri="{9D8B030D-6E8A-4147-A177-3AD203B41FA5}">
                      <a16:colId xmlns:a16="http://schemas.microsoft.com/office/drawing/2014/main" xmlns="" val="2819244683"/>
                    </a:ext>
                  </a:extLst>
                </a:gridCol>
                <a:gridCol w="1296666">
                  <a:extLst>
                    <a:ext uri="{9D8B030D-6E8A-4147-A177-3AD203B41FA5}">
                      <a16:colId xmlns:a16="http://schemas.microsoft.com/office/drawing/2014/main" xmlns="" val="2489773818"/>
                    </a:ext>
                  </a:extLst>
                </a:gridCol>
                <a:gridCol w="3060641">
                  <a:extLst>
                    <a:ext uri="{9D8B030D-6E8A-4147-A177-3AD203B41FA5}">
                      <a16:colId xmlns:a16="http://schemas.microsoft.com/office/drawing/2014/main" xmlns="" val="3963738346"/>
                    </a:ext>
                  </a:extLst>
                </a:gridCol>
              </a:tblGrid>
              <a:tr h="2816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#S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Code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Title </a:t>
                      </a:r>
                      <a:r>
                        <a:rPr lang="en-IN" sz="1600" b="1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(II BSc[CS])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L T P C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Sections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Student Count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Faculty(s) name(# of Sections)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54596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CE201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FLUID MECHANICS/HYDRAULLIC MACHINES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2 0 2 3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PRIYANKA CHATTORAJ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5176756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CE203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SURVEYING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2 0 2 3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VEERESWARA SARMA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9131391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ME202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ENGINEERING MATERIALS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3 0 0 3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VIVEKANANDA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70574295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ME205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FLUID MECHANICS AND HYDRAULLIC MACHINES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2 0 2 3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PRIYANKA CHATTORAJ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1527577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MT201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ELEMENTS OF MECHATRONICS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3 0 0 3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MADHAVI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85838881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CE202/ ME201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ENGINEERING MECHANICS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3 0 2 4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PAVAN KISHORE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26111286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MT204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STRENGTH OF MATERIALS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3 0 2 4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PAVAN KISHORE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782430285"/>
                  </a:ext>
                </a:extLst>
              </a:tr>
            </a:tbl>
          </a:graphicData>
        </a:graphic>
      </p:graphicFrame>
      <p:sp>
        <p:nvSpPr>
          <p:cNvPr id="15" name="Title 2"/>
          <p:cNvSpPr txBox="1">
            <a:spLocks/>
          </p:cNvSpPr>
          <p:nvPr/>
        </p:nvSpPr>
        <p:spPr>
          <a:xfrm>
            <a:off x="0" y="2393470"/>
            <a:ext cx="12005902" cy="495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A.Y.,2024-2025, ODD Semester BTECH (2023-2027 Batch) 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2499791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3049" y="1325316"/>
          <a:ext cx="12005903" cy="3957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8315">
                  <a:extLst>
                    <a:ext uri="{9D8B030D-6E8A-4147-A177-3AD203B41FA5}">
                      <a16:colId xmlns:a16="http://schemas.microsoft.com/office/drawing/2014/main" xmlns="" val="1713920727"/>
                    </a:ext>
                  </a:extLst>
                </a:gridCol>
                <a:gridCol w="828591">
                  <a:extLst>
                    <a:ext uri="{9D8B030D-6E8A-4147-A177-3AD203B41FA5}">
                      <a16:colId xmlns:a16="http://schemas.microsoft.com/office/drawing/2014/main" xmlns="" val="407890422"/>
                    </a:ext>
                  </a:extLst>
                </a:gridCol>
                <a:gridCol w="3283620">
                  <a:extLst>
                    <a:ext uri="{9D8B030D-6E8A-4147-A177-3AD203B41FA5}">
                      <a16:colId xmlns:a16="http://schemas.microsoft.com/office/drawing/2014/main" xmlns="" val="830862168"/>
                    </a:ext>
                  </a:extLst>
                </a:gridCol>
                <a:gridCol w="1053296">
                  <a:extLst>
                    <a:ext uri="{9D8B030D-6E8A-4147-A177-3AD203B41FA5}">
                      <a16:colId xmlns:a16="http://schemas.microsoft.com/office/drawing/2014/main" xmlns="" val="1103402483"/>
                    </a:ext>
                  </a:extLst>
                </a:gridCol>
                <a:gridCol w="1447839">
                  <a:extLst>
                    <a:ext uri="{9D8B030D-6E8A-4147-A177-3AD203B41FA5}">
                      <a16:colId xmlns:a16="http://schemas.microsoft.com/office/drawing/2014/main" xmlns="" val="2819244683"/>
                    </a:ext>
                  </a:extLst>
                </a:gridCol>
                <a:gridCol w="1496134">
                  <a:extLst>
                    <a:ext uri="{9D8B030D-6E8A-4147-A177-3AD203B41FA5}">
                      <a16:colId xmlns:a16="http://schemas.microsoft.com/office/drawing/2014/main" xmlns="" val="2489773818"/>
                    </a:ext>
                  </a:extLst>
                </a:gridCol>
                <a:gridCol w="3518108">
                  <a:extLst>
                    <a:ext uri="{9D8B030D-6E8A-4147-A177-3AD203B41FA5}">
                      <a16:colId xmlns:a16="http://schemas.microsoft.com/office/drawing/2014/main" xmlns="" val="3963738346"/>
                    </a:ext>
                  </a:extLst>
                </a:gridCol>
              </a:tblGrid>
              <a:tr h="2816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#S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Code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Title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L T P C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Sections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Student Count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Faculty(s) name(# of Sections)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54596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CE301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STRUCTURAL ANALYSIS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3 0 0 3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PRIYA S NATESH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5176756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CE302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ML APPLICATIONS IN CIVIL ENGINEERING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1 0 2 2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SARIT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9131391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CE303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HIGHWAYS &amp; TUNNEL ENGINEERING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3 0 0 3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VEERESWARA SARMA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70574295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CE304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FOUNDATION ENGINEERING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3 0 0 3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PRIYA S NATESH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1527577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CE305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WATER SUPPLY &amp; WASTE WATER ENGINEERING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3 0 0 3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SARIT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85838881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MT301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SENSORS,ACTUATORS,DRIVERS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3 0 2 4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MADHAVI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62452534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MT302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FLUID MECHANICS/HYDRAULLIC MACHINES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3 0 2 4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PRIYANKA CHATTORAJ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9484032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MT303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ROBOTICS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3 0 0 3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CHANDRA SHEKHAR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95734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MT304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MICRO ELECTRO MECHANICAL SYSTEMS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3 0 0 3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MANMADHACHARY AIAMVNOORI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4300429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CE306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CONSTRUCTION MATERIALS &amp; PRACTICES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3 0 2 4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SRINIVASA REDDY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23533450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MT305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MECHATRONICS SYSTEM DESIGN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3 0 0 3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PAVAN KISHORE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147687291"/>
                  </a:ext>
                </a:extLst>
              </a:tr>
            </a:tbl>
          </a:graphicData>
        </a:graphic>
      </p:graphicFrame>
      <p:sp>
        <p:nvSpPr>
          <p:cNvPr id="11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551145"/>
            <a:ext cx="12192000" cy="22179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Department of ME and CE                                                                                                                                                                                                IcfaiTech, IFHE, Hyderabad</a:t>
            </a:r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93049" y="636902"/>
            <a:ext cx="12005902" cy="495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A.Y.,2024-2025, ODD Semester BTECH (2022-2026 Batch) 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6342909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3430" y="1283678"/>
            <a:ext cx="11800096" cy="5394914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n-US" sz="3600" b="0" i="0" u="none" strike="noStrike" dirty="0">
                <a:solidFill>
                  <a:srgbClr val="FF0000"/>
                </a:solidFill>
                <a:effectLst/>
              </a:rPr>
              <a:t> </a:t>
            </a:r>
            <a:endParaRPr lang="en-US" sz="24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dirty="0"/>
          </a:p>
          <a:p>
            <a:pPr lvl="2">
              <a:buClr>
                <a:schemeClr val="tx1"/>
              </a:buClr>
              <a:buFont typeface="Wingdings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Clr>
                <a:srgbClr val="00B050"/>
              </a:buClr>
              <a:buNone/>
            </a:pPr>
            <a:endParaRPr lang="en-US" sz="1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Clr>
                <a:srgbClr val="7030A0"/>
              </a:buClr>
              <a:buNone/>
            </a:pPr>
            <a:endParaRPr lang="en-IN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030A0"/>
              </a:buClr>
            </a:pPr>
            <a:endParaRPr lang="en-I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18999" y="1199835"/>
          <a:ext cx="11571431" cy="2225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877">
                  <a:extLst>
                    <a:ext uri="{9D8B030D-6E8A-4147-A177-3AD203B41FA5}">
                      <a16:colId xmlns:a16="http://schemas.microsoft.com/office/drawing/2014/main" xmlns="" val="1713920727"/>
                    </a:ext>
                  </a:extLst>
                </a:gridCol>
                <a:gridCol w="664294">
                  <a:extLst>
                    <a:ext uri="{9D8B030D-6E8A-4147-A177-3AD203B41FA5}">
                      <a16:colId xmlns:a16="http://schemas.microsoft.com/office/drawing/2014/main" xmlns="" val="407890422"/>
                    </a:ext>
                  </a:extLst>
                </a:gridCol>
                <a:gridCol w="3622971">
                  <a:extLst>
                    <a:ext uri="{9D8B030D-6E8A-4147-A177-3AD203B41FA5}">
                      <a16:colId xmlns:a16="http://schemas.microsoft.com/office/drawing/2014/main" xmlns="" val="830862168"/>
                    </a:ext>
                  </a:extLst>
                </a:gridCol>
                <a:gridCol w="612485">
                  <a:extLst>
                    <a:ext uri="{9D8B030D-6E8A-4147-A177-3AD203B41FA5}">
                      <a16:colId xmlns:a16="http://schemas.microsoft.com/office/drawing/2014/main" xmlns="" val="1103402483"/>
                    </a:ext>
                  </a:extLst>
                </a:gridCol>
                <a:gridCol w="778064">
                  <a:extLst>
                    <a:ext uri="{9D8B030D-6E8A-4147-A177-3AD203B41FA5}">
                      <a16:colId xmlns:a16="http://schemas.microsoft.com/office/drawing/2014/main" xmlns="" val="2819244683"/>
                    </a:ext>
                  </a:extLst>
                </a:gridCol>
                <a:gridCol w="1296666">
                  <a:extLst>
                    <a:ext uri="{9D8B030D-6E8A-4147-A177-3AD203B41FA5}">
                      <a16:colId xmlns:a16="http://schemas.microsoft.com/office/drawing/2014/main" xmlns="" val="2489773818"/>
                    </a:ext>
                  </a:extLst>
                </a:gridCol>
                <a:gridCol w="4269074">
                  <a:extLst>
                    <a:ext uri="{9D8B030D-6E8A-4147-A177-3AD203B41FA5}">
                      <a16:colId xmlns:a16="http://schemas.microsoft.com/office/drawing/2014/main" xmlns="" val="3963738346"/>
                    </a:ext>
                  </a:extLst>
                </a:gridCol>
              </a:tblGrid>
              <a:tr h="2816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#S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Code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Title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L T P C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Sections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Student Count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Faculty(s) name(# of Sections)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54596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MT315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UNMANNED AERIAL VEHICLES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3 0 0 3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CHANDRA SHEKHAR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5176756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MT317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COMPUTER INTEGRATED MANUFACTURING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3 0 0 3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PRIYANKA CHATTORAJ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9131391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MT407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ADDITIVE MANUFACTURING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3 0 0 3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AVINASH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70574295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MEC491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SPECIAL PROJECT 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0 0 6 3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MADHAVI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1527577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MT307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HYDRAULIC PNEMATIC SYSTEMS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3 0 0 3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MADHAVI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95305121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CE401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FINITE ELEMENT ANALYSIS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3 0 0 3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PAVAN KISHORE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858388812"/>
                  </a:ext>
                </a:extLst>
              </a:tr>
            </a:tbl>
          </a:graphicData>
        </a:graphic>
      </p:graphicFrame>
      <p:sp>
        <p:nvSpPr>
          <p:cNvPr id="11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551145"/>
            <a:ext cx="12192000" cy="22179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Department of ME and CE                                                                                                                                                                                               IcfaiTech, IFHE, Hyderabad</a:t>
            </a:r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93049" y="636902"/>
            <a:ext cx="12005902" cy="495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A.Y.,2024-2025, ODD Semester BTECH (2021-2025 Batch) 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4847004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2"/>
            <a:ext cx="12005902" cy="4955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A.Y.,2024-2025, Even </a:t>
            </a:r>
            <a:r>
              <a:rPr lang="en-US" sz="3200" b="1" dirty="0" smtClean="0">
                <a:solidFill>
                  <a:srgbClr val="C00000"/>
                </a:solidFill>
              </a:rPr>
              <a:t>Semester B.Tech.,(2024-2028 Batch) 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3430" y="1283678"/>
            <a:ext cx="11800096" cy="5394914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n-US" sz="3600" b="0" i="0" u="none" strike="noStrike" dirty="0">
                <a:solidFill>
                  <a:srgbClr val="FF0000"/>
                </a:solidFill>
                <a:effectLst/>
              </a:rPr>
              <a:t> </a:t>
            </a:r>
            <a:endParaRPr lang="en-US" sz="24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dirty="0"/>
          </a:p>
          <a:p>
            <a:pPr lvl="2">
              <a:buClr>
                <a:schemeClr val="tx1"/>
              </a:buClr>
              <a:buFont typeface="Wingdings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Clr>
                <a:srgbClr val="00B050"/>
              </a:buClr>
              <a:buNone/>
            </a:pPr>
            <a:endParaRPr lang="en-US" sz="1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Clr>
                <a:srgbClr val="7030A0"/>
              </a:buClr>
              <a:buNone/>
            </a:pPr>
            <a:endParaRPr lang="en-IN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030A0"/>
              </a:buClr>
            </a:pPr>
            <a:endParaRPr lang="en-I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18999" y="1199835"/>
          <a:ext cx="11979951" cy="92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452">
                  <a:extLst>
                    <a:ext uri="{9D8B030D-6E8A-4147-A177-3AD203B41FA5}">
                      <a16:colId xmlns:a16="http://schemas.microsoft.com/office/drawing/2014/main" xmlns="" val="1713920727"/>
                    </a:ext>
                  </a:extLst>
                </a:gridCol>
                <a:gridCol w="624122">
                  <a:extLst>
                    <a:ext uri="{9D8B030D-6E8A-4147-A177-3AD203B41FA5}">
                      <a16:colId xmlns:a16="http://schemas.microsoft.com/office/drawing/2014/main" xmlns="" val="407890422"/>
                    </a:ext>
                  </a:extLst>
                </a:gridCol>
                <a:gridCol w="3814502">
                  <a:extLst>
                    <a:ext uri="{9D8B030D-6E8A-4147-A177-3AD203B41FA5}">
                      <a16:colId xmlns:a16="http://schemas.microsoft.com/office/drawing/2014/main" xmlns="" val="830862168"/>
                    </a:ext>
                  </a:extLst>
                </a:gridCol>
                <a:gridCol w="634108">
                  <a:extLst>
                    <a:ext uri="{9D8B030D-6E8A-4147-A177-3AD203B41FA5}">
                      <a16:colId xmlns:a16="http://schemas.microsoft.com/office/drawing/2014/main" xmlns="" val="1103402483"/>
                    </a:ext>
                  </a:extLst>
                </a:gridCol>
                <a:gridCol w="805533">
                  <a:extLst>
                    <a:ext uri="{9D8B030D-6E8A-4147-A177-3AD203B41FA5}">
                      <a16:colId xmlns:a16="http://schemas.microsoft.com/office/drawing/2014/main" xmlns="" val="2819244683"/>
                    </a:ext>
                  </a:extLst>
                </a:gridCol>
                <a:gridCol w="1342444">
                  <a:extLst>
                    <a:ext uri="{9D8B030D-6E8A-4147-A177-3AD203B41FA5}">
                      <a16:colId xmlns:a16="http://schemas.microsoft.com/office/drawing/2014/main" xmlns="" val="2489773818"/>
                    </a:ext>
                  </a:extLst>
                </a:gridCol>
                <a:gridCol w="4419790">
                  <a:extLst>
                    <a:ext uri="{9D8B030D-6E8A-4147-A177-3AD203B41FA5}">
                      <a16:colId xmlns:a16="http://schemas.microsoft.com/office/drawing/2014/main" xmlns="" val="3963738346"/>
                    </a:ext>
                  </a:extLst>
                </a:gridCol>
              </a:tblGrid>
              <a:tr h="2816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#S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Code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Title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L T P C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Sections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Student Count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Faculty(s) name(# of Sections)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54596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Engineering Graphics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1 0 4 3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VENU </a:t>
                      </a:r>
                      <a:r>
                        <a:rPr lang="en-US" sz="140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GOPAL (3)</a:t>
                      </a:r>
                      <a:r>
                        <a:rPr lang="en-US" sz="14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PRIYA S NATESH (3)</a:t>
                      </a:r>
                      <a:endParaRPr lang="en-US" sz="14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5176756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ES105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Digital Fabrication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2 0 2 3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VIVEKANANDA (3)</a:t>
                      </a:r>
                      <a:r>
                        <a:rPr lang="en-US" sz="14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MANMADHACHARY A(3)</a:t>
                      </a:r>
                      <a:endParaRPr lang="en-US" sz="14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913139121"/>
                  </a:ext>
                </a:extLst>
              </a:tr>
            </a:tbl>
          </a:graphicData>
        </a:graphic>
      </p:graphicFrame>
      <p:sp>
        <p:nvSpPr>
          <p:cNvPr id="11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551145"/>
            <a:ext cx="12192000" cy="22179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Department of </a:t>
            </a:r>
            <a:r>
              <a:rPr kumimoji="0" lang="en-I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 </a:t>
            </a: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 </a:t>
            </a:r>
            <a:r>
              <a:rPr kumimoji="0" lang="en-I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                                                                                                                                                                                                </a:t>
            </a: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IcfaiTech, IFHE, Hyderabad</a:t>
            </a:r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106023" y="2302825"/>
            <a:ext cx="12005902" cy="495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A.Y.,2024-2025, Even Semester II Year B.Tech.,(2023-2027 Batch) 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131974" y="2857110"/>
          <a:ext cx="11979951" cy="2873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452">
                  <a:extLst>
                    <a:ext uri="{9D8B030D-6E8A-4147-A177-3AD203B41FA5}">
                      <a16:colId xmlns:a16="http://schemas.microsoft.com/office/drawing/2014/main" xmlns="" val="1713920727"/>
                    </a:ext>
                  </a:extLst>
                </a:gridCol>
                <a:gridCol w="624122">
                  <a:extLst>
                    <a:ext uri="{9D8B030D-6E8A-4147-A177-3AD203B41FA5}">
                      <a16:colId xmlns:a16="http://schemas.microsoft.com/office/drawing/2014/main" xmlns="" val="407890422"/>
                    </a:ext>
                  </a:extLst>
                </a:gridCol>
                <a:gridCol w="3814502">
                  <a:extLst>
                    <a:ext uri="{9D8B030D-6E8A-4147-A177-3AD203B41FA5}">
                      <a16:colId xmlns:a16="http://schemas.microsoft.com/office/drawing/2014/main" xmlns="" val="830862168"/>
                    </a:ext>
                  </a:extLst>
                </a:gridCol>
                <a:gridCol w="634108">
                  <a:extLst>
                    <a:ext uri="{9D8B030D-6E8A-4147-A177-3AD203B41FA5}">
                      <a16:colId xmlns:a16="http://schemas.microsoft.com/office/drawing/2014/main" xmlns="" val="1103402483"/>
                    </a:ext>
                  </a:extLst>
                </a:gridCol>
                <a:gridCol w="805533">
                  <a:extLst>
                    <a:ext uri="{9D8B030D-6E8A-4147-A177-3AD203B41FA5}">
                      <a16:colId xmlns:a16="http://schemas.microsoft.com/office/drawing/2014/main" xmlns="" val="2819244683"/>
                    </a:ext>
                  </a:extLst>
                </a:gridCol>
                <a:gridCol w="1342444">
                  <a:extLst>
                    <a:ext uri="{9D8B030D-6E8A-4147-A177-3AD203B41FA5}">
                      <a16:colId xmlns:a16="http://schemas.microsoft.com/office/drawing/2014/main" xmlns="" val="2489773818"/>
                    </a:ext>
                  </a:extLst>
                </a:gridCol>
                <a:gridCol w="4419790">
                  <a:extLst>
                    <a:ext uri="{9D8B030D-6E8A-4147-A177-3AD203B41FA5}">
                      <a16:colId xmlns:a16="http://schemas.microsoft.com/office/drawing/2014/main" xmlns="" val="3963738346"/>
                    </a:ext>
                  </a:extLst>
                </a:gridCol>
              </a:tblGrid>
              <a:tr h="2816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#S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Code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Title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L T P C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Sections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Student Count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Faculty(s) name(# of Sections)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54596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ME204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STRENGTH OF MATERIALS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3 0 2 4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PRIYANKA CHATTORAJ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5176756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ME206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THERMAL ENGINEERING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3 0 2 4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PAVAN KISHORE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9131391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IN" sz="14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ME207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MANUFACTURING PROCESSES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3 0 2 4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PRIYANKA CHATTORAJ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12691763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IN" sz="14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ME208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KINEMATICS AND DYNAMICS OF MACHINERY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3 0 0 3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MADHAVI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25045456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IN" sz="14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MT204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MECHANICS OF SOLIDS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3 0 2 4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PRIYANKA CHATTORAJ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87628667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IN" sz="14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MT205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THERMAL ENGINEERING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3 0 2 4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PAVAN KISHORE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19612488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IN" sz="14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MT206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MANUFACTURING PROCESSES &amp; METROLOGY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3 0 2 4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PRIYANKA CHATTORAJ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31056749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IN" sz="14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MT207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 OF MACHINE ELEMENTS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3 0 2 4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PAVAN KISHORE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558192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724894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2"/>
            <a:ext cx="12005902" cy="4955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A.Y.,2024-2025, Even Semester </a:t>
            </a:r>
            <a:r>
              <a:rPr lang="en-US" sz="3200" b="1" dirty="0" smtClean="0">
                <a:solidFill>
                  <a:srgbClr val="C00000"/>
                </a:solidFill>
              </a:rPr>
              <a:t>BTECH(2022-2026 </a:t>
            </a:r>
            <a:r>
              <a:rPr lang="en-US" sz="3200" b="1" dirty="0">
                <a:solidFill>
                  <a:srgbClr val="C00000"/>
                </a:solidFill>
              </a:rPr>
              <a:t>Batch) 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3430" y="1283678"/>
            <a:ext cx="11800096" cy="5394914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n-US" sz="3600" b="0" i="0" u="none" strike="noStrike" dirty="0">
                <a:solidFill>
                  <a:srgbClr val="FF0000"/>
                </a:solidFill>
                <a:effectLst/>
              </a:rPr>
              <a:t> </a:t>
            </a:r>
            <a:endParaRPr lang="en-US" sz="24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dirty="0"/>
          </a:p>
          <a:p>
            <a:pPr lvl="2">
              <a:buClr>
                <a:schemeClr val="tx1"/>
              </a:buClr>
              <a:buFont typeface="Wingdings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Clr>
                <a:srgbClr val="00B050"/>
              </a:buClr>
              <a:buNone/>
            </a:pPr>
            <a:endParaRPr lang="en-US" sz="1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Clr>
                <a:srgbClr val="7030A0"/>
              </a:buClr>
              <a:buNone/>
            </a:pPr>
            <a:endParaRPr lang="en-IN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030A0"/>
              </a:buClr>
            </a:pPr>
            <a:endParaRPr lang="en-I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18999" y="1199835"/>
          <a:ext cx="11571431" cy="43941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877">
                  <a:extLst>
                    <a:ext uri="{9D8B030D-6E8A-4147-A177-3AD203B41FA5}">
                      <a16:colId xmlns:a16="http://schemas.microsoft.com/office/drawing/2014/main" xmlns="" val="1713920727"/>
                    </a:ext>
                  </a:extLst>
                </a:gridCol>
                <a:gridCol w="664294">
                  <a:extLst>
                    <a:ext uri="{9D8B030D-6E8A-4147-A177-3AD203B41FA5}">
                      <a16:colId xmlns:a16="http://schemas.microsoft.com/office/drawing/2014/main" xmlns="" val="407890422"/>
                    </a:ext>
                  </a:extLst>
                </a:gridCol>
                <a:gridCol w="3622971">
                  <a:extLst>
                    <a:ext uri="{9D8B030D-6E8A-4147-A177-3AD203B41FA5}">
                      <a16:colId xmlns:a16="http://schemas.microsoft.com/office/drawing/2014/main" xmlns="" val="830862168"/>
                    </a:ext>
                  </a:extLst>
                </a:gridCol>
                <a:gridCol w="612485">
                  <a:extLst>
                    <a:ext uri="{9D8B030D-6E8A-4147-A177-3AD203B41FA5}">
                      <a16:colId xmlns:a16="http://schemas.microsoft.com/office/drawing/2014/main" xmlns="" val="1103402483"/>
                    </a:ext>
                  </a:extLst>
                </a:gridCol>
                <a:gridCol w="778064">
                  <a:extLst>
                    <a:ext uri="{9D8B030D-6E8A-4147-A177-3AD203B41FA5}">
                      <a16:colId xmlns:a16="http://schemas.microsoft.com/office/drawing/2014/main" xmlns="" val="2819244683"/>
                    </a:ext>
                  </a:extLst>
                </a:gridCol>
                <a:gridCol w="1296666">
                  <a:extLst>
                    <a:ext uri="{9D8B030D-6E8A-4147-A177-3AD203B41FA5}">
                      <a16:colId xmlns:a16="http://schemas.microsoft.com/office/drawing/2014/main" xmlns="" val="2489773818"/>
                    </a:ext>
                  </a:extLst>
                </a:gridCol>
                <a:gridCol w="4269074">
                  <a:extLst>
                    <a:ext uri="{9D8B030D-6E8A-4147-A177-3AD203B41FA5}">
                      <a16:colId xmlns:a16="http://schemas.microsoft.com/office/drawing/2014/main" xmlns="" val="3963738346"/>
                    </a:ext>
                  </a:extLst>
                </a:gridCol>
              </a:tblGrid>
              <a:tr h="2816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#S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Code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Title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L T P C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Sections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Student Count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Faculty(s) name(# of Sections)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54596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CE307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CONSTRUCTION PLANNING AND MANAGEMENT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3 0 0 3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SRINIVASA REDDY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5176756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CE308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 OF STEEL STRUCTURES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3 0 0 3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SARIT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9131391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CE309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BUILDING DRAWING, ESTIMATION, COSTING AND VALUATION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2 0 2 3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PRIYA S NATESH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70574295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CE310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 OF CONCRETE STRUCTURES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3 0 0 3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SARIT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1527577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CE311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AIRPORTS, RAILWAYS AND HARBOURS ENGINEERING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3 0 0 3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SARIT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85838881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MT306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MICROPROCESSOR AND MICROCONTROLLERS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3 0 2 4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MADHAVI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61712421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MT307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HYDRAULIC AND PNEUMATIC SYSTEMS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3 0 0 3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MADHAVI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62318178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MT308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CAD/CAM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3 0 2 4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AVINASH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76212226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MT309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INTELLIGENT TRANSPORTATION SYSTEMS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3 0 0 3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CHANDRA SHEKHAR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03769959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MT310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AUTONOMOUS VEHICLES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3 0 0 3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CHANDRA </a:t>
                      </a:r>
                      <a:r>
                        <a:rPr lang="en-US" sz="140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SHEKHAR (3)</a:t>
                      </a:r>
                      <a:r>
                        <a:rPr lang="en-US" sz="14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AVINASH (3)</a:t>
                      </a:r>
                      <a:endParaRPr lang="en-US" sz="14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9968313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MT311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FINITE ELEMENT METHODS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3 0 0 3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PAVAN KISHORE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34981167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SP301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SPECIAL PROJECT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0 0 6 3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MADHAVI, SARIT</a:t>
                      </a:r>
                      <a:endParaRPr lang="en-US" sz="14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475557070"/>
                  </a:ext>
                </a:extLst>
              </a:tr>
            </a:tbl>
          </a:graphicData>
        </a:graphic>
      </p:graphicFrame>
      <p:sp>
        <p:nvSpPr>
          <p:cNvPr id="11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551145"/>
            <a:ext cx="12192000" cy="22179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Department of ME and CE                                                                                                                                                                                                </a:t>
            </a:r>
            <a:r>
              <a:rPr kumimoji="0" lang="en-I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IcfaiTech</a:t>
            </a: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IFHE, Hyderabad</a:t>
            </a:r>
          </a:p>
        </p:txBody>
      </p:sp>
    </p:spTree>
    <p:extLst>
      <p:ext uri="{BB962C8B-B14F-4D97-AF65-F5344CB8AC3E}">
        <p14:creationId xmlns:p14="http://schemas.microsoft.com/office/powerpoint/2010/main" val="395258765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2"/>
            <a:ext cx="12005902" cy="4955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A.Y. 2025-2026</a:t>
            </a:r>
            <a:r>
              <a:rPr lang="en-US" sz="3200" b="1" dirty="0">
                <a:solidFill>
                  <a:srgbClr val="C00000"/>
                </a:solidFill>
              </a:rPr>
              <a:t>, </a:t>
            </a:r>
            <a:r>
              <a:rPr lang="en-US" sz="3200" b="1" dirty="0" smtClean="0">
                <a:solidFill>
                  <a:srgbClr val="C00000"/>
                </a:solidFill>
              </a:rPr>
              <a:t>Odd Semester I &amp; II YEAR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3430" y="1283678"/>
            <a:ext cx="11800096" cy="5394914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n-US" sz="3600" b="0" i="0" u="none" strike="noStrike" dirty="0">
                <a:solidFill>
                  <a:srgbClr val="FF0000"/>
                </a:solidFill>
                <a:effectLst/>
              </a:rPr>
              <a:t> </a:t>
            </a:r>
            <a:endParaRPr lang="en-US" sz="24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dirty="0"/>
          </a:p>
          <a:p>
            <a:pPr lvl="2">
              <a:buClr>
                <a:schemeClr val="tx1"/>
              </a:buClr>
              <a:buFont typeface="Wingdings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Clr>
                <a:srgbClr val="00B050"/>
              </a:buClr>
              <a:buNone/>
            </a:pPr>
            <a:endParaRPr lang="en-US" sz="1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Clr>
                <a:srgbClr val="7030A0"/>
              </a:buClr>
              <a:buNone/>
            </a:pPr>
            <a:endParaRPr lang="en-IN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030A0"/>
              </a:buClr>
            </a:pPr>
            <a:endParaRPr lang="en-I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551145"/>
            <a:ext cx="12192000" cy="22179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Department of ME and CE                                                                                                                                                                                                IcfaiTech, IFHE, Hyderabad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376655"/>
              </p:ext>
            </p:extLst>
          </p:nvPr>
        </p:nvGraphicFramePr>
        <p:xfrm>
          <a:off x="193430" y="1283678"/>
          <a:ext cx="11667644" cy="39090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781">
                  <a:extLst>
                    <a:ext uri="{9D8B030D-6E8A-4147-A177-3AD203B41FA5}">
                      <a16:colId xmlns:a16="http://schemas.microsoft.com/office/drawing/2014/main" xmlns="" val="3399001094"/>
                    </a:ext>
                  </a:extLst>
                </a:gridCol>
                <a:gridCol w="1507545">
                  <a:extLst>
                    <a:ext uri="{9D8B030D-6E8A-4147-A177-3AD203B41FA5}">
                      <a16:colId xmlns:a16="http://schemas.microsoft.com/office/drawing/2014/main" xmlns="" val="1131082202"/>
                    </a:ext>
                  </a:extLst>
                </a:gridCol>
                <a:gridCol w="4155253">
                  <a:extLst>
                    <a:ext uri="{9D8B030D-6E8A-4147-A177-3AD203B41FA5}">
                      <a16:colId xmlns:a16="http://schemas.microsoft.com/office/drawing/2014/main" xmlns="" val="3093099212"/>
                    </a:ext>
                  </a:extLst>
                </a:gridCol>
                <a:gridCol w="810781">
                  <a:extLst>
                    <a:ext uri="{9D8B030D-6E8A-4147-A177-3AD203B41FA5}">
                      <a16:colId xmlns:a16="http://schemas.microsoft.com/office/drawing/2014/main" xmlns="" val="2157513239"/>
                    </a:ext>
                  </a:extLst>
                </a:gridCol>
                <a:gridCol w="810781">
                  <a:extLst>
                    <a:ext uri="{9D8B030D-6E8A-4147-A177-3AD203B41FA5}">
                      <a16:colId xmlns:a16="http://schemas.microsoft.com/office/drawing/2014/main" xmlns="" val="1337937816"/>
                    </a:ext>
                  </a:extLst>
                </a:gridCol>
                <a:gridCol w="1368193">
                  <a:extLst>
                    <a:ext uri="{9D8B030D-6E8A-4147-A177-3AD203B41FA5}">
                      <a16:colId xmlns:a16="http://schemas.microsoft.com/office/drawing/2014/main" xmlns="" val="3028643332"/>
                    </a:ext>
                  </a:extLst>
                </a:gridCol>
                <a:gridCol w="1102155">
                  <a:extLst>
                    <a:ext uri="{9D8B030D-6E8A-4147-A177-3AD203B41FA5}">
                      <a16:colId xmlns:a16="http://schemas.microsoft.com/office/drawing/2014/main" xmlns="" val="715497750"/>
                    </a:ext>
                  </a:extLst>
                </a:gridCol>
                <a:gridCol w="1102155">
                  <a:extLst>
                    <a:ext uri="{9D8B030D-6E8A-4147-A177-3AD203B41FA5}">
                      <a16:colId xmlns:a16="http://schemas.microsoft.com/office/drawing/2014/main" xmlns="" val="676816760"/>
                    </a:ext>
                  </a:extLst>
                </a:gridCol>
              </a:tblGrid>
              <a:tr h="200025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I B.TECH AI-DS/AI/AI-ML/CSE/ECE/ME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706700403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S.NO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Course Code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Subject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L T P C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Sections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Student Count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# Faculty Required(2)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# Faculty Required(3)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17669676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ES105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Digital Fabrication (DF)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2 0 2 3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390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9445111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ES104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Engineering Graphics(EG)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1 0 4 3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390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5032269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ES108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Design Thinking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1 0 2 2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390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71193012"/>
                  </a:ext>
                </a:extLst>
              </a:tr>
              <a:tr h="200025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I BSc(R&amp; AI)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67999181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BSRA101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Manufacturing Practices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4 0 0 4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13985344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BSRA102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Fundamentals of Robotics &amp; AI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4 0 0 4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33193922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BSRAXXX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Programming in 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4 0 0 4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447387554"/>
                  </a:ext>
                </a:extLst>
              </a:tr>
              <a:tr h="200025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II B.TECH 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3718189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ME231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Engineering Mechanics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2 1 0 3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09763873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ME232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Engineering Materials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3 0 0 3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03735825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ME233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Thermodynamics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2 1 0 3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65130425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ME234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Fluid Mechanics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2 0 2 3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987671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154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3"/>
            <a:ext cx="12005902" cy="30924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A.Y.,2024-2025, Odd Semester III Year B. Tech.,(2022-2026 Batch) 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406415"/>
              </p:ext>
            </p:extLst>
          </p:nvPr>
        </p:nvGraphicFramePr>
        <p:xfrm>
          <a:off x="93046" y="1284013"/>
          <a:ext cx="12005903" cy="24777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8315">
                  <a:extLst>
                    <a:ext uri="{9D8B030D-6E8A-4147-A177-3AD203B41FA5}">
                      <a16:colId xmlns:a16="http://schemas.microsoft.com/office/drawing/2014/main" xmlns="" val="1713920727"/>
                    </a:ext>
                  </a:extLst>
                </a:gridCol>
                <a:gridCol w="828591">
                  <a:extLst>
                    <a:ext uri="{9D8B030D-6E8A-4147-A177-3AD203B41FA5}">
                      <a16:colId xmlns:a16="http://schemas.microsoft.com/office/drawing/2014/main" xmlns="" val="407890422"/>
                    </a:ext>
                  </a:extLst>
                </a:gridCol>
                <a:gridCol w="3283620">
                  <a:extLst>
                    <a:ext uri="{9D8B030D-6E8A-4147-A177-3AD203B41FA5}">
                      <a16:colId xmlns:a16="http://schemas.microsoft.com/office/drawing/2014/main" xmlns="" val="830862168"/>
                    </a:ext>
                  </a:extLst>
                </a:gridCol>
                <a:gridCol w="1053296">
                  <a:extLst>
                    <a:ext uri="{9D8B030D-6E8A-4147-A177-3AD203B41FA5}">
                      <a16:colId xmlns:a16="http://schemas.microsoft.com/office/drawing/2014/main" xmlns="" val="1103402483"/>
                    </a:ext>
                  </a:extLst>
                </a:gridCol>
                <a:gridCol w="1447839">
                  <a:extLst>
                    <a:ext uri="{9D8B030D-6E8A-4147-A177-3AD203B41FA5}">
                      <a16:colId xmlns:a16="http://schemas.microsoft.com/office/drawing/2014/main" xmlns="" val="2819244683"/>
                    </a:ext>
                  </a:extLst>
                </a:gridCol>
                <a:gridCol w="1496134">
                  <a:extLst>
                    <a:ext uri="{9D8B030D-6E8A-4147-A177-3AD203B41FA5}">
                      <a16:colId xmlns:a16="http://schemas.microsoft.com/office/drawing/2014/main" xmlns="" val="2489773818"/>
                    </a:ext>
                  </a:extLst>
                </a:gridCol>
                <a:gridCol w="3518108">
                  <a:extLst>
                    <a:ext uri="{9D8B030D-6E8A-4147-A177-3AD203B41FA5}">
                      <a16:colId xmlns:a16="http://schemas.microsoft.com/office/drawing/2014/main" xmlns="" val="3963738346"/>
                    </a:ext>
                  </a:extLst>
                </a:gridCol>
              </a:tblGrid>
              <a:tr h="2816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 T P C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Sections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Count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Faculty(s) name(# of Sections)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545960"/>
                  </a:ext>
                </a:extLst>
              </a:tr>
              <a:tr h="209087"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CS301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Principles of Cryptography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3 0 0 3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282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 Rashmi Sahay(3), </a:t>
                      </a:r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 Sathya</a:t>
                      </a:r>
                      <a:r>
                        <a:rPr lang="en-IN" sz="11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Vivek(1)</a:t>
                      </a:r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5176756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DS304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  <a:r>
                        <a:rPr lang="en-IN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(Common to CSE,AI-DS)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3 0 2 4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282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 Ku Sreenivasarao(3), </a:t>
                      </a:r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</a:t>
                      </a:r>
                      <a:r>
                        <a:rPr lang="en-IN" sz="11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Laxmi L (2) ,                           Dr Madhusudhana Rao(3)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913139121"/>
                  </a:ext>
                </a:extLst>
              </a:tr>
              <a:tr h="304551"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CS303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Programming Laguages and Compiler Design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3 0 0 3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282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sng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 B DeeenaRaju(3) ,</a:t>
                      </a:r>
                      <a:r>
                        <a:rPr lang="en-US" sz="1100" b="0" i="0" u="sng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 Madhu B(1)</a:t>
                      </a:r>
                      <a:endParaRPr lang="en-IN" sz="1100" b="0" i="0" u="sng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70574295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CS302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Operating Systems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3 0 2 4 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282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 Sukanta Das(2</a:t>
                      </a:r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), Dr</a:t>
                      </a:r>
                      <a:r>
                        <a:rPr lang="en-US" sz="11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Sandeep Kumar Panda(2)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1527577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CS304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 Engineering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3 0 0 3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282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 P Rohini(2),</a:t>
                      </a:r>
                      <a:r>
                        <a:rPr lang="en-US" sz="11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1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 K.Srinivasa Rao(2),                                </a:t>
                      </a:r>
                      <a:r>
                        <a:rPr lang="en-US" sz="11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 M Priyadharsini(2),Mr Sandeep (2)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858388812"/>
                  </a:ext>
                </a:extLst>
              </a:tr>
              <a:tr h="41641"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DS303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Blockchain Technology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3 0 0 3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282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 K Varaprasad(2),</a:t>
                      </a:r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 Sathya A R (2),                             Dr J Vamsinath(2),Dr SathyaVivek(2)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62452534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1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CR301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 Skills –III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0 0 2 1 </a:t>
                      </a:r>
                      <a:endParaRPr lang="en-IN" sz="11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1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282</a:t>
                      </a:r>
                      <a:endParaRPr lang="en-IN" sz="11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 G S Brahma(Xplore Team)</a:t>
                      </a:r>
                      <a:endParaRPr lang="en-IN" sz="11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03334165"/>
                  </a:ext>
                </a:extLst>
              </a:tr>
            </a:tbl>
          </a:graphicData>
        </a:graphic>
      </p:graphicFrame>
      <p:sp>
        <p:nvSpPr>
          <p:cNvPr id="14" name="Title 2">
            <a:extLst>
              <a:ext uri="{FF2B5EF4-FFF2-40B4-BE49-F238E27FC236}">
                <a16:creationId xmlns:a16="http://schemas.microsoft.com/office/drawing/2014/main" xmlns="" id="{CC5B3031-FC7F-E9A7-D33A-D9F4AA0B18B5}"/>
              </a:ext>
            </a:extLst>
          </p:cNvPr>
          <p:cNvSpPr txBox="1">
            <a:spLocks/>
          </p:cNvSpPr>
          <p:nvPr/>
        </p:nvSpPr>
        <p:spPr>
          <a:xfrm>
            <a:off x="93046" y="917484"/>
            <a:ext cx="1902619" cy="374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III B. Tech.,(CSE)</a:t>
            </a:r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428DBFC0-E9EF-DDA1-918C-94B9E8BE0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287540"/>
              </p:ext>
            </p:extLst>
          </p:nvPr>
        </p:nvGraphicFramePr>
        <p:xfrm>
          <a:off x="93047" y="4245930"/>
          <a:ext cx="12005903" cy="26120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8315">
                  <a:extLst>
                    <a:ext uri="{9D8B030D-6E8A-4147-A177-3AD203B41FA5}">
                      <a16:colId xmlns:a16="http://schemas.microsoft.com/office/drawing/2014/main" xmlns="" val="1713920727"/>
                    </a:ext>
                  </a:extLst>
                </a:gridCol>
                <a:gridCol w="828591">
                  <a:extLst>
                    <a:ext uri="{9D8B030D-6E8A-4147-A177-3AD203B41FA5}">
                      <a16:colId xmlns:a16="http://schemas.microsoft.com/office/drawing/2014/main" xmlns="" val="407890422"/>
                    </a:ext>
                  </a:extLst>
                </a:gridCol>
                <a:gridCol w="3283620">
                  <a:extLst>
                    <a:ext uri="{9D8B030D-6E8A-4147-A177-3AD203B41FA5}">
                      <a16:colId xmlns:a16="http://schemas.microsoft.com/office/drawing/2014/main" xmlns="" val="830862168"/>
                    </a:ext>
                  </a:extLst>
                </a:gridCol>
                <a:gridCol w="1053296">
                  <a:extLst>
                    <a:ext uri="{9D8B030D-6E8A-4147-A177-3AD203B41FA5}">
                      <a16:colId xmlns:a16="http://schemas.microsoft.com/office/drawing/2014/main" xmlns="" val="1103402483"/>
                    </a:ext>
                  </a:extLst>
                </a:gridCol>
                <a:gridCol w="1447839">
                  <a:extLst>
                    <a:ext uri="{9D8B030D-6E8A-4147-A177-3AD203B41FA5}">
                      <a16:colId xmlns:a16="http://schemas.microsoft.com/office/drawing/2014/main" xmlns="" val="2819244683"/>
                    </a:ext>
                  </a:extLst>
                </a:gridCol>
                <a:gridCol w="1496134">
                  <a:extLst>
                    <a:ext uri="{9D8B030D-6E8A-4147-A177-3AD203B41FA5}">
                      <a16:colId xmlns:a16="http://schemas.microsoft.com/office/drawing/2014/main" xmlns="" val="2489773818"/>
                    </a:ext>
                  </a:extLst>
                </a:gridCol>
                <a:gridCol w="3518108">
                  <a:extLst>
                    <a:ext uri="{9D8B030D-6E8A-4147-A177-3AD203B41FA5}">
                      <a16:colId xmlns:a16="http://schemas.microsoft.com/office/drawing/2014/main" xmlns="" val="3963738346"/>
                    </a:ext>
                  </a:extLst>
                </a:gridCol>
              </a:tblGrid>
              <a:tr h="2816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#S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Code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Title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L T P C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Sections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Student Count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Faculty(s) name(# of Sections)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54596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DS301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 Computing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3 0 0 3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 Priyanka P(3), </a:t>
                      </a:r>
                      <a:r>
                        <a:rPr lang="en-US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 Pallavi Mishra(1)</a:t>
                      </a:r>
                      <a:endParaRPr lang="en-IN" sz="1100" b="0" i="0" u="none" strike="noStrike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5176756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DS304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3 0 2 4 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1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 Ku Sreenivasarao(3), </a:t>
                      </a:r>
                      <a:r>
                        <a:rPr lang="en-IN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</a:t>
                      </a:r>
                      <a:r>
                        <a:rPr lang="en-IN" sz="1100" b="0" i="0" u="none" strike="noStrike" baseline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Laxmi L (2) ,                           Dr Madhusudhana Rao(3)</a:t>
                      </a:r>
                      <a:endParaRPr lang="en-IN" sz="1100" b="0" i="0" u="none" strike="noStrike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9131391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DS303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Blockchain Technology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3 0 0 3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 K Varaprasad(2),</a:t>
                      </a:r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 Sathya A R (2), Dr J Vamsinath(2),Dr SathyaVivek(2)</a:t>
                      </a:r>
                      <a:endParaRPr lang="en-IN" sz="1100" b="0" i="0" u="none" strike="noStrike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70574295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DS302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 Networks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3 0 2 4 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 S Kaushik(3</a:t>
                      </a:r>
                      <a:r>
                        <a:rPr lang="en-US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),Dr</a:t>
                      </a:r>
                      <a:r>
                        <a:rPr lang="en-US" sz="1100" b="0" i="0" u="none" strike="noStrike" baseline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 Sivarama Krishna(1)</a:t>
                      </a:r>
                      <a:endParaRPr lang="en-IN" sz="1100" b="0" i="0" u="none" strike="noStrike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1527577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DS305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Wrangling and Visualization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2 0 2 3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 P Pavan Kumar (2),</a:t>
                      </a:r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 Venugopal(</a:t>
                      </a:r>
                      <a:r>
                        <a:rPr lang="en-IN" sz="1100" b="0" i="0" u="sng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Industry Exp.)</a:t>
                      </a:r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(2)</a:t>
                      </a:r>
                      <a:endParaRPr lang="en-IN" sz="1100" b="1" i="0" u="none" strike="noStrike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62452534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CS304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 Engineering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3 0 0 3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 P Rohini(2),</a:t>
                      </a:r>
                      <a:r>
                        <a:rPr lang="en-US" sz="11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1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 K.Srinivasa Rao(2), </a:t>
                      </a:r>
                      <a:r>
                        <a:rPr lang="en-US" sz="11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 M Priyadharsini(2),Mr Sandeep (2)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3363575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 301</a:t>
                      </a:r>
                      <a:endParaRPr lang="en-IN" sz="11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 Skills -III</a:t>
                      </a:r>
                      <a:endParaRPr lang="en-IN" sz="11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0 0 2 1 </a:t>
                      </a:r>
                      <a:endParaRPr lang="en-IN" sz="11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1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 G S</a:t>
                      </a:r>
                      <a:r>
                        <a:rPr lang="en-IN" sz="1100" b="1" u="none" strike="noStrike" baseline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100" b="1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Brahma(Xplore Team)</a:t>
                      </a:r>
                      <a:endParaRPr lang="en-IN" sz="1100" b="1" i="0" u="none" strike="noStrike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922583643"/>
                  </a:ext>
                </a:extLst>
              </a:tr>
            </a:tbl>
          </a:graphicData>
        </a:graphic>
      </p:graphicFrame>
      <p:sp>
        <p:nvSpPr>
          <p:cNvPr id="6" name="Title 2">
            <a:extLst>
              <a:ext uri="{FF2B5EF4-FFF2-40B4-BE49-F238E27FC236}">
                <a16:creationId xmlns:a16="http://schemas.microsoft.com/office/drawing/2014/main" xmlns="" id="{93CCD088-79B6-E201-FE6F-88ECC4CB9E3E}"/>
              </a:ext>
            </a:extLst>
          </p:cNvPr>
          <p:cNvSpPr txBox="1">
            <a:spLocks/>
          </p:cNvSpPr>
          <p:nvPr/>
        </p:nvSpPr>
        <p:spPr>
          <a:xfrm>
            <a:off x="0" y="3775333"/>
            <a:ext cx="2164466" cy="374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III B. Tech.,(AI-DS)</a:t>
            </a:r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06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2"/>
            <a:ext cx="12005902" cy="4955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A.Y. 2025-2026</a:t>
            </a:r>
            <a:r>
              <a:rPr lang="en-US" sz="3200" b="1" dirty="0">
                <a:solidFill>
                  <a:srgbClr val="C00000"/>
                </a:solidFill>
              </a:rPr>
              <a:t>, </a:t>
            </a:r>
            <a:r>
              <a:rPr lang="en-US" sz="3200" b="1" dirty="0" smtClean="0">
                <a:solidFill>
                  <a:srgbClr val="C00000"/>
                </a:solidFill>
              </a:rPr>
              <a:t>Odd Semester B.Tech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551145"/>
            <a:ext cx="12192000" cy="22179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Department of ME and CE                                                                                                                                                                                                IcfaiTech, IFHE, Hyderabad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391936"/>
              </p:ext>
            </p:extLst>
          </p:nvPr>
        </p:nvGraphicFramePr>
        <p:xfrm>
          <a:off x="471350" y="1191175"/>
          <a:ext cx="11249299" cy="48071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8441">
                  <a:extLst>
                    <a:ext uri="{9D8B030D-6E8A-4147-A177-3AD203B41FA5}">
                      <a16:colId xmlns:a16="http://schemas.microsoft.com/office/drawing/2014/main" xmlns="" val="1030434983"/>
                    </a:ext>
                  </a:extLst>
                </a:gridCol>
                <a:gridCol w="1176509">
                  <a:extLst>
                    <a:ext uri="{9D8B030D-6E8A-4147-A177-3AD203B41FA5}">
                      <a16:colId xmlns:a16="http://schemas.microsoft.com/office/drawing/2014/main" xmlns="" val="1110191798"/>
                    </a:ext>
                  </a:extLst>
                </a:gridCol>
                <a:gridCol w="3951534">
                  <a:extLst>
                    <a:ext uri="{9D8B030D-6E8A-4147-A177-3AD203B41FA5}">
                      <a16:colId xmlns:a16="http://schemas.microsoft.com/office/drawing/2014/main" xmlns="" val="3583011560"/>
                    </a:ext>
                  </a:extLst>
                </a:gridCol>
                <a:gridCol w="818441">
                  <a:extLst>
                    <a:ext uri="{9D8B030D-6E8A-4147-A177-3AD203B41FA5}">
                      <a16:colId xmlns:a16="http://schemas.microsoft.com/office/drawing/2014/main" xmlns="" val="3235219144"/>
                    </a:ext>
                  </a:extLst>
                </a:gridCol>
                <a:gridCol w="818441">
                  <a:extLst>
                    <a:ext uri="{9D8B030D-6E8A-4147-A177-3AD203B41FA5}">
                      <a16:colId xmlns:a16="http://schemas.microsoft.com/office/drawing/2014/main" xmlns="" val="1745999324"/>
                    </a:ext>
                  </a:extLst>
                </a:gridCol>
                <a:gridCol w="1240449">
                  <a:extLst>
                    <a:ext uri="{9D8B030D-6E8A-4147-A177-3AD203B41FA5}">
                      <a16:colId xmlns:a16="http://schemas.microsoft.com/office/drawing/2014/main" xmlns="" val="1312691711"/>
                    </a:ext>
                  </a:extLst>
                </a:gridCol>
                <a:gridCol w="1112568">
                  <a:extLst>
                    <a:ext uri="{9D8B030D-6E8A-4147-A177-3AD203B41FA5}">
                      <a16:colId xmlns:a16="http://schemas.microsoft.com/office/drawing/2014/main" xmlns="" val="899407933"/>
                    </a:ext>
                  </a:extLst>
                </a:gridCol>
                <a:gridCol w="1312916">
                  <a:extLst>
                    <a:ext uri="{9D8B030D-6E8A-4147-A177-3AD203B41FA5}">
                      <a16:colId xmlns:a16="http://schemas.microsoft.com/office/drawing/2014/main" xmlns="" val="1789253530"/>
                    </a:ext>
                  </a:extLst>
                </a:gridCol>
              </a:tblGrid>
              <a:tr h="300446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III B.TECH(ME)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298834362"/>
                  </a:ext>
                </a:extLst>
              </a:tr>
              <a:tr h="60089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S.NO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Course Code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Subject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L T P C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Sections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Student Count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# Faculty Required(2)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# Faculty Required(3)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600554205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ME309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COMPUTER AIDED ENGINEERING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3 0 2 4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584756929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ME311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INDUSTRIAL ENGINEERING AND OPTIMIZATION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3 0 0 3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070063924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ME307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INTELLIGENT TRANSPORTATION SYSTEMS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3 0 0 3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576657830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ME308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AUTONOMOUS VEHICLES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3 0 0 3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430163938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ME310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ROBOTICS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3 0 2 4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711384878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SP301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SPECIAL PROJECT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0 0 6 3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161105372"/>
                  </a:ext>
                </a:extLst>
              </a:tr>
              <a:tr h="300446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III B.TECH(MT)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475973658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MT306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MICROPROCESSOR AND MICROCONTROLLERS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3 0 2 4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652979163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MT307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HYDRAULIC AND PNEUMATIC SYSTEMS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3 0 0 3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070474545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MT308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CAD/CAM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3 0 2 4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628702539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MT309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INTELLIGENT TRANSPORTATION SYSTEMS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3 0 0 3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2652538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MT311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ROBOTICS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3 0 2 4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054670626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SP301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SPECIAL PROJECT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0 0 6 3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276693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85333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2"/>
            <a:ext cx="12005902" cy="4955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A.Y.,2025-2026, </a:t>
            </a:r>
            <a:r>
              <a:rPr lang="en-US" sz="3200" b="1" dirty="0" smtClean="0">
                <a:solidFill>
                  <a:srgbClr val="C00000"/>
                </a:solidFill>
              </a:rPr>
              <a:t>Odd Semester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551145"/>
            <a:ext cx="12192000" cy="22179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Department of ME and CE                                                                                                                                                                                                IcfaiTech, IFHE, Hyderabad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365748"/>
              </p:ext>
            </p:extLst>
          </p:nvPr>
        </p:nvGraphicFramePr>
        <p:xfrm>
          <a:off x="93049" y="1132453"/>
          <a:ext cx="11514544" cy="53306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0142">
                  <a:extLst>
                    <a:ext uri="{9D8B030D-6E8A-4147-A177-3AD203B41FA5}">
                      <a16:colId xmlns:a16="http://schemas.microsoft.com/office/drawing/2014/main" xmlns="" val="2965906021"/>
                    </a:ext>
                  </a:extLst>
                </a:gridCol>
                <a:gridCol w="1487764">
                  <a:extLst>
                    <a:ext uri="{9D8B030D-6E8A-4147-A177-3AD203B41FA5}">
                      <a16:colId xmlns:a16="http://schemas.microsoft.com/office/drawing/2014/main" xmlns="" val="1817657872"/>
                    </a:ext>
                  </a:extLst>
                </a:gridCol>
                <a:gridCol w="4100730">
                  <a:extLst>
                    <a:ext uri="{9D8B030D-6E8A-4147-A177-3AD203B41FA5}">
                      <a16:colId xmlns:a16="http://schemas.microsoft.com/office/drawing/2014/main" xmlns="" val="1315801291"/>
                    </a:ext>
                  </a:extLst>
                </a:gridCol>
                <a:gridCol w="800142">
                  <a:extLst>
                    <a:ext uri="{9D8B030D-6E8A-4147-A177-3AD203B41FA5}">
                      <a16:colId xmlns:a16="http://schemas.microsoft.com/office/drawing/2014/main" xmlns="" val="2617616452"/>
                    </a:ext>
                  </a:extLst>
                </a:gridCol>
                <a:gridCol w="800142">
                  <a:extLst>
                    <a:ext uri="{9D8B030D-6E8A-4147-A177-3AD203B41FA5}">
                      <a16:colId xmlns:a16="http://schemas.microsoft.com/office/drawing/2014/main" xmlns="" val="74842593"/>
                    </a:ext>
                  </a:extLst>
                </a:gridCol>
                <a:gridCol w="1350240">
                  <a:extLst>
                    <a:ext uri="{9D8B030D-6E8A-4147-A177-3AD203B41FA5}">
                      <a16:colId xmlns:a16="http://schemas.microsoft.com/office/drawing/2014/main" xmlns="" val="2467235264"/>
                    </a:ext>
                  </a:extLst>
                </a:gridCol>
                <a:gridCol w="1087692">
                  <a:extLst>
                    <a:ext uri="{9D8B030D-6E8A-4147-A177-3AD203B41FA5}">
                      <a16:colId xmlns:a16="http://schemas.microsoft.com/office/drawing/2014/main" xmlns="" val="1937799622"/>
                    </a:ext>
                  </a:extLst>
                </a:gridCol>
                <a:gridCol w="1087692">
                  <a:extLst>
                    <a:ext uri="{9D8B030D-6E8A-4147-A177-3AD203B41FA5}">
                      <a16:colId xmlns:a16="http://schemas.microsoft.com/office/drawing/2014/main" xmlns="" val="1948792687"/>
                    </a:ext>
                  </a:extLst>
                </a:gridCol>
              </a:tblGrid>
              <a:tr h="44295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S.NO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Course Code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Subject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L T P C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Sections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Student Count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# Faculty Required(2)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# Faculty Required(3)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extLst>
                  <a:ext uri="{0D108BD9-81ED-4DB2-BD59-A6C34878D82A}">
                    <a16:rowId xmlns:a16="http://schemas.microsoft.com/office/drawing/2014/main" xmlns="" val="2163032515"/>
                  </a:ext>
                </a:extLst>
              </a:tr>
              <a:tr h="221479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III B.TECH(ME)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extLst>
                  <a:ext uri="{0D108BD9-81ED-4DB2-BD59-A6C34878D82A}">
                    <a16:rowId xmlns:a16="http://schemas.microsoft.com/office/drawing/2014/main" xmlns="" val="2798480817"/>
                  </a:ext>
                </a:extLst>
              </a:tr>
              <a:tr h="22147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ME301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Machine tools &amp; Metrology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3 0 2 4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extLst>
                  <a:ext uri="{0D108BD9-81ED-4DB2-BD59-A6C34878D82A}">
                    <a16:rowId xmlns:a16="http://schemas.microsoft.com/office/drawing/2014/main" xmlns="" val="3721784759"/>
                  </a:ext>
                </a:extLst>
              </a:tr>
              <a:tr h="22147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ME302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Design of Machine Elements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3 0 2 4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extLst>
                  <a:ext uri="{0D108BD9-81ED-4DB2-BD59-A6C34878D82A}">
                    <a16:rowId xmlns:a16="http://schemas.microsoft.com/office/drawing/2014/main" xmlns="" val="1172301166"/>
                  </a:ext>
                </a:extLst>
              </a:tr>
              <a:tr h="22147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ME303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Smart and Intelligent Manufacturing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3 0 0 3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extLst>
                  <a:ext uri="{0D108BD9-81ED-4DB2-BD59-A6C34878D82A}">
                    <a16:rowId xmlns:a16="http://schemas.microsoft.com/office/drawing/2014/main" xmlns="" val="4110168762"/>
                  </a:ext>
                </a:extLst>
              </a:tr>
              <a:tr h="22147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ME304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Heat and Mass Transfer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3 0 2 4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extLst>
                  <a:ext uri="{0D108BD9-81ED-4DB2-BD59-A6C34878D82A}">
                    <a16:rowId xmlns:a16="http://schemas.microsoft.com/office/drawing/2014/main" xmlns="" val="4118584001"/>
                  </a:ext>
                </a:extLst>
              </a:tr>
              <a:tr h="22147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ME306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CAD/CAM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3 0 2 4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extLst>
                  <a:ext uri="{0D108BD9-81ED-4DB2-BD59-A6C34878D82A}">
                    <a16:rowId xmlns:a16="http://schemas.microsoft.com/office/drawing/2014/main" xmlns="" val="1887164018"/>
                  </a:ext>
                </a:extLst>
              </a:tr>
              <a:tr h="221479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III B.TECH(MT)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extLst>
                  <a:ext uri="{0D108BD9-81ED-4DB2-BD59-A6C34878D82A}">
                    <a16:rowId xmlns:a16="http://schemas.microsoft.com/office/drawing/2014/main" xmlns="" val="1417246256"/>
                  </a:ext>
                </a:extLst>
              </a:tr>
              <a:tr h="22147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MEC225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Kinematics and Dynamics of Machinery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3 0 0 3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extLst>
                  <a:ext uri="{0D108BD9-81ED-4DB2-BD59-A6C34878D82A}">
                    <a16:rowId xmlns:a16="http://schemas.microsoft.com/office/drawing/2014/main" xmlns="" val="1353700247"/>
                  </a:ext>
                </a:extLst>
              </a:tr>
              <a:tr h="22147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MT302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Fluid Mechanics &amp; Hydraulic Machines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3 0 2 4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extLst>
                  <a:ext uri="{0D108BD9-81ED-4DB2-BD59-A6C34878D82A}">
                    <a16:rowId xmlns:a16="http://schemas.microsoft.com/office/drawing/2014/main" xmlns="" val="2837881889"/>
                  </a:ext>
                </a:extLst>
              </a:tr>
              <a:tr h="22147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MT301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Sensors Actuators and Drivers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3 0 2 4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extLst>
                  <a:ext uri="{0D108BD9-81ED-4DB2-BD59-A6C34878D82A}">
                    <a16:rowId xmlns:a16="http://schemas.microsoft.com/office/drawing/2014/main" xmlns="" val="543190928"/>
                  </a:ext>
                </a:extLst>
              </a:tr>
              <a:tr h="22147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MT304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Micro Electro Mechanical </a:t>
                      </a:r>
                      <a:r>
                        <a:rPr lang="en-US" sz="1400" u="none" strike="noStrike" dirty="0" smtClean="0">
                          <a:effectLst/>
                        </a:rPr>
                        <a:t>Systems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3 0 0 3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extLst>
                  <a:ext uri="{0D108BD9-81ED-4DB2-BD59-A6C34878D82A}">
                    <a16:rowId xmlns:a16="http://schemas.microsoft.com/office/drawing/2014/main" xmlns="" val="2357443453"/>
                  </a:ext>
                </a:extLst>
              </a:tr>
              <a:tr h="22147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MT305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Mechatronic System Design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3 0 0 3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extLst>
                  <a:ext uri="{0D108BD9-81ED-4DB2-BD59-A6C34878D82A}">
                    <a16:rowId xmlns:a16="http://schemas.microsoft.com/office/drawing/2014/main" xmlns="" val="1638660933"/>
                  </a:ext>
                </a:extLst>
              </a:tr>
              <a:tr h="210933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IV Year </a:t>
                      </a:r>
                      <a:r>
                        <a:rPr lang="en-US" sz="1400" b="1" u="none" strike="noStrike" dirty="0" smtClean="0">
                          <a:effectLst/>
                        </a:rPr>
                        <a:t>B.Tech (</a:t>
                      </a:r>
                      <a:r>
                        <a:rPr lang="en-US" sz="1400" b="1" u="none" strike="noStrike" dirty="0">
                          <a:effectLst/>
                        </a:rPr>
                        <a:t>MT)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extLst>
                  <a:ext uri="{0D108BD9-81ED-4DB2-BD59-A6C34878D82A}">
                    <a16:rowId xmlns:a16="http://schemas.microsoft.com/office/drawing/2014/main" xmlns="" val="3222140053"/>
                  </a:ext>
                </a:extLst>
              </a:tr>
              <a:tr h="21093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MT315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Unmanned Aerial Vehicles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3003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extLst>
                  <a:ext uri="{0D108BD9-81ED-4DB2-BD59-A6C34878D82A}">
                    <a16:rowId xmlns:a16="http://schemas.microsoft.com/office/drawing/2014/main" xmlns="" val="3967192876"/>
                  </a:ext>
                </a:extLst>
              </a:tr>
              <a:tr h="21093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MT316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BioMechatronics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3003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extLst>
                  <a:ext uri="{0D108BD9-81ED-4DB2-BD59-A6C34878D82A}">
                    <a16:rowId xmlns:a16="http://schemas.microsoft.com/office/drawing/2014/main" xmlns="" val="267656123"/>
                  </a:ext>
                </a:extLst>
              </a:tr>
              <a:tr h="21093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MT317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Computer Integrated Manufacturing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3003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extLst>
                  <a:ext uri="{0D108BD9-81ED-4DB2-BD59-A6C34878D82A}">
                    <a16:rowId xmlns:a16="http://schemas.microsoft.com/office/drawing/2014/main" xmlns="" val="4094675299"/>
                  </a:ext>
                </a:extLst>
              </a:tr>
              <a:tr h="21093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MT403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Advances in Robotics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3003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extLst>
                  <a:ext uri="{0D108BD9-81ED-4DB2-BD59-A6C34878D82A}">
                    <a16:rowId xmlns:a16="http://schemas.microsoft.com/office/drawing/2014/main" xmlns="" val="2186974018"/>
                  </a:ext>
                </a:extLst>
              </a:tr>
              <a:tr h="210933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IV Year B.Tech(CE)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extLst>
                  <a:ext uri="{0D108BD9-81ED-4DB2-BD59-A6C34878D82A}">
                    <a16:rowId xmlns:a16="http://schemas.microsoft.com/office/drawing/2014/main" xmlns="" val="2898058794"/>
                  </a:ext>
                </a:extLst>
              </a:tr>
              <a:tr h="21093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CE414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Environmental Impact Assessment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3003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extLst>
                  <a:ext uri="{0D108BD9-81ED-4DB2-BD59-A6C34878D82A}">
                    <a16:rowId xmlns:a16="http://schemas.microsoft.com/office/drawing/2014/main" xmlns="" val="186614364"/>
                  </a:ext>
                </a:extLst>
              </a:tr>
              <a:tr h="21093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CE415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Disaster Management </a:t>
                      </a:r>
                      <a:r>
                        <a:rPr lang="en-US" sz="1400" u="none" strike="noStrike" dirty="0">
                          <a:effectLst/>
                        </a:rPr>
                        <a:t>and Mitigation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3003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extLst>
                  <a:ext uri="{0D108BD9-81ED-4DB2-BD59-A6C34878D82A}">
                    <a16:rowId xmlns:a16="http://schemas.microsoft.com/office/drawing/2014/main" xmlns="" val="3091089514"/>
                  </a:ext>
                </a:extLst>
              </a:tr>
              <a:tr h="21093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CE416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GIS and Remote Sensing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3003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extLst>
                  <a:ext uri="{0D108BD9-81ED-4DB2-BD59-A6C34878D82A}">
                    <a16:rowId xmlns:a16="http://schemas.microsoft.com/office/drawing/2014/main" xmlns="" val="2125432382"/>
                  </a:ext>
                </a:extLst>
              </a:tr>
              <a:tr h="21093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CE417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Automation Building and Information Technology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" marR="8808" marT="8808" marB="0" anchor="b"/>
                </a:tc>
                <a:extLst>
                  <a:ext uri="{0D108BD9-81ED-4DB2-BD59-A6C34878D82A}">
                    <a16:rowId xmlns:a16="http://schemas.microsoft.com/office/drawing/2014/main" xmlns="" val="3729083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21204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199" y="1322042"/>
            <a:ext cx="11260751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b="1" dirty="0" smtClean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  <a:p>
            <a:pPr marL="0" indent="0" algn="ctr">
              <a:buNone/>
            </a:pPr>
            <a:r>
              <a:rPr lang="en-US" sz="44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BASIC SCIENCES &amp; HUMANITIES</a:t>
            </a:r>
          </a:p>
          <a:p>
            <a:pPr marL="0" indent="0" algn="ctr">
              <a:buNone/>
            </a:pPr>
            <a:r>
              <a:rPr lang="en-US" sz="44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DEPARTMENT</a:t>
            </a:r>
            <a:endParaRPr lang="en-IN" sz="4400" b="1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5827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2"/>
            <a:ext cx="12005902" cy="4955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A.Y.,2024-2025, </a:t>
            </a:r>
            <a:r>
              <a:rPr lang="en-US" sz="3200" b="1" dirty="0" smtClean="0">
                <a:solidFill>
                  <a:srgbClr val="C00000"/>
                </a:solidFill>
              </a:rPr>
              <a:t>ODD </a:t>
            </a:r>
            <a:r>
              <a:rPr lang="en-US" sz="3200" b="1" dirty="0">
                <a:solidFill>
                  <a:srgbClr val="C00000"/>
                </a:solidFill>
              </a:rPr>
              <a:t>Semester </a:t>
            </a:r>
            <a:r>
              <a:rPr lang="en-US" sz="3200" b="1" dirty="0" smtClean="0">
                <a:solidFill>
                  <a:srgbClr val="C00000"/>
                </a:solidFill>
              </a:rPr>
              <a:t>I </a:t>
            </a:r>
            <a:r>
              <a:rPr lang="en-US" sz="3200" b="1" dirty="0">
                <a:solidFill>
                  <a:srgbClr val="C00000"/>
                </a:solidFill>
              </a:rPr>
              <a:t>Year B.Tech.,(2024-2028 Batch) 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3430" y="1283678"/>
            <a:ext cx="11800096" cy="5394914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n-US" sz="3600" b="0" i="0" u="none" strike="noStrike" dirty="0">
                <a:solidFill>
                  <a:srgbClr val="FF0000"/>
                </a:solidFill>
                <a:effectLst/>
              </a:rPr>
              <a:t> </a:t>
            </a:r>
            <a:endParaRPr lang="en-US" sz="24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dirty="0"/>
          </a:p>
          <a:p>
            <a:pPr lvl="2">
              <a:buClr>
                <a:schemeClr val="tx1"/>
              </a:buClr>
              <a:buFont typeface="Wingdings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Clr>
                <a:srgbClr val="00B050"/>
              </a:buClr>
              <a:buNone/>
            </a:pPr>
            <a:endParaRPr lang="en-US" sz="1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Clr>
                <a:srgbClr val="7030A0"/>
              </a:buClr>
              <a:buNone/>
            </a:pPr>
            <a:endParaRPr lang="en-IN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030A0"/>
              </a:buClr>
            </a:pPr>
            <a:endParaRPr lang="en-I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18976" y="1283678"/>
          <a:ext cx="11403147" cy="43473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4038">
                  <a:extLst>
                    <a:ext uri="{9D8B030D-6E8A-4147-A177-3AD203B41FA5}">
                      <a16:colId xmlns:a16="http://schemas.microsoft.com/office/drawing/2014/main" xmlns="" val="1713920727"/>
                    </a:ext>
                  </a:extLst>
                </a:gridCol>
                <a:gridCol w="590442">
                  <a:extLst>
                    <a:ext uri="{9D8B030D-6E8A-4147-A177-3AD203B41FA5}">
                      <a16:colId xmlns:a16="http://schemas.microsoft.com/office/drawing/2014/main" xmlns="" val="407890422"/>
                    </a:ext>
                  </a:extLst>
                </a:gridCol>
                <a:gridCol w="3162851">
                  <a:extLst>
                    <a:ext uri="{9D8B030D-6E8A-4147-A177-3AD203B41FA5}">
                      <a16:colId xmlns:a16="http://schemas.microsoft.com/office/drawing/2014/main" xmlns="" val="830862168"/>
                    </a:ext>
                  </a:extLst>
                </a:gridCol>
                <a:gridCol w="1020726">
                  <a:extLst>
                    <a:ext uri="{9D8B030D-6E8A-4147-A177-3AD203B41FA5}">
                      <a16:colId xmlns:a16="http://schemas.microsoft.com/office/drawing/2014/main" xmlns="" val="1103402483"/>
                    </a:ext>
                  </a:extLst>
                </a:gridCol>
                <a:gridCol w="871869">
                  <a:extLst>
                    <a:ext uri="{9D8B030D-6E8A-4147-A177-3AD203B41FA5}">
                      <a16:colId xmlns:a16="http://schemas.microsoft.com/office/drawing/2014/main" xmlns="" val="2819244683"/>
                    </a:ext>
                  </a:extLst>
                </a:gridCol>
                <a:gridCol w="1201479">
                  <a:extLst>
                    <a:ext uri="{9D8B030D-6E8A-4147-A177-3AD203B41FA5}">
                      <a16:colId xmlns:a16="http://schemas.microsoft.com/office/drawing/2014/main" xmlns="" val="2489773818"/>
                    </a:ext>
                  </a:extLst>
                </a:gridCol>
                <a:gridCol w="4151742">
                  <a:extLst>
                    <a:ext uri="{9D8B030D-6E8A-4147-A177-3AD203B41FA5}">
                      <a16:colId xmlns:a16="http://schemas.microsoft.com/office/drawing/2014/main" xmlns="" val="3963738346"/>
                    </a:ext>
                  </a:extLst>
                </a:gridCol>
              </a:tblGrid>
              <a:tr h="4603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#S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Code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Title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L T P C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Sections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Student Count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Faculty(s) name(# of Sections)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545960"/>
                  </a:ext>
                </a:extLst>
              </a:tr>
              <a:tr h="60141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ES101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Computer Programming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2 0 4 4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813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0" dirty="0" smtClean="0">
                          <a:latin typeface="+mn-lt"/>
                        </a:rPr>
                        <a:t>Dr. Srinivasa Rao D(3),</a:t>
                      </a:r>
                      <a:r>
                        <a:rPr lang="en-IN" sz="1400" b="0" baseline="0" dirty="0" smtClean="0">
                          <a:latin typeface="+mn-lt"/>
                        </a:rPr>
                        <a:t> </a:t>
                      </a:r>
                      <a:r>
                        <a:rPr lang="en-IN" sz="1400" b="1" baseline="0" dirty="0" smtClean="0">
                          <a:latin typeface="+mn-lt"/>
                        </a:rPr>
                        <a:t>Dr. Santosh Kumar Sahoo(3</a:t>
                      </a:r>
                      <a:r>
                        <a:rPr lang="en-IN" sz="1400" b="0" baseline="0" dirty="0" smtClean="0">
                          <a:latin typeface="+mn-lt"/>
                        </a:rPr>
                        <a:t>), Dr. Dileep Kumar(3), Mr. Brahma Naidu(3)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517675601"/>
                  </a:ext>
                </a:extLst>
              </a:tr>
              <a:tr h="4226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ES104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Engineering Graphics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1 0 4 3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400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Mr. Venu Gopoal(2), </a:t>
                      </a:r>
                      <a:r>
                        <a:rPr lang="en-IN" sz="1400" b="1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Ms. Priya S Natesh(2</a:t>
                      </a:r>
                      <a:r>
                        <a:rPr lang="en-IN" sz="1400" b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),</a:t>
                      </a:r>
                      <a:r>
                        <a:rPr lang="en-IN" sz="1400" b="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Mr.I.V.Sarma(2)</a:t>
                      </a:r>
                      <a:endParaRPr lang="en-IN" sz="14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913139121"/>
                  </a:ext>
                </a:extLst>
              </a:tr>
              <a:tr h="36100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ES105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Digital Fabrication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1 1 2 3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413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dirty="0" smtClean="0">
                          <a:latin typeface="+mn-lt"/>
                        </a:rPr>
                        <a:t>Dr. M. Avinash(2),</a:t>
                      </a:r>
                      <a:r>
                        <a:rPr lang="en-IN" sz="1400" b="1" baseline="0" dirty="0" smtClean="0">
                          <a:latin typeface="+mn-lt"/>
                        </a:rPr>
                        <a:t> </a:t>
                      </a:r>
                      <a:r>
                        <a:rPr lang="en-IN" sz="1400" b="0" dirty="0" smtClean="0">
                          <a:latin typeface="+mn-lt"/>
                        </a:rPr>
                        <a:t>Dr. Manmadhachari(2), Dr. Viveka Nanda(2),</a:t>
                      </a:r>
                      <a:r>
                        <a:rPr lang="en-IN" sz="1400" b="0" baseline="0" dirty="0" smtClean="0">
                          <a:latin typeface="+mn-lt"/>
                        </a:rPr>
                        <a:t> </a:t>
                      </a:r>
                      <a:endParaRPr lang="en-IN" sz="14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705742953"/>
                  </a:ext>
                </a:extLst>
              </a:tr>
              <a:tr h="6296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ES106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Environmental Sciences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2 0 0 2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400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Dr. Srilalitha(1), Dr. GS Bramha(1), Dr. Satish(1), Dr. </a:t>
                      </a:r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Keshav(</a:t>
                      </a:r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1), Ms. K Manasaveena(1), Ms. Nagalaxmi(1)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152757744"/>
                  </a:ext>
                </a:extLst>
              </a:tr>
              <a:tr h="6296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ES107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Basic Electronics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2 1 2 4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413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Dr. Asisa Kumar </a:t>
                      </a:r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P(2), Dr. Soumit Ch(1), Dr. Sandhya(1), Dr. N. Prasad(2)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858388812"/>
                  </a:ext>
                </a:extLst>
              </a:tr>
              <a:tr h="47442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BS103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Linear Algebra and ODE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2 1 0 3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813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400" b="0" dirty="0" smtClean="0">
                          <a:effectLst/>
                          <a:latin typeface="+mn-lt"/>
                        </a:rPr>
                        <a:t>Dr. Rakesh Reddy(1), Dr. Gautam Kumar(1),  </a:t>
                      </a:r>
                    </a:p>
                    <a:p>
                      <a:pPr rtl="0" fontAlgn="b"/>
                      <a:r>
                        <a:rPr lang="en-IN" sz="1400" b="0" dirty="0" smtClean="0">
                          <a:effectLst/>
                          <a:latin typeface="+mn-lt"/>
                        </a:rPr>
                        <a:t>Dr. S. Mohan Reddy(2), Dr. B. Anjalaih(2)</a:t>
                      </a:r>
                    </a:p>
                    <a:p>
                      <a:pPr rtl="0" fontAlgn="b"/>
                      <a:r>
                        <a:rPr lang="en-IN" sz="1400" b="1" dirty="0" smtClean="0">
                          <a:effectLst/>
                          <a:latin typeface="+mn-lt"/>
                        </a:rPr>
                        <a:t>Dr. T. Divya(1</a:t>
                      </a:r>
                      <a:r>
                        <a:rPr lang="en-IN" sz="1400" b="0" dirty="0" smtClean="0">
                          <a:effectLst/>
                          <a:latin typeface="+mn-lt"/>
                        </a:rPr>
                        <a:t>), Dr. Ramesh K(2)</a:t>
                      </a:r>
                    </a:p>
                    <a:p>
                      <a:pPr rtl="0" fontAlgn="b"/>
                      <a:r>
                        <a:rPr lang="pt-BR" sz="1400" b="0" dirty="0" smtClean="0">
                          <a:effectLst/>
                          <a:latin typeface="+mn-lt"/>
                        </a:rPr>
                        <a:t>Dr. D P R V Subba Rao(1), </a:t>
                      </a:r>
                      <a:r>
                        <a:rPr lang="en-IN" sz="1400" b="0" dirty="0" smtClean="0">
                          <a:effectLst/>
                          <a:latin typeface="+mn-lt"/>
                        </a:rPr>
                        <a:t>Dr. Anjanna Matta(2)</a:t>
                      </a:r>
                    </a:p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568273682"/>
                  </a:ext>
                </a:extLst>
              </a:tr>
            </a:tbl>
          </a:graphicData>
        </a:graphic>
      </p:graphicFrame>
      <p:sp>
        <p:nvSpPr>
          <p:cNvPr id="11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551145"/>
            <a:ext cx="12192000" cy="22179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Department of </a:t>
            </a:r>
            <a:r>
              <a:rPr kumimoji="0" lang="en-I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Humanities and Sciences                                                                                                                                                                                </a:t>
            </a: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IcfaiTech, IFHE, Hyderabad</a:t>
            </a:r>
          </a:p>
        </p:txBody>
      </p:sp>
    </p:spTree>
    <p:extLst>
      <p:ext uri="{BB962C8B-B14F-4D97-AF65-F5344CB8AC3E}">
        <p14:creationId xmlns:p14="http://schemas.microsoft.com/office/powerpoint/2010/main" val="182472510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2"/>
            <a:ext cx="12005902" cy="4955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A.Y.,2024-2025, </a:t>
            </a:r>
            <a:r>
              <a:rPr lang="en-US" sz="3200" b="1" dirty="0" smtClean="0">
                <a:solidFill>
                  <a:srgbClr val="C00000"/>
                </a:solidFill>
              </a:rPr>
              <a:t>ODD </a:t>
            </a:r>
            <a:r>
              <a:rPr lang="en-US" sz="3200" b="1" dirty="0">
                <a:solidFill>
                  <a:srgbClr val="C00000"/>
                </a:solidFill>
              </a:rPr>
              <a:t>Semester </a:t>
            </a:r>
            <a:r>
              <a:rPr lang="en-US" sz="3200" b="1" dirty="0" smtClean="0">
                <a:solidFill>
                  <a:srgbClr val="C00000"/>
                </a:solidFill>
              </a:rPr>
              <a:t>I </a:t>
            </a:r>
            <a:r>
              <a:rPr lang="en-US" sz="3200" b="1" dirty="0">
                <a:solidFill>
                  <a:srgbClr val="C00000"/>
                </a:solidFill>
              </a:rPr>
              <a:t>Year B.Tech.,(2024-2028 Batch) 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3430" y="1283678"/>
            <a:ext cx="11800096" cy="5394914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n-US" sz="3600" b="0" i="0" u="none" strike="noStrike" dirty="0">
                <a:solidFill>
                  <a:srgbClr val="FF0000"/>
                </a:solidFill>
                <a:effectLst/>
              </a:rPr>
              <a:t> </a:t>
            </a:r>
            <a:endParaRPr lang="en-US" sz="24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dirty="0"/>
          </a:p>
          <a:p>
            <a:pPr lvl="2">
              <a:buClr>
                <a:schemeClr val="tx1"/>
              </a:buClr>
              <a:buFont typeface="Wingdings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Clr>
                <a:srgbClr val="00B050"/>
              </a:buClr>
              <a:buNone/>
            </a:pPr>
            <a:endParaRPr lang="en-US" sz="1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Clr>
                <a:srgbClr val="7030A0"/>
              </a:buClr>
              <a:buNone/>
            </a:pPr>
            <a:endParaRPr lang="en-IN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030A0"/>
              </a:buClr>
            </a:pPr>
            <a:endParaRPr lang="en-I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-5044" y="1189330"/>
          <a:ext cx="11979948" cy="2556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316">
                  <a:extLst>
                    <a:ext uri="{9D8B030D-6E8A-4147-A177-3AD203B41FA5}">
                      <a16:colId xmlns:a16="http://schemas.microsoft.com/office/drawing/2014/main" xmlns="" val="1713920727"/>
                    </a:ext>
                  </a:extLst>
                </a:gridCol>
                <a:gridCol w="1025268">
                  <a:extLst>
                    <a:ext uri="{9D8B030D-6E8A-4147-A177-3AD203B41FA5}">
                      <a16:colId xmlns:a16="http://schemas.microsoft.com/office/drawing/2014/main" xmlns="" val="407890422"/>
                    </a:ext>
                  </a:extLst>
                </a:gridCol>
                <a:gridCol w="2934586">
                  <a:extLst>
                    <a:ext uri="{9D8B030D-6E8A-4147-A177-3AD203B41FA5}">
                      <a16:colId xmlns:a16="http://schemas.microsoft.com/office/drawing/2014/main" xmlns="" val="830862168"/>
                    </a:ext>
                  </a:extLst>
                </a:gridCol>
                <a:gridCol w="882502">
                  <a:extLst>
                    <a:ext uri="{9D8B030D-6E8A-4147-A177-3AD203B41FA5}">
                      <a16:colId xmlns:a16="http://schemas.microsoft.com/office/drawing/2014/main" xmlns="" val="1103402483"/>
                    </a:ext>
                  </a:extLst>
                </a:gridCol>
                <a:gridCol w="893135">
                  <a:extLst>
                    <a:ext uri="{9D8B030D-6E8A-4147-A177-3AD203B41FA5}">
                      <a16:colId xmlns:a16="http://schemas.microsoft.com/office/drawing/2014/main" xmlns="" val="2819244683"/>
                    </a:ext>
                  </a:extLst>
                </a:gridCol>
                <a:gridCol w="1212111">
                  <a:extLst>
                    <a:ext uri="{9D8B030D-6E8A-4147-A177-3AD203B41FA5}">
                      <a16:colId xmlns:a16="http://schemas.microsoft.com/office/drawing/2014/main" xmlns="" val="2489773818"/>
                    </a:ext>
                  </a:extLst>
                </a:gridCol>
                <a:gridCol w="4766030">
                  <a:extLst>
                    <a:ext uri="{9D8B030D-6E8A-4147-A177-3AD203B41FA5}">
                      <a16:colId xmlns:a16="http://schemas.microsoft.com/office/drawing/2014/main" xmlns="" val="3963738346"/>
                    </a:ext>
                  </a:extLst>
                </a:gridCol>
              </a:tblGrid>
              <a:tr h="2816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#S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Code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Title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L T P C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Sections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Student Count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Faculty(s) name(# of Sections)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545960"/>
                  </a:ext>
                </a:extLst>
              </a:tr>
              <a:tr h="333651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EG101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English Language Skills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2 0 2 3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813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400" b="0" dirty="0" smtClean="0">
                          <a:effectLst/>
                          <a:latin typeface="+mn-lt"/>
                        </a:rPr>
                        <a:t>Dr. Loreina(2), Dr. Swathi(2), Dr. Upendar(2)</a:t>
                      </a:r>
                    </a:p>
                    <a:p>
                      <a:pPr rtl="0" fontAlgn="b"/>
                      <a:r>
                        <a:rPr lang="en-IN" sz="1400" b="0" dirty="0" smtClean="0">
                          <a:effectLst/>
                          <a:latin typeface="+mn-lt"/>
                        </a:rPr>
                        <a:t>Dr. Kondal B(2),  Dr. Swami B(1), Dr. Nilanjana(2), Dr. </a:t>
                      </a:r>
                      <a:r>
                        <a:rPr lang="en-IN" sz="1400" b="1" dirty="0" smtClean="0">
                          <a:effectLst/>
                          <a:latin typeface="+mn-lt"/>
                        </a:rPr>
                        <a:t>Madhupama(1)</a:t>
                      </a:r>
                    </a:p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5176756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BS102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Physics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2 1 2 4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400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Dr. Elizabeth(1), Dr. Sreecharan (1),</a:t>
                      </a:r>
                      <a:r>
                        <a:rPr lang="en-IN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Dr. Ashwin(2), </a:t>
                      </a:r>
                      <a:r>
                        <a:rPr lang="en-IN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Dr. Soloman(2</a:t>
                      </a:r>
                      <a:r>
                        <a:rPr lang="en-IN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), Dr. Leela 8L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9131391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BS101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Chemistry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2 1 2 4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413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Dr. Srilalitha(1), Dr. GS Bramha(1), </a:t>
                      </a:r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Dr. Satish(2</a:t>
                      </a:r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), Dr. Keshav(2)</a:t>
                      </a:r>
                    </a:p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70574295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HS101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Understanding India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0 0 0 0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813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dirty="0" smtClean="0">
                          <a:latin typeface="+mn-lt"/>
                        </a:rPr>
                        <a:t>Dr. Venkata Siva Gabbita(12</a:t>
                      </a:r>
                      <a:r>
                        <a:rPr lang="en-IN" sz="1400" b="0" dirty="0" smtClean="0">
                          <a:latin typeface="+mn-lt"/>
                        </a:rPr>
                        <a:t>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152757744"/>
                  </a:ext>
                </a:extLst>
              </a:tr>
            </a:tbl>
          </a:graphicData>
        </a:graphic>
      </p:graphicFrame>
      <p:sp>
        <p:nvSpPr>
          <p:cNvPr id="11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551145"/>
            <a:ext cx="12192000" cy="22179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Department of </a:t>
            </a:r>
            <a:r>
              <a:rPr kumimoji="0" lang="en-I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Humanities and Sciences                                                                                                                                                                                </a:t>
            </a: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IcfaiTech, IFHE, Hyderabad</a:t>
            </a:r>
          </a:p>
        </p:txBody>
      </p:sp>
    </p:spTree>
    <p:extLst>
      <p:ext uri="{BB962C8B-B14F-4D97-AF65-F5344CB8AC3E}">
        <p14:creationId xmlns:p14="http://schemas.microsoft.com/office/powerpoint/2010/main" val="264074720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2"/>
            <a:ext cx="12005902" cy="4955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A.Y.,2024-2025, </a:t>
            </a:r>
            <a:r>
              <a:rPr lang="en-US" sz="3200" b="1" dirty="0" smtClean="0">
                <a:solidFill>
                  <a:srgbClr val="C00000"/>
                </a:solidFill>
              </a:rPr>
              <a:t>ODD </a:t>
            </a:r>
            <a:r>
              <a:rPr lang="en-US" sz="3200" b="1" dirty="0">
                <a:solidFill>
                  <a:srgbClr val="C00000"/>
                </a:solidFill>
              </a:rPr>
              <a:t>Semester </a:t>
            </a:r>
            <a:r>
              <a:rPr lang="en-US" sz="3200" b="1" dirty="0" smtClean="0">
                <a:solidFill>
                  <a:srgbClr val="C00000"/>
                </a:solidFill>
              </a:rPr>
              <a:t>I </a:t>
            </a:r>
            <a:r>
              <a:rPr lang="en-US" sz="3200" b="1" dirty="0">
                <a:solidFill>
                  <a:srgbClr val="C00000"/>
                </a:solidFill>
              </a:rPr>
              <a:t>Year </a:t>
            </a:r>
            <a:r>
              <a:rPr lang="en-US" sz="3200" b="1" dirty="0" smtClean="0">
                <a:solidFill>
                  <a:srgbClr val="C00000"/>
                </a:solidFill>
              </a:rPr>
              <a:t>BSC(2024-2027 </a:t>
            </a:r>
            <a:r>
              <a:rPr lang="en-US" sz="3200" b="1" dirty="0">
                <a:solidFill>
                  <a:srgbClr val="C00000"/>
                </a:solidFill>
              </a:rPr>
              <a:t>Batch) 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3430" y="1283678"/>
            <a:ext cx="11800096" cy="5394914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n-US" sz="3600" b="0" i="0" u="none" strike="noStrike" dirty="0">
                <a:solidFill>
                  <a:srgbClr val="FF0000"/>
                </a:solidFill>
                <a:effectLst/>
              </a:rPr>
              <a:t> </a:t>
            </a:r>
            <a:endParaRPr lang="en-US" sz="24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dirty="0"/>
          </a:p>
          <a:p>
            <a:pPr lvl="2">
              <a:buClr>
                <a:schemeClr val="tx1"/>
              </a:buClr>
              <a:buFont typeface="Wingdings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Clr>
                <a:srgbClr val="00B050"/>
              </a:buClr>
              <a:buNone/>
            </a:pPr>
            <a:endParaRPr lang="en-US" sz="1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Clr>
                <a:srgbClr val="7030A0"/>
              </a:buClr>
              <a:buNone/>
            </a:pPr>
            <a:endParaRPr lang="en-IN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030A0"/>
              </a:buClr>
            </a:pPr>
            <a:endParaRPr lang="en-I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18999" y="1199835"/>
          <a:ext cx="11571431" cy="2337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513">
                  <a:extLst>
                    <a:ext uri="{9D8B030D-6E8A-4147-A177-3AD203B41FA5}">
                      <a16:colId xmlns:a16="http://schemas.microsoft.com/office/drawing/2014/main" xmlns="" val="1713920727"/>
                    </a:ext>
                  </a:extLst>
                </a:gridCol>
                <a:gridCol w="704744">
                  <a:extLst>
                    <a:ext uri="{9D8B030D-6E8A-4147-A177-3AD203B41FA5}">
                      <a16:colId xmlns:a16="http://schemas.microsoft.com/office/drawing/2014/main" xmlns="" val="407890422"/>
                    </a:ext>
                  </a:extLst>
                </a:gridCol>
                <a:gridCol w="2955851">
                  <a:extLst>
                    <a:ext uri="{9D8B030D-6E8A-4147-A177-3AD203B41FA5}">
                      <a16:colId xmlns:a16="http://schemas.microsoft.com/office/drawing/2014/main" xmlns="" val="830862168"/>
                    </a:ext>
                  </a:extLst>
                </a:gridCol>
                <a:gridCol w="1073888">
                  <a:extLst>
                    <a:ext uri="{9D8B030D-6E8A-4147-A177-3AD203B41FA5}">
                      <a16:colId xmlns:a16="http://schemas.microsoft.com/office/drawing/2014/main" xmlns="" val="1103402483"/>
                    </a:ext>
                  </a:extLst>
                </a:gridCol>
                <a:gridCol w="797442">
                  <a:extLst>
                    <a:ext uri="{9D8B030D-6E8A-4147-A177-3AD203B41FA5}">
                      <a16:colId xmlns:a16="http://schemas.microsoft.com/office/drawing/2014/main" xmlns="" val="2819244683"/>
                    </a:ext>
                  </a:extLst>
                </a:gridCol>
                <a:gridCol w="1690577">
                  <a:extLst>
                    <a:ext uri="{9D8B030D-6E8A-4147-A177-3AD203B41FA5}">
                      <a16:colId xmlns:a16="http://schemas.microsoft.com/office/drawing/2014/main" xmlns="" val="2489773818"/>
                    </a:ext>
                  </a:extLst>
                </a:gridCol>
                <a:gridCol w="4109416">
                  <a:extLst>
                    <a:ext uri="{9D8B030D-6E8A-4147-A177-3AD203B41FA5}">
                      <a16:colId xmlns:a16="http://schemas.microsoft.com/office/drawing/2014/main" xmlns="" val="3963738346"/>
                    </a:ext>
                  </a:extLst>
                </a:gridCol>
              </a:tblGrid>
              <a:tr h="2816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+mn-lt"/>
                        </a:rPr>
                        <a:t>#S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+mn-lt"/>
                        </a:rPr>
                        <a:t>Code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+mn-lt"/>
                        </a:rPr>
                        <a:t>Title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+mn-lt"/>
                        </a:rPr>
                        <a:t>L T P C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+mn-lt"/>
                        </a:rPr>
                        <a:t>Sections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+mn-lt"/>
                        </a:rPr>
                        <a:t>Student Count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+mn-lt"/>
                        </a:rPr>
                        <a:t>Faculty(s) name(# of Sections)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54596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BSDA101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Introduction to DS&amp;AI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3 1 0 4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dirty="0" smtClean="0">
                          <a:latin typeface="+mn-lt"/>
                        </a:rPr>
                        <a:t>Mr. B. Jyothi Krishna(1), </a:t>
                      </a:r>
                      <a:r>
                        <a:rPr lang="en-IN" sz="1400" b="1" dirty="0" smtClean="0">
                          <a:latin typeface="+mn-lt"/>
                        </a:rPr>
                        <a:t>Dr. Sarit(1</a:t>
                      </a:r>
                      <a:r>
                        <a:rPr lang="en-IN" sz="1400" dirty="0" smtClean="0">
                          <a:latin typeface="+mn-lt"/>
                        </a:rPr>
                        <a:t>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5176756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BSCS101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Programming in 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3 0 2 4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Mr. Kaleem(1), </a:t>
                      </a:r>
                      <a:r>
                        <a:rPr lang="en-IN" sz="1400" b="1" dirty="0" smtClean="0">
                          <a:latin typeface="+mn-lt"/>
                        </a:rPr>
                        <a:t>Dr. Joydeep Roy(1</a:t>
                      </a:r>
                      <a:r>
                        <a:rPr lang="en-IN" sz="1400" dirty="0" smtClean="0">
                          <a:latin typeface="+mn-lt"/>
                        </a:rPr>
                        <a:t>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9131391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rgbClr val="212529"/>
                          </a:solidFill>
                          <a:effectLst/>
                          <a:latin typeface="+mn-lt"/>
                        </a:rPr>
                        <a:t>IDSC101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Statistics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3 0 0 3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dirty="0" smtClean="0">
                          <a:latin typeface="+mn-lt"/>
                        </a:rPr>
                        <a:t>Dr. Pijush Panday(2</a:t>
                      </a:r>
                      <a:r>
                        <a:rPr lang="en-IN" sz="1400" dirty="0" smtClean="0">
                          <a:latin typeface="+mn-lt"/>
                        </a:rPr>
                        <a:t>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70574295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rgbClr val="212529"/>
                          </a:solidFill>
                          <a:effectLst/>
                          <a:latin typeface="+mn-lt"/>
                        </a:rPr>
                        <a:t>AEC101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Effective English Communication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2 0 2 3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dirty="0" smtClean="0">
                          <a:latin typeface="+mn-lt"/>
                        </a:rPr>
                        <a:t>Dr. Upender(1), </a:t>
                      </a:r>
                      <a:r>
                        <a:rPr lang="en-IN" sz="1400" b="1" dirty="0" smtClean="0">
                          <a:latin typeface="+mn-lt"/>
                        </a:rPr>
                        <a:t>Dr. Madhupama(1</a:t>
                      </a:r>
                      <a:r>
                        <a:rPr lang="en-IN" sz="1400" dirty="0" smtClean="0">
                          <a:latin typeface="+mn-lt"/>
                        </a:rPr>
                        <a:t>)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1527577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SHOT402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Personal, Family and Social Health &amp; Wellness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2 0 2 3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dirty="0" smtClean="0">
                          <a:latin typeface="+mn-lt"/>
                        </a:rPr>
                        <a:t>Dr. Suneetha Rajesham(2</a:t>
                      </a:r>
                      <a:r>
                        <a:rPr lang="en-IN" sz="1400" dirty="0" smtClean="0">
                          <a:latin typeface="+mn-lt"/>
                        </a:rPr>
                        <a:t>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85838881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VAC107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Understanding India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2 0 0 2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dirty="0" smtClean="0">
                          <a:latin typeface="+mn-lt"/>
                        </a:rPr>
                        <a:t>Dr. Suneetha Rajesham(2</a:t>
                      </a:r>
                      <a:r>
                        <a:rPr lang="en-IN" sz="1400" dirty="0" smtClean="0">
                          <a:latin typeface="+mn-lt"/>
                        </a:rPr>
                        <a:t>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442655965"/>
                  </a:ext>
                </a:extLst>
              </a:tr>
            </a:tbl>
          </a:graphicData>
        </a:graphic>
      </p:graphicFrame>
      <p:sp>
        <p:nvSpPr>
          <p:cNvPr id="11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551145"/>
            <a:ext cx="12192000" cy="22179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Department of Humanities and Sciences                                                                                                                                                                                IcfaiTech, IFHE, Hyderabad</a:t>
            </a:r>
          </a:p>
        </p:txBody>
      </p:sp>
    </p:spTree>
    <p:extLst>
      <p:ext uri="{BB962C8B-B14F-4D97-AF65-F5344CB8AC3E}">
        <p14:creationId xmlns:p14="http://schemas.microsoft.com/office/powerpoint/2010/main" val="133799663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2"/>
            <a:ext cx="12005902" cy="4955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A.Y.,2024-2025, </a:t>
            </a:r>
            <a:r>
              <a:rPr lang="en-US" sz="3200" b="1" dirty="0" smtClean="0">
                <a:solidFill>
                  <a:srgbClr val="C00000"/>
                </a:solidFill>
              </a:rPr>
              <a:t>ODD </a:t>
            </a:r>
            <a:r>
              <a:rPr lang="en-US" sz="3200" b="1" dirty="0">
                <a:solidFill>
                  <a:srgbClr val="C00000"/>
                </a:solidFill>
              </a:rPr>
              <a:t>Semester </a:t>
            </a:r>
            <a:r>
              <a:rPr lang="en-US" sz="3200" b="1" dirty="0" smtClean="0">
                <a:solidFill>
                  <a:srgbClr val="C00000"/>
                </a:solidFill>
              </a:rPr>
              <a:t>I </a:t>
            </a:r>
            <a:r>
              <a:rPr lang="en-US" sz="3200" b="1" dirty="0">
                <a:solidFill>
                  <a:srgbClr val="C00000"/>
                </a:solidFill>
              </a:rPr>
              <a:t>Year </a:t>
            </a:r>
            <a:r>
              <a:rPr lang="en-US" sz="3200" b="1" dirty="0" smtClean="0">
                <a:solidFill>
                  <a:srgbClr val="C00000"/>
                </a:solidFill>
              </a:rPr>
              <a:t>BCA(2024-2027 </a:t>
            </a:r>
            <a:r>
              <a:rPr lang="en-US" sz="3200" b="1" dirty="0">
                <a:solidFill>
                  <a:srgbClr val="C00000"/>
                </a:solidFill>
              </a:rPr>
              <a:t>Batch) 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3430" y="1283678"/>
            <a:ext cx="11800096" cy="5394914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n-US" sz="3600" b="0" i="0" u="none" strike="noStrike" dirty="0">
                <a:solidFill>
                  <a:srgbClr val="FF0000"/>
                </a:solidFill>
                <a:effectLst/>
              </a:rPr>
              <a:t> </a:t>
            </a:r>
            <a:endParaRPr lang="en-US" sz="24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dirty="0"/>
          </a:p>
          <a:p>
            <a:pPr lvl="2">
              <a:buClr>
                <a:schemeClr val="tx1"/>
              </a:buClr>
              <a:buFont typeface="Wingdings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Clr>
                <a:srgbClr val="00B050"/>
              </a:buClr>
              <a:buNone/>
            </a:pPr>
            <a:endParaRPr lang="en-US" sz="1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Clr>
                <a:srgbClr val="7030A0"/>
              </a:buClr>
              <a:buNone/>
            </a:pPr>
            <a:endParaRPr lang="en-IN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030A0"/>
              </a:buClr>
            </a:pPr>
            <a:endParaRPr lang="en-I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18999" y="1199835"/>
          <a:ext cx="11571431" cy="21172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875">
                  <a:extLst>
                    <a:ext uri="{9D8B030D-6E8A-4147-A177-3AD203B41FA5}">
                      <a16:colId xmlns:a16="http://schemas.microsoft.com/office/drawing/2014/main" xmlns="" val="1713920727"/>
                    </a:ext>
                  </a:extLst>
                </a:gridCol>
                <a:gridCol w="903768">
                  <a:extLst>
                    <a:ext uri="{9D8B030D-6E8A-4147-A177-3AD203B41FA5}">
                      <a16:colId xmlns:a16="http://schemas.microsoft.com/office/drawing/2014/main" xmlns="" val="407890422"/>
                    </a:ext>
                  </a:extLst>
                </a:gridCol>
                <a:gridCol w="3859618">
                  <a:extLst>
                    <a:ext uri="{9D8B030D-6E8A-4147-A177-3AD203B41FA5}">
                      <a16:colId xmlns:a16="http://schemas.microsoft.com/office/drawing/2014/main" xmlns="" val="830862168"/>
                    </a:ext>
                  </a:extLst>
                </a:gridCol>
                <a:gridCol w="882503">
                  <a:extLst>
                    <a:ext uri="{9D8B030D-6E8A-4147-A177-3AD203B41FA5}">
                      <a16:colId xmlns:a16="http://schemas.microsoft.com/office/drawing/2014/main" xmlns="" val="1103402483"/>
                    </a:ext>
                  </a:extLst>
                </a:gridCol>
                <a:gridCol w="797442">
                  <a:extLst>
                    <a:ext uri="{9D8B030D-6E8A-4147-A177-3AD203B41FA5}">
                      <a16:colId xmlns:a16="http://schemas.microsoft.com/office/drawing/2014/main" xmlns="" val="2819244683"/>
                    </a:ext>
                  </a:extLst>
                </a:gridCol>
                <a:gridCol w="935665">
                  <a:extLst>
                    <a:ext uri="{9D8B030D-6E8A-4147-A177-3AD203B41FA5}">
                      <a16:colId xmlns:a16="http://schemas.microsoft.com/office/drawing/2014/main" xmlns="" val="2489773818"/>
                    </a:ext>
                  </a:extLst>
                </a:gridCol>
                <a:gridCol w="3960560">
                  <a:extLst>
                    <a:ext uri="{9D8B030D-6E8A-4147-A177-3AD203B41FA5}">
                      <a16:colId xmlns:a16="http://schemas.microsoft.com/office/drawing/2014/main" xmlns="" val="3963738346"/>
                    </a:ext>
                  </a:extLst>
                </a:gridCol>
              </a:tblGrid>
              <a:tr h="2816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#S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Code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Title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L T P C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Sections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Student Count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Faculty(s) name(# of Sections)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54596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EGL101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English language skills (content same as EG101)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2 1 0 3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dirty="0" smtClean="0">
                          <a:latin typeface="+mn-lt"/>
                        </a:rPr>
                        <a:t>Dr. Nilanjana(1), </a:t>
                      </a:r>
                      <a:r>
                        <a:rPr lang="en-IN" sz="1400" b="1" dirty="0" smtClean="0">
                          <a:latin typeface="+mn-lt"/>
                        </a:rPr>
                        <a:t>Dr. Loreina(1</a:t>
                      </a:r>
                      <a:r>
                        <a:rPr lang="en-IN" sz="1400" dirty="0" smtClean="0">
                          <a:latin typeface="+mn-lt"/>
                        </a:rPr>
                        <a:t>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176756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MA111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Mathematical FCA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4  0 0 4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dirty="0" smtClean="0">
                          <a:latin typeface="+mn-lt"/>
                        </a:rPr>
                        <a:t>Dr. Sunil Das(2</a:t>
                      </a:r>
                      <a:r>
                        <a:rPr lang="en-IN" sz="1400" dirty="0" smtClean="0">
                          <a:latin typeface="+mn-lt"/>
                        </a:rPr>
                        <a:t>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9131391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BCA113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Introduction to Computer System Design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4  0 0 4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dirty="0" smtClean="0">
                          <a:latin typeface="+mn-lt"/>
                        </a:rPr>
                        <a:t>Mr. Madhu Sudhakar(2</a:t>
                      </a:r>
                      <a:r>
                        <a:rPr lang="en-IN" sz="1400" dirty="0" smtClean="0">
                          <a:latin typeface="+mn-lt"/>
                        </a:rPr>
                        <a:t>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70574295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BCA114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 Programming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2 1 2 4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dirty="0" smtClean="0">
                          <a:latin typeface="+mn-lt"/>
                        </a:rPr>
                        <a:t>Mr. Joydeep Roy(1), </a:t>
                      </a:r>
                      <a:r>
                        <a:rPr lang="en-IN" sz="1400" b="1" dirty="0" smtClean="0">
                          <a:latin typeface="+mn-lt"/>
                        </a:rPr>
                        <a:t>Mr. Kaleem(1</a:t>
                      </a:r>
                      <a:r>
                        <a:rPr lang="en-IN" sz="1400" dirty="0" smtClean="0">
                          <a:latin typeface="+mn-lt"/>
                        </a:rPr>
                        <a:t>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1527577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BCA115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Introduction to DS&amp;AI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2 1 0 3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dirty="0" smtClean="0">
                          <a:latin typeface="+mn-lt"/>
                        </a:rPr>
                        <a:t>Mr. B. Jyothi Krishna(1</a:t>
                      </a:r>
                      <a:r>
                        <a:rPr lang="en-IN" sz="1400" dirty="0" smtClean="0">
                          <a:latin typeface="+mn-lt"/>
                        </a:rPr>
                        <a:t>), Mr. Sayan Nath(1)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858388812"/>
                  </a:ext>
                </a:extLst>
              </a:tr>
            </a:tbl>
          </a:graphicData>
        </a:graphic>
      </p:graphicFrame>
      <p:sp>
        <p:nvSpPr>
          <p:cNvPr id="11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551145"/>
            <a:ext cx="12192000" cy="22179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Department of Humanities and Sciences                                                                                                                                                                                IcfaiTech, IFHE, Hyderabad</a:t>
            </a:r>
          </a:p>
        </p:txBody>
      </p:sp>
    </p:spTree>
    <p:extLst>
      <p:ext uri="{BB962C8B-B14F-4D97-AF65-F5344CB8AC3E}">
        <p14:creationId xmlns:p14="http://schemas.microsoft.com/office/powerpoint/2010/main" val="324399577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2"/>
            <a:ext cx="12005902" cy="4955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A.Y.,2024-2025, Even Semester </a:t>
            </a:r>
            <a:r>
              <a:rPr lang="en-US" sz="3200" b="1" dirty="0" smtClean="0">
                <a:solidFill>
                  <a:srgbClr val="C00000"/>
                </a:solidFill>
              </a:rPr>
              <a:t>I </a:t>
            </a:r>
            <a:r>
              <a:rPr lang="en-US" sz="3200" b="1" dirty="0">
                <a:solidFill>
                  <a:srgbClr val="C00000"/>
                </a:solidFill>
              </a:rPr>
              <a:t>Year B.Tech.,(2024-2028 Batch) 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3430" y="1283678"/>
            <a:ext cx="11800096" cy="5394914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n-US" sz="3600" b="0" i="0" u="none" strike="noStrike" dirty="0">
                <a:solidFill>
                  <a:srgbClr val="FF0000"/>
                </a:solidFill>
                <a:effectLst/>
              </a:rPr>
              <a:t> </a:t>
            </a:r>
            <a:endParaRPr lang="en-US" sz="24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dirty="0"/>
          </a:p>
          <a:p>
            <a:pPr lvl="2">
              <a:buClr>
                <a:schemeClr val="tx1"/>
              </a:buClr>
              <a:buFont typeface="Wingdings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Clr>
                <a:srgbClr val="00B050"/>
              </a:buClr>
              <a:buNone/>
            </a:pPr>
            <a:endParaRPr lang="en-US" sz="1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Clr>
                <a:srgbClr val="7030A0"/>
              </a:buClr>
              <a:buNone/>
            </a:pPr>
            <a:endParaRPr lang="en-IN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030A0"/>
              </a:buClr>
            </a:pPr>
            <a:endParaRPr lang="en-I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18976" y="1283678"/>
          <a:ext cx="11674549" cy="41719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3654">
                  <a:extLst>
                    <a:ext uri="{9D8B030D-6E8A-4147-A177-3AD203B41FA5}">
                      <a16:colId xmlns:a16="http://schemas.microsoft.com/office/drawing/2014/main" xmlns="" val="1713920727"/>
                    </a:ext>
                  </a:extLst>
                </a:gridCol>
                <a:gridCol w="604495">
                  <a:extLst>
                    <a:ext uri="{9D8B030D-6E8A-4147-A177-3AD203B41FA5}">
                      <a16:colId xmlns:a16="http://schemas.microsoft.com/office/drawing/2014/main" xmlns="" val="407890422"/>
                    </a:ext>
                  </a:extLst>
                </a:gridCol>
                <a:gridCol w="3054122">
                  <a:extLst>
                    <a:ext uri="{9D8B030D-6E8A-4147-A177-3AD203B41FA5}">
                      <a16:colId xmlns:a16="http://schemas.microsoft.com/office/drawing/2014/main" xmlns="" val="830862168"/>
                    </a:ext>
                  </a:extLst>
                </a:gridCol>
                <a:gridCol w="967562">
                  <a:extLst>
                    <a:ext uri="{9D8B030D-6E8A-4147-A177-3AD203B41FA5}">
                      <a16:colId xmlns:a16="http://schemas.microsoft.com/office/drawing/2014/main" xmlns="" val="1103402483"/>
                    </a:ext>
                  </a:extLst>
                </a:gridCol>
                <a:gridCol w="925033">
                  <a:extLst>
                    <a:ext uri="{9D8B030D-6E8A-4147-A177-3AD203B41FA5}">
                      <a16:colId xmlns:a16="http://schemas.microsoft.com/office/drawing/2014/main" xmlns="" val="2819244683"/>
                    </a:ext>
                  </a:extLst>
                </a:gridCol>
                <a:gridCol w="967563">
                  <a:extLst>
                    <a:ext uri="{9D8B030D-6E8A-4147-A177-3AD203B41FA5}">
                      <a16:colId xmlns:a16="http://schemas.microsoft.com/office/drawing/2014/main" xmlns="" val="2489773818"/>
                    </a:ext>
                  </a:extLst>
                </a:gridCol>
                <a:gridCol w="4742120">
                  <a:extLst>
                    <a:ext uri="{9D8B030D-6E8A-4147-A177-3AD203B41FA5}">
                      <a16:colId xmlns:a16="http://schemas.microsoft.com/office/drawing/2014/main" xmlns="" val="3963738346"/>
                    </a:ext>
                  </a:extLst>
                </a:gridCol>
              </a:tblGrid>
              <a:tr h="5053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#S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Code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Title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L T P C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Sections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Student Count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Faculty(s) name(# of Sections)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545960"/>
                  </a:ext>
                </a:extLst>
              </a:tr>
              <a:tr h="6602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BS104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Higher Calculus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2 1 0 3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791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Dr.G. S. Mohan Reddy(2), Dr. Rakesh Reddy T(2)</a:t>
                      </a:r>
                    </a:p>
                    <a:p>
                      <a:pPr algn="l"/>
                      <a:r>
                        <a:rPr lang="en-IN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Dr.T.Divya(2), Dr.K.Ramesh (2), Dr.Anjanna Matta (2)</a:t>
                      </a:r>
                    </a:p>
                    <a:p>
                      <a:pPr algn="l"/>
                      <a:r>
                        <a:rPr lang="en-I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Dr.B. Anjalaih </a:t>
                      </a:r>
                      <a:r>
                        <a:rPr lang="en-IN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(2) </a:t>
                      </a:r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517675601"/>
                  </a:ext>
                </a:extLst>
              </a:tr>
              <a:tr h="6858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EG102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Professional Communication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3 0 0 3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791</a:t>
                      </a:r>
                      <a:endParaRPr lang="en-IN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algn="ctr" fontAlgn="b"/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Dr Loreina (2</a:t>
                      </a:r>
                      <a:r>
                        <a:rPr lang="en-IN" sz="14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), Dr </a:t>
                      </a:r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Swathi (2</a:t>
                      </a:r>
                      <a:r>
                        <a:rPr lang="en-IN" sz="14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),</a:t>
                      </a:r>
                      <a:r>
                        <a:rPr lang="en-IN" sz="14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Dr </a:t>
                      </a:r>
                      <a:r>
                        <a:rPr lang="en-IN" sz="14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Kondal </a:t>
                      </a:r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(2</a:t>
                      </a:r>
                      <a:r>
                        <a:rPr lang="en-IN" sz="14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), Dr </a:t>
                      </a:r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Swamy (2</a:t>
                      </a:r>
                      <a:r>
                        <a:rPr lang="en-IN" sz="14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Dr Madhupama(2), Dr </a:t>
                      </a:r>
                      <a:r>
                        <a:rPr lang="en-IN" sz="14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Nilanjana (2)</a:t>
                      </a:r>
                      <a:endParaRPr lang="en-IN" sz="14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913139121"/>
                  </a:ext>
                </a:extLst>
              </a:tr>
              <a:tr h="5570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ES102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 Structures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2 0 4 4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791</a:t>
                      </a:r>
                      <a:endParaRPr lang="en-IN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algn="ctr" fontAlgn="b"/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Dr. Rashmi Sahay </a:t>
                      </a:r>
                      <a:r>
                        <a:rPr lang="en-IN" sz="14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(3</a:t>
                      </a:r>
                      <a:r>
                        <a:rPr lang="en-IN" sz="1400" b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), Dr</a:t>
                      </a:r>
                      <a:r>
                        <a:rPr lang="en-IN" sz="14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B Seetharamulu  (3)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Dr. Meena Kumari  (3</a:t>
                      </a:r>
                      <a:r>
                        <a:rPr lang="en-IN" sz="1400" b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), Dr</a:t>
                      </a:r>
                      <a:r>
                        <a:rPr lang="en-IN" sz="14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Satya Vivek T  (3)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705742953"/>
                  </a:ext>
                </a:extLst>
              </a:tr>
              <a:tr h="6399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BS101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Chemistry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2 1 2 4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395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Dr. GS </a:t>
                      </a:r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Brahma, Dr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 V. Srilalitha</a:t>
                      </a:r>
                    </a:p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Dr. Sathish (2</a:t>
                      </a:r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), </a:t>
                      </a:r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</a:t>
                      </a: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 Kesav 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(2)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152757744"/>
                  </a:ext>
                </a:extLst>
              </a:tr>
              <a:tr h="6399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BS102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Physics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2 1 2 4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396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Dr. E. Zacharias (1</a:t>
                      </a:r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),</a:t>
                      </a:r>
                      <a:r>
                        <a:rPr lang="en-IN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</a:t>
                      </a: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 Shreecharan 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(2</a:t>
                      </a:r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),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Dr. Ashwin (1</a:t>
                      </a:r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), Dr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 Soloman (2)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858388812"/>
                  </a:ext>
                </a:extLst>
              </a:tr>
              <a:tr h="4822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ES105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Digital Fabrication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1 1 2 3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395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Dr.K.Vivekananda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(2</a:t>
                      </a:r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),</a:t>
                      </a:r>
                      <a:r>
                        <a:rPr lang="en-IN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Ms.Priyanka 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Chattaroj (2</a:t>
                      </a:r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), Dr.M.Avinash 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(2)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568273682"/>
                  </a:ext>
                </a:extLst>
              </a:tr>
            </a:tbl>
          </a:graphicData>
        </a:graphic>
      </p:graphicFrame>
      <p:sp>
        <p:nvSpPr>
          <p:cNvPr id="11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551145"/>
            <a:ext cx="12192000" cy="22179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Department of </a:t>
            </a:r>
            <a:r>
              <a:rPr kumimoji="0" lang="en-I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Humanities and Sciences                                                                                                                                                                                </a:t>
            </a: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IcfaiTech, IFHE, Hyderabad</a:t>
            </a:r>
          </a:p>
        </p:txBody>
      </p:sp>
    </p:spTree>
    <p:extLst>
      <p:ext uri="{BB962C8B-B14F-4D97-AF65-F5344CB8AC3E}">
        <p14:creationId xmlns:p14="http://schemas.microsoft.com/office/powerpoint/2010/main" val="332738677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2"/>
            <a:ext cx="12005902" cy="4955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A.Y.,2024-2025, Even Semester </a:t>
            </a:r>
            <a:r>
              <a:rPr lang="en-US" sz="3200" b="1" dirty="0" smtClean="0">
                <a:solidFill>
                  <a:srgbClr val="C00000"/>
                </a:solidFill>
              </a:rPr>
              <a:t>I </a:t>
            </a:r>
            <a:r>
              <a:rPr lang="en-US" sz="3200" b="1" dirty="0">
                <a:solidFill>
                  <a:srgbClr val="C00000"/>
                </a:solidFill>
              </a:rPr>
              <a:t>Year B.Tech.,(2024-2028 Batch) 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3430" y="1283678"/>
            <a:ext cx="11800096" cy="5394914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n-US" sz="3600" b="0" i="0" u="none" strike="noStrike" dirty="0">
                <a:solidFill>
                  <a:srgbClr val="FF0000"/>
                </a:solidFill>
                <a:effectLst/>
              </a:rPr>
              <a:t> </a:t>
            </a:r>
            <a:endParaRPr lang="en-US" sz="24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dirty="0"/>
          </a:p>
          <a:p>
            <a:pPr lvl="2">
              <a:buClr>
                <a:schemeClr val="tx1"/>
              </a:buClr>
              <a:buFont typeface="Wingdings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Clr>
                <a:srgbClr val="00B050"/>
              </a:buClr>
              <a:buNone/>
            </a:pPr>
            <a:endParaRPr lang="en-US" sz="1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Clr>
                <a:srgbClr val="7030A0"/>
              </a:buClr>
              <a:buNone/>
            </a:pPr>
            <a:endParaRPr lang="en-IN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030A0"/>
              </a:buClr>
            </a:pPr>
            <a:endParaRPr lang="en-I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-5044" y="1189330"/>
          <a:ext cx="11979948" cy="20176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316">
                  <a:extLst>
                    <a:ext uri="{9D8B030D-6E8A-4147-A177-3AD203B41FA5}">
                      <a16:colId xmlns:a16="http://schemas.microsoft.com/office/drawing/2014/main" xmlns="" val="1713920727"/>
                    </a:ext>
                  </a:extLst>
                </a:gridCol>
                <a:gridCol w="1025268">
                  <a:extLst>
                    <a:ext uri="{9D8B030D-6E8A-4147-A177-3AD203B41FA5}">
                      <a16:colId xmlns:a16="http://schemas.microsoft.com/office/drawing/2014/main" xmlns="" val="407890422"/>
                    </a:ext>
                  </a:extLst>
                </a:gridCol>
                <a:gridCol w="2934586">
                  <a:extLst>
                    <a:ext uri="{9D8B030D-6E8A-4147-A177-3AD203B41FA5}">
                      <a16:colId xmlns:a16="http://schemas.microsoft.com/office/drawing/2014/main" xmlns="" val="830862168"/>
                    </a:ext>
                  </a:extLst>
                </a:gridCol>
                <a:gridCol w="882502">
                  <a:extLst>
                    <a:ext uri="{9D8B030D-6E8A-4147-A177-3AD203B41FA5}">
                      <a16:colId xmlns:a16="http://schemas.microsoft.com/office/drawing/2014/main" xmlns="" val="1103402483"/>
                    </a:ext>
                  </a:extLst>
                </a:gridCol>
                <a:gridCol w="893135">
                  <a:extLst>
                    <a:ext uri="{9D8B030D-6E8A-4147-A177-3AD203B41FA5}">
                      <a16:colId xmlns:a16="http://schemas.microsoft.com/office/drawing/2014/main" xmlns="" val="2819244683"/>
                    </a:ext>
                  </a:extLst>
                </a:gridCol>
                <a:gridCol w="1212111">
                  <a:extLst>
                    <a:ext uri="{9D8B030D-6E8A-4147-A177-3AD203B41FA5}">
                      <a16:colId xmlns:a16="http://schemas.microsoft.com/office/drawing/2014/main" xmlns="" val="2489773818"/>
                    </a:ext>
                  </a:extLst>
                </a:gridCol>
                <a:gridCol w="4766030">
                  <a:extLst>
                    <a:ext uri="{9D8B030D-6E8A-4147-A177-3AD203B41FA5}">
                      <a16:colId xmlns:a16="http://schemas.microsoft.com/office/drawing/2014/main" xmlns="" val="3963738346"/>
                    </a:ext>
                  </a:extLst>
                </a:gridCol>
              </a:tblGrid>
              <a:tr h="2816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#S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Code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Title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L T P C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Sections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Student Count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Faculty(s) name(# of Sections)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54596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ES104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Engineering Graphics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1 0 4 3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396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Mr.Ch.Venugopal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(</a:t>
                      </a:r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2), MR.I.V.Sarma 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(2</a:t>
                      </a:r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), Ms.Priya 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Natesh (2)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5176756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ES107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Basic Electronics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2 1 2 4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395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Dr. Asisa Kumar 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(2</a:t>
                      </a:r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), Dr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 Rajesh Jha (2</a:t>
                      </a:r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), Dr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 H Sudheer (2)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9131391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ES106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Environmental Sciences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2 0 0 2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396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Dr. GS </a:t>
                      </a:r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Brahma(1), Dr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 V. </a:t>
                      </a:r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Srilalitha(1), </a:t>
                      </a:r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</a:t>
                      </a: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 </a:t>
                      </a:r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Sathish(1</a:t>
                      </a:r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), Dr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 </a:t>
                      </a:r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Keshav(1), Nagalakshmi(1), Manasa Veena(1)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70574295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ES103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Introduction to Data Science &amp; AI</a:t>
                      </a:r>
                      <a:b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2 1 0 3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791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Dr. Kuncham Sreenivasa Rao  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(3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), Dr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 N Madhusudhana Rao  (3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), </a:t>
                      </a:r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 Dileep Kumar M  (3</a:t>
                      </a:r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), Dr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 Shadab Ahmad  (3)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152757744"/>
                  </a:ext>
                </a:extLst>
              </a:tr>
            </a:tbl>
          </a:graphicData>
        </a:graphic>
      </p:graphicFrame>
      <p:sp>
        <p:nvSpPr>
          <p:cNvPr id="11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551145"/>
            <a:ext cx="12192000" cy="22179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Department of </a:t>
            </a:r>
            <a:r>
              <a:rPr kumimoji="0" lang="en-I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Humanities and Sciences                                                                                                                                                                                </a:t>
            </a: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IcfaiTech, IFHE, Hyderabad</a:t>
            </a:r>
          </a:p>
        </p:txBody>
      </p:sp>
    </p:spTree>
    <p:extLst>
      <p:ext uri="{BB962C8B-B14F-4D97-AF65-F5344CB8AC3E}">
        <p14:creationId xmlns:p14="http://schemas.microsoft.com/office/powerpoint/2010/main" val="361579905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49" y="636902"/>
            <a:ext cx="12005902" cy="4955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A.Y.,2024-2025, Even Semester </a:t>
            </a:r>
            <a:r>
              <a:rPr lang="en-US" sz="3200" b="1" dirty="0" smtClean="0">
                <a:solidFill>
                  <a:srgbClr val="C00000"/>
                </a:solidFill>
              </a:rPr>
              <a:t>I </a:t>
            </a:r>
            <a:r>
              <a:rPr lang="en-US" sz="3200" b="1" dirty="0">
                <a:solidFill>
                  <a:srgbClr val="C00000"/>
                </a:solidFill>
              </a:rPr>
              <a:t>Year </a:t>
            </a:r>
            <a:r>
              <a:rPr lang="en-US" sz="3200" b="1" dirty="0" smtClean="0">
                <a:solidFill>
                  <a:srgbClr val="C00000"/>
                </a:solidFill>
              </a:rPr>
              <a:t>BSC(2024-2027 </a:t>
            </a:r>
            <a:r>
              <a:rPr lang="en-US" sz="3200" b="1" dirty="0">
                <a:solidFill>
                  <a:srgbClr val="C00000"/>
                </a:solidFill>
              </a:rPr>
              <a:t>Batch) 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3430" y="1283678"/>
            <a:ext cx="11800096" cy="5394914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n-US" sz="3600" b="0" i="0" u="none" strike="noStrike" dirty="0">
                <a:solidFill>
                  <a:srgbClr val="FF0000"/>
                </a:solidFill>
                <a:effectLst/>
              </a:rPr>
              <a:t> </a:t>
            </a:r>
            <a:endParaRPr lang="en-US" sz="24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dirty="0"/>
          </a:p>
          <a:p>
            <a:pPr lvl="2">
              <a:buClr>
                <a:schemeClr val="tx1"/>
              </a:buClr>
              <a:buFont typeface="Wingdings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Clr>
                <a:srgbClr val="00B050"/>
              </a:buClr>
              <a:buNone/>
            </a:pPr>
            <a:endParaRPr lang="en-US" sz="1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Clr>
                <a:srgbClr val="7030A0"/>
              </a:buClr>
              <a:buNone/>
            </a:pPr>
            <a:endParaRPr lang="en-IN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030A0"/>
              </a:buClr>
            </a:pPr>
            <a:endParaRPr lang="en-I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15399"/>
            <a:ext cx="12192000" cy="564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IF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10122"/>
            <a:ext cx="2714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ifheindia.org/icfaitech/images/myimg/icfaite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151" y="55608"/>
            <a:ext cx="1447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18999" y="1199835"/>
          <a:ext cx="11571431" cy="36466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513">
                  <a:extLst>
                    <a:ext uri="{9D8B030D-6E8A-4147-A177-3AD203B41FA5}">
                      <a16:colId xmlns:a16="http://schemas.microsoft.com/office/drawing/2014/main" xmlns="" val="1713920727"/>
                    </a:ext>
                  </a:extLst>
                </a:gridCol>
                <a:gridCol w="815380">
                  <a:extLst>
                    <a:ext uri="{9D8B030D-6E8A-4147-A177-3AD203B41FA5}">
                      <a16:colId xmlns:a16="http://schemas.microsoft.com/office/drawing/2014/main" xmlns="" val="407890422"/>
                    </a:ext>
                  </a:extLst>
                </a:gridCol>
                <a:gridCol w="3302415">
                  <a:extLst>
                    <a:ext uri="{9D8B030D-6E8A-4147-A177-3AD203B41FA5}">
                      <a16:colId xmlns:a16="http://schemas.microsoft.com/office/drawing/2014/main" xmlns="" val="830862168"/>
                    </a:ext>
                  </a:extLst>
                </a:gridCol>
                <a:gridCol w="925033">
                  <a:extLst>
                    <a:ext uri="{9D8B030D-6E8A-4147-A177-3AD203B41FA5}">
                      <a16:colId xmlns:a16="http://schemas.microsoft.com/office/drawing/2014/main" xmlns="" val="1103402483"/>
                    </a:ext>
                  </a:extLst>
                </a:gridCol>
                <a:gridCol w="1116418">
                  <a:extLst>
                    <a:ext uri="{9D8B030D-6E8A-4147-A177-3AD203B41FA5}">
                      <a16:colId xmlns:a16="http://schemas.microsoft.com/office/drawing/2014/main" xmlns="" val="2819244683"/>
                    </a:ext>
                  </a:extLst>
                </a:gridCol>
                <a:gridCol w="1318437">
                  <a:extLst>
                    <a:ext uri="{9D8B030D-6E8A-4147-A177-3AD203B41FA5}">
                      <a16:colId xmlns:a16="http://schemas.microsoft.com/office/drawing/2014/main" xmlns="" val="2489773818"/>
                    </a:ext>
                  </a:extLst>
                </a:gridCol>
                <a:gridCol w="3854235">
                  <a:extLst>
                    <a:ext uri="{9D8B030D-6E8A-4147-A177-3AD203B41FA5}">
                      <a16:colId xmlns:a16="http://schemas.microsoft.com/office/drawing/2014/main" xmlns="" val="3963738346"/>
                    </a:ext>
                  </a:extLst>
                </a:gridCol>
              </a:tblGrid>
              <a:tr h="2816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#S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Code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Title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L T P C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Sections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Student Count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Faculty(s) name(# of Sections)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54596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BSDA102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 Operations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3 1 0 4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Mr. </a:t>
                      </a:r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Abhiram(1</a:t>
                      </a:r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Mr. Joydeep </a:t>
                      </a:r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Roy(1)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5176756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BSCS102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Programming in R/Python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3 0 2 4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Dr. P. Jagdish Kumar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9131391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BSCS202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 Structures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3 0 2 4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Dr. M. Priyadarshini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70574295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IDSC102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Mathematical, Statistical and Computational Thinking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4 0 0 4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Dr.Sunil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(2)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1527577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AEC102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Functional English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1 0 2 2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 Swamy </a:t>
                      </a:r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(1)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 </a:t>
                      </a:r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Kondal(1)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85838881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SEC102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Digital Skills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1 0 4 3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Dr. M. Priyadarshini (2)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44265596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VAC114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Human Values and Professional Ethics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2 0 0 2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Dr. Kota Madhusudan  </a:t>
                      </a:r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(2)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88478814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VAC106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Human Society in the natural environment: Sustainability Issues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3 0 0 3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Dr. Suneetha </a:t>
                      </a:r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R(2)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26851103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BCPH102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Electric and Magnetic </a:t>
                      </a:r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Fields (phy)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2 1 2 4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Dr. E. Zacharias (1)+1L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824755293"/>
                  </a:ext>
                </a:extLst>
              </a:tr>
            </a:tbl>
          </a:graphicData>
        </a:graphic>
      </p:graphicFrame>
      <p:sp>
        <p:nvSpPr>
          <p:cNvPr id="11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551145"/>
            <a:ext cx="12192000" cy="22179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Department of Humanities and Sciences                                                                                                                                                                                IcfaiTech, IFHE, Hyderabad</a:t>
            </a:r>
          </a:p>
        </p:txBody>
      </p:sp>
    </p:spTree>
    <p:extLst>
      <p:ext uri="{BB962C8B-B14F-4D97-AF65-F5344CB8AC3E}">
        <p14:creationId xmlns:p14="http://schemas.microsoft.com/office/powerpoint/2010/main" val="14149149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912*293"/>
  <p:tag name="TABLE_ENDDRAG_RECT" val="15*157*912*29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8154</TotalTime>
  <Words>14183</Words>
  <Application>Microsoft Office PowerPoint</Application>
  <PresentationFormat>Widescreen</PresentationFormat>
  <Paragraphs>6292</Paragraphs>
  <Slides>114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114</vt:i4>
      </vt:variant>
    </vt:vector>
  </HeadingPairs>
  <TitlesOfParts>
    <vt:vector size="122" baseType="lpstr">
      <vt:lpstr>Arial</vt:lpstr>
      <vt:lpstr>Calibri</vt:lpstr>
      <vt:lpstr>Calibri Light</vt:lpstr>
      <vt:lpstr>Times New Roman</vt:lpstr>
      <vt:lpstr>Verdana</vt:lpstr>
      <vt:lpstr>Wingdings</vt:lpstr>
      <vt:lpstr>Office Theme</vt:lpstr>
      <vt:lpstr>Worksheet</vt:lpstr>
      <vt:lpstr>      Resource Planning for A.Y., 2025-2026 of   IcfaiTech, Hyderabad</vt:lpstr>
      <vt:lpstr>Discussion Points</vt:lpstr>
      <vt:lpstr>A.Y.,2024-2025, Odd Semester Student Count </vt:lpstr>
      <vt:lpstr>Student Strength A.Y 2025-26</vt:lpstr>
      <vt:lpstr>PowerPoint Presentation</vt:lpstr>
      <vt:lpstr>A.Y.,2024-2025, Odd Semester II Year B.Tech.,(2023-2027 Batch) </vt:lpstr>
      <vt:lpstr>A.Y.,2024-2025, Odd Semester II Year BCA(2023-2026 Batch) </vt:lpstr>
      <vt:lpstr>A.Y.,2024-2025, Odd Semester II Year BSc(CS,DA)(2023-2026 Batch) </vt:lpstr>
      <vt:lpstr>A.Y.,2024-2025, Odd Semester III Year B. Tech.,(2022-2026 Batch) </vt:lpstr>
      <vt:lpstr>A.Y.,2024-2025, Odd Semester III Year BSc.,(DA)(2022-2025 Batch) </vt:lpstr>
      <vt:lpstr>A.Y.,2024-2025, Odd Semester IV Year B. Tech., (2021-2025 Batch) </vt:lpstr>
      <vt:lpstr>A.Y.,2024-2025, Odd Semester Ph D., (2024Batch) </vt:lpstr>
      <vt:lpstr>A.Y.,2024-2025, Even Semester Student Count</vt:lpstr>
      <vt:lpstr>A.Y.,2024-2025, Even Semester II Year B.Tech.,(2023-2027 Batch) </vt:lpstr>
      <vt:lpstr>A.Y.,2024-2025, Even Semester II Year BCA(2023-2026 Batch) </vt:lpstr>
      <vt:lpstr>A.Y.,2024-2025, Even Semester II Year BSc(CS,DA)(2023-2026 Batch) </vt:lpstr>
      <vt:lpstr>A.Y.,2024-2025, Even Semester III Year B. Tech.,(2022-2026 Batch) </vt:lpstr>
      <vt:lpstr>A.Y.,2024-2025, Even Semester III Year BSc.,(DA)(2022-2025 Batch) </vt:lpstr>
      <vt:lpstr>A.Y.,2024-2025, Even Semester IV Year B. Tech., (2021-2025 Batch) </vt:lpstr>
      <vt:lpstr>A.Y.,2024-2025, Even Semester M. Tech., I Sem., (2025-2027 Batch) </vt:lpstr>
      <vt:lpstr>A.Y.,2024-2025, Odd Semester Adjunct/Visiting Faculty</vt:lpstr>
      <vt:lpstr>A.Y.,2024-2025, Even Semester Adjunct/Visiting Faculty</vt:lpstr>
      <vt:lpstr>A.Y.,2025-2026, Odd Semester II Year B.Tech.,(2024-2028 Batch) </vt:lpstr>
      <vt:lpstr>A.Y.,2025-2026, Odd Semester II Year BCA.,(2024-2027 Batch) </vt:lpstr>
      <vt:lpstr>A.Y.,2025-2026, Odd Semester II Year BSc(CS)(2024-2027 Batch) </vt:lpstr>
      <vt:lpstr>A.Y.,2025-2026, Odd Semester II Year BSc(DA)(2024-2027 Batch) </vt:lpstr>
      <vt:lpstr>A.Y.,2025-2026, Odd Semester III Year B. Tech (CSE),(2023-2027 Batch) </vt:lpstr>
      <vt:lpstr>A.Y.,2025-2026, Odd Semester III Year B. Tech (AI),(2023-2027 Batch) </vt:lpstr>
      <vt:lpstr>A.Y.,2025-2026, Odd Semester III Year B. Tech (AI&amp;DS),(2023-2027 Batch) </vt:lpstr>
      <vt:lpstr>A.Y.,2025-2026, Odd Semester III Year B. Tech (AI&amp;ML),(2023-2027 Batch) </vt:lpstr>
      <vt:lpstr>A.Y.,2025-2026, Odd Semester III Year BCA(2023-2026 Batch) </vt:lpstr>
      <vt:lpstr>A.Y.,2025-2026, Odd Semester III Year BSc(CS)(2023-2026 Batch) </vt:lpstr>
      <vt:lpstr>A.Y.,2025-2026, Odd Semester III Year BSc(DA)(2023-2026 Batch) </vt:lpstr>
      <vt:lpstr> A.Y.,2025-2026, Odd Semester IV Year B. Tech(CSE,AI&amp;DS)., (2022-2026 Batch) </vt:lpstr>
      <vt:lpstr> A.Y.,2025-2026, Odd Semester IV Year B. Tech(CSE,AI&amp;DS)., (2022-2026 Batch) </vt:lpstr>
      <vt:lpstr>A.Y.,2025-2026, Even Semester II, Year B.Tech.,(2024-2028 Batch) </vt:lpstr>
      <vt:lpstr>A.Y.,2025-2026, Even Semester II, Year BCA(2024-2027 Batch) </vt:lpstr>
      <vt:lpstr>A.Y.,2025-2026, Even Semester II, Year B.Sc.[CS](2024-2027 Batch) </vt:lpstr>
      <vt:lpstr>A.Y.,2025-2026, Even Semester II, Year B.Sc.[DA](2024-2027 Batch) </vt:lpstr>
      <vt:lpstr>A.Y.,2025-2026, Even Semester III, Year B.Tech.,[CSE](2023-2027 Batch) </vt:lpstr>
      <vt:lpstr>A.Y.,2025-2026, Even Semester III, Year B.Tech.,[AI-DS](2023-2027 Batch) </vt:lpstr>
      <vt:lpstr>A.Y.,2025-2026, Even Semester III, Year B.Tech.,[AI-ML](2023-2027 Batch) </vt:lpstr>
      <vt:lpstr>A.Y.,2025-2026, Even Semester III, Year B.Tech.,[AI](2023-2027 Batch) </vt:lpstr>
      <vt:lpstr>A.Y.,2025-2026, Even Semester III, Year BCA (2024-2027 Batch) </vt:lpstr>
      <vt:lpstr>A.Y.,2025-2026, Even Semester III, Year B.Sc.[DA] (2024-2027 Batch) </vt:lpstr>
      <vt:lpstr>A.Y.,2025-2026, Even Semester III, Year B.Sc.[CS] (2024-2027 Batch) </vt:lpstr>
      <vt:lpstr> A.Y.,2025-2026, Even Semester IV Year B. Tech(CSE,AI&amp;DS)., (2022-2026 Batch) </vt:lpstr>
      <vt:lpstr> A.Y.,2025-2026, Even Semester IV Year B. Tech(CSE,AI&amp;DS)., (2022-2026 Batch) </vt:lpstr>
      <vt:lpstr>A.Y.,2024-2025, Odd Semester M. Tech., II Sem., (2025-2027 Batch) </vt:lpstr>
      <vt:lpstr>A.Y.,2025-2026 Faculty Requirement</vt:lpstr>
      <vt:lpstr>A.Y.,2025-2026 Faculty Requirement</vt:lpstr>
      <vt:lpstr>A.Y.,2025-2026 Faculty Requirement</vt:lpstr>
      <vt:lpstr>A.Y.,2025-2026 Faculty Requirement</vt:lpstr>
      <vt:lpstr>Department of AI-DS &amp; CSE Faculty Strength</vt:lpstr>
      <vt:lpstr>New Programmes offered in A . Y 2025-26</vt:lpstr>
      <vt:lpstr>Faculty Requirement(Odd Semester- A. Y 2025-26) </vt:lpstr>
      <vt:lpstr>Faculty Requirement(Even Semester- A. Y 2025-26) </vt:lpstr>
      <vt:lpstr>A.Y.,2024-2025 Faculty Requirement</vt:lpstr>
      <vt:lpstr>A.Y.,2024-2025 Faculty Requirement</vt:lpstr>
      <vt:lpstr>Faculty Requirement(Odd Semester- A. Y 2024-25) </vt:lpstr>
      <vt:lpstr>Faculty Requirement(Even Semester- A. Y 2024-25) </vt:lpstr>
      <vt:lpstr>PowerPoint Presentation</vt:lpstr>
      <vt:lpstr>A.Y.,2024-2025, Odd Semester I Year B.Tech.,(2024-2028 Batch) </vt:lpstr>
      <vt:lpstr>A.Y.,2024-2025, Odd Semester II Year B.Tech.,(2023-2027 Batch) </vt:lpstr>
      <vt:lpstr>A.Y.,2024-2025, Odd Semester III Year B.Tech.,(2022-2026 Batch) </vt:lpstr>
      <vt:lpstr>A.Y.,2024-2025, Odd Semester IV Year B.Tech.,(2021-2025 Batch) </vt:lpstr>
      <vt:lpstr>A.Y.,2024-2025, Even Semester I Year B.Tech.,(2024-2028 Batch) </vt:lpstr>
      <vt:lpstr>A.Y.,2024-2025, Even Semester II Year B.Tech.,(2023-2027 Batch) </vt:lpstr>
      <vt:lpstr>A.Y.,2024-2025, Even Semester III Year B.Tech.,(2022-2026 Batch) </vt:lpstr>
      <vt:lpstr>A.Y.,2024-2025, Even Semester IV Year B.Tech.,(2021-2025 Batch) </vt:lpstr>
      <vt:lpstr>A.Y.,2024-2025, Odd Semester M. Tech., I Sem., (2025-2027 Batch) </vt:lpstr>
      <vt:lpstr>A.Y.,2025-2026, Odd Semester I Year B.Tech.,(2025-2029 Batch) </vt:lpstr>
      <vt:lpstr>A.Y.,2025-2026, Odd Semester II Year B.Tech.,(2024-2028 Batch) </vt:lpstr>
      <vt:lpstr>A.Y.,2025-2026, Odd Semester III Year B.Tech.,(2023-2027 Batch) </vt:lpstr>
      <vt:lpstr>A.Y.,2025-2026, Odd Semester IV Year B.Tech.,(2022-2026 Batch) </vt:lpstr>
      <vt:lpstr>A.Y.,2025-2026, Even Semester I Year B.Tech.,(2025-2029 Batch) </vt:lpstr>
      <vt:lpstr>A.Y.,2025-2026, Even Semester II Year B.Tech.,(2024-2028 Batch) </vt:lpstr>
      <vt:lpstr>A.Y.,2025-2026, Even Semester III Year B.Tech.,(2023-2027 Batch) </vt:lpstr>
      <vt:lpstr>A.Y.,2025-2026, Even Semester IV Year B.Tech.,(2022-2026 Batch) </vt:lpstr>
      <vt:lpstr>A.Y.,2025-2026, Odd Semester M. Tech., II Sem., (2025-2027 Batch) </vt:lpstr>
      <vt:lpstr>PowerPoint Presentation</vt:lpstr>
      <vt:lpstr>PowerPoint Presentation</vt:lpstr>
      <vt:lpstr>PowerPoint Presentation</vt:lpstr>
      <vt:lpstr>A.Y.,2024-2025, ODD Semester BTECH (2024-2028 Batch) </vt:lpstr>
      <vt:lpstr>PowerPoint Presentation</vt:lpstr>
      <vt:lpstr>PowerPoint Presentation</vt:lpstr>
      <vt:lpstr>A.Y.,2024-2025, Even Semester B.Tech.,(2024-2028 Batch) </vt:lpstr>
      <vt:lpstr>A.Y.,2024-2025, Even Semester BTECH(2022-2026 Batch) </vt:lpstr>
      <vt:lpstr>A.Y. 2025-2026, Odd Semester I &amp; II YEAR</vt:lpstr>
      <vt:lpstr>A.Y. 2025-2026, Odd Semester B.Tech</vt:lpstr>
      <vt:lpstr>A.Y.,2025-2026, Odd Semester</vt:lpstr>
      <vt:lpstr>PowerPoint Presentation</vt:lpstr>
      <vt:lpstr>A.Y.,2024-2025, ODD Semester I Year B.Tech.,(2024-2028 Batch) </vt:lpstr>
      <vt:lpstr>A.Y.,2024-2025, ODD Semester I Year B.Tech.,(2024-2028 Batch) </vt:lpstr>
      <vt:lpstr>A.Y.,2024-2025, ODD Semester I Year BSC(2024-2027 Batch) </vt:lpstr>
      <vt:lpstr>A.Y.,2024-2025, ODD Semester I Year BCA(2024-2027 Batch) </vt:lpstr>
      <vt:lpstr>A.Y.,2024-2025, Even Semester I Year B.Tech.,(2024-2028 Batch) </vt:lpstr>
      <vt:lpstr>A.Y.,2024-2025, Even Semester I Year B.Tech.,(2024-2028 Batch) </vt:lpstr>
      <vt:lpstr>A.Y.,2024-2025, Even Semester I Year BSC(2024-2027 Batch) </vt:lpstr>
      <vt:lpstr>A.Y.,2024-2025, Even Semester I Year BCA(2024-2027 Batch) </vt:lpstr>
      <vt:lpstr>A.Y. 2025-2026, Odd Semester I YEAR</vt:lpstr>
      <vt:lpstr>A.Y. 2025-2026, Odd Semester I YEAR</vt:lpstr>
      <vt:lpstr>A.Y. 2025-2026, Odd Semester I YEAR</vt:lpstr>
      <vt:lpstr>A.Y. 2025-2026, Odd Semester II YEAR</vt:lpstr>
      <vt:lpstr>A.Y. 2025-2026, Odd Semester III &amp; IV YEAR</vt:lpstr>
      <vt:lpstr>A.Y. 2025-2026, Even Semesters I YEAR</vt:lpstr>
      <vt:lpstr>A.Y. 2025-2026, Even Semesters I YEAR</vt:lpstr>
      <vt:lpstr>A.Y. 2025-2026, Even Semesters I YEAR</vt:lpstr>
      <vt:lpstr>A.Y. 2025-2026, Even Semesters II &amp; III YEAR</vt:lpstr>
      <vt:lpstr>A.Y. 2025-2026, Even Semesters</vt:lpstr>
      <vt:lpstr> Change of Sections Program-wise in 2025-26 w.r.t 2024-25 </vt:lpstr>
      <vt:lpstr> A.Y.,2024-2025, Odd Semester Student Count </vt:lpstr>
      <vt:lpstr> A.Y.,2024-2025, Even Semester   Student Count </vt:lpstr>
      <vt:lpstr> A.Y.,2025-2026, Faculty Individual Time Table(Model) 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Expert Systems</dc:title>
  <dc:creator>Drpavan kumar</dc:creator>
  <cp:lastModifiedBy>ibs</cp:lastModifiedBy>
  <cp:revision>3232</cp:revision>
  <dcterms:created xsi:type="dcterms:W3CDTF">2022-01-18T05:04:16Z</dcterms:created>
  <dcterms:modified xsi:type="dcterms:W3CDTF">2025-05-19T09:08:06Z</dcterms:modified>
</cp:coreProperties>
</file>