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Roboto"/>
      <p:regular r:id="rId48"/>
      <p:bold r:id="rId49"/>
      <p:italic r:id="rId50"/>
      <p:boldItalic r:id="rId51"/>
    </p:embeddedFont>
    <p:embeddedFont>
      <p:font typeface="Nunito"/>
      <p:regular r:id="rId52"/>
      <p:bold r:id="rId53"/>
      <p:italic r:id="rId54"/>
      <p:boldItalic r:id="rId55"/>
    </p:embeddedFont>
    <p:embeddedFont>
      <p:font typeface="Lato"/>
      <p:regular r:id="rId56"/>
      <p:bold r:id="rId57"/>
      <p:italic r:id="rId58"/>
      <p:boldItalic r:id="rId59"/>
    </p:embeddedFont>
    <p:embeddedFont>
      <p:font typeface="Maven Pro"/>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Raleway-boldItalic.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aven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28a220d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28a220d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28a220d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28a220d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2b96eed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2b96eed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10deaebd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10deaebd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10deaebd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10deaebd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10deaebd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10deaebd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6951707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6951707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10deaebd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10deaebd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10deaebd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10deaebd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a4444da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a4444da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e4d4077d5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e4d4077d5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a4444da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a4444da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a4444da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a4444da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a4444da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a4444da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a4444da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a4444da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4444da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4444da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a4444da8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a4444da8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10deaebd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10deaebd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a4444da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a4444da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a4444da8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a4444da8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7a4444da8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a4444da8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a4444da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a4444da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d10deae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d10deae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10deaebd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d10deaebd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10deaebd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10deaebd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10deaebd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10deaebd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a4444da8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a4444da8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69517078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d69517078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2b96eed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2b96eed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7a4444da8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a4444da8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a4444da8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a4444da8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e4d4077d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e4d4077d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ebce8bd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ebce8bd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78f00a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78f00a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f9b5e9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7f9b5e9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402df3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402df3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78f00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78f00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ieeexplore.ieee.org/document/858799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12.xml"/><Relationship Id="rId4" Type="http://schemas.openxmlformats.org/officeDocument/2006/relationships/hyperlink" Target="https://arrow.tudublin.ie/cgi/viewcontent.cgi?article=1094&amp;context=scschcomdis" TargetMode="External"/><Relationship Id="rId5" Type="http://schemas.openxmlformats.org/officeDocument/2006/relationships/hyperlink" Target="https://arrow.tudublin.ie/cgi/viewcontent.cgi?article=1094&amp;context=scschcomdi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80300" y="1188925"/>
            <a:ext cx="6372900" cy="1457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200">
                <a:solidFill>
                  <a:srgbClr val="FFF2CC"/>
                </a:solidFill>
                <a:latin typeface="Raleway"/>
                <a:ea typeface="Raleway"/>
                <a:cs typeface="Raleway"/>
                <a:sym typeface="Raleway"/>
              </a:rPr>
              <a:t>Resume Parser and Career Path Recommender</a:t>
            </a:r>
            <a:endParaRPr>
              <a:solidFill>
                <a:srgbClr val="FFF2CC"/>
              </a:solidFill>
            </a:endParaRPr>
          </a:p>
        </p:txBody>
      </p:sp>
      <p:sp>
        <p:nvSpPr>
          <p:cNvPr id="278" name="Google Shape;278;p13"/>
          <p:cNvSpPr txBox="1"/>
          <p:nvPr>
            <p:ph idx="1" type="subTitle"/>
          </p:nvPr>
        </p:nvSpPr>
        <p:spPr>
          <a:xfrm>
            <a:off x="5528225" y="3049450"/>
            <a:ext cx="3130200" cy="1619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700">
                <a:solidFill>
                  <a:srgbClr val="FFFFFF"/>
                </a:solidFill>
                <a:latin typeface="Arial"/>
                <a:ea typeface="Arial"/>
                <a:cs typeface="Arial"/>
                <a:sym typeface="Arial"/>
              </a:rPr>
              <a:t>Team Members:</a:t>
            </a:r>
            <a:endParaRPr sz="1700">
              <a:solidFill>
                <a:srgbClr val="FFFFFF"/>
              </a:solidFill>
              <a:latin typeface="Arial"/>
              <a:ea typeface="Arial"/>
              <a:cs typeface="Arial"/>
              <a:sym typeface="Arial"/>
            </a:endParaRPr>
          </a:p>
          <a:p>
            <a:pPr indent="0" lvl="0" marL="0" rtl="0" algn="r">
              <a:lnSpc>
                <a:spcPct val="115000"/>
              </a:lnSpc>
              <a:spcBef>
                <a:spcPts val="0"/>
              </a:spcBef>
              <a:spcAft>
                <a:spcPts val="0"/>
              </a:spcAft>
              <a:buNone/>
            </a:pPr>
            <a:r>
              <a:t/>
            </a:r>
            <a:endParaRPr sz="1700">
              <a:solidFill>
                <a:srgbClr val="FFFFFF"/>
              </a:solidFill>
              <a:latin typeface="Arial"/>
              <a:ea typeface="Arial"/>
              <a:cs typeface="Arial"/>
              <a:sym typeface="Arial"/>
            </a:endParaRPr>
          </a:p>
          <a:p>
            <a:pPr indent="0" lvl="0" marL="0" rtl="0" algn="r">
              <a:lnSpc>
                <a:spcPct val="115000"/>
              </a:lnSpc>
              <a:spcBef>
                <a:spcPts val="0"/>
              </a:spcBef>
              <a:spcAft>
                <a:spcPts val="0"/>
              </a:spcAft>
              <a:buNone/>
            </a:pPr>
            <a:r>
              <a:rPr lang="en" sz="1700">
                <a:solidFill>
                  <a:srgbClr val="FFFFFF"/>
                </a:solidFill>
                <a:latin typeface="Arial"/>
                <a:ea typeface="Arial"/>
                <a:cs typeface="Arial"/>
                <a:sym typeface="Arial"/>
              </a:rPr>
              <a:t>S Sai Girish (16CO244)</a:t>
            </a:r>
            <a:endParaRPr sz="1700">
              <a:solidFill>
                <a:srgbClr val="FFFFFF"/>
              </a:solidFill>
              <a:latin typeface="Arial"/>
              <a:ea typeface="Arial"/>
              <a:cs typeface="Arial"/>
              <a:sym typeface="Arial"/>
            </a:endParaRPr>
          </a:p>
          <a:p>
            <a:pPr indent="0" lvl="0" marL="0" rtl="0" algn="r">
              <a:lnSpc>
                <a:spcPct val="115000"/>
              </a:lnSpc>
              <a:spcBef>
                <a:spcPts val="0"/>
              </a:spcBef>
              <a:spcAft>
                <a:spcPts val="0"/>
              </a:spcAft>
              <a:buNone/>
            </a:pPr>
            <a:r>
              <a:rPr lang="en" sz="1700">
                <a:solidFill>
                  <a:srgbClr val="FFFFFF"/>
                </a:solidFill>
                <a:latin typeface="Arial"/>
                <a:ea typeface="Arial"/>
                <a:cs typeface="Arial"/>
                <a:sym typeface="Arial"/>
              </a:rPr>
              <a:t>Vasudev B M (171CO150)</a:t>
            </a:r>
            <a:endParaRPr sz="1700">
              <a:solidFill>
                <a:srgbClr val="FFFFFF"/>
              </a:solidFill>
              <a:latin typeface="Arial"/>
              <a:ea typeface="Arial"/>
              <a:cs typeface="Arial"/>
              <a:sym typeface="Arial"/>
            </a:endParaRPr>
          </a:p>
          <a:p>
            <a:pPr indent="0" lvl="0" marL="0" rtl="0" algn="r">
              <a:lnSpc>
                <a:spcPct val="115000"/>
              </a:lnSpc>
              <a:spcBef>
                <a:spcPts val="0"/>
              </a:spcBef>
              <a:spcAft>
                <a:spcPts val="0"/>
              </a:spcAft>
              <a:buNone/>
            </a:pPr>
            <a:r>
              <a:rPr lang="en" sz="1700">
                <a:solidFill>
                  <a:srgbClr val="FFFFFF"/>
                </a:solidFill>
                <a:latin typeface="Arial"/>
                <a:ea typeface="Arial"/>
                <a:cs typeface="Arial"/>
                <a:sym typeface="Arial"/>
              </a:rPr>
              <a:t>Chethan (171CO113)</a:t>
            </a:r>
            <a:endParaRPr sz="1700">
              <a:solidFill>
                <a:srgbClr val="FFFFFF"/>
              </a:solidFill>
              <a:latin typeface="Arial"/>
              <a:ea typeface="Arial"/>
              <a:cs typeface="Arial"/>
              <a:sym typeface="Arial"/>
            </a:endParaRPr>
          </a:p>
          <a:p>
            <a:pPr indent="0" lvl="0" marL="0" rtl="0" algn="r">
              <a:spcBef>
                <a:spcPts val="0"/>
              </a:spcBef>
              <a:spcAft>
                <a:spcPts val="0"/>
              </a:spcAft>
              <a:buNone/>
            </a:pPr>
            <a:r>
              <a:t/>
            </a:r>
            <a:endParaRPr sz="17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Implementation of salary prediction system using data mining technique.</a:t>
            </a:r>
            <a:endParaRPr sz="370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3040"/>
          </a:p>
        </p:txBody>
      </p:sp>
      <p:sp>
        <p:nvSpPr>
          <p:cNvPr id="333" name="Google Shape;333;p22"/>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A data mining technique is applied to generate a model to predict a salary for individual students who have similar attributes to the training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system is designed to support individual based salary prediction by comparing profiles of current student and graduated students.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Salary prediction experiments compared </a:t>
            </a:r>
            <a:r>
              <a:rPr lang="en">
                <a:latin typeface="Nunito"/>
                <a:ea typeface="Nunito"/>
                <a:cs typeface="Nunito"/>
                <a:sym typeface="Nunito"/>
              </a:rPr>
              <a:t>Decision trees, Naive Bayes, K-Nearest neighbor, Support vector machines, and Neural networks.</a:t>
            </a:r>
            <a:r>
              <a:rPr lang="en">
                <a:latin typeface="Nunito"/>
                <a:ea typeface="Nunito"/>
                <a:cs typeface="Nunito"/>
                <a:sym typeface="Nunito"/>
              </a:rPr>
              <a: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Results showed that K-Nearest neighbor provided the best efficiency to be used as a model for salary prediction.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Results showed that the </a:t>
            </a:r>
            <a:r>
              <a:rPr lang="en">
                <a:latin typeface="Nunito"/>
                <a:ea typeface="Nunito"/>
                <a:cs typeface="Nunito"/>
                <a:sym typeface="Nunito"/>
              </a:rPr>
              <a:t>system was effective in boosting students’ motivation for studying and also gave them a positive future viewpoint.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prediction results were simple to understand without requiring any background knowledge.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https://ieeexplore.ieee.org/document/7951419</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Design of a novel Prediction Engine for predicting suitable salary for a job.</a:t>
            </a:r>
            <a:endParaRPr sz="3040"/>
          </a:p>
        </p:txBody>
      </p:sp>
      <p:sp>
        <p:nvSpPr>
          <p:cNvPr id="339" name="Google Shape;339;p23"/>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Prediction engine is a tool which can forecast a future outcome using a set of past observation.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Focused on the problem of predicting salary for job advertisements in which salary are not mentioned and also tried to help fresher to predict possible salary for different companies in different locations.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a:t>
            </a:r>
            <a:r>
              <a:rPr lang="en">
                <a:latin typeface="Nunito"/>
                <a:ea typeface="Nunito"/>
                <a:cs typeface="Nunito"/>
                <a:sym typeface="Nunito"/>
              </a:rPr>
              <a:t>achine Learning techniques are used to automate and formulate a proposed model for salary prediction.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proposed approach a raw dataset is fit into decision models like decision tree and ensembles model.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results obtained are encouraging and with high precisions.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https://ieeexplore.ieee.org/abstract/document/8718711</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Salary Predictor System for Thailand Labour Workforce using Deep Learning</a:t>
            </a:r>
            <a:endParaRPr sz="3040"/>
          </a:p>
        </p:txBody>
      </p:sp>
      <p:sp>
        <p:nvSpPr>
          <p:cNvPr id="345" name="Google Shape;345;p24"/>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Used Deep Learning techniques to construct a model which predicts the monthly salary of job seekers in Thailand solving a regression problem which is a numerical outcome is effective.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a:t>
            </a:r>
            <a:r>
              <a:rPr lang="en">
                <a:latin typeface="Nunito"/>
                <a:ea typeface="Nunito"/>
                <a:cs typeface="Nunito"/>
                <a:sym typeface="Nunito"/>
              </a:rPr>
              <a:t>lgorithm has an automatic feature extraction that means the algorithm automatically snap the relevant features required for the solution of the problem.</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Deep Learning techniques are used to automate and formulate a proposed model for salary prediction.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a:r>
            <a:r>
              <a:rPr lang="en">
                <a:latin typeface="Nunito"/>
                <a:ea typeface="Nunito"/>
                <a:cs typeface="Nunito"/>
                <a:sym typeface="Nunito"/>
              </a:rPr>
              <a:t>ompared the performance with related algorithms such as Random Forest and Gradient Boost Trees. After comparing feature selection methods were applied to Deep Learning.</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u="sng">
                <a:solidFill>
                  <a:schemeClr val="hlink"/>
                </a:solidFill>
                <a:latin typeface="Nunito"/>
                <a:ea typeface="Nunito"/>
                <a:cs typeface="Nunito"/>
                <a:sym typeface="Nunito"/>
                <a:hlinkClick r:id="rId3"/>
              </a:rPr>
              <a:t>https://ieeexplore.ieee.org/document/8587998</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nvSpPr>
        <p:spPr>
          <a:xfrm>
            <a:off x="702300" y="815250"/>
            <a:ext cx="7739400" cy="3702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For the R</a:t>
            </a:r>
            <a:r>
              <a:rPr lang="en">
                <a:latin typeface="Nunito"/>
                <a:ea typeface="Nunito"/>
                <a:cs typeface="Nunito"/>
                <a:sym typeface="Nunito"/>
              </a:rPr>
              <a:t>esume Parser,</a:t>
            </a:r>
            <a:r>
              <a:rPr lang="en">
                <a:latin typeface="Nunito"/>
                <a:ea typeface="Nunito"/>
                <a:cs typeface="Nunito"/>
                <a:sym typeface="Nunito"/>
              </a:rPr>
              <a:t> we have used resumes, both in .pdf and .doc formats</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Resumes are taken from the following link:</a:t>
            </a:r>
            <a:endParaRPr>
              <a:latin typeface="Nunito"/>
              <a:ea typeface="Nunito"/>
              <a:cs typeface="Nunito"/>
              <a:sym typeface="Nunito"/>
            </a:endParaRPr>
          </a:p>
          <a:p>
            <a:pPr indent="-317500" lvl="1" marL="914400" rtl="0" algn="l">
              <a:lnSpc>
                <a:spcPct val="150000"/>
              </a:lnSpc>
              <a:spcBef>
                <a:spcPts val="0"/>
              </a:spcBef>
              <a:spcAft>
                <a:spcPts val="0"/>
              </a:spcAft>
              <a:buSzPts val="1400"/>
              <a:buFont typeface="Nunito"/>
              <a:buChar char="○"/>
            </a:pPr>
            <a:r>
              <a:rPr lang="en">
                <a:latin typeface="Nunito"/>
                <a:ea typeface="Nunito"/>
                <a:cs typeface="Nunito"/>
                <a:sym typeface="Nunito"/>
              </a:rPr>
              <a:t>https://drive.google.com/file/d/17M9oDPip5JFFFNJhDCBQKy8BMqoyxajU/view</a:t>
            </a:r>
            <a:endParaRPr>
              <a:latin typeface="Nunito"/>
              <a:ea typeface="Nunito"/>
              <a:cs typeface="Nunito"/>
              <a:sym typeface="Nunito"/>
            </a:endParaRPr>
          </a:p>
          <a:p>
            <a:pPr indent="0" lvl="0" marL="914400" rtl="0" algn="l">
              <a:lnSpc>
                <a:spcPct val="150000"/>
              </a:lnSpc>
              <a:spcBef>
                <a:spcPts val="0"/>
              </a:spcBef>
              <a:spcAft>
                <a:spcPts val="0"/>
              </a:spcAft>
              <a:buNone/>
            </a:pPr>
            <a:r>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A linkedIn skills dataset is used to </a:t>
            </a:r>
            <a:r>
              <a:rPr lang="en">
                <a:latin typeface="Nunito"/>
                <a:ea typeface="Nunito"/>
                <a:cs typeface="Nunito"/>
                <a:sym typeface="Nunito"/>
              </a:rPr>
              <a:t>compare and match skills from the resumes. It consists of 36495 different skills</a:t>
            </a:r>
            <a:endParaRPr>
              <a:latin typeface="Nunito"/>
              <a:ea typeface="Nunito"/>
              <a:cs typeface="Nunito"/>
              <a:sym typeface="Nunito"/>
            </a:endParaRPr>
          </a:p>
          <a:p>
            <a:pPr indent="0" lvl="0" marL="457200" rtl="0" algn="l">
              <a:lnSpc>
                <a:spcPct val="150000"/>
              </a:lnSpc>
              <a:spcBef>
                <a:spcPts val="0"/>
              </a:spcBef>
              <a:spcAft>
                <a:spcPts val="0"/>
              </a:spcAft>
              <a:buNone/>
            </a:pPr>
            <a:r>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For the career path recommender and salary forecasting, we have taken 100 profiles from six industries for a total of 600 job profiles.</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job profiles data is divided into 500 profiles for training and 100 </a:t>
            </a:r>
            <a:r>
              <a:rPr lang="en">
                <a:latin typeface="Nunito"/>
                <a:ea typeface="Nunito"/>
                <a:cs typeface="Nunito"/>
                <a:sym typeface="Nunito"/>
              </a:rPr>
              <a:t>profiles</a:t>
            </a:r>
            <a:r>
              <a:rPr lang="en">
                <a:latin typeface="Nunito"/>
                <a:ea typeface="Nunito"/>
                <a:cs typeface="Nunito"/>
                <a:sym typeface="Nunito"/>
              </a:rPr>
              <a:t> for testing</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All the job profiles data is obtained by scraping the payscale website.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Methodology</a:t>
            </a:r>
            <a:endParaRPr/>
          </a:p>
        </p:txBody>
      </p:sp>
      <p:sp>
        <p:nvSpPr>
          <p:cNvPr descr="Background pointer shape in timeline graphic" id="361" name="Google Shape;361;p27"/>
          <p:cNvSpPr/>
          <p:nvPr/>
        </p:nvSpPr>
        <p:spPr>
          <a:xfrm>
            <a:off x="1479696" y="2776550"/>
            <a:ext cx="1872300" cy="745500"/>
          </a:xfrm>
          <a:prstGeom prst="homePlate">
            <a:avLst>
              <a:gd fmla="val 50000" name="adj"/>
            </a:avLst>
          </a:prstGeom>
          <a:solidFill>
            <a:srgbClr val="1A9988"/>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2" name="Google Shape;362;p27"/>
          <p:cNvSpPr txBox="1"/>
          <p:nvPr/>
        </p:nvSpPr>
        <p:spPr>
          <a:xfrm>
            <a:off x="1479686" y="2914100"/>
            <a:ext cx="14556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Resume Parser</a:t>
            </a:r>
            <a:endParaRPr sz="1600">
              <a:solidFill>
                <a:srgbClr val="FFFFFF"/>
              </a:solidFill>
              <a:latin typeface="Lato"/>
              <a:ea typeface="Lato"/>
              <a:cs typeface="Lato"/>
              <a:sym typeface="Lato"/>
            </a:endParaRPr>
          </a:p>
        </p:txBody>
      </p:sp>
      <p:sp>
        <p:nvSpPr>
          <p:cNvPr descr="Background pointer shape in timeline graphic" id="363" name="Google Shape;363;p27"/>
          <p:cNvSpPr/>
          <p:nvPr/>
        </p:nvSpPr>
        <p:spPr>
          <a:xfrm>
            <a:off x="5718351" y="2776550"/>
            <a:ext cx="2051100" cy="745500"/>
          </a:xfrm>
          <a:prstGeom prst="chevron">
            <a:avLst>
              <a:gd fmla="val 50000" name="adj"/>
            </a:avLst>
          </a:prstGeom>
          <a:solidFill>
            <a:srgbClr val="1A9988"/>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chemeClr val="lt1"/>
                </a:solidFill>
              </a:rPr>
              <a:t>Salary Forecasting</a:t>
            </a:r>
            <a:endParaRPr>
              <a:solidFill>
                <a:schemeClr val="lt1"/>
              </a:solidFill>
            </a:endParaRPr>
          </a:p>
        </p:txBody>
      </p:sp>
      <p:sp>
        <p:nvSpPr>
          <p:cNvPr descr="Background pointer shape in timeline graphic" id="364" name="Google Shape;364;p27"/>
          <p:cNvSpPr/>
          <p:nvPr/>
        </p:nvSpPr>
        <p:spPr>
          <a:xfrm>
            <a:off x="3457125" y="2776550"/>
            <a:ext cx="2156100" cy="745500"/>
          </a:xfrm>
          <a:prstGeom prst="chevron">
            <a:avLst>
              <a:gd fmla="val 50000" name="adj"/>
            </a:avLst>
          </a:prstGeom>
          <a:solidFill>
            <a:srgbClr val="1A9988"/>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chemeClr val="lt1"/>
                </a:solidFill>
              </a:rPr>
              <a:t>Career Path Recommender</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68" name="Shape 368"/>
        <p:cNvGrpSpPr/>
        <p:nvPr/>
      </p:nvGrpSpPr>
      <p:grpSpPr>
        <a:xfrm>
          <a:off x="0" y="0"/>
          <a:ext cx="0" cy="0"/>
          <a:chOff x="0" y="0"/>
          <a:chExt cx="0" cy="0"/>
        </a:xfrm>
      </p:grpSpPr>
      <p:grpSp>
        <p:nvGrpSpPr>
          <p:cNvPr id="369" name="Google Shape;369;p28"/>
          <p:cNvGrpSpPr/>
          <p:nvPr/>
        </p:nvGrpSpPr>
        <p:grpSpPr>
          <a:xfrm>
            <a:off x="196436" y="181375"/>
            <a:ext cx="8856814" cy="4763025"/>
            <a:chOff x="196436" y="181375"/>
            <a:chExt cx="8856814" cy="4763025"/>
          </a:xfrm>
        </p:grpSpPr>
        <p:pic>
          <p:nvPicPr>
            <p:cNvPr id="370" name="Google Shape;370;p28"/>
            <p:cNvPicPr preferRelativeResize="0"/>
            <p:nvPr/>
          </p:nvPicPr>
          <p:blipFill>
            <a:blip r:embed="rId3">
              <a:alphaModFix/>
            </a:blip>
            <a:stretch>
              <a:fillRect/>
            </a:stretch>
          </p:blipFill>
          <p:spPr>
            <a:xfrm>
              <a:off x="878700" y="2790350"/>
              <a:ext cx="4887276" cy="2011000"/>
            </a:xfrm>
            <a:prstGeom prst="rect">
              <a:avLst/>
            </a:prstGeom>
            <a:noFill/>
            <a:ln>
              <a:noFill/>
            </a:ln>
          </p:spPr>
        </p:pic>
        <p:pic>
          <p:nvPicPr>
            <p:cNvPr id="371" name="Google Shape;371;p28"/>
            <p:cNvPicPr preferRelativeResize="0"/>
            <p:nvPr/>
          </p:nvPicPr>
          <p:blipFill>
            <a:blip r:embed="rId4">
              <a:alphaModFix/>
            </a:blip>
            <a:stretch>
              <a:fillRect/>
            </a:stretch>
          </p:blipFill>
          <p:spPr>
            <a:xfrm>
              <a:off x="5214200" y="902250"/>
              <a:ext cx="3486150" cy="1108050"/>
            </a:xfrm>
            <a:prstGeom prst="rect">
              <a:avLst/>
            </a:prstGeom>
            <a:noFill/>
            <a:ln>
              <a:noFill/>
            </a:ln>
          </p:spPr>
        </p:pic>
        <p:sp>
          <p:nvSpPr>
            <p:cNvPr id="372" name="Google Shape;372;p28"/>
            <p:cNvSpPr/>
            <p:nvPr/>
          </p:nvSpPr>
          <p:spPr>
            <a:xfrm>
              <a:off x="196436" y="618825"/>
              <a:ext cx="4710163" cy="16749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8"/>
            <p:cNvGrpSpPr/>
            <p:nvPr/>
          </p:nvGrpSpPr>
          <p:grpSpPr>
            <a:xfrm>
              <a:off x="196475" y="181375"/>
              <a:ext cx="4419242" cy="1945306"/>
              <a:chOff x="196475" y="181375"/>
              <a:chExt cx="4419242" cy="1945306"/>
            </a:xfrm>
          </p:grpSpPr>
          <p:pic>
            <p:nvPicPr>
              <p:cNvPr id="374" name="Google Shape;374;p28"/>
              <p:cNvPicPr preferRelativeResize="0"/>
              <p:nvPr/>
            </p:nvPicPr>
            <p:blipFill>
              <a:blip r:embed="rId5">
                <a:alphaModFix/>
              </a:blip>
              <a:stretch>
                <a:fillRect/>
              </a:stretch>
            </p:blipFill>
            <p:spPr>
              <a:xfrm>
                <a:off x="487321" y="785850"/>
                <a:ext cx="4128396" cy="1340831"/>
              </a:xfrm>
              <a:prstGeom prst="rect">
                <a:avLst/>
              </a:prstGeom>
              <a:noFill/>
              <a:ln>
                <a:noFill/>
              </a:ln>
            </p:spPr>
          </p:pic>
          <p:sp>
            <p:nvSpPr>
              <p:cNvPr id="375" name="Google Shape;375;p28"/>
              <p:cNvSpPr txBox="1"/>
              <p:nvPr/>
            </p:nvSpPr>
            <p:spPr>
              <a:xfrm>
                <a:off x="196475" y="181375"/>
                <a:ext cx="2720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RESUME PARSER</a:t>
                </a:r>
                <a:endParaRPr>
                  <a:latin typeface="Nunito"/>
                  <a:ea typeface="Nunito"/>
                  <a:cs typeface="Nunito"/>
                  <a:sym typeface="Nunito"/>
                </a:endParaRPr>
              </a:p>
            </p:txBody>
          </p:sp>
        </p:grpSp>
        <p:grpSp>
          <p:nvGrpSpPr>
            <p:cNvPr id="376" name="Google Shape;376;p28"/>
            <p:cNvGrpSpPr/>
            <p:nvPr/>
          </p:nvGrpSpPr>
          <p:grpSpPr>
            <a:xfrm>
              <a:off x="659550" y="2647300"/>
              <a:ext cx="8393700" cy="2297100"/>
              <a:chOff x="659550" y="2647300"/>
              <a:chExt cx="8393700" cy="2297100"/>
            </a:xfrm>
          </p:grpSpPr>
          <p:sp>
            <p:nvSpPr>
              <p:cNvPr id="377" name="Google Shape;377;p28"/>
              <p:cNvSpPr/>
              <p:nvPr/>
            </p:nvSpPr>
            <p:spPr>
              <a:xfrm>
                <a:off x="659550" y="2647300"/>
                <a:ext cx="5325600" cy="22971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txBox="1"/>
              <p:nvPr/>
            </p:nvSpPr>
            <p:spPr>
              <a:xfrm>
                <a:off x="5985150" y="4075675"/>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2. CAREER PATH RECOMMENDER</a:t>
                </a:r>
                <a:endParaRPr>
                  <a:latin typeface="Nunito"/>
                  <a:ea typeface="Nunito"/>
                  <a:cs typeface="Nunito"/>
                  <a:sym typeface="Nunito"/>
                </a:endParaRPr>
              </a:p>
            </p:txBody>
          </p:sp>
        </p:grpSp>
        <p:grpSp>
          <p:nvGrpSpPr>
            <p:cNvPr id="379" name="Google Shape;379;p28"/>
            <p:cNvGrpSpPr/>
            <p:nvPr/>
          </p:nvGrpSpPr>
          <p:grpSpPr>
            <a:xfrm>
              <a:off x="5108525" y="713325"/>
              <a:ext cx="3855150" cy="1980600"/>
              <a:chOff x="5108525" y="713325"/>
              <a:chExt cx="3855150" cy="1980600"/>
            </a:xfrm>
          </p:grpSpPr>
          <p:sp>
            <p:nvSpPr>
              <p:cNvPr id="380" name="Google Shape;380;p28"/>
              <p:cNvSpPr/>
              <p:nvPr/>
            </p:nvSpPr>
            <p:spPr>
              <a:xfrm>
                <a:off x="5108525" y="713325"/>
                <a:ext cx="3697500" cy="14859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txBox="1"/>
              <p:nvPr/>
            </p:nvSpPr>
            <p:spPr>
              <a:xfrm>
                <a:off x="6243275" y="2293725"/>
                <a:ext cx="2720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Nunito"/>
                    <a:ea typeface="Nunito"/>
                    <a:cs typeface="Nunito"/>
                    <a:sym typeface="Nunito"/>
                  </a:rPr>
                  <a:t>3. SALARY FORECAST</a:t>
                </a:r>
                <a:endParaRPr>
                  <a:latin typeface="Nunito"/>
                  <a:ea typeface="Nunito"/>
                  <a:cs typeface="Nunito"/>
                  <a:sym typeface="Nunito"/>
                </a:endParaRPr>
              </a:p>
            </p:txBody>
          </p:sp>
        </p:grpSp>
        <p:cxnSp>
          <p:nvCxnSpPr>
            <p:cNvPr id="382" name="Google Shape;382;p28"/>
            <p:cNvCxnSpPr>
              <a:stCxn id="372" idx="1"/>
              <a:endCxn id="377" idx="1"/>
            </p:cNvCxnSpPr>
            <p:nvPr/>
          </p:nvCxnSpPr>
          <p:spPr>
            <a:xfrm>
              <a:off x="196436" y="1456275"/>
              <a:ext cx="463200" cy="2339700"/>
            </a:xfrm>
            <a:prstGeom prst="bentConnector3">
              <a:avLst>
                <a:gd fmla="val -32618" name="adj1"/>
              </a:avLst>
            </a:prstGeom>
            <a:noFill/>
            <a:ln cap="flat" cmpd="sng" w="19050">
              <a:solidFill>
                <a:schemeClr val="dk2"/>
              </a:solidFill>
              <a:prstDash val="solid"/>
              <a:round/>
              <a:headEnd len="med" w="med" type="none"/>
              <a:tailEnd len="med" w="med" type="stealth"/>
            </a:ln>
          </p:spPr>
        </p:cxnSp>
        <p:cxnSp>
          <p:nvCxnSpPr>
            <p:cNvPr id="383" name="Google Shape;383;p28"/>
            <p:cNvCxnSpPr>
              <a:stCxn id="377" idx="3"/>
            </p:cNvCxnSpPr>
            <p:nvPr/>
          </p:nvCxnSpPr>
          <p:spPr>
            <a:xfrm flipH="1" rot="10800000">
              <a:off x="5985150" y="2191450"/>
              <a:ext cx="967200" cy="1604400"/>
            </a:xfrm>
            <a:prstGeom prst="bentConnector2">
              <a:avLst/>
            </a:prstGeom>
            <a:noFill/>
            <a:ln cap="flat" cmpd="sng" w="19050">
              <a:solidFill>
                <a:schemeClr val="dk2"/>
              </a:solidFill>
              <a:prstDash val="solid"/>
              <a:round/>
              <a:headEnd len="med" w="med" type="none"/>
              <a:tailEnd len="med" w="med" type="stealth"/>
            </a:ln>
          </p:spPr>
        </p:cxnSp>
      </p:grpSp>
      <p:sp>
        <p:nvSpPr>
          <p:cNvPr id="384" name="Google Shape;384;p28"/>
          <p:cNvSpPr txBox="1"/>
          <p:nvPr>
            <p:ph type="title"/>
          </p:nvPr>
        </p:nvSpPr>
        <p:spPr>
          <a:xfrm>
            <a:off x="5032975" y="0"/>
            <a:ext cx="4110900" cy="709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sz="3000">
                <a:solidFill>
                  <a:schemeClr val="dk2"/>
                </a:solidFill>
              </a:rPr>
              <a:t>Overall Architecture</a:t>
            </a:r>
            <a:endParaRPr sz="3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Resume Parser</a:t>
            </a:r>
            <a:endParaRPr sz="3040"/>
          </a:p>
        </p:txBody>
      </p:sp>
      <p:sp>
        <p:nvSpPr>
          <p:cNvPr id="390" name="Google Shape;390;p29"/>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Read the resume and convert it to plain text, i.e. extract text from .pdf and .doc, .docx file formats.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Extracted Info - Name, Contact Details, Education Qualifications, Skillset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Tools used: PdfMiner, Doc2Text</a:t>
            </a:r>
            <a:endParaRPr>
              <a:latin typeface="Nunito"/>
              <a:ea typeface="Nunito"/>
              <a:cs typeface="Nunito"/>
              <a:sym typeface="Nunito"/>
            </a:endParaRPr>
          </a:p>
        </p:txBody>
      </p:sp>
      <p:pic>
        <p:nvPicPr>
          <p:cNvPr id="391" name="Google Shape;391;p29"/>
          <p:cNvPicPr preferRelativeResize="0"/>
          <p:nvPr/>
        </p:nvPicPr>
        <p:blipFill>
          <a:blip r:embed="rId3">
            <a:alphaModFix/>
          </a:blip>
          <a:stretch>
            <a:fillRect/>
          </a:stretch>
        </p:blipFill>
        <p:spPr>
          <a:xfrm>
            <a:off x="749275" y="3130475"/>
            <a:ext cx="5619750" cy="179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Career Path Recommender</a:t>
            </a:r>
            <a:endParaRPr sz="3040"/>
          </a:p>
        </p:txBody>
      </p:sp>
      <p:pic>
        <p:nvPicPr>
          <p:cNvPr id="397" name="Google Shape;397;p30"/>
          <p:cNvPicPr preferRelativeResize="0"/>
          <p:nvPr/>
        </p:nvPicPr>
        <p:blipFill>
          <a:blip r:embed="rId3">
            <a:alphaModFix/>
          </a:blip>
          <a:stretch>
            <a:fillRect/>
          </a:stretch>
        </p:blipFill>
        <p:spPr>
          <a:xfrm>
            <a:off x="749275" y="1519325"/>
            <a:ext cx="7938900" cy="28830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Data Scraping/Extraction</a:t>
            </a:r>
            <a:endParaRPr sz="3040"/>
          </a:p>
        </p:txBody>
      </p:sp>
      <p:sp>
        <p:nvSpPr>
          <p:cNvPr id="403" name="Google Shape;403;p31"/>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Scraped the PayScale website to obtain individual job profile data</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The profiles are spread across the following six industries: Accounting and Finance, Architecture and Engineering, Business Operations, General Managers and Executives, Information Technology, and Marketing and Advertising</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We have scraped 100 profiles from each of the six industries, for a total of 600 profiles</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The individual JSON data files has been merged into one csv file, called merged_data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Tools Used: OctoParse, Scrapy</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67750" y="132125"/>
            <a:ext cx="7401000" cy="627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2200">
                <a:latin typeface="Lato"/>
                <a:ea typeface="Lato"/>
                <a:cs typeface="Lato"/>
                <a:sym typeface="Lato"/>
              </a:rPr>
              <a:t>Problem statement</a:t>
            </a:r>
            <a:endParaRPr sz="4500"/>
          </a:p>
        </p:txBody>
      </p:sp>
      <p:sp>
        <p:nvSpPr>
          <p:cNvPr id="284" name="Google Shape;284;p14"/>
          <p:cNvSpPr txBox="1"/>
          <p:nvPr/>
        </p:nvSpPr>
        <p:spPr>
          <a:xfrm>
            <a:off x="563275" y="759725"/>
            <a:ext cx="7709100" cy="1169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sz="1600">
                <a:latin typeface="Lato"/>
                <a:ea typeface="Lato"/>
                <a:cs typeface="Lato"/>
                <a:sym typeface="Lato"/>
              </a:rPr>
              <a:t>To build a resume parser which acts as an input to a Career Path Recommender and Upskilling. </a:t>
            </a:r>
            <a:endParaRPr sz="1600">
              <a:latin typeface="Lato"/>
              <a:ea typeface="Lato"/>
              <a:cs typeface="Lato"/>
              <a:sym typeface="Lato"/>
            </a:endParaRPr>
          </a:p>
          <a:p>
            <a:pPr indent="0" lvl="0" marL="0" rtl="0" algn="just">
              <a:lnSpc>
                <a:spcPct val="100000"/>
              </a:lnSpc>
              <a:spcBef>
                <a:spcPts val="0"/>
              </a:spcBef>
              <a:spcAft>
                <a:spcPts val="0"/>
              </a:spcAft>
              <a:buNone/>
            </a:pPr>
            <a:r>
              <a:rPr lang="en" sz="1600">
                <a:latin typeface="Lato"/>
                <a:ea typeface="Lato"/>
                <a:cs typeface="Lato"/>
                <a:sym typeface="Lato"/>
              </a:rPr>
              <a:t>We have to provide the future career/post along with salary forecasting and suitable skills which are recommended to be known for that career path.</a:t>
            </a:r>
            <a:endParaRPr>
              <a:latin typeface="Nunito"/>
              <a:ea typeface="Nunito"/>
              <a:cs typeface="Nunito"/>
              <a:sym typeface="Nunito"/>
            </a:endParaRPr>
          </a:p>
        </p:txBody>
      </p:sp>
      <p:sp>
        <p:nvSpPr>
          <p:cNvPr id="285" name="Google Shape;285;p14"/>
          <p:cNvSpPr txBox="1"/>
          <p:nvPr>
            <p:ph type="title"/>
          </p:nvPr>
        </p:nvSpPr>
        <p:spPr>
          <a:xfrm>
            <a:off x="920075" y="1929425"/>
            <a:ext cx="7401000" cy="627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2200">
                <a:latin typeface="Lato"/>
                <a:ea typeface="Lato"/>
                <a:cs typeface="Lato"/>
                <a:sym typeface="Lato"/>
              </a:rPr>
              <a:t>Objectives</a:t>
            </a:r>
            <a:endParaRPr sz="4500"/>
          </a:p>
        </p:txBody>
      </p:sp>
      <p:sp>
        <p:nvSpPr>
          <p:cNvPr id="286" name="Google Shape;286;p14"/>
          <p:cNvSpPr txBox="1"/>
          <p:nvPr/>
        </p:nvSpPr>
        <p:spPr>
          <a:xfrm>
            <a:off x="510775" y="2557025"/>
            <a:ext cx="7814100" cy="28527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Obtain resumes belonging to different supported industries from online sources</a:t>
            </a:r>
            <a:endParaRPr sz="1600">
              <a:latin typeface="Lato"/>
              <a:ea typeface="Lato"/>
              <a:cs typeface="Lato"/>
              <a:sym typeface="Lato"/>
            </a:endParaRPr>
          </a:p>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Parse each resume for relevant information, such as contact details, academic background and skill set.</a:t>
            </a:r>
            <a:endParaRPr sz="1600">
              <a:latin typeface="Lato"/>
              <a:ea typeface="Lato"/>
              <a:cs typeface="Lato"/>
              <a:sym typeface="Lato"/>
            </a:endParaRPr>
          </a:p>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Scrape the Job Profile data from Payscale website.</a:t>
            </a:r>
            <a:endParaRPr sz="1600">
              <a:latin typeface="Lato"/>
              <a:ea typeface="Lato"/>
              <a:cs typeface="Lato"/>
              <a:sym typeface="Lato"/>
            </a:endParaRPr>
          </a:p>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Using extracted skills, obtain the current job profile of the user</a:t>
            </a:r>
            <a:endParaRPr sz="1600">
              <a:latin typeface="Lato"/>
              <a:ea typeface="Lato"/>
              <a:cs typeface="Lato"/>
              <a:sym typeface="Lato"/>
            </a:endParaRPr>
          </a:p>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Recommend the future career path and required skills each of the job profiles in the career path.</a:t>
            </a:r>
            <a:endParaRPr sz="1600">
              <a:latin typeface="Lato"/>
              <a:ea typeface="Lato"/>
              <a:cs typeface="Lato"/>
              <a:sym typeface="Lato"/>
            </a:endParaRPr>
          </a:p>
          <a:p>
            <a:pPr indent="-330200" lvl="0" marL="457200" rtl="0" algn="l">
              <a:lnSpc>
                <a:spcPct val="100000"/>
              </a:lnSpc>
              <a:spcBef>
                <a:spcPts val="0"/>
              </a:spcBef>
              <a:spcAft>
                <a:spcPts val="0"/>
              </a:spcAft>
              <a:buSzPts val="1600"/>
              <a:buFont typeface="Lato"/>
              <a:buChar char="●"/>
            </a:pPr>
            <a:r>
              <a:rPr lang="en" sz="1600">
                <a:latin typeface="Lato"/>
                <a:ea typeface="Lato"/>
                <a:cs typeface="Lato"/>
                <a:sym typeface="Lato"/>
              </a:rPr>
              <a:t>Forecast the expected salary after a period of five to nine years for each suggested job profile</a:t>
            </a:r>
            <a:endParaRPr sz="1600">
              <a:latin typeface="Lato"/>
              <a:ea typeface="Lato"/>
              <a:cs typeface="Lato"/>
              <a:sym typeface="Lato"/>
            </a:endParaRPr>
          </a:p>
          <a:p>
            <a:pPr indent="0" lvl="0" marL="0" rtl="0" algn="l">
              <a:lnSpc>
                <a:spcPct val="115000"/>
              </a:lnSpc>
              <a:spcBef>
                <a:spcPts val="1600"/>
              </a:spcBef>
              <a:spcAft>
                <a:spcPts val="1600"/>
              </a:spcAft>
              <a:buNone/>
            </a:pPr>
            <a:r>
              <a:t/>
            </a:r>
            <a:endParaRPr sz="16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Data Preprocessing</a:t>
            </a:r>
            <a:endParaRPr sz="3040"/>
          </a:p>
        </p:txBody>
      </p:sp>
      <p:sp>
        <p:nvSpPr>
          <p:cNvPr id="409" name="Google Shape;409;p32"/>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There were many cells with NaN values, and we have handled such data accordingly.</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The job profiles had characters such as ‘_’ in place of spaces and ‘%2C’ in place of comma. We made functions to make the required changes..</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Also all the fields were regarded as strings after data mining, so we had to validate the data type of each column and change it accordingly.</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Extracted the skills from all profiles, and created a list of all skills as required features</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Created a vector for each profile with the list of skills as attributes, presence of a particular skill will have ‘1’ in the corresponding cell and its absence is denoted by ‘0’</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Clustering</a:t>
            </a:r>
            <a:endParaRPr sz="3040"/>
          </a:p>
        </p:txBody>
      </p:sp>
      <p:sp>
        <p:nvSpPr>
          <p:cNvPr id="415" name="Google Shape;415;p33"/>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Clustering is the task of dividing the population or data points into a number of groups such that data points in the same groups are more similar to other data points in the same group and dissimilar to the data points in other groups.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We performed a total of ten types of clustering on our data: Affinity, Agglomerative, K-Means, Mini-Batch K-Means, Mean Shift, DBSCAN, OPTICS, Spectral, Gaussian Mixture and BIRCH.</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Based on the results obtained, we narrowed it down to two approaches: Agglomerative clustering and BIRCH clustering</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After manual verification of the profiles in each cluster, we chose BIRCH clustering.</a:t>
            </a:r>
            <a:endParaRPr>
              <a:latin typeface="Nunito"/>
              <a:ea typeface="Nunito"/>
              <a:cs typeface="Nunito"/>
              <a:sym typeface="Nunito"/>
            </a:endParaRPr>
          </a:p>
          <a:p>
            <a:pPr indent="0" lvl="0" marL="457200" rtl="0" algn="l">
              <a:lnSpc>
                <a:spcPct val="150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Agglomerative </a:t>
            </a:r>
            <a:r>
              <a:rPr lang="en" sz="3040"/>
              <a:t>Clustering</a:t>
            </a:r>
            <a:endParaRPr sz="3040"/>
          </a:p>
        </p:txBody>
      </p:sp>
      <p:sp>
        <p:nvSpPr>
          <p:cNvPr id="421" name="Google Shape;421;p34"/>
          <p:cNvSpPr txBox="1"/>
          <p:nvPr/>
        </p:nvSpPr>
        <p:spPr>
          <a:xfrm>
            <a:off x="702300" y="1598850"/>
            <a:ext cx="49749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It is a type of </a:t>
            </a:r>
            <a:r>
              <a:rPr lang="en">
                <a:latin typeface="Nunito"/>
                <a:ea typeface="Nunito"/>
                <a:cs typeface="Nunito"/>
                <a:sym typeface="Nunito"/>
              </a:rPr>
              <a:t>Hierarchical</a:t>
            </a:r>
            <a:r>
              <a:rPr lang="en">
                <a:latin typeface="Nunito"/>
                <a:ea typeface="Nunito"/>
                <a:cs typeface="Nunito"/>
                <a:sym typeface="Nunito"/>
              </a:rPr>
              <a:t> Clustering, which works using a bottom up approach by merging examples until the desired number of clusters is achieved.  </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The algorithm starts by treating each object as a singleton cluster. Next, pairs of clusters are successively merged until all clusters have been merged into one big cluster containing all objects. The result is a tree-based representation of the objects, named dendrogram.</a:t>
            </a:r>
            <a:endParaRPr>
              <a:latin typeface="Nunito"/>
              <a:ea typeface="Nunito"/>
              <a:cs typeface="Nunito"/>
              <a:sym typeface="Nunito"/>
            </a:endParaRPr>
          </a:p>
        </p:txBody>
      </p:sp>
      <p:pic>
        <p:nvPicPr>
          <p:cNvPr id="422" name="Google Shape;422;p34"/>
          <p:cNvPicPr preferRelativeResize="0"/>
          <p:nvPr/>
        </p:nvPicPr>
        <p:blipFill>
          <a:blip r:embed="rId3">
            <a:alphaModFix/>
          </a:blip>
          <a:stretch>
            <a:fillRect/>
          </a:stretch>
        </p:blipFill>
        <p:spPr>
          <a:xfrm>
            <a:off x="5677200" y="1598850"/>
            <a:ext cx="33909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BIRCH </a:t>
            </a:r>
            <a:r>
              <a:rPr lang="en" sz="3040"/>
              <a:t>Clustering</a:t>
            </a:r>
            <a:endParaRPr sz="3040"/>
          </a:p>
        </p:txBody>
      </p:sp>
      <p:sp>
        <p:nvSpPr>
          <p:cNvPr id="428" name="Google Shape;428;p35"/>
          <p:cNvSpPr txBox="1"/>
          <p:nvPr/>
        </p:nvSpPr>
        <p:spPr>
          <a:xfrm>
            <a:off x="702300" y="1598850"/>
            <a:ext cx="49749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BIRCH - Balanced Iterative Reducing and Clustering using Hierarchies</a:t>
            </a:r>
            <a:r>
              <a:rPr lang="en">
                <a:latin typeface="Nunito"/>
                <a:ea typeface="Nunito"/>
                <a:cs typeface="Nunito"/>
                <a:sym typeface="Nunito"/>
              </a:rPr>
              <a:t> </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It  incrementally and dynamically clusters the incoming multi-dimensional metric data points to try to produce the best quality clustering</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It summarizes large datasets into smaller, dense regions called Clustering Feature (CF) entries, and a CF tree is then generated</a:t>
            </a:r>
            <a:endParaRPr>
              <a:latin typeface="Nunito"/>
              <a:ea typeface="Nunito"/>
              <a:cs typeface="Nunito"/>
              <a:sym typeface="Nunito"/>
            </a:endParaRPr>
          </a:p>
        </p:txBody>
      </p:sp>
      <p:pic>
        <p:nvPicPr>
          <p:cNvPr id="429" name="Google Shape;429;p35"/>
          <p:cNvPicPr preferRelativeResize="0"/>
          <p:nvPr/>
        </p:nvPicPr>
        <p:blipFill>
          <a:blip r:embed="rId3">
            <a:alphaModFix/>
          </a:blip>
          <a:stretch>
            <a:fillRect/>
          </a:stretch>
        </p:blipFill>
        <p:spPr>
          <a:xfrm>
            <a:off x="5677200" y="1620621"/>
            <a:ext cx="3314400" cy="28409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Cosine Similarity</a:t>
            </a:r>
            <a:endParaRPr sz="3040"/>
          </a:p>
        </p:txBody>
      </p:sp>
      <p:sp>
        <p:nvSpPr>
          <p:cNvPr id="435" name="Google Shape;435;p36"/>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Similarity measure refers to distance with dimensions representing features of the data object, in a dataset. </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Cosine similarity is the cosine of the angle between two n-dimensional vectors in an n-dimensional space. It is the dot product of the two vectors divided by the product of the two vectors' lengths (or magnitudes).</a:t>
            </a:r>
            <a:endParaRPr>
              <a:latin typeface="Nunito"/>
              <a:ea typeface="Nunito"/>
              <a:cs typeface="Nunito"/>
              <a:sym typeface="Nunito"/>
            </a:endParaRPr>
          </a:p>
        </p:txBody>
      </p:sp>
      <p:pic>
        <p:nvPicPr>
          <p:cNvPr id="436" name="Google Shape;436;p36"/>
          <p:cNvPicPr preferRelativeResize="0"/>
          <p:nvPr/>
        </p:nvPicPr>
        <p:blipFill>
          <a:blip r:embed="rId3">
            <a:alphaModFix/>
          </a:blip>
          <a:stretch>
            <a:fillRect/>
          </a:stretch>
        </p:blipFill>
        <p:spPr>
          <a:xfrm>
            <a:off x="0" y="2952750"/>
            <a:ext cx="5010150" cy="2190750"/>
          </a:xfrm>
          <a:prstGeom prst="rect">
            <a:avLst/>
          </a:prstGeom>
          <a:noFill/>
          <a:ln>
            <a:noFill/>
          </a:ln>
        </p:spPr>
      </p:pic>
      <p:pic>
        <p:nvPicPr>
          <p:cNvPr id="437" name="Google Shape;437;p36"/>
          <p:cNvPicPr preferRelativeResize="0"/>
          <p:nvPr/>
        </p:nvPicPr>
        <p:blipFill rotWithShape="1">
          <a:blip r:embed="rId4">
            <a:alphaModFix/>
          </a:blip>
          <a:srcRect b="0" l="0" r="0" t="19633"/>
          <a:stretch/>
        </p:blipFill>
        <p:spPr>
          <a:xfrm>
            <a:off x="4816000" y="3359275"/>
            <a:ext cx="3625701" cy="1377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Recommendation System</a:t>
            </a:r>
            <a:endParaRPr sz="3040"/>
          </a:p>
        </p:txBody>
      </p:sp>
      <p:sp>
        <p:nvSpPr>
          <p:cNvPr id="443" name="Google Shape;443;p37"/>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For recommending the next best job profile, and also an appropriate career path, we have used cosine similarity function and also a predictive function which works on a particular cluster and chooses the next best available profile.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First, we sort the cosine similarities obtained in the previous step.</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The recommendation function takes into account the similarities of the profile and sorts it according to the average salary for each profile.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As a result, we obtain a new profile with a similar skill set and also a higher salary. By including both factors into consideration, we achieve a better recommendation compared to solely using the similarity function.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To build a career path as a recommendation to the user, we suggest three job profiles using the above function. The user can use this as a baseline to build his career, and learn the applicable skills that are required for each profile.</a:t>
            </a:r>
            <a:endParaRPr>
              <a:latin typeface="Nunito"/>
              <a:ea typeface="Nunito"/>
              <a:cs typeface="Nunito"/>
              <a:sym typeface="Nunito"/>
            </a:endParaRPr>
          </a:p>
          <a:p>
            <a:pPr indent="0" lvl="0" marL="457200" rtl="0" algn="just">
              <a:lnSpc>
                <a:spcPct val="150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Salary Forecasting</a:t>
            </a:r>
            <a:endParaRPr sz="3040"/>
          </a:p>
        </p:txBody>
      </p:sp>
      <p:sp>
        <p:nvSpPr>
          <p:cNvPr id="449" name="Google Shape;449;p38"/>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Aim is to forecast the salary that one can expect after having about five to nine years of experience.</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We forecast the average salary for each recommended profile after a period of five to nine years of experience, based on the current average salary</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n">
                <a:latin typeface="Nunito"/>
                <a:ea typeface="Nunito"/>
                <a:cs typeface="Nunito"/>
                <a:sym typeface="Nunito"/>
              </a:rPr>
              <a:t>We are transforming the data using binary encoder to apply NLP techniques in the following steps</a:t>
            </a:r>
            <a:endParaRPr>
              <a:latin typeface="Nunito"/>
              <a:ea typeface="Nunito"/>
              <a:cs typeface="Nunito"/>
              <a:sym typeface="Nunito"/>
            </a:endParaRPr>
          </a:p>
        </p:txBody>
      </p:sp>
      <p:pic>
        <p:nvPicPr>
          <p:cNvPr id="450" name="Google Shape;450;p38"/>
          <p:cNvPicPr preferRelativeResize="0"/>
          <p:nvPr/>
        </p:nvPicPr>
        <p:blipFill>
          <a:blip r:embed="rId3">
            <a:alphaModFix/>
          </a:blip>
          <a:stretch>
            <a:fillRect/>
          </a:stretch>
        </p:blipFill>
        <p:spPr>
          <a:xfrm>
            <a:off x="702310" y="3641150"/>
            <a:ext cx="7739400" cy="12183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NLP applied to skills</a:t>
            </a:r>
            <a:endParaRPr sz="3040"/>
          </a:p>
        </p:txBody>
      </p:sp>
      <p:sp>
        <p:nvSpPr>
          <p:cNvPr id="456" name="Google Shape;456;p39"/>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a:t>
            </a:r>
            <a:r>
              <a:rPr lang="en">
                <a:latin typeface="Nunito"/>
                <a:ea typeface="Nunito"/>
                <a:cs typeface="Nunito"/>
                <a:sym typeface="Nunito"/>
              </a:rPr>
              <a:t>irst step when processing textual data is the removal of stop words such as ‘the’, ‘as’, etc.</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The next strategy is to score the relative importance of words using TF-IDF. </a:t>
            </a:r>
            <a:endParaRPr>
              <a:latin typeface="Nunito"/>
              <a:ea typeface="Nunito"/>
              <a:cs typeface="Nunito"/>
              <a:sym typeface="Nunito"/>
            </a:endParaRPr>
          </a:p>
          <a:p>
            <a:pPr indent="0" lvl="0" marL="457200" rtl="0" algn="just">
              <a:lnSpc>
                <a:spcPct val="115000"/>
              </a:lnSpc>
              <a:spcBef>
                <a:spcPts val="0"/>
              </a:spcBef>
              <a:spcAft>
                <a:spcPts val="0"/>
              </a:spcAft>
              <a:buNone/>
            </a:pPr>
            <a:r>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TF stands for Term Frequency. It is the number of times a particular word appears in the overall document, divided by the total number of words in the document.</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IDF stands for Inverse Data Frequency. The IDF is used to assign a weight to the remaining rare words present in all the documents within the corpus.</a:t>
            </a:r>
            <a:endParaRPr>
              <a:latin typeface="Nunito"/>
              <a:ea typeface="Nunito"/>
              <a:cs typeface="Nunito"/>
              <a:sym typeface="Nunito"/>
            </a:endParaRPr>
          </a:p>
          <a:p>
            <a:pPr indent="0" lvl="0" marL="457200" rtl="0" algn="just">
              <a:lnSpc>
                <a:spcPct val="115000"/>
              </a:lnSpc>
              <a:spcBef>
                <a:spcPts val="0"/>
              </a:spcBef>
              <a:spcAft>
                <a:spcPts val="0"/>
              </a:spcAft>
              <a:buNone/>
            </a:pPr>
            <a:r>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Final TF-IDF value is the product of TF and IDF values.</a:t>
            </a:r>
            <a:endParaRPr>
              <a:latin typeface="Nunito"/>
              <a:ea typeface="Nunito"/>
              <a:cs typeface="Nunito"/>
              <a:sym typeface="Nunito"/>
            </a:endParaRPr>
          </a:p>
        </p:txBody>
      </p:sp>
      <p:pic>
        <p:nvPicPr>
          <p:cNvPr id="457" name="Google Shape;457;p39"/>
          <p:cNvPicPr preferRelativeResize="0"/>
          <p:nvPr/>
        </p:nvPicPr>
        <p:blipFill>
          <a:blip r:embed="rId3">
            <a:alphaModFix/>
          </a:blip>
          <a:stretch>
            <a:fillRect/>
          </a:stretch>
        </p:blipFill>
        <p:spPr>
          <a:xfrm>
            <a:off x="3232463" y="4162713"/>
            <a:ext cx="1552575" cy="790575"/>
          </a:xfrm>
          <a:prstGeom prst="rect">
            <a:avLst/>
          </a:prstGeom>
          <a:noFill/>
          <a:ln>
            <a:noFill/>
          </a:ln>
        </p:spPr>
      </p:pic>
      <p:pic>
        <p:nvPicPr>
          <p:cNvPr id="458" name="Google Shape;458;p39"/>
          <p:cNvPicPr preferRelativeResize="0"/>
          <p:nvPr/>
        </p:nvPicPr>
        <p:blipFill>
          <a:blip r:embed="rId4">
            <a:alphaModFix/>
          </a:blip>
          <a:stretch>
            <a:fillRect/>
          </a:stretch>
        </p:blipFill>
        <p:spPr>
          <a:xfrm>
            <a:off x="4952297" y="4162725"/>
            <a:ext cx="1806900" cy="790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Regression</a:t>
            </a:r>
            <a:endParaRPr sz="3040"/>
          </a:p>
        </p:txBody>
      </p:sp>
      <p:sp>
        <p:nvSpPr>
          <p:cNvPr id="464" name="Google Shape;464;p40"/>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Linear Regression is a machine learning algorithm based on supervised learning. </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Regression models a target prediction value based on independent variables. It is mostly used for finding out the relationship between variables and forecasting.</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We have used NLP techniques described in the previous section over the skillset with average salary as the target variable, We performed a total of ten types of regression on our data: Linear, Lasso, Ridge, RidgeCV, SVR, LassoLarsCV, LassoLars, Bayesian Ridge, Tweedie Regressor and Polynomial Regressor. </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We have used the R</a:t>
            </a:r>
            <a:r>
              <a:rPr baseline="30000" lang="en">
                <a:latin typeface="Nunito"/>
                <a:ea typeface="Nunito"/>
                <a:cs typeface="Nunito"/>
                <a:sym typeface="Nunito"/>
              </a:rPr>
              <a:t>2</a:t>
            </a:r>
            <a:r>
              <a:rPr lang="en">
                <a:latin typeface="Nunito"/>
                <a:ea typeface="Nunito"/>
                <a:cs typeface="Nunito"/>
                <a:sym typeface="Nunito"/>
              </a:rPr>
              <a:t>  value and the regression score(reg_score) as metrics to judge the accuracy of the models.</a:t>
            </a:r>
            <a:endParaRPr>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1"/>
          <p:cNvSpPr txBox="1"/>
          <p:nvPr>
            <p:ph type="title"/>
          </p:nvPr>
        </p:nvSpPr>
        <p:spPr>
          <a:xfrm>
            <a:off x="749275" y="463350"/>
            <a:ext cx="79389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Linear </a:t>
            </a:r>
            <a:r>
              <a:rPr lang="en" sz="3040"/>
              <a:t>Regression and Lasso Regression</a:t>
            </a:r>
            <a:endParaRPr sz="3040"/>
          </a:p>
        </p:txBody>
      </p:sp>
      <p:sp>
        <p:nvSpPr>
          <p:cNvPr id="470" name="Google Shape;470;p41"/>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Linear Regression </a:t>
            </a:r>
            <a:r>
              <a:rPr lang="en">
                <a:latin typeface="Nunito"/>
                <a:ea typeface="Nunito"/>
                <a:cs typeface="Nunito"/>
                <a:sym typeface="Nunito"/>
              </a:rPr>
              <a:t>fits a linear model with coefficients w = (w1, …, wp) to minimize the residual sum of squares between the observed targets in the dataset, and the targets predicted by the linear approximation. Here, we are using Ordinary least squares Linear Regression. </a:t>
            </a:r>
            <a:endParaRPr>
              <a:latin typeface="Nunito"/>
              <a:ea typeface="Nunito"/>
              <a:cs typeface="Nunito"/>
              <a:sym typeface="Nunito"/>
            </a:endParaRPr>
          </a:p>
          <a:p>
            <a:pPr indent="-317500" lvl="1" marL="914400" rtl="0" algn="just">
              <a:lnSpc>
                <a:spcPct val="150000"/>
              </a:lnSpc>
              <a:spcBef>
                <a:spcPts val="0"/>
              </a:spcBef>
              <a:spcAft>
                <a:spcPts val="0"/>
              </a:spcAft>
              <a:buSzPts val="1400"/>
              <a:buFont typeface="Nunito"/>
              <a:buChar char="○"/>
            </a:pPr>
            <a:r>
              <a:rPr lang="en">
                <a:latin typeface="Nunito"/>
                <a:ea typeface="Nunito"/>
                <a:cs typeface="Nunito"/>
                <a:sym typeface="Nunito"/>
              </a:rPr>
              <a:t>Reg_score = 0.7921219732980164, R</a:t>
            </a:r>
            <a:r>
              <a:rPr baseline="30000" lang="en">
                <a:latin typeface="Nunito"/>
                <a:ea typeface="Nunito"/>
                <a:cs typeface="Nunito"/>
                <a:sym typeface="Nunito"/>
              </a:rPr>
              <a:t>2 </a:t>
            </a:r>
            <a:r>
              <a:rPr lang="en">
                <a:latin typeface="Nunito"/>
                <a:ea typeface="Nunito"/>
                <a:cs typeface="Nunito"/>
                <a:sym typeface="Nunito"/>
              </a:rPr>
              <a:t>score = 0.5985742547476479</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 Lasso stands for least absolute shrinkage and selection operator. It not only helps in reducing overfitting but it can help us in feature selection, as it uses L1 regularization (adds penalty equivalent to absolute value of the magnitude of coefficients).</a:t>
            </a:r>
            <a:endParaRPr>
              <a:latin typeface="Nunito"/>
              <a:ea typeface="Nunito"/>
              <a:cs typeface="Nunito"/>
              <a:sym typeface="Nunito"/>
            </a:endParaRPr>
          </a:p>
          <a:p>
            <a:pPr indent="-317500" lvl="1" marL="914400" rtl="0" algn="just">
              <a:lnSpc>
                <a:spcPct val="150000"/>
              </a:lnSpc>
              <a:spcBef>
                <a:spcPts val="0"/>
              </a:spcBef>
              <a:spcAft>
                <a:spcPts val="0"/>
              </a:spcAft>
              <a:buSzPts val="1400"/>
              <a:buFont typeface="Nunito"/>
              <a:buChar char="○"/>
            </a:pPr>
            <a:r>
              <a:rPr lang="en">
                <a:latin typeface="Nunito"/>
                <a:ea typeface="Nunito"/>
                <a:cs typeface="Nunito"/>
                <a:sym typeface="Nunito"/>
              </a:rPr>
              <a:t> Reg_score = 0.7921379027390649,  R</a:t>
            </a:r>
            <a:r>
              <a:rPr baseline="30000" lang="en">
                <a:latin typeface="Nunito"/>
                <a:ea typeface="Nunito"/>
                <a:cs typeface="Nunito"/>
                <a:sym typeface="Nunito"/>
              </a:rPr>
              <a:t>2</a:t>
            </a:r>
            <a:r>
              <a:rPr lang="en">
                <a:latin typeface="Nunito"/>
                <a:ea typeface="Nunito"/>
                <a:cs typeface="Nunito"/>
                <a:sym typeface="Nunito"/>
              </a:rPr>
              <a:t> score =  0.5990990164719194</a:t>
            </a:r>
            <a:endParaRPr>
              <a:latin typeface="Nunito"/>
              <a:ea typeface="Nunito"/>
              <a:cs typeface="Nunito"/>
              <a:sym typeface="Nunito"/>
            </a:endParaRPr>
          </a:p>
          <a:p>
            <a:pPr indent="-317500" lvl="0" marL="457200" rtl="0" algn="just">
              <a:lnSpc>
                <a:spcPct val="150000"/>
              </a:lnSpc>
              <a:spcBef>
                <a:spcPts val="0"/>
              </a:spcBef>
              <a:spcAft>
                <a:spcPts val="0"/>
              </a:spcAft>
              <a:buSzPts val="1400"/>
              <a:buFont typeface="Nunito"/>
              <a:buChar char="●"/>
            </a:pPr>
            <a:r>
              <a:rPr lang="en">
                <a:latin typeface="Nunito"/>
                <a:ea typeface="Nunito"/>
                <a:cs typeface="Nunito"/>
                <a:sym typeface="Nunito"/>
              </a:rPr>
              <a:t>Based on these two metrics, we have proceeded with Lasso regression.</a:t>
            </a:r>
            <a:endParaRPr>
              <a:latin typeface="Nunito"/>
              <a:ea typeface="Nunito"/>
              <a:cs typeface="Nunito"/>
              <a:sym typeface="Nunito"/>
            </a:endParaRPr>
          </a:p>
          <a:p>
            <a:pPr indent="0" lvl="0" marL="914400" rtl="0" algn="just">
              <a:lnSpc>
                <a:spcPct val="150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Resume Parser</a:t>
            </a:r>
            <a:endParaRPr/>
          </a:p>
        </p:txBody>
      </p:sp>
      <p:sp>
        <p:nvSpPr>
          <p:cNvPr id="481" name="Google Shape;481;p43"/>
          <p:cNvSpPr txBox="1"/>
          <p:nvPr>
            <p:ph idx="1" type="body"/>
          </p:nvPr>
        </p:nvSpPr>
        <p:spPr>
          <a:xfrm>
            <a:off x="1303800" y="1486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This is the final result obtained after parsing a sample resume. We extract the data pertaining to education, contact details such as email and mobile number, and the set of skills possessed by the user.</a:t>
            </a:r>
            <a:endParaRPr>
              <a:solidFill>
                <a:srgbClr val="000000"/>
              </a:solidFill>
            </a:endParaRPr>
          </a:p>
        </p:txBody>
      </p:sp>
      <p:pic>
        <p:nvPicPr>
          <p:cNvPr id="482" name="Google Shape;482;p43"/>
          <p:cNvPicPr preferRelativeResize="0"/>
          <p:nvPr/>
        </p:nvPicPr>
        <p:blipFill>
          <a:blip r:embed="rId3">
            <a:alphaModFix/>
          </a:blip>
          <a:stretch>
            <a:fillRect/>
          </a:stretch>
        </p:blipFill>
        <p:spPr>
          <a:xfrm>
            <a:off x="513038" y="2954875"/>
            <a:ext cx="8612025" cy="1761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Recommender</a:t>
            </a:r>
            <a:endParaRPr/>
          </a:p>
        </p:txBody>
      </p:sp>
      <p:sp>
        <p:nvSpPr>
          <p:cNvPr id="488" name="Google Shape;488;p44"/>
          <p:cNvSpPr txBox="1"/>
          <p:nvPr>
            <p:ph idx="1" type="body"/>
          </p:nvPr>
        </p:nvSpPr>
        <p:spPr>
          <a:xfrm>
            <a:off x="1303800" y="1486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Once we parse the data, we find the appropriate current job title based on the skills given in the resume. We use this as a base to recommend three profiles in increasing order of average salary that the user can look to consider as his/her future career path. We also provide a list of additional skills required to reach the recommended profiles.</a:t>
            </a:r>
            <a:endParaRPr>
              <a:solidFill>
                <a:srgbClr val="000000"/>
              </a:solidFill>
            </a:endParaRPr>
          </a:p>
        </p:txBody>
      </p:sp>
      <p:pic>
        <p:nvPicPr>
          <p:cNvPr id="489" name="Google Shape;489;p44"/>
          <p:cNvPicPr preferRelativeResize="0"/>
          <p:nvPr/>
        </p:nvPicPr>
        <p:blipFill>
          <a:blip r:embed="rId3">
            <a:alphaModFix/>
          </a:blip>
          <a:stretch>
            <a:fillRect/>
          </a:stretch>
        </p:blipFill>
        <p:spPr>
          <a:xfrm>
            <a:off x="948700" y="2490225"/>
            <a:ext cx="7740700" cy="2472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Salary Forecast</a:t>
            </a:r>
            <a:endParaRPr/>
          </a:p>
        </p:txBody>
      </p:sp>
      <p:sp>
        <p:nvSpPr>
          <p:cNvPr id="495" name="Google Shape;495;p45"/>
          <p:cNvSpPr txBox="1"/>
          <p:nvPr>
            <p:ph idx="1" type="body"/>
          </p:nvPr>
        </p:nvSpPr>
        <p:spPr>
          <a:xfrm>
            <a:off x="1303800" y="1441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Salary Forecast is done after performing NLP on the skills and then using tweedie regressor on the current average salary to forecast what salary that the user can expect if he/she chooses the recommended profiles after a span of five to nine years.</a:t>
            </a:r>
            <a:endParaRPr>
              <a:solidFill>
                <a:srgbClr val="000000"/>
              </a:solidFill>
            </a:endParaRPr>
          </a:p>
        </p:txBody>
      </p:sp>
      <p:pic>
        <p:nvPicPr>
          <p:cNvPr id="496" name="Google Shape;496;p45"/>
          <p:cNvPicPr preferRelativeResize="0"/>
          <p:nvPr/>
        </p:nvPicPr>
        <p:blipFill>
          <a:blip r:embed="rId3">
            <a:alphaModFix/>
          </a:blip>
          <a:stretch>
            <a:fillRect/>
          </a:stretch>
        </p:blipFill>
        <p:spPr>
          <a:xfrm>
            <a:off x="948700" y="2490225"/>
            <a:ext cx="7740700" cy="2472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Salary Forecast</a:t>
            </a:r>
            <a:endParaRPr/>
          </a:p>
        </p:txBody>
      </p:sp>
      <p:pic>
        <p:nvPicPr>
          <p:cNvPr id="502" name="Google Shape;502;p46"/>
          <p:cNvPicPr preferRelativeResize="0"/>
          <p:nvPr/>
        </p:nvPicPr>
        <p:blipFill>
          <a:blip r:embed="rId3">
            <a:alphaModFix/>
          </a:blip>
          <a:stretch>
            <a:fillRect/>
          </a:stretch>
        </p:blipFill>
        <p:spPr>
          <a:xfrm>
            <a:off x="819400" y="1390100"/>
            <a:ext cx="7822276" cy="1678225"/>
          </a:xfrm>
          <a:prstGeom prst="rect">
            <a:avLst/>
          </a:prstGeom>
          <a:noFill/>
          <a:ln>
            <a:noFill/>
          </a:ln>
        </p:spPr>
      </p:pic>
      <p:pic>
        <p:nvPicPr>
          <p:cNvPr id="503" name="Google Shape;503;p46"/>
          <p:cNvPicPr preferRelativeResize="0"/>
          <p:nvPr/>
        </p:nvPicPr>
        <p:blipFill>
          <a:blip r:embed="rId4">
            <a:alphaModFix/>
          </a:blip>
          <a:stretch>
            <a:fillRect/>
          </a:stretch>
        </p:blipFill>
        <p:spPr>
          <a:xfrm>
            <a:off x="819400" y="2964550"/>
            <a:ext cx="7822275" cy="2030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Comparison</a:t>
            </a:r>
            <a:endParaRPr/>
          </a:p>
        </p:txBody>
      </p:sp>
      <p:sp>
        <p:nvSpPr>
          <p:cNvPr id="509" name="Google Shape;509;p47"/>
          <p:cNvSpPr txBox="1"/>
          <p:nvPr>
            <p:ph idx="1" type="body"/>
          </p:nvPr>
        </p:nvSpPr>
        <p:spPr>
          <a:xfrm>
            <a:off x="976425" y="1495350"/>
            <a:ext cx="7250700" cy="2861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400">
                <a:solidFill>
                  <a:srgbClr val="434343"/>
                </a:solidFill>
              </a:rPr>
              <a:t>To improve final performance in forecasting further, we’ve tried different models in our data set.</a:t>
            </a:r>
            <a:endParaRPr sz="1400">
              <a:solidFill>
                <a:srgbClr val="434343"/>
              </a:solidFill>
            </a:endParaRPr>
          </a:p>
          <a:p>
            <a:pPr indent="0" lvl="0" marL="0" rtl="0" algn="just">
              <a:spcBef>
                <a:spcPts val="1200"/>
              </a:spcBef>
              <a:spcAft>
                <a:spcPts val="0"/>
              </a:spcAft>
              <a:buNone/>
            </a:pPr>
            <a:r>
              <a:rPr lang="en" sz="1400">
                <a:solidFill>
                  <a:srgbClr val="434343"/>
                </a:solidFill>
              </a:rPr>
              <a:t>From</a:t>
            </a:r>
            <a:r>
              <a:rPr lang="en" sz="1400">
                <a:solidFill>
                  <a:srgbClr val="434343"/>
                </a:solidFill>
              </a:rPr>
              <a:t> the </a:t>
            </a:r>
            <a:r>
              <a:rPr lang="en" sz="1400">
                <a:solidFill>
                  <a:srgbClr val="1A9988"/>
                </a:solidFill>
                <a:uFill>
                  <a:noFill/>
                </a:uFill>
                <a:hlinkClick action="ppaction://hlinksldjump" r:id="rId3">
                  <a:extLst>
                    <a:ext uri="{A12FA001-AC4F-418D-AE19-62706E023703}">
                      <ahyp:hlinkClr val="tx"/>
                    </a:ext>
                  </a:extLst>
                </a:hlinkClick>
              </a:rPr>
              <a:t>literature survey</a:t>
            </a:r>
            <a:r>
              <a:rPr lang="en" sz="1400">
                <a:solidFill>
                  <a:srgbClr val="434343"/>
                </a:solidFill>
              </a:rPr>
              <a:t>, the authors were able to achieve an R</a:t>
            </a:r>
            <a:r>
              <a:rPr baseline="30000" lang="en" sz="1400">
                <a:solidFill>
                  <a:srgbClr val="434343"/>
                </a:solidFill>
              </a:rPr>
              <a:t>2 </a:t>
            </a:r>
            <a:r>
              <a:rPr lang="en" sz="1400">
                <a:solidFill>
                  <a:srgbClr val="434343"/>
                </a:solidFill>
              </a:rPr>
              <a:t>value of  0.462 when using Random Forest and Gradient Boost Trees. </a:t>
            </a:r>
            <a:endParaRPr sz="1400">
              <a:solidFill>
                <a:srgbClr val="434343"/>
              </a:solidFill>
            </a:endParaRPr>
          </a:p>
          <a:p>
            <a:pPr indent="0" lvl="0" marL="0" rtl="0" algn="just">
              <a:spcBef>
                <a:spcPts val="1200"/>
              </a:spcBef>
              <a:spcAft>
                <a:spcPts val="0"/>
              </a:spcAft>
              <a:buNone/>
            </a:pPr>
            <a:r>
              <a:rPr lang="en" sz="1400">
                <a:solidFill>
                  <a:srgbClr val="434343"/>
                </a:solidFill>
              </a:rPr>
              <a:t>From </a:t>
            </a:r>
            <a:r>
              <a:rPr lang="en" sz="1400">
                <a:solidFill>
                  <a:srgbClr val="1A9988"/>
                </a:solidFill>
                <a:uFill>
                  <a:noFill/>
                </a:uFill>
                <a:hlinkClick r:id="rId4">
                  <a:extLst>
                    <a:ext uri="{A12FA001-AC4F-418D-AE19-62706E023703}">
                      <ahyp:hlinkClr val="tx"/>
                    </a:ext>
                  </a:extLst>
                </a:hlinkClick>
              </a:rPr>
              <a:t>another reference</a:t>
            </a:r>
            <a:r>
              <a:rPr lang="en" sz="1400">
                <a:solidFill>
                  <a:srgbClr val="434343"/>
                </a:solidFill>
              </a:rPr>
              <a:t>,  the results have yielded an adjusted </a:t>
            </a:r>
            <a:r>
              <a:rPr lang="en" sz="1400">
                <a:solidFill>
                  <a:srgbClr val="434343"/>
                </a:solidFill>
              </a:rPr>
              <a:t>R</a:t>
            </a:r>
            <a:r>
              <a:rPr baseline="30000" lang="en" sz="1400">
                <a:solidFill>
                  <a:srgbClr val="434343"/>
                </a:solidFill>
              </a:rPr>
              <a:t>2</a:t>
            </a:r>
            <a:r>
              <a:rPr lang="en" sz="1400">
                <a:solidFill>
                  <a:srgbClr val="434343"/>
                </a:solidFill>
              </a:rPr>
              <a:t> value in the range of 0.1493 to 0.1496 for the three models they proposed. One fact to note here is that, while in this </a:t>
            </a:r>
            <a:r>
              <a:rPr lang="en" sz="1400">
                <a:solidFill>
                  <a:srgbClr val="434343"/>
                </a:solidFill>
                <a:uFill>
                  <a:noFill/>
                </a:uFill>
                <a:hlinkClick r:id="rId5">
                  <a:extLst>
                    <a:ext uri="{A12FA001-AC4F-418D-AE19-62706E023703}">
                      <ahyp:hlinkClr val="tx"/>
                    </a:ext>
                  </a:extLst>
                </a:hlinkClick>
              </a:rPr>
              <a:t>reference</a:t>
            </a:r>
            <a:r>
              <a:rPr lang="en" sz="1400">
                <a:solidFill>
                  <a:srgbClr val="434343"/>
                </a:solidFill>
              </a:rPr>
              <a:t>, the authors have used Adjusted </a:t>
            </a:r>
            <a:r>
              <a:rPr lang="en" sz="1400">
                <a:solidFill>
                  <a:srgbClr val="434343"/>
                </a:solidFill>
              </a:rPr>
              <a:t>R</a:t>
            </a:r>
            <a:r>
              <a:rPr baseline="30000" lang="en" sz="1400">
                <a:solidFill>
                  <a:srgbClr val="434343"/>
                </a:solidFill>
              </a:rPr>
              <a:t>2</a:t>
            </a:r>
            <a:r>
              <a:rPr lang="en" sz="1400">
                <a:solidFill>
                  <a:srgbClr val="434343"/>
                </a:solidFill>
              </a:rPr>
              <a:t> as the metric, Adjusted </a:t>
            </a:r>
            <a:r>
              <a:rPr lang="en" sz="1400">
                <a:solidFill>
                  <a:srgbClr val="434343"/>
                </a:solidFill>
              </a:rPr>
              <a:t>R</a:t>
            </a:r>
            <a:r>
              <a:rPr baseline="30000" lang="en" sz="1400">
                <a:solidFill>
                  <a:srgbClr val="434343"/>
                </a:solidFill>
              </a:rPr>
              <a:t>2</a:t>
            </a:r>
            <a:r>
              <a:rPr lang="en" sz="1400">
                <a:solidFill>
                  <a:srgbClr val="434343"/>
                </a:solidFill>
              </a:rPr>
              <a:t> value will always be less than or equal to </a:t>
            </a:r>
            <a:r>
              <a:rPr lang="en" sz="1400">
                <a:solidFill>
                  <a:srgbClr val="434343"/>
                </a:solidFill>
              </a:rPr>
              <a:t>R</a:t>
            </a:r>
            <a:r>
              <a:rPr baseline="30000" lang="en" sz="1400">
                <a:solidFill>
                  <a:srgbClr val="434343"/>
                </a:solidFill>
              </a:rPr>
              <a:t>2</a:t>
            </a:r>
            <a:r>
              <a:rPr lang="en" sz="1400">
                <a:solidFill>
                  <a:srgbClr val="434343"/>
                </a:solidFill>
              </a:rPr>
              <a:t> value. </a:t>
            </a:r>
            <a:endParaRPr sz="1400">
              <a:solidFill>
                <a:srgbClr val="434343"/>
              </a:solidFill>
            </a:endParaRPr>
          </a:p>
          <a:p>
            <a:pPr indent="0" lvl="0" marL="0" rtl="0" algn="just">
              <a:spcBef>
                <a:spcPts val="1200"/>
              </a:spcBef>
              <a:spcAft>
                <a:spcPts val="0"/>
              </a:spcAft>
              <a:buNone/>
            </a:pPr>
            <a:r>
              <a:rPr lang="en" sz="1400">
                <a:solidFill>
                  <a:srgbClr val="434343"/>
                </a:solidFill>
              </a:rPr>
              <a:t>Meanwhile our results are far more promising, with an </a:t>
            </a:r>
            <a:r>
              <a:rPr lang="en" sz="1400">
                <a:solidFill>
                  <a:srgbClr val="434343"/>
                </a:solidFill>
              </a:rPr>
              <a:t>R</a:t>
            </a:r>
            <a:r>
              <a:rPr baseline="30000" lang="en" sz="1400">
                <a:solidFill>
                  <a:srgbClr val="434343"/>
                </a:solidFill>
              </a:rPr>
              <a:t>2</a:t>
            </a:r>
            <a:r>
              <a:rPr lang="en" sz="1400">
                <a:solidFill>
                  <a:srgbClr val="434343"/>
                </a:solidFill>
              </a:rPr>
              <a:t> value of 0.5990 when using the Lasso regression model and 0.5985 for Linear Regression model.</a:t>
            </a:r>
            <a:endParaRPr sz="1400">
              <a:solidFill>
                <a:srgbClr val="434343"/>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8"/>
          <p:cNvSpPr txBox="1"/>
          <p:nvPr>
            <p:ph type="title"/>
          </p:nvPr>
        </p:nvSpPr>
        <p:spPr>
          <a:xfrm>
            <a:off x="370575" y="1354750"/>
            <a:ext cx="81822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 and Future Work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9"/>
          <p:cNvSpPr txBox="1"/>
          <p:nvPr/>
        </p:nvSpPr>
        <p:spPr>
          <a:xfrm>
            <a:off x="702300" y="266800"/>
            <a:ext cx="7739400" cy="4251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The resumes will be written in many file formats and may differ in their fonts or structure. Hence resume parsing is an intricate task in automatic job recruitment tools. The proposed system extracts the required data from the resumes by matching the regular expressions and using NLP techniques</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Next, the system exploits an integrated skills knowledge base for carrying out the recommendation task. This consists of four stages namely Data mining, Data filtering, BIRCH Clustering and Recommendation system. Combination of these four stages recommends an appropriate career path.</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Salary Forecasting that one can expect after having about five to nine years of experience. </a:t>
            </a:r>
            <a:endParaRPr>
              <a:latin typeface="Nunito"/>
              <a:ea typeface="Nunito"/>
              <a:cs typeface="Nunito"/>
              <a:sym typeface="Nunito"/>
            </a:endParaRPr>
          </a:p>
          <a:p>
            <a:pPr indent="0" lvl="0" marL="457200" rtl="0" algn="just">
              <a:lnSpc>
                <a:spcPct val="115000"/>
              </a:lnSpc>
              <a:spcBef>
                <a:spcPts val="0"/>
              </a:spcBef>
              <a:spcAft>
                <a:spcPts val="0"/>
              </a:spcAft>
              <a:buNone/>
            </a:pPr>
            <a:r>
              <a:t/>
            </a:r>
            <a:endParaRPr>
              <a:latin typeface="Nunito"/>
              <a:ea typeface="Nunito"/>
              <a:cs typeface="Nunito"/>
              <a:sym typeface="Nunito"/>
            </a:endParaRPr>
          </a:p>
          <a:p>
            <a:pPr indent="0" lvl="0" marL="457200" rtl="0" algn="just">
              <a:lnSpc>
                <a:spcPct val="115000"/>
              </a:lnSpc>
              <a:spcBef>
                <a:spcPts val="0"/>
              </a:spcBef>
              <a:spcAft>
                <a:spcPts val="0"/>
              </a:spcAft>
              <a:buNone/>
            </a:pPr>
            <a:r>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Future work suggested was to take up an enlarged dataset and improve the performance of the proposed system. Can try to integrate parser and recommender more precisely, i.e. by extracting the skills and directly passing it to the recommender. To do so, we will need an appropriate dataset of skills matched to skills mentioned in the resume. Another idea can be to include a job description, and rank the resumes in the order in which it best fits the job description. </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type="title"/>
          </p:nvPr>
        </p:nvSpPr>
        <p:spPr>
          <a:xfrm>
            <a:off x="370575" y="1354750"/>
            <a:ext cx="81822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749275" y="463350"/>
            <a:ext cx="7938900" cy="11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Resume Parser with Natural Language Processing</a:t>
            </a:r>
            <a:endParaRPr/>
          </a:p>
        </p:txBody>
      </p:sp>
      <p:sp>
        <p:nvSpPr>
          <p:cNvPr id="297" name="Google Shape;297;p16"/>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User uploads the resume to the web platform.</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Parse information from the resume using natural language processing, find the keywords, cluster them onto sectors based on their keywords	and lastly show the most </a:t>
            </a:r>
            <a:r>
              <a:rPr lang="en">
                <a:latin typeface="Nunito"/>
                <a:ea typeface="Nunito"/>
                <a:cs typeface="Nunito"/>
                <a:sym typeface="Nunito"/>
              </a:rPr>
              <a:t>relevant</a:t>
            </a:r>
            <a:r>
              <a:rPr lang="en">
                <a:latin typeface="Nunito"/>
                <a:ea typeface="Nunito"/>
                <a:cs typeface="Nunito"/>
                <a:sym typeface="Nunito"/>
              </a:rPr>
              <a:t> resume to the employer based on keyword matching.</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Were able to scrape the keywords from different social networking sites including Stack Overflow, LinkedIn etc, and similarity between them with which genre of the resume could be found out.</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Link:https://www.researchgate.net/publication/313851778_Resume_Parser_with_Natural_Language_Processing</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749275" y="298275"/>
            <a:ext cx="8111700" cy="112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Combination of Neural Networks and Conditional Random Fields for Efficient Resume Parsing.</a:t>
            </a:r>
            <a:endParaRPr sz="3040"/>
          </a:p>
        </p:txBody>
      </p:sp>
      <p:sp>
        <p:nvSpPr>
          <p:cNvPr id="303" name="Google Shape;303;p17"/>
          <p:cNvSpPr txBox="1"/>
          <p:nvPr/>
        </p:nvSpPr>
        <p:spPr>
          <a:xfrm>
            <a:off x="647475" y="1542325"/>
            <a:ext cx="7988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The current job recruitment horizon demands better approaches for efficient resume parsing technologies and methods.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paper proposes a system for resume parsing using deep learning models such as the convolutional neural network (CNN), Bi-LSTM (Bidirectional Long ShortTerm Memory) and Conditional Random Field (CRF).</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CNN model is used for segmentation and compared with a BiLSTM model.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 CRF based model is chosen for information extraction and compared with a Bi-LSTM-CNN model.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output is of JSON format and contains 23 fields.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https://ieeexplore.ieee.org/document/8530883.</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749275" y="298275"/>
            <a:ext cx="8111700" cy="112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Resume Parser : Semi-</a:t>
            </a:r>
            <a:r>
              <a:rPr lang="en" sz="3040"/>
              <a:t>structured</a:t>
            </a:r>
            <a:r>
              <a:rPr lang="en" sz="3040"/>
              <a:t> Chinese document analysis</a:t>
            </a:r>
            <a:endParaRPr sz="3040"/>
          </a:p>
        </p:txBody>
      </p:sp>
      <p:sp>
        <p:nvSpPr>
          <p:cNvPr id="309" name="Google Shape;309;p18"/>
          <p:cNvSpPr txBox="1"/>
          <p:nvPr/>
        </p:nvSpPr>
        <p:spPr>
          <a:xfrm>
            <a:off x="647475" y="1542325"/>
            <a:ext cx="7988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a:t>
            </a:r>
            <a:r>
              <a:rPr lang="en">
                <a:latin typeface="Nunito"/>
                <a:ea typeface="Nunito"/>
                <a:cs typeface="Nunito"/>
                <a:sym typeface="Nunito"/>
              </a:rPr>
              <a:t>According to the semi-structured characteristics of the resume, we can apply the information retrieval based on regular expression and text automatic classification to extract information.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It can read, analysis, retrieval and store the information automatically.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Experiment shows that results, accuracy, and efficiency of the system satisfies the general </a:t>
            </a:r>
            <a:r>
              <a:rPr lang="en">
                <a:latin typeface="Nunito"/>
                <a:ea typeface="Nunito"/>
                <a:cs typeface="Nunito"/>
                <a:sym typeface="Nunito"/>
              </a:rPr>
              <a:t>practical</a:t>
            </a:r>
            <a:r>
              <a:rPr lang="en">
                <a:latin typeface="Nunito"/>
                <a:ea typeface="Nunito"/>
                <a:cs typeface="Nunito"/>
                <a:sym typeface="Nunito"/>
              </a:rPr>
              <a:t> requirements.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a:t>
            </a:r>
            <a:r>
              <a:rPr lang="en">
                <a:latin typeface="Nunito"/>
                <a:ea typeface="Nunito"/>
                <a:cs typeface="Nunito"/>
                <a:sym typeface="Nunito"/>
              </a:rPr>
              <a:t>he research on the processing of the semi-structured document, it will not only be as a directive of the further research on the resume analysis, but also be as the reference to other form of the semi-structured document.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accuracy of the results can be improved by using fuzzy matching algorithm.</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https://ieeexplore.ieee.org/document/5170487.</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749275" y="463350"/>
            <a:ext cx="7938900" cy="11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Career </a:t>
            </a:r>
            <a:r>
              <a:rPr lang="en"/>
              <a:t>Recommendation</a:t>
            </a:r>
            <a:r>
              <a:rPr lang="en"/>
              <a:t> System using Content based Filtering</a:t>
            </a:r>
            <a:endParaRPr/>
          </a:p>
        </p:txBody>
      </p:sp>
      <p:sp>
        <p:nvSpPr>
          <p:cNvPr id="315" name="Google Shape;315;p19"/>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Existing job recommendation systems only take into consideration the domain in which the user is interested while ignoring their profile and skillset, which can help recommend jobs which are tailor made for the user.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This paper examines career recommendation system and highlights the drawbacks of these systems, such as cold start, scalability and sparsely.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Proposed implementations of career recommender systems introduce features of security, reliability and transparency in the process of career recommendation using ML.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It takes as input the proficiency of the skill of the user in a particular subject.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Users can extend their portfolio and resume to have the option to propel their vocations further.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student’s profile can be handled in a more secure way by providing data encryption.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https://ieeexplore.ieee.org/abstract/document/9137992</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749275" y="463350"/>
            <a:ext cx="7938900" cy="11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CaPaR : A Career Path </a:t>
            </a:r>
            <a:r>
              <a:rPr lang="en"/>
              <a:t>Recommendation</a:t>
            </a:r>
            <a:r>
              <a:rPr lang="en"/>
              <a:t> Framework </a:t>
            </a:r>
            <a:endParaRPr/>
          </a:p>
        </p:txBody>
      </p:sp>
      <p:sp>
        <p:nvSpPr>
          <p:cNvPr id="321" name="Google Shape;321;p20"/>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At present, there are many job posting websites providing a huge amount of information and students need to spend hours to find jobs that match their interests.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Existing job recommendation systems only consider the user’s field of interest, but do not take into consideration the user’s profile and skills, which can generate more relevant career recommendations for users.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Using text mining and collaborative filtering techniques the system first scans the user’s profile and resume, identifies the key skills of the candidate and generates personalized job recommendations.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a:t>
            </a:r>
            <a:r>
              <a:rPr lang="en">
                <a:latin typeface="Nunito"/>
                <a:ea typeface="Nunito"/>
                <a:cs typeface="Nunito"/>
                <a:sym typeface="Nunito"/>
              </a:rPr>
              <a:t>he system not only allows its users to explore large amounts of information, but also expand their portfolio and resume to be able to advance their careers further.</a:t>
            </a:r>
            <a:r>
              <a:rPr lang="en">
                <a:latin typeface="Nunito"/>
                <a:ea typeface="Nunito"/>
                <a:cs typeface="Nunito"/>
                <a:sym typeface="Nunito"/>
              </a:rPr>
              <a: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https://ieeexplore.ieee.org/document/7944917</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640200" y="463350"/>
            <a:ext cx="8048100" cy="11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940"/>
              <a:t>Job Recommendation through Progression of Job Selection</a:t>
            </a:r>
            <a:endParaRPr sz="2940"/>
          </a:p>
        </p:txBody>
      </p:sp>
      <p:sp>
        <p:nvSpPr>
          <p:cNvPr id="327" name="Google Shape;327;p21"/>
          <p:cNvSpPr txBox="1"/>
          <p:nvPr/>
        </p:nvSpPr>
        <p:spPr>
          <a:xfrm>
            <a:off x="702300" y="1598850"/>
            <a:ext cx="7739400" cy="29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This paper introduces a novel machine learning model which uses the candidates’ job preference over time to incorporate the dynamics associated with highly volatile job market.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 addition to this, the approach also comprises several other smaller recommendations that contribute to problems such as:</a:t>
            </a:r>
            <a:endParaRPr>
              <a:latin typeface="Nunito"/>
              <a:ea typeface="Nunito"/>
              <a:cs typeface="Nunito"/>
              <a:sym typeface="Nunito"/>
            </a:endParaRPr>
          </a:p>
          <a:p>
            <a:pPr indent="0" lvl="0" marL="457200" rtl="0" algn="l">
              <a:spcBef>
                <a:spcPts val="0"/>
              </a:spcBef>
              <a:spcAft>
                <a:spcPts val="0"/>
              </a:spcAft>
              <a:buNone/>
            </a:pPr>
            <a:r>
              <a:rPr lang="en">
                <a:latin typeface="Nunito"/>
                <a:ea typeface="Nunito"/>
                <a:cs typeface="Nunito"/>
                <a:sym typeface="Nunito"/>
              </a:rPr>
              <a:t> a) generating serendipitous recommendations. </a:t>
            </a:r>
            <a:endParaRPr>
              <a:latin typeface="Nunito"/>
              <a:ea typeface="Nunito"/>
              <a:cs typeface="Nunito"/>
              <a:sym typeface="Nunito"/>
            </a:endParaRPr>
          </a:p>
          <a:p>
            <a:pPr indent="0" lvl="0" marL="457200" rtl="0" algn="l">
              <a:spcBef>
                <a:spcPts val="0"/>
              </a:spcBef>
              <a:spcAft>
                <a:spcPts val="0"/>
              </a:spcAft>
              <a:buNone/>
            </a:pPr>
            <a:r>
              <a:rPr lang="en">
                <a:latin typeface="Nunito"/>
                <a:ea typeface="Nunito"/>
                <a:cs typeface="Nunito"/>
                <a:sym typeface="Nunito"/>
              </a:rPr>
              <a:t> b) solving the cold-start problem for new jobs and new candidates.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a:t>
            </a:r>
            <a:r>
              <a:rPr lang="en">
                <a:latin typeface="Nunito"/>
                <a:ea typeface="Nunito"/>
                <a:cs typeface="Nunito"/>
                <a:sym typeface="Nunito"/>
              </a:rPr>
              <a:t>lso shown the use of latent competency groups helps in capturing the hidden skill domains for the candidates and the jobs.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best results have been achieved through Bidirectional Long Short Term Memory Networks (Bi-LSTM) with Attention for recommending jobs through machine learning that forms a major part of our recommendation.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Link : </a:t>
            </a:r>
            <a:r>
              <a:rPr lang="en">
                <a:latin typeface="Nunito"/>
                <a:ea typeface="Nunito"/>
                <a:cs typeface="Nunito"/>
                <a:sym typeface="Nunito"/>
              </a:rPr>
              <a:t>https://ieeexplore.ieee.org/abstract/document/9073723</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