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0" r:id="rId3"/>
    <p:sldId id="261" r:id="rId4"/>
    <p:sldId id="259" r:id="rId5"/>
    <p:sldId id="263" r:id="rId6"/>
    <p:sldId id="265" r:id="rId7"/>
    <p:sldId id="262" r:id="rId8"/>
    <p:sldId id="264" r:id="rId9"/>
    <p:sldId id="267" r:id="rId10"/>
    <p:sldId id="266" r:id="rId11"/>
    <p:sldId id="268" r:id="rId12"/>
    <p:sldId id="269" r:id="rId13"/>
    <p:sldId id="270" r:id="rId14"/>
    <p:sldId id="271" r:id="rId15"/>
    <p:sldId id="272" r:id="rId16"/>
    <p:sldId id="273" r:id="rId17"/>
    <p:sldId id="274" r:id="rId18"/>
    <p:sldId id="275" r:id="rId19"/>
    <p:sldId id="276" r:id="rId20"/>
    <p:sldId id="280" r:id="rId21"/>
    <p:sldId id="277" r:id="rId22"/>
    <p:sldId id="278"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75D431-5EB2-41EF-9B70-00A25A67CF7F}">
          <p14:sldIdLst>
            <p14:sldId id="256"/>
            <p14:sldId id="260"/>
          </p14:sldIdLst>
        </p14:section>
        <p14:section name="NETFLIX" id="{2C99C07A-B7F2-49C2-BED1-D6B6A11DBF53}">
          <p14:sldIdLst>
            <p14:sldId id="261"/>
            <p14:sldId id="259"/>
            <p14:sldId id="263"/>
            <p14:sldId id="265"/>
            <p14:sldId id="262"/>
            <p14:sldId id="264"/>
            <p14:sldId id="267"/>
            <p14:sldId id="266"/>
          </p14:sldIdLst>
        </p14:section>
        <p14:section name="tcs" id="{76831F6E-12B4-47B5-9DF1-A14E91256BD7}">
          <p14:sldIdLst>
            <p14:sldId id="268"/>
            <p14:sldId id="269"/>
            <p14:sldId id="270"/>
            <p14:sldId id="271"/>
            <p14:sldId id="272"/>
            <p14:sldId id="273"/>
            <p14:sldId id="274"/>
            <p14:sldId id="275"/>
            <p14:sldId id="276"/>
            <p14:sldId id="280"/>
            <p14:sldId id="277"/>
            <p14:sldId id="278"/>
            <p14:sldId id="28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169E"/>
    <a:srgbClr val="7300EF"/>
    <a:srgbClr val="FEBA01"/>
    <a:srgbClr val="FC0A1F"/>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95" autoAdjust="0"/>
    <p:restoredTop sz="94660"/>
  </p:normalViewPr>
  <p:slideViewPr>
    <p:cSldViewPr snapToGrid="0">
      <p:cViewPr varScale="1">
        <p:scale>
          <a:sx n="89" d="100"/>
          <a:sy n="89" d="100"/>
        </p:scale>
        <p:origin x="84" y="2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B6D540-BE44-49DB-BB0D-05ED352457BF}"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C40F7D-A150-4D11-8633-AED7AEBAFE01}" type="slidenum">
              <a:rPr lang="en-IN" smtClean="0"/>
              <a:t>‹#›</a:t>
            </a:fld>
            <a:endParaRPr lang="en-IN"/>
          </a:p>
        </p:txBody>
      </p:sp>
    </p:spTree>
    <p:extLst>
      <p:ext uri="{BB962C8B-B14F-4D97-AF65-F5344CB8AC3E}">
        <p14:creationId xmlns:p14="http://schemas.microsoft.com/office/powerpoint/2010/main" val="113637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B6D540-BE44-49DB-BB0D-05ED352457BF}"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C40F7D-A150-4D11-8633-AED7AEBAFE01}" type="slidenum">
              <a:rPr lang="en-IN" smtClean="0"/>
              <a:t>‹#›</a:t>
            </a:fld>
            <a:endParaRPr lang="en-IN"/>
          </a:p>
        </p:txBody>
      </p:sp>
    </p:spTree>
    <p:extLst>
      <p:ext uri="{BB962C8B-B14F-4D97-AF65-F5344CB8AC3E}">
        <p14:creationId xmlns:p14="http://schemas.microsoft.com/office/powerpoint/2010/main" val="1867698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B6D540-BE44-49DB-BB0D-05ED352457BF}"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C40F7D-A150-4D11-8633-AED7AEBAFE01}" type="slidenum">
              <a:rPr lang="en-IN" smtClean="0"/>
              <a:t>‹#›</a:t>
            </a:fld>
            <a:endParaRPr lang="en-IN"/>
          </a:p>
        </p:txBody>
      </p:sp>
    </p:spTree>
    <p:extLst>
      <p:ext uri="{BB962C8B-B14F-4D97-AF65-F5344CB8AC3E}">
        <p14:creationId xmlns:p14="http://schemas.microsoft.com/office/powerpoint/2010/main" val="3657665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B6D540-BE44-49DB-BB0D-05ED352457BF}"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C40F7D-A150-4D11-8633-AED7AEBAFE01}" type="slidenum">
              <a:rPr lang="en-IN" smtClean="0"/>
              <a:t>‹#›</a:t>
            </a:fld>
            <a:endParaRPr lang="en-IN"/>
          </a:p>
        </p:txBody>
      </p:sp>
    </p:spTree>
    <p:extLst>
      <p:ext uri="{BB962C8B-B14F-4D97-AF65-F5344CB8AC3E}">
        <p14:creationId xmlns:p14="http://schemas.microsoft.com/office/powerpoint/2010/main" val="3613620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B6D540-BE44-49DB-BB0D-05ED352457BF}"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C40F7D-A150-4D11-8633-AED7AEBAFE01}" type="slidenum">
              <a:rPr lang="en-IN" smtClean="0"/>
              <a:t>‹#›</a:t>
            </a:fld>
            <a:endParaRPr lang="en-IN"/>
          </a:p>
        </p:txBody>
      </p:sp>
    </p:spTree>
    <p:extLst>
      <p:ext uri="{BB962C8B-B14F-4D97-AF65-F5344CB8AC3E}">
        <p14:creationId xmlns:p14="http://schemas.microsoft.com/office/powerpoint/2010/main" val="2266678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B6D540-BE44-49DB-BB0D-05ED352457BF}"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C40F7D-A150-4D11-8633-AED7AEBAFE01}" type="slidenum">
              <a:rPr lang="en-IN" smtClean="0"/>
              <a:t>‹#›</a:t>
            </a:fld>
            <a:endParaRPr lang="en-IN"/>
          </a:p>
        </p:txBody>
      </p:sp>
    </p:spTree>
    <p:extLst>
      <p:ext uri="{BB962C8B-B14F-4D97-AF65-F5344CB8AC3E}">
        <p14:creationId xmlns:p14="http://schemas.microsoft.com/office/powerpoint/2010/main" val="1284840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B6D540-BE44-49DB-BB0D-05ED352457BF}" type="datetimeFigureOut">
              <a:rPr lang="en-IN" smtClean="0"/>
              <a:t>30-07-2024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C40F7D-A150-4D11-8633-AED7AEBAFE01}" type="slidenum">
              <a:rPr lang="en-IN" smtClean="0"/>
              <a:t>‹#›</a:t>
            </a:fld>
            <a:endParaRPr lang="en-IN"/>
          </a:p>
        </p:txBody>
      </p:sp>
    </p:spTree>
    <p:extLst>
      <p:ext uri="{BB962C8B-B14F-4D97-AF65-F5344CB8AC3E}">
        <p14:creationId xmlns:p14="http://schemas.microsoft.com/office/powerpoint/2010/main" val="3019723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B6D540-BE44-49DB-BB0D-05ED352457BF}" type="datetimeFigureOut">
              <a:rPr lang="en-IN" smtClean="0"/>
              <a:t>30-07-2024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C40F7D-A150-4D11-8633-AED7AEBAFE01}" type="slidenum">
              <a:rPr lang="en-IN" smtClean="0"/>
              <a:t>‹#›</a:t>
            </a:fld>
            <a:endParaRPr lang="en-IN"/>
          </a:p>
        </p:txBody>
      </p:sp>
    </p:spTree>
    <p:extLst>
      <p:ext uri="{BB962C8B-B14F-4D97-AF65-F5344CB8AC3E}">
        <p14:creationId xmlns:p14="http://schemas.microsoft.com/office/powerpoint/2010/main" val="3041000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B6D540-BE44-49DB-BB0D-05ED352457BF}" type="datetimeFigureOut">
              <a:rPr lang="en-IN" smtClean="0"/>
              <a:t>30-07-2024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C40F7D-A150-4D11-8633-AED7AEBAFE01}" type="slidenum">
              <a:rPr lang="en-IN" smtClean="0"/>
              <a:t>‹#›</a:t>
            </a:fld>
            <a:endParaRPr lang="en-IN"/>
          </a:p>
        </p:txBody>
      </p:sp>
    </p:spTree>
    <p:extLst>
      <p:ext uri="{BB962C8B-B14F-4D97-AF65-F5344CB8AC3E}">
        <p14:creationId xmlns:p14="http://schemas.microsoft.com/office/powerpoint/2010/main" val="2453233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B6D540-BE44-49DB-BB0D-05ED352457BF}"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C40F7D-A150-4D11-8633-AED7AEBAFE01}" type="slidenum">
              <a:rPr lang="en-IN" smtClean="0"/>
              <a:t>‹#›</a:t>
            </a:fld>
            <a:endParaRPr lang="en-IN"/>
          </a:p>
        </p:txBody>
      </p:sp>
    </p:spTree>
    <p:extLst>
      <p:ext uri="{BB962C8B-B14F-4D97-AF65-F5344CB8AC3E}">
        <p14:creationId xmlns:p14="http://schemas.microsoft.com/office/powerpoint/2010/main" val="1840350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B6D540-BE44-49DB-BB0D-05ED352457BF}"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C40F7D-A150-4D11-8633-AED7AEBAFE01}" type="slidenum">
              <a:rPr lang="en-IN" smtClean="0"/>
              <a:t>‹#›</a:t>
            </a:fld>
            <a:endParaRPr lang="en-IN"/>
          </a:p>
        </p:txBody>
      </p:sp>
    </p:spTree>
    <p:extLst>
      <p:ext uri="{BB962C8B-B14F-4D97-AF65-F5344CB8AC3E}">
        <p14:creationId xmlns:p14="http://schemas.microsoft.com/office/powerpoint/2010/main" val="3232120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6D540-BE44-49DB-BB0D-05ED352457BF}" type="datetimeFigureOut">
              <a:rPr lang="en-IN" smtClean="0"/>
              <a:t>30-07-2024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40F7D-A150-4D11-8633-AED7AEBAFE01}" type="slidenum">
              <a:rPr lang="en-IN" smtClean="0"/>
              <a:t>‹#›</a:t>
            </a:fld>
            <a:endParaRPr lang="en-IN"/>
          </a:p>
        </p:txBody>
      </p:sp>
    </p:spTree>
    <p:extLst>
      <p:ext uri="{BB962C8B-B14F-4D97-AF65-F5344CB8AC3E}">
        <p14:creationId xmlns:p14="http://schemas.microsoft.com/office/powerpoint/2010/main" val="297470930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jp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77CB0F9-2252-4F71-9CA2-D7D47DBFA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15" name="Rectangle: Rounded Corners 14">
            <a:extLst>
              <a:ext uri="{FF2B5EF4-FFF2-40B4-BE49-F238E27FC236}">
                <a16:creationId xmlns:a16="http://schemas.microsoft.com/office/drawing/2014/main" id="{90B5ED9E-A3A5-4A4F-B0B2-E3E3B2EACF15}"/>
              </a:ext>
            </a:extLst>
          </p:cNvPr>
          <p:cNvSpPr/>
          <p:nvPr/>
        </p:nvSpPr>
        <p:spPr>
          <a:xfrm>
            <a:off x="-136187" y="6858000"/>
            <a:ext cx="12328188" cy="6950927"/>
          </a:xfrm>
          <a:prstGeom prst="round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8D4B5396-A569-4068-82BF-743270CC2E43}"/>
              </a:ext>
            </a:extLst>
          </p:cNvPr>
          <p:cNvSpPr txBox="1"/>
          <p:nvPr/>
        </p:nvSpPr>
        <p:spPr>
          <a:xfrm>
            <a:off x="1648855" y="9446489"/>
            <a:ext cx="9166303" cy="4062651"/>
          </a:xfrm>
          <a:prstGeom prst="rect">
            <a:avLst/>
          </a:prstGeom>
          <a:noFill/>
        </p:spPr>
        <p:txBody>
          <a:bodyPr wrap="square" rtlCol="0" anchor="ctr">
            <a:spAutoFit/>
          </a:bodyPr>
          <a:lstStyle/>
          <a:p>
            <a:pPr algn="ctr"/>
            <a:r>
              <a:rPr lang="en-US" sz="8000" b="1" dirty="0">
                <a:latin typeface="Bebas neue" panose="020B0606020202050201" pitchFamily="34" charset="0"/>
              </a:rPr>
              <a:t>“Digital transformation is not about technology - it’s about change.”</a:t>
            </a:r>
            <a:endParaRPr lang="en-US" b="1" dirty="0"/>
          </a:p>
          <a:p>
            <a:pPr algn="ctr"/>
            <a:endParaRPr lang="en-IN" dirty="0"/>
          </a:p>
        </p:txBody>
      </p:sp>
    </p:spTree>
    <p:extLst>
      <p:ext uri="{BB962C8B-B14F-4D97-AF65-F5344CB8AC3E}">
        <p14:creationId xmlns:p14="http://schemas.microsoft.com/office/powerpoint/2010/main" val="3869968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EE140CA2-29C2-43F6-AA31-A6160727119E}"/>
              </a:ext>
            </a:extLst>
          </p:cNvPr>
          <p:cNvSpPr>
            <a:spLocks noChangeArrowheads="1"/>
          </p:cNvSpPr>
          <p:nvPr/>
        </p:nvSpPr>
        <p:spPr bwMode="auto">
          <a:xfrm>
            <a:off x="294443" y="243512"/>
            <a:ext cx="11603113"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2400" u="sng" dirty="0"/>
              <a:t>Early Financial Difficulties</a:t>
            </a:r>
            <a:r>
              <a:rPr lang="en-US" altLang="en-US" sz="2400" dirty="0"/>
              <a:t>: Netflix faced severe cash flow problems and struggled to make a profit when it first started. The CEO, Reed Hastings, had nightmares about whether the firm would survive.</a:t>
            </a:r>
            <a:br>
              <a:rPr lang="en-US" altLang="en-US" sz="2400" dirty="0"/>
            </a:br>
            <a:br>
              <a:rPr lang="en-US" altLang="en-US" sz="2400" dirty="0"/>
            </a:br>
            <a:r>
              <a:rPr lang="en-US" altLang="en-US" sz="2400" u="sng" dirty="0"/>
              <a:t>Doubt and Rejection</a:t>
            </a:r>
            <a:r>
              <a:rPr lang="en-US" altLang="en-US" sz="2400" dirty="0"/>
              <a:t>: Potential partners and investors have expressed skepticism over Netflix's business plan. Hastings had several rejections, one of which stands out from the rest: Blockbuster turned down his proposal for a joint venture.</a:t>
            </a:r>
            <a:br>
              <a:rPr lang="en-US" altLang="en-US" sz="2400" dirty="0"/>
            </a:br>
            <a:br>
              <a:rPr lang="en-US" altLang="en-US" sz="2400" dirty="0"/>
            </a:br>
            <a:r>
              <a:rPr lang="en-US" altLang="en-US" sz="2400" u="sng" dirty="0"/>
              <a:t>Creative but Dangerous Model</a:t>
            </a:r>
            <a:r>
              <a:rPr lang="en-US" altLang="en-US" sz="2400" dirty="0"/>
              <a:t>: At that moment, sending DVDs straight to clients was an advanced concept. It was costly, dangerous, and demanded a leap of faith from the business as well as its clients.</a:t>
            </a:r>
            <a:br>
              <a:rPr lang="en-US" altLang="en-US" sz="2400" dirty="0"/>
            </a:br>
            <a:br>
              <a:rPr lang="en-US" altLang="en-US" sz="2400" dirty="0"/>
            </a:br>
            <a:r>
              <a:rPr lang="en-US" altLang="en-US" sz="2400" u="sng" dirty="0"/>
              <a:t>Rivalry</a:t>
            </a:r>
            <a:r>
              <a:rPr lang="en-US" altLang="en-US" sz="2400" dirty="0"/>
              <a:t>: Long-standing behemoths such as Blockbuster misjudged Netflix's potential and considered it as a little threat. It was always an uphill struggle to compete with firms that were so well established.</a:t>
            </a:r>
            <a:br>
              <a:rPr lang="en-US" altLang="en-US" sz="2400" dirty="0"/>
            </a:br>
            <a:br>
              <a:rPr lang="en-US" altLang="en-US" sz="2400" dirty="0"/>
            </a:br>
            <a:r>
              <a:rPr lang="en-US" altLang="en-US" sz="2400" dirty="0"/>
              <a:t>Netflix removed late fees: the streaming service</a:t>
            </a:r>
          </a:p>
        </p:txBody>
      </p:sp>
    </p:spTree>
    <p:extLst>
      <p:ext uri="{BB962C8B-B14F-4D97-AF65-F5344CB8AC3E}">
        <p14:creationId xmlns:p14="http://schemas.microsoft.com/office/powerpoint/2010/main" val="374155731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6D6D25-1E6B-4802-BF45-55D585C09B18}"/>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619" t="18410" r="8732" b="15643"/>
          <a:stretch/>
        </p:blipFill>
        <p:spPr>
          <a:xfrm>
            <a:off x="8451542" y="159798"/>
            <a:ext cx="3551068" cy="1109709"/>
          </a:xfrm>
          <a:prstGeom prst="rect">
            <a:avLst/>
          </a:prstGeom>
          <a:ln>
            <a:noFill/>
          </a:ln>
        </p:spPr>
      </p:pic>
      <p:sp>
        <p:nvSpPr>
          <p:cNvPr id="4" name="TextBox 3">
            <a:extLst>
              <a:ext uri="{FF2B5EF4-FFF2-40B4-BE49-F238E27FC236}">
                <a16:creationId xmlns:a16="http://schemas.microsoft.com/office/drawing/2014/main" id="{86D1FEB0-E71D-4BD7-B2B8-D82096FBC561}"/>
              </a:ext>
            </a:extLst>
          </p:cNvPr>
          <p:cNvSpPr txBox="1"/>
          <p:nvPr/>
        </p:nvSpPr>
        <p:spPr>
          <a:xfrm>
            <a:off x="1106009" y="1921522"/>
            <a:ext cx="9979981" cy="2800767"/>
          </a:xfrm>
          <a:prstGeom prst="rect">
            <a:avLst/>
          </a:prstGeom>
          <a:noFill/>
        </p:spPr>
        <p:txBody>
          <a:bodyPr wrap="square" rtlCol="0">
            <a:spAutoFit/>
          </a:bodyPr>
          <a:lstStyle/>
          <a:p>
            <a:r>
              <a:rPr lang="en-IN" sz="8800" dirty="0">
                <a:solidFill>
                  <a:srgbClr val="FC0A1F"/>
                </a:solidFill>
                <a:effectLst>
                  <a:outerShdw blurRad="38100" dist="38100" dir="2700000" algn="tl">
                    <a:srgbClr val="000000">
                      <a:alpha val="43137"/>
                    </a:srgbClr>
                  </a:outerShdw>
                </a:effectLst>
              </a:rPr>
              <a:t>TATA </a:t>
            </a:r>
            <a:r>
              <a:rPr lang="en-IN" sz="8800" dirty="0">
                <a:solidFill>
                  <a:srgbClr val="FEBA01"/>
                </a:solidFill>
                <a:effectLst>
                  <a:outerShdw blurRad="38100" dist="38100" dir="2700000" algn="tl">
                    <a:srgbClr val="000000">
                      <a:alpha val="43137"/>
                    </a:srgbClr>
                  </a:outerShdw>
                </a:effectLst>
              </a:rPr>
              <a:t>CONSULTANCY</a:t>
            </a:r>
            <a:r>
              <a:rPr lang="en-IN" sz="8800" dirty="0">
                <a:solidFill>
                  <a:srgbClr val="FC0A1F"/>
                </a:solidFill>
                <a:effectLst>
                  <a:outerShdw blurRad="38100" dist="38100" dir="2700000" algn="tl">
                    <a:srgbClr val="000000">
                      <a:alpha val="43137"/>
                    </a:srgbClr>
                  </a:outerShdw>
                </a:effectLst>
              </a:rPr>
              <a:t> SERVICES </a:t>
            </a:r>
            <a:r>
              <a:rPr lang="en-IN" sz="8800" dirty="0">
                <a:effectLst>
                  <a:outerShdw blurRad="38100" dist="38100" dir="2700000" algn="tl">
                    <a:srgbClr val="000000">
                      <a:alpha val="43137"/>
                    </a:srgbClr>
                  </a:outerShdw>
                </a:effectLst>
              </a:rPr>
              <a:t>(</a:t>
            </a:r>
            <a:r>
              <a:rPr lang="en-IN" sz="8800" dirty="0">
                <a:solidFill>
                  <a:srgbClr val="EF169E"/>
                </a:solidFill>
                <a:effectLst>
                  <a:outerShdw blurRad="38100" dist="38100" dir="2700000" algn="tl">
                    <a:srgbClr val="000000">
                      <a:alpha val="43137"/>
                    </a:srgbClr>
                  </a:outerShdw>
                </a:effectLst>
              </a:rPr>
              <a:t>TCS</a:t>
            </a:r>
            <a:r>
              <a:rPr lang="en-IN" sz="8800"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562265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6D6D25-1E6B-4802-BF45-55D585C09B18}"/>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619" t="18410" r="8732" b="15643"/>
          <a:stretch/>
        </p:blipFill>
        <p:spPr>
          <a:xfrm>
            <a:off x="10318811" y="6172367"/>
            <a:ext cx="1873189" cy="585372"/>
          </a:xfrm>
          <a:prstGeom prst="rect">
            <a:avLst/>
          </a:prstGeom>
          <a:ln>
            <a:noFill/>
          </a:ln>
        </p:spPr>
      </p:pic>
      <p:sp>
        <p:nvSpPr>
          <p:cNvPr id="4" name="TextBox 3">
            <a:extLst>
              <a:ext uri="{FF2B5EF4-FFF2-40B4-BE49-F238E27FC236}">
                <a16:creationId xmlns:a16="http://schemas.microsoft.com/office/drawing/2014/main" id="{86D1FEB0-E71D-4BD7-B2B8-D82096FBC561}"/>
              </a:ext>
            </a:extLst>
          </p:cNvPr>
          <p:cNvSpPr txBox="1"/>
          <p:nvPr/>
        </p:nvSpPr>
        <p:spPr>
          <a:xfrm>
            <a:off x="76200" y="438510"/>
            <a:ext cx="9591582" cy="830997"/>
          </a:xfrm>
          <a:prstGeom prst="rect">
            <a:avLst/>
          </a:prstGeom>
          <a:noFill/>
        </p:spPr>
        <p:txBody>
          <a:bodyPr wrap="square" rtlCol="0">
            <a:spAutoFit/>
          </a:bodyPr>
          <a:lstStyle/>
          <a:p>
            <a:r>
              <a:rPr lang="en-IN" sz="4800" dirty="0">
                <a:effectLst>
                  <a:outerShdw blurRad="38100" dist="38100" dir="2700000" algn="tl">
                    <a:srgbClr val="000000">
                      <a:alpha val="43137"/>
                    </a:srgbClr>
                  </a:outerShdw>
                </a:effectLst>
              </a:rPr>
              <a:t>What technology is being used?</a:t>
            </a:r>
          </a:p>
        </p:txBody>
      </p:sp>
      <p:sp>
        <p:nvSpPr>
          <p:cNvPr id="2" name="Rectangle 1">
            <a:extLst>
              <a:ext uri="{FF2B5EF4-FFF2-40B4-BE49-F238E27FC236}">
                <a16:creationId xmlns:a16="http://schemas.microsoft.com/office/drawing/2014/main" id="{3D577190-1CC5-43C6-92BD-6108BC8E8834}"/>
              </a:ext>
            </a:extLst>
          </p:cNvPr>
          <p:cNvSpPr>
            <a:spLocks noChangeArrowheads="1"/>
          </p:cNvSpPr>
          <p:nvPr/>
        </p:nvSpPr>
        <p:spPr bwMode="auto">
          <a:xfrm>
            <a:off x="363984" y="1844100"/>
            <a:ext cx="609896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2800" dirty="0"/>
              <a:t>TCS has adopted a variety of technologies that include cloud computing, artificial intelligence (AI), and analytics for large amounts of data, to improve its service offerings and operational efficiency. These technologies enable TCS to provide unique solutions for clients across several industries.</a:t>
            </a:r>
            <a:br>
              <a:rPr lang="en-US" altLang="en-US" sz="2800" dirty="0"/>
            </a:br>
            <a:endParaRPr lang="en-US" altLang="en-US" sz="2800" dirty="0"/>
          </a:p>
        </p:txBody>
      </p:sp>
      <p:pic>
        <p:nvPicPr>
          <p:cNvPr id="6" name="Picture 5">
            <a:extLst>
              <a:ext uri="{FF2B5EF4-FFF2-40B4-BE49-F238E27FC236}">
                <a16:creationId xmlns:a16="http://schemas.microsoft.com/office/drawing/2014/main" id="{A95202AF-1D15-4802-94A3-45CE1709CF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0013" y="1844100"/>
            <a:ext cx="4401205" cy="3901669"/>
          </a:xfrm>
          <a:prstGeom prst="rect">
            <a:avLst/>
          </a:prstGeom>
        </p:spPr>
      </p:pic>
    </p:spTree>
    <p:extLst>
      <p:ext uri="{BB962C8B-B14F-4D97-AF65-F5344CB8AC3E}">
        <p14:creationId xmlns:p14="http://schemas.microsoft.com/office/powerpoint/2010/main" val="14989103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6D6D25-1E6B-4802-BF45-55D585C09B18}"/>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619" t="18410" r="8732" b="15643"/>
          <a:stretch/>
        </p:blipFill>
        <p:spPr>
          <a:xfrm>
            <a:off x="10318811" y="6172367"/>
            <a:ext cx="1873189" cy="585372"/>
          </a:xfrm>
          <a:prstGeom prst="rect">
            <a:avLst/>
          </a:prstGeom>
          <a:ln>
            <a:noFill/>
          </a:ln>
        </p:spPr>
      </p:pic>
      <p:sp>
        <p:nvSpPr>
          <p:cNvPr id="4" name="TextBox 3">
            <a:extLst>
              <a:ext uri="{FF2B5EF4-FFF2-40B4-BE49-F238E27FC236}">
                <a16:creationId xmlns:a16="http://schemas.microsoft.com/office/drawing/2014/main" id="{86D1FEB0-E71D-4BD7-B2B8-D82096FBC561}"/>
              </a:ext>
            </a:extLst>
          </p:cNvPr>
          <p:cNvSpPr txBox="1"/>
          <p:nvPr/>
        </p:nvSpPr>
        <p:spPr>
          <a:xfrm>
            <a:off x="1984898" y="612845"/>
            <a:ext cx="8828103" cy="1015663"/>
          </a:xfrm>
          <a:prstGeom prst="rect">
            <a:avLst/>
          </a:prstGeom>
          <a:noFill/>
        </p:spPr>
        <p:txBody>
          <a:bodyPr wrap="square" rtlCol="0">
            <a:spAutoFit/>
          </a:bodyPr>
          <a:lstStyle/>
          <a:p>
            <a:r>
              <a:rPr lang="en-IN" sz="6000" dirty="0">
                <a:effectLst>
                  <a:outerShdw blurRad="38100" dist="38100" dir="2700000" algn="tl">
                    <a:srgbClr val="000000">
                      <a:alpha val="43137"/>
                    </a:srgbClr>
                  </a:outerShdw>
                </a:effectLst>
              </a:rPr>
              <a:t> Before and After Story. </a:t>
            </a:r>
          </a:p>
        </p:txBody>
      </p:sp>
      <p:sp>
        <p:nvSpPr>
          <p:cNvPr id="5" name="Rectangle 1">
            <a:extLst>
              <a:ext uri="{FF2B5EF4-FFF2-40B4-BE49-F238E27FC236}">
                <a16:creationId xmlns:a16="http://schemas.microsoft.com/office/drawing/2014/main" id="{C4E4BE3B-C200-4177-B004-43BB2184A375}"/>
              </a:ext>
            </a:extLst>
          </p:cNvPr>
          <p:cNvSpPr>
            <a:spLocks noChangeArrowheads="1"/>
          </p:cNvSpPr>
          <p:nvPr/>
        </p:nvSpPr>
        <p:spPr bwMode="auto">
          <a:xfrm>
            <a:off x="683578" y="1938637"/>
            <a:ext cx="9987381"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3200" dirty="0"/>
              <a:t>Initially, TCS used traditional IT service models, which hindered scalability and responsiveness. The corporation realized the need of innovating and adapting to the digital era. After deploying digital technologies, TCS revolutionized its operations, allowing it to provide more flexible and scalable services. This transition has propelled TCS to the forefront of the global IT services industry, contributing considerably to revenue growth.</a:t>
            </a:r>
            <a:endParaRPr kumimoji="0" lang="en-US" altLang="en-US" sz="3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772376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6D6D25-1E6B-4802-BF45-55D585C09B18}"/>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619" t="18410" r="8732" b="15643"/>
          <a:stretch/>
        </p:blipFill>
        <p:spPr>
          <a:xfrm>
            <a:off x="10318811" y="6172367"/>
            <a:ext cx="1873189" cy="585372"/>
          </a:xfrm>
          <a:prstGeom prst="rect">
            <a:avLst/>
          </a:prstGeom>
          <a:ln>
            <a:noFill/>
          </a:ln>
        </p:spPr>
      </p:pic>
      <p:sp>
        <p:nvSpPr>
          <p:cNvPr id="4" name="TextBox 3">
            <a:extLst>
              <a:ext uri="{FF2B5EF4-FFF2-40B4-BE49-F238E27FC236}">
                <a16:creationId xmlns:a16="http://schemas.microsoft.com/office/drawing/2014/main" id="{86D1FEB0-E71D-4BD7-B2B8-D82096FBC561}"/>
              </a:ext>
            </a:extLst>
          </p:cNvPr>
          <p:cNvSpPr txBox="1"/>
          <p:nvPr/>
        </p:nvSpPr>
        <p:spPr>
          <a:xfrm>
            <a:off x="1469994" y="376366"/>
            <a:ext cx="9591582" cy="830997"/>
          </a:xfrm>
          <a:prstGeom prst="rect">
            <a:avLst/>
          </a:prstGeom>
          <a:noFill/>
        </p:spPr>
        <p:txBody>
          <a:bodyPr wrap="square" rtlCol="0">
            <a:spAutoFit/>
          </a:bodyPr>
          <a:lstStyle/>
          <a:p>
            <a:r>
              <a:rPr lang="en-IN" sz="4800" dirty="0">
                <a:effectLst>
                  <a:outerShdw blurRad="38100" dist="38100" dir="2700000" algn="tl">
                    <a:srgbClr val="000000">
                      <a:alpha val="43137"/>
                    </a:srgbClr>
                  </a:outerShdw>
                </a:effectLst>
              </a:rPr>
              <a:t>What strategies did they use?</a:t>
            </a:r>
          </a:p>
        </p:txBody>
      </p:sp>
      <p:sp>
        <p:nvSpPr>
          <p:cNvPr id="5" name="Rectangle 1">
            <a:extLst>
              <a:ext uri="{FF2B5EF4-FFF2-40B4-BE49-F238E27FC236}">
                <a16:creationId xmlns:a16="http://schemas.microsoft.com/office/drawing/2014/main" id="{0D8CBB76-8C01-4B0F-AA0E-217FE9EE6CE6}"/>
              </a:ext>
            </a:extLst>
          </p:cNvPr>
          <p:cNvSpPr>
            <a:spLocks noChangeArrowheads="1"/>
          </p:cNvSpPr>
          <p:nvPr/>
        </p:nvSpPr>
        <p:spPr bwMode="auto">
          <a:xfrm>
            <a:off x="736847" y="1206438"/>
            <a:ext cx="9161755"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800" b="0" i="0" u="none" strike="noStrike" cap="none" normalizeH="0" baseline="0" dirty="0">
                <a:ln>
                  <a:noFill/>
                </a:ln>
                <a:solidFill>
                  <a:schemeClr val="tx1"/>
                </a:solidFill>
                <a:effectLst/>
              </a:rPr>
            </a:br>
            <a:br>
              <a:rPr kumimoji="0" lang="en-US" altLang="en-US" sz="2800" b="0" i="0" u="none" strike="noStrike" cap="none" normalizeH="0" baseline="0" dirty="0">
                <a:ln>
                  <a:noFill/>
                </a:ln>
                <a:solidFill>
                  <a:schemeClr val="tx1"/>
                </a:solidFill>
                <a:effectLst/>
              </a:rPr>
            </a:br>
            <a:r>
              <a:rPr kumimoji="0" lang="en-US" altLang="en-US" sz="2800" b="0" i="0" u="none" strike="noStrike" cap="none" normalizeH="0" baseline="0" dirty="0">
                <a:ln>
                  <a:noFill/>
                </a:ln>
                <a:solidFill>
                  <a:schemeClr val="tx1"/>
                </a:solidFill>
                <a:effectLst/>
              </a:rPr>
              <a:t>TCS's approaches to digital transformation included:</a:t>
            </a:r>
            <a:br>
              <a:rPr kumimoji="0" lang="en-US" altLang="en-US" sz="2800" b="0" i="0" u="none" strike="noStrike" cap="none" normalizeH="0" baseline="0" dirty="0">
                <a:ln>
                  <a:noFill/>
                </a:ln>
                <a:solidFill>
                  <a:schemeClr val="tx1"/>
                </a:solidFill>
                <a:effectLst/>
              </a:rPr>
            </a:br>
            <a:br>
              <a:rPr kumimoji="0" lang="en-US" altLang="en-US" sz="2800" b="0" i="0" u="none" strike="noStrike" cap="none" normalizeH="0" baseline="0" dirty="0">
                <a:ln>
                  <a:noFill/>
                </a:ln>
                <a:solidFill>
                  <a:schemeClr val="tx1"/>
                </a:solidFill>
                <a:effectLst/>
              </a:rPr>
            </a:br>
            <a:r>
              <a:rPr kumimoji="0" lang="en-US" altLang="en-US" sz="2800" b="0" i="0" u="sng" strike="noStrike" cap="none" normalizeH="0" baseline="0" dirty="0">
                <a:ln>
                  <a:noFill/>
                </a:ln>
                <a:solidFill>
                  <a:schemeClr val="tx1"/>
                </a:solidFill>
                <a:effectLst/>
              </a:rPr>
              <a:t>Investing in R&amp;D</a:t>
            </a:r>
            <a:r>
              <a:rPr kumimoji="0" lang="en-US" altLang="en-US" sz="2800" b="0" i="0" u="none" strike="noStrike" cap="none" normalizeH="0" baseline="0" dirty="0">
                <a:ln>
                  <a:noFill/>
                </a:ln>
                <a:solidFill>
                  <a:schemeClr val="tx1"/>
                </a:solidFill>
                <a:effectLst/>
              </a:rPr>
              <a:t>: Devoting resources to the research and development of innovative technologies.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800" b="0" i="0" u="none" strike="noStrike" cap="none" normalizeH="0" baseline="0" dirty="0">
                <a:ln>
                  <a:noFill/>
                </a:ln>
                <a:solidFill>
                  <a:schemeClr val="tx1"/>
                </a:solidFill>
                <a:effectLst/>
              </a:rPr>
            </a:br>
            <a:r>
              <a:rPr kumimoji="0" lang="en-US" altLang="en-US" sz="2800" b="0" i="0" u="sng" strike="noStrike" cap="none" normalizeH="0" baseline="0" dirty="0">
                <a:ln>
                  <a:noFill/>
                </a:ln>
                <a:solidFill>
                  <a:schemeClr val="tx1"/>
                </a:solidFill>
                <a:effectLst/>
              </a:rPr>
              <a:t>Client-Centric Approach</a:t>
            </a:r>
            <a:r>
              <a:rPr kumimoji="0" lang="en-US" altLang="en-US" sz="2800" b="0" i="0" u="none" strike="noStrike" cap="none" normalizeH="0" baseline="0" dirty="0">
                <a:ln>
                  <a:noFill/>
                </a:ln>
                <a:solidFill>
                  <a:schemeClr val="tx1"/>
                </a:solidFill>
                <a:effectLst/>
              </a:rPr>
              <a:t>: Emphasis on understanding the client's needs and developing solutions accordingly.</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800" b="0" i="0" u="none" strike="noStrike" cap="none" normalizeH="0" baseline="0" dirty="0">
                <a:ln>
                  <a:noFill/>
                </a:ln>
                <a:solidFill>
                  <a:schemeClr val="tx1"/>
                </a:solidFill>
                <a:effectLst/>
              </a:rPr>
            </a:br>
            <a:r>
              <a:rPr kumimoji="0" lang="en-US" altLang="en-US" sz="2800" b="0" i="0" u="sng" strike="noStrike" cap="none" normalizeH="0" baseline="0" dirty="0">
                <a:ln>
                  <a:noFill/>
                </a:ln>
                <a:solidFill>
                  <a:schemeClr val="tx1"/>
                </a:solidFill>
                <a:effectLst/>
              </a:rPr>
              <a:t>Agile Methodolog</a:t>
            </a:r>
            <a:r>
              <a:rPr kumimoji="0" lang="en-US" altLang="en-US" sz="2800" b="0" i="0" u="none" strike="noStrike" cap="none" normalizeH="0" baseline="0" dirty="0">
                <a:ln>
                  <a:noFill/>
                </a:ln>
                <a:solidFill>
                  <a:schemeClr val="tx1"/>
                </a:solidFill>
                <a:effectLst/>
              </a:rPr>
              <a:t>ies: Using agile principles to improve project delivery and responsiveness.</a:t>
            </a:r>
            <a:br>
              <a:rPr kumimoji="0" lang="en-US" altLang="en-US" sz="2800" b="0" i="0" u="none" strike="noStrike" cap="none" normalizeH="0" baseline="0" dirty="0">
                <a:ln>
                  <a:noFill/>
                </a:ln>
                <a:solidFill>
                  <a:schemeClr val="tx1"/>
                </a:solidFill>
                <a:effectLst/>
              </a:rPr>
            </a:br>
            <a:endParaRPr kumimoji="0" lang="en-US" altLang="en-US" sz="2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814133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6D6D25-1E6B-4802-BF45-55D585C09B18}"/>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619" t="18410" r="8732" b="15643"/>
          <a:stretch/>
        </p:blipFill>
        <p:spPr>
          <a:xfrm>
            <a:off x="10318811" y="6172367"/>
            <a:ext cx="1873189" cy="585372"/>
          </a:xfrm>
          <a:prstGeom prst="rect">
            <a:avLst/>
          </a:prstGeom>
          <a:ln>
            <a:noFill/>
          </a:ln>
        </p:spPr>
      </p:pic>
      <p:sp>
        <p:nvSpPr>
          <p:cNvPr id="4" name="TextBox 3">
            <a:extLst>
              <a:ext uri="{FF2B5EF4-FFF2-40B4-BE49-F238E27FC236}">
                <a16:creationId xmlns:a16="http://schemas.microsoft.com/office/drawing/2014/main" id="{86D1FEB0-E71D-4BD7-B2B8-D82096FBC561}"/>
              </a:ext>
            </a:extLst>
          </p:cNvPr>
          <p:cNvSpPr txBox="1"/>
          <p:nvPr/>
        </p:nvSpPr>
        <p:spPr>
          <a:xfrm>
            <a:off x="1187758" y="530458"/>
            <a:ext cx="10291069" cy="923330"/>
          </a:xfrm>
          <a:prstGeom prst="rect">
            <a:avLst/>
          </a:prstGeom>
          <a:noFill/>
        </p:spPr>
        <p:txBody>
          <a:bodyPr wrap="square" rtlCol="0">
            <a:spAutoFit/>
          </a:bodyPr>
          <a:lstStyle/>
          <a:p>
            <a:r>
              <a:rPr lang="en-US" sz="5400" dirty="0">
                <a:effectLst>
                  <a:outerShdw blurRad="38100" dist="38100" dir="2700000" algn="tl">
                    <a:srgbClr val="000000">
                      <a:alpha val="43137"/>
                    </a:srgbClr>
                  </a:outerShdw>
                </a:effectLst>
              </a:rPr>
              <a:t>Challenges that they Encountered</a:t>
            </a:r>
            <a:endParaRPr lang="en-IN" sz="5400"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3D577190-1CC5-43C6-92BD-6108BC8E8834}"/>
              </a:ext>
            </a:extLst>
          </p:cNvPr>
          <p:cNvSpPr>
            <a:spLocks noChangeArrowheads="1"/>
          </p:cNvSpPr>
          <p:nvPr/>
        </p:nvSpPr>
        <p:spPr bwMode="auto">
          <a:xfrm>
            <a:off x="362135" y="1612475"/>
            <a:ext cx="1123913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sz="2800" dirty="0"/>
              <a:t>TCS encountered obstacles such as: </a:t>
            </a:r>
          </a:p>
          <a:p>
            <a:pPr lvl="0" defTabSz="914400" eaLnBrk="0" fontAlgn="base" hangingPunct="0">
              <a:spcBef>
                <a:spcPct val="0"/>
              </a:spcBef>
              <a:spcAft>
                <a:spcPct val="0"/>
              </a:spcAft>
            </a:pPr>
            <a:endParaRPr lang="en-US" sz="2800" dirty="0"/>
          </a:p>
          <a:p>
            <a:pPr marL="457200" lvl="0" indent="-457200" defTabSz="914400" eaLnBrk="0" fontAlgn="base" hangingPunct="0">
              <a:spcBef>
                <a:spcPct val="0"/>
              </a:spcBef>
              <a:spcAft>
                <a:spcPct val="0"/>
              </a:spcAft>
              <a:buFont typeface="Arial" panose="020B0604020202020204" pitchFamily="34" charset="0"/>
              <a:buChar char="•"/>
            </a:pPr>
            <a:r>
              <a:rPr lang="en-US" sz="2800" dirty="0"/>
              <a:t>Managing Change: The transition from old models to digital frameworks necessitated considerable cultural changes inside the company.</a:t>
            </a:r>
          </a:p>
          <a:p>
            <a:pPr marL="457200" lvl="0" indent="-457200" defTabSz="914400" eaLnBrk="0" fontAlgn="base" hangingPunct="0">
              <a:spcBef>
                <a:spcPct val="0"/>
              </a:spcBef>
              <a:spcAft>
                <a:spcPct val="0"/>
              </a:spcAft>
              <a:buFont typeface="Arial" panose="020B0604020202020204" pitchFamily="34" charset="0"/>
              <a:buChar char="•"/>
            </a:pPr>
            <a:endParaRPr lang="en-US" sz="2800" dirty="0"/>
          </a:p>
          <a:p>
            <a:pPr marL="457200" lvl="0" indent="-457200" defTabSz="914400" eaLnBrk="0" fontAlgn="base" hangingPunct="0">
              <a:spcBef>
                <a:spcPct val="0"/>
              </a:spcBef>
              <a:spcAft>
                <a:spcPct val="0"/>
              </a:spcAft>
              <a:buFont typeface="Arial" panose="020B0604020202020204" pitchFamily="34" charset="0"/>
              <a:buChar char="•"/>
            </a:pPr>
            <a:r>
              <a:rPr lang="en-US" sz="2800" dirty="0"/>
              <a:t>Skill Development: It was critical to train personnel to work with new </a:t>
            </a:r>
            <a:r>
              <a:rPr lang="en-US" sz="2800" dirty="0" err="1"/>
              <a:t>tec-hnology</a:t>
            </a:r>
            <a:r>
              <a:rPr lang="en-US" sz="2800" dirty="0"/>
              <a:t> on a continuous basis. Data Security Concerns: As digital activities grew in size, it became increasingly important to have strong cybersecurity safeguards. </a:t>
            </a:r>
            <a:br>
              <a:rPr lang="en-US" sz="2800" dirty="0"/>
            </a:br>
            <a:endParaRPr lang="en-US" altLang="en-US" sz="2800" dirty="0"/>
          </a:p>
        </p:txBody>
      </p:sp>
    </p:spTree>
    <p:extLst>
      <p:ext uri="{BB962C8B-B14F-4D97-AF65-F5344CB8AC3E}">
        <p14:creationId xmlns:p14="http://schemas.microsoft.com/office/powerpoint/2010/main" val="2080024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D587237-D21A-4E56-83AB-C2A10F1DC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560" y="275209"/>
            <a:ext cx="10150136" cy="5709452"/>
          </a:xfrm>
          <a:prstGeom prst="rect">
            <a:avLst/>
          </a:prstGeom>
        </p:spPr>
      </p:pic>
    </p:spTree>
    <p:extLst>
      <p:ext uri="{BB962C8B-B14F-4D97-AF65-F5344CB8AC3E}">
        <p14:creationId xmlns:p14="http://schemas.microsoft.com/office/powerpoint/2010/main" val="525725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11F973-549F-4B33-9ADC-3EF49F434EF6}"/>
              </a:ext>
            </a:extLst>
          </p:cNvPr>
          <p:cNvSpPr txBox="1"/>
          <p:nvPr/>
        </p:nvSpPr>
        <p:spPr>
          <a:xfrm>
            <a:off x="2459115" y="534117"/>
            <a:ext cx="6267636" cy="769441"/>
          </a:xfrm>
          <a:prstGeom prst="rect">
            <a:avLst/>
          </a:prstGeom>
          <a:noFill/>
        </p:spPr>
        <p:txBody>
          <a:bodyPr wrap="square" rtlCol="0">
            <a:spAutoFit/>
          </a:bodyPr>
          <a:lstStyle/>
          <a:p>
            <a:pPr algn="ctr"/>
            <a:r>
              <a:rPr lang="en-IN" sz="4400" dirty="0">
                <a:solidFill>
                  <a:schemeClr val="accent1">
                    <a:lumMod val="75000"/>
                  </a:schemeClr>
                </a:solidFill>
                <a:latin typeface="Sanskrit Text" panose="02020503050405020304" pitchFamily="18" charset="0"/>
                <a:cs typeface="Sanskrit Text" panose="02020503050405020304" pitchFamily="18" charset="0"/>
              </a:rPr>
              <a:t>HISTORY OF </a:t>
            </a:r>
            <a:r>
              <a:rPr lang="en-US" sz="4400" dirty="0">
                <a:solidFill>
                  <a:schemeClr val="accent1">
                    <a:lumMod val="75000"/>
                  </a:schemeClr>
                </a:solidFill>
                <a:latin typeface="Sanskrit Text" panose="02020503050405020304" pitchFamily="18" charset="0"/>
                <a:cs typeface="Sanskrit Text" panose="02020503050405020304" pitchFamily="18" charset="0"/>
              </a:rPr>
              <a:t>NESTLÉ</a:t>
            </a:r>
            <a:endParaRPr lang="en-IN" sz="4400" dirty="0">
              <a:solidFill>
                <a:schemeClr val="accent1">
                  <a:lumMod val="75000"/>
                </a:schemeClr>
              </a:solidFill>
              <a:latin typeface="Sanskrit Text" panose="02020503050405020304" pitchFamily="18" charset="0"/>
              <a:cs typeface="Sanskrit Text" panose="02020503050405020304" pitchFamily="18" charset="0"/>
            </a:endParaRPr>
          </a:p>
        </p:txBody>
      </p:sp>
      <p:sp>
        <p:nvSpPr>
          <p:cNvPr id="5" name="TextBox 4">
            <a:extLst>
              <a:ext uri="{FF2B5EF4-FFF2-40B4-BE49-F238E27FC236}">
                <a16:creationId xmlns:a16="http://schemas.microsoft.com/office/drawing/2014/main" id="{341B3DCD-4916-4DD2-827B-B63169672C21}"/>
              </a:ext>
            </a:extLst>
          </p:cNvPr>
          <p:cNvSpPr txBox="1"/>
          <p:nvPr/>
        </p:nvSpPr>
        <p:spPr>
          <a:xfrm>
            <a:off x="816746" y="1660125"/>
            <a:ext cx="3959440" cy="4524315"/>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1">
                    <a:lumMod val="75000"/>
                  </a:schemeClr>
                </a:solidFill>
              </a:rPr>
              <a:t>Nestle first started in the year 1866.</a:t>
            </a:r>
          </a:p>
          <a:p>
            <a:pPr marL="285750" indent="-285750">
              <a:buFont typeface="Arial" panose="020B0604020202020204" pitchFamily="34" charset="0"/>
              <a:buChar char="•"/>
            </a:pPr>
            <a:r>
              <a:rPr lang="en-US" dirty="0">
                <a:solidFill>
                  <a:schemeClr val="accent1">
                    <a:lumMod val="75000"/>
                  </a:schemeClr>
                </a:solidFill>
              </a:rPr>
              <a:t>Initially called "</a:t>
            </a:r>
            <a:r>
              <a:rPr lang="en-US" dirty="0" err="1">
                <a:solidFill>
                  <a:schemeClr val="accent1">
                    <a:lumMod val="75000"/>
                  </a:schemeClr>
                </a:solidFill>
              </a:rPr>
              <a:t>kindermehl</a:t>
            </a:r>
            <a:r>
              <a:rPr lang="en-US" dirty="0">
                <a:solidFill>
                  <a:schemeClr val="accent1">
                    <a:lumMod val="75000"/>
                  </a:schemeClr>
                </a:solidFill>
              </a:rPr>
              <a:t>," or "children flour," his product had an advantage over Liebig's "soup for infants" in that it was much easier to prepare, needing only to be boiled prior to feeding, and it soon proved to be a viable option for infants who were unable to breastfeed. </a:t>
            </a:r>
          </a:p>
          <a:p>
            <a:pPr marL="285750" indent="-285750">
              <a:buFont typeface="Arial" panose="020B0604020202020204" pitchFamily="34" charset="0"/>
              <a:buChar char="•"/>
            </a:pPr>
            <a:r>
              <a:rPr lang="en-US" dirty="0">
                <a:solidFill>
                  <a:schemeClr val="accent1">
                    <a:lumMod val="75000"/>
                  </a:schemeClr>
                </a:solidFill>
              </a:rPr>
              <a:t>People quickly recognized the value of the new product, and soon Henri Nestlé's Milk Flour was being sold in much of Europe. By 1874, just seven years after the launch, 18 countries had their own distribution network and local Nestlé agents.</a:t>
            </a:r>
            <a:endParaRPr lang="en-IN" dirty="0">
              <a:solidFill>
                <a:schemeClr val="accent1">
                  <a:lumMod val="75000"/>
                </a:schemeClr>
              </a:solidFill>
            </a:endParaRPr>
          </a:p>
        </p:txBody>
      </p:sp>
      <p:pic>
        <p:nvPicPr>
          <p:cNvPr id="8" name="Picture 7">
            <a:extLst>
              <a:ext uri="{FF2B5EF4-FFF2-40B4-BE49-F238E27FC236}">
                <a16:creationId xmlns:a16="http://schemas.microsoft.com/office/drawing/2014/main" id="{BE06AB9F-A21D-4E29-B94E-385ACD8A2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7191" y="2220666"/>
            <a:ext cx="5652856" cy="3825028"/>
          </a:xfrm>
          <a:prstGeom prst="rect">
            <a:avLst/>
          </a:prstGeom>
        </p:spPr>
      </p:pic>
      <p:pic>
        <p:nvPicPr>
          <p:cNvPr id="10" name="Picture 9">
            <a:extLst>
              <a:ext uri="{FF2B5EF4-FFF2-40B4-BE49-F238E27FC236}">
                <a16:creationId xmlns:a16="http://schemas.microsoft.com/office/drawing/2014/main" id="{03BF15C4-6A6B-4B85-BA5C-DEC9A678B6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5593" y="116016"/>
            <a:ext cx="1486581" cy="836202"/>
          </a:xfrm>
          <a:prstGeom prst="rect">
            <a:avLst/>
          </a:prstGeom>
        </p:spPr>
      </p:pic>
    </p:spTree>
    <p:extLst>
      <p:ext uri="{BB962C8B-B14F-4D97-AF65-F5344CB8AC3E}">
        <p14:creationId xmlns:p14="http://schemas.microsoft.com/office/powerpoint/2010/main" val="1364506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8501E2-7846-44FF-857E-E2F4898F4CA7}"/>
              </a:ext>
            </a:extLst>
          </p:cNvPr>
          <p:cNvPicPr>
            <a:picLocks noChangeAspect="1"/>
          </p:cNvPicPr>
          <p:nvPr/>
        </p:nvPicPr>
        <p:blipFill rotWithShape="1">
          <a:blip r:embed="rId2">
            <a:extLst>
              <a:ext uri="{28A0092B-C50C-407E-A947-70E740481C1C}">
                <a14:useLocalDpi xmlns:a14="http://schemas.microsoft.com/office/drawing/2010/main" val="0"/>
              </a:ext>
            </a:extLst>
          </a:blip>
          <a:srcRect t="313" r="106" b="-78"/>
          <a:stretch/>
        </p:blipFill>
        <p:spPr>
          <a:xfrm>
            <a:off x="0" y="-1"/>
            <a:ext cx="12192000" cy="6890899"/>
          </a:xfrm>
          <a:prstGeom prst="rect">
            <a:avLst/>
          </a:prstGeom>
        </p:spPr>
      </p:pic>
    </p:spTree>
    <p:extLst>
      <p:ext uri="{BB962C8B-B14F-4D97-AF65-F5344CB8AC3E}">
        <p14:creationId xmlns:p14="http://schemas.microsoft.com/office/powerpoint/2010/main" val="575272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87A1FB-0325-437B-BE11-A66D0B453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1026" y="78199"/>
            <a:ext cx="1486581" cy="836202"/>
          </a:xfrm>
          <a:prstGeom prst="rect">
            <a:avLst/>
          </a:prstGeom>
        </p:spPr>
      </p:pic>
      <p:sp>
        <p:nvSpPr>
          <p:cNvPr id="2" name="TextBox 1">
            <a:extLst>
              <a:ext uri="{FF2B5EF4-FFF2-40B4-BE49-F238E27FC236}">
                <a16:creationId xmlns:a16="http://schemas.microsoft.com/office/drawing/2014/main" id="{644F71B1-5F78-4870-95A3-9A021DDB1397}"/>
              </a:ext>
            </a:extLst>
          </p:cNvPr>
          <p:cNvSpPr txBox="1"/>
          <p:nvPr/>
        </p:nvSpPr>
        <p:spPr>
          <a:xfrm>
            <a:off x="1643064" y="1138151"/>
            <a:ext cx="8729662" cy="707886"/>
          </a:xfrm>
          <a:prstGeom prst="rect">
            <a:avLst/>
          </a:prstGeom>
          <a:noFill/>
        </p:spPr>
        <p:txBody>
          <a:bodyPr wrap="square" rtlCol="0">
            <a:spAutoFit/>
          </a:bodyPr>
          <a:lstStyle/>
          <a:p>
            <a:r>
              <a:rPr lang="en-IN" sz="4000" dirty="0">
                <a:solidFill>
                  <a:schemeClr val="accent1"/>
                </a:solidFill>
                <a:effectLst>
                  <a:outerShdw blurRad="38100" dist="38100" dir="2700000" algn="tl">
                    <a:srgbClr val="000000">
                      <a:alpha val="43137"/>
                    </a:srgbClr>
                  </a:outerShdw>
                </a:effectLst>
                <a:latin typeface="Sanskrit Text" panose="02020503050405020304" pitchFamily="18" charset="0"/>
                <a:cs typeface="Sanskrit Text" panose="02020503050405020304" pitchFamily="18" charset="0"/>
              </a:rPr>
              <a:t>WHAT TECHNOLOGY IS USED??</a:t>
            </a:r>
          </a:p>
        </p:txBody>
      </p:sp>
      <p:sp>
        <p:nvSpPr>
          <p:cNvPr id="4" name="TextBox 3">
            <a:extLst>
              <a:ext uri="{FF2B5EF4-FFF2-40B4-BE49-F238E27FC236}">
                <a16:creationId xmlns:a16="http://schemas.microsoft.com/office/drawing/2014/main" id="{5DE93D52-A5AB-49D1-8346-F09530A1A71B}"/>
              </a:ext>
            </a:extLst>
          </p:cNvPr>
          <p:cNvSpPr txBox="1"/>
          <p:nvPr/>
        </p:nvSpPr>
        <p:spPr>
          <a:xfrm>
            <a:off x="640557" y="2536030"/>
            <a:ext cx="5572124" cy="3416320"/>
          </a:xfrm>
          <a:prstGeom prst="rect">
            <a:avLst/>
          </a:prstGeom>
          <a:noFill/>
        </p:spPr>
        <p:txBody>
          <a:bodyPr wrap="square" rtlCol="0">
            <a:spAutoFit/>
          </a:bodyPr>
          <a:lstStyle/>
          <a:p>
            <a:r>
              <a:rPr lang="en-US" altLang="en-US" sz="2400" dirty="0">
                <a:solidFill>
                  <a:srgbClr val="0070C0"/>
                </a:solidFill>
                <a:latin typeface="Arial" panose="020B0604020202020204" pitchFamily="34" charset="0"/>
              </a:rPr>
              <a:t>Nestlé has embraced an extensive variety of cutting-edge technology, including big data analytics, artificial intelligence (AI), and digital marketing platforms. These techniques have helped them optimize their supply chain, increase consumer interaction, and stimulate creativity in product creation.</a:t>
            </a:r>
          </a:p>
        </p:txBody>
      </p:sp>
      <p:pic>
        <p:nvPicPr>
          <p:cNvPr id="10" name="Picture 9">
            <a:extLst>
              <a:ext uri="{FF2B5EF4-FFF2-40B4-BE49-F238E27FC236}">
                <a16:creationId xmlns:a16="http://schemas.microsoft.com/office/drawing/2014/main" id="{A865DC43-A56D-49E5-B3AC-68F803138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681" y="2536030"/>
            <a:ext cx="5314950" cy="3346609"/>
          </a:xfrm>
          <a:prstGeom prst="rect">
            <a:avLst/>
          </a:prstGeom>
          <a:ln>
            <a:noFill/>
          </a:ln>
        </p:spPr>
      </p:pic>
    </p:spTree>
    <p:extLst>
      <p:ext uri="{BB962C8B-B14F-4D97-AF65-F5344CB8AC3E}">
        <p14:creationId xmlns:p14="http://schemas.microsoft.com/office/powerpoint/2010/main" val="2837062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4EAA2F-8B6D-43E4-A1C8-FCA084AF1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20343"/>
            <a:ext cx="12191999" cy="6858000"/>
          </a:xfrm>
          <a:prstGeom prst="rect">
            <a:avLst/>
          </a:prstGeom>
        </p:spPr>
      </p:pic>
      <p:sp>
        <p:nvSpPr>
          <p:cNvPr id="2" name="Rectangle: Rounded Corners 1">
            <a:extLst>
              <a:ext uri="{FF2B5EF4-FFF2-40B4-BE49-F238E27FC236}">
                <a16:creationId xmlns:a16="http://schemas.microsoft.com/office/drawing/2014/main" id="{0A96D32D-AE44-41B3-8F9F-164894EB3B47}"/>
              </a:ext>
            </a:extLst>
          </p:cNvPr>
          <p:cNvSpPr/>
          <p:nvPr/>
        </p:nvSpPr>
        <p:spPr>
          <a:xfrm>
            <a:off x="0" y="92927"/>
            <a:ext cx="12277651" cy="7066156"/>
          </a:xfrm>
          <a:prstGeom prst="round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DBC815D-4FA8-4FAE-A4A2-0EC3D1DBFA81}"/>
              </a:ext>
            </a:extLst>
          </p:cNvPr>
          <p:cNvSpPr txBox="1"/>
          <p:nvPr/>
        </p:nvSpPr>
        <p:spPr>
          <a:xfrm>
            <a:off x="1639230" y="1471958"/>
            <a:ext cx="9166303" cy="4062651"/>
          </a:xfrm>
          <a:prstGeom prst="rect">
            <a:avLst/>
          </a:prstGeom>
          <a:noFill/>
        </p:spPr>
        <p:txBody>
          <a:bodyPr wrap="square" rtlCol="0" anchor="ctr">
            <a:spAutoFit/>
          </a:bodyPr>
          <a:lstStyle/>
          <a:p>
            <a:pPr algn="ctr"/>
            <a:r>
              <a:rPr lang="en-US" sz="8000" b="1" dirty="0">
                <a:latin typeface="Bebas neue" panose="020B0606020202050201" pitchFamily="34" charset="0"/>
              </a:rPr>
              <a:t>“Digital transformation is not about technology - it’s about change.”</a:t>
            </a:r>
            <a:endParaRPr lang="en-US" b="1" dirty="0"/>
          </a:p>
          <a:p>
            <a:pPr algn="ctr"/>
            <a:endParaRPr lang="en-IN" dirty="0"/>
          </a:p>
        </p:txBody>
      </p:sp>
    </p:spTree>
    <p:extLst>
      <p:ext uri="{BB962C8B-B14F-4D97-AF65-F5344CB8AC3E}">
        <p14:creationId xmlns:p14="http://schemas.microsoft.com/office/powerpoint/2010/main" val="23975160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180FFA-3D21-4E2B-9C3C-28F8F510C4F7}"/>
              </a:ext>
            </a:extLst>
          </p:cNvPr>
          <p:cNvSpPr txBox="1"/>
          <p:nvPr/>
        </p:nvSpPr>
        <p:spPr>
          <a:xfrm>
            <a:off x="2627710" y="538077"/>
            <a:ext cx="6936579" cy="707886"/>
          </a:xfrm>
          <a:prstGeom prst="rect">
            <a:avLst/>
          </a:prstGeom>
          <a:noFill/>
        </p:spPr>
        <p:txBody>
          <a:bodyPr wrap="square" rtlCol="0">
            <a:spAutoFit/>
          </a:bodyPr>
          <a:lstStyle/>
          <a:p>
            <a:r>
              <a:rPr lang="en-IN" sz="4000" dirty="0">
                <a:solidFill>
                  <a:schemeClr val="accent1">
                    <a:lumMod val="75000"/>
                  </a:schemeClr>
                </a:solidFill>
                <a:latin typeface="Sanskrit Text" panose="02020503050405020304" pitchFamily="18" charset="0"/>
                <a:cs typeface="Sanskrit Text" panose="02020503050405020304" pitchFamily="18" charset="0"/>
              </a:rPr>
              <a:t>NESTLE THEN AND NOW</a:t>
            </a:r>
          </a:p>
        </p:txBody>
      </p:sp>
      <p:sp>
        <p:nvSpPr>
          <p:cNvPr id="5" name="Rectangle 4">
            <a:extLst>
              <a:ext uri="{FF2B5EF4-FFF2-40B4-BE49-F238E27FC236}">
                <a16:creationId xmlns:a16="http://schemas.microsoft.com/office/drawing/2014/main" id="{483B64CE-476F-4393-A7FA-D80C9837F017}"/>
              </a:ext>
            </a:extLst>
          </p:cNvPr>
          <p:cNvSpPr/>
          <p:nvPr/>
        </p:nvSpPr>
        <p:spPr>
          <a:xfrm>
            <a:off x="726282" y="1474023"/>
            <a:ext cx="6096000" cy="4708981"/>
          </a:xfrm>
          <a:prstGeom prst="rect">
            <a:avLst/>
          </a:prstGeom>
        </p:spPr>
        <p:txBody>
          <a:bodyPr>
            <a:spAutoFit/>
          </a:bodyPr>
          <a:lstStyle/>
          <a:p>
            <a:pPr lvl="0" defTabSz="914400" eaLnBrk="0" fontAlgn="base" hangingPunct="0">
              <a:spcBef>
                <a:spcPct val="0"/>
              </a:spcBef>
              <a:spcAft>
                <a:spcPct val="0"/>
              </a:spcAft>
            </a:pPr>
            <a:r>
              <a:rPr lang="en-US" altLang="en-US" sz="2000" dirty="0">
                <a:solidFill>
                  <a:schemeClr val="accent5">
                    <a:lumMod val="50000"/>
                  </a:schemeClr>
                </a:solidFill>
              </a:rPr>
              <a:t>Historically, Nestlé relied significantly on traditional marketing and distribution methods. Their products, which included popular dairy brands such as </a:t>
            </a:r>
            <a:r>
              <a:rPr lang="en-US" altLang="en-US" sz="2000" dirty="0" err="1">
                <a:solidFill>
                  <a:schemeClr val="accent5">
                    <a:lumMod val="50000"/>
                  </a:schemeClr>
                </a:solidFill>
              </a:rPr>
              <a:t>Nido</a:t>
            </a:r>
            <a:r>
              <a:rPr lang="en-US" altLang="en-US" sz="2000" dirty="0">
                <a:solidFill>
                  <a:schemeClr val="accent5">
                    <a:lumMod val="50000"/>
                  </a:schemeClr>
                </a:solidFill>
              </a:rPr>
              <a:t> and Bear Brand, were mostly sold in physical stores, and marketing efforts were concentrated on traditional advertising. However, as consumer patterns shifted toward online buying and digital interactions, Nestlé understood the critical need to adapt. </a:t>
            </a:r>
            <a:br>
              <a:rPr lang="en-US" altLang="en-US" sz="2000" dirty="0">
                <a:solidFill>
                  <a:schemeClr val="accent5">
                    <a:lumMod val="50000"/>
                  </a:schemeClr>
                </a:solidFill>
              </a:rPr>
            </a:br>
            <a:r>
              <a:rPr lang="en-US" altLang="en-US" sz="2000" dirty="0">
                <a:solidFill>
                  <a:schemeClr val="accent5">
                    <a:lumMod val="50000"/>
                  </a:schemeClr>
                </a:solidFill>
              </a:rPr>
              <a:t>The transformation was significant. Nestlé increased its reach and boosted its online presence by investing in e-commerce platforms. Customers can now readily purchase Nestlé products online, and the firm communicates with them via social media and digital initiatives, resulting in a more participatory and personalized experience.</a:t>
            </a:r>
          </a:p>
        </p:txBody>
      </p:sp>
      <p:pic>
        <p:nvPicPr>
          <p:cNvPr id="8" name="Picture 7">
            <a:extLst>
              <a:ext uri="{FF2B5EF4-FFF2-40B4-BE49-F238E27FC236}">
                <a16:creationId xmlns:a16="http://schemas.microsoft.com/office/drawing/2014/main" id="{2FDB285A-B906-473C-9B83-EB40B8621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2268" y="1658512"/>
            <a:ext cx="5169658" cy="3804046"/>
          </a:xfrm>
          <a:prstGeom prst="rect">
            <a:avLst/>
          </a:prstGeom>
        </p:spPr>
      </p:pic>
      <p:pic>
        <p:nvPicPr>
          <p:cNvPr id="9" name="Picture 8">
            <a:extLst>
              <a:ext uri="{FF2B5EF4-FFF2-40B4-BE49-F238E27FC236}">
                <a16:creationId xmlns:a16="http://schemas.microsoft.com/office/drawing/2014/main" id="{2ED4FB15-503C-49F4-9C6D-B72223227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9126" y="101864"/>
            <a:ext cx="1486581" cy="836202"/>
          </a:xfrm>
          <a:prstGeom prst="rect">
            <a:avLst/>
          </a:prstGeom>
        </p:spPr>
      </p:pic>
    </p:spTree>
    <p:extLst>
      <p:ext uri="{BB962C8B-B14F-4D97-AF65-F5344CB8AC3E}">
        <p14:creationId xmlns:p14="http://schemas.microsoft.com/office/powerpoint/2010/main" val="32329501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180FFA-3D21-4E2B-9C3C-28F8F510C4F7}"/>
              </a:ext>
            </a:extLst>
          </p:cNvPr>
          <p:cNvSpPr txBox="1"/>
          <p:nvPr/>
        </p:nvSpPr>
        <p:spPr>
          <a:xfrm>
            <a:off x="2627711" y="538077"/>
            <a:ext cx="5487590" cy="707886"/>
          </a:xfrm>
          <a:prstGeom prst="rect">
            <a:avLst/>
          </a:prstGeom>
          <a:noFill/>
        </p:spPr>
        <p:txBody>
          <a:bodyPr wrap="square" rtlCol="0">
            <a:spAutoFit/>
          </a:bodyPr>
          <a:lstStyle/>
          <a:p>
            <a:r>
              <a:rPr lang="en-IN" sz="4000" dirty="0">
                <a:solidFill>
                  <a:schemeClr val="accent1">
                    <a:lumMod val="75000"/>
                  </a:schemeClr>
                </a:solidFill>
                <a:latin typeface="Sanskrit Text" panose="02020503050405020304" pitchFamily="18" charset="0"/>
                <a:cs typeface="Sanskrit Text" panose="02020503050405020304" pitchFamily="18" charset="0"/>
              </a:rPr>
              <a:t>STRATERGIES USED</a:t>
            </a:r>
          </a:p>
        </p:txBody>
      </p:sp>
      <p:pic>
        <p:nvPicPr>
          <p:cNvPr id="9" name="Picture 8">
            <a:extLst>
              <a:ext uri="{FF2B5EF4-FFF2-40B4-BE49-F238E27FC236}">
                <a16:creationId xmlns:a16="http://schemas.microsoft.com/office/drawing/2014/main" id="{2ED4FB15-503C-49F4-9C6D-B722232278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9126" y="101864"/>
            <a:ext cx="1486581" cy="836202"/>
          </a:xfrm>
          <a:prstGeom prst="rect">
            <a:avLst/>
          </a:prstGeom>
        </p:spPr>
      </p:pic>
      <p:sp>
        <p:nvSpPr>
          <p:cNvPr id="10" name="Rectangle 2">
            <a:extLst>
              <a:ext uri="{FF2B5EF4-FFF2-40B4-BE49-F238E27FC236}">
                <a16:creationId xmlns:a16="http://schemas.microsoft.com/office/drawing/2014/main" id="{352FE0E8-7C99-48B7-8B4E-B2A85B3624CE}"/>
              </a:ext>
            </a:extLst>
          </p:cNvPr>
          <p:cNvSpPr>
            <a:spLocks noChangeArrowheads="1"/>
          </p:cNvSpPr>
          <p:nvPr/>
        </p:nvSpPr>
        <p:spPr bwMode="auto">
          <a:xfrm>
            <a:off x="488156" y="1918096"/>
            <a:ext cx="640556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dirty="0">
                <a:solidFill>
                  <a:schemeClr val="accent1">
                    <a:lumMod val="75000"/>
                  </a:schemeClr>
                </a:solidFill>
                <a:latin typeface="Arial" panose="020B0604020202020204" pitchFamily="34" charset="0"/>
              </a:rPr>
              <a:t>Nestlé's strategy to digital transformation consisted of four important strategies: </a:t>
            </a:r>
            <a:br>
              <a:rPr lang="en-US" altLang="en-US" dirty="0">
                <a:solidFill>
                  <a:schemeClr val="accent1">
                    <a:lumMod val="75000"/>
                  </a:schemeClr>
                </a:solidFill>
                <a:latin typeface="Arial" panose="020B0604020202020204" pitchFamily="34" charset="0"/>
              </a:rPr>
            </a:br>
            <a:r>
              <a:rPr lang="en-US" altLang="en-US" dirty="0">
                <a:solidFill>
                  <a:schemeClr val="accent1">
                    <a:lumMod val="75000"/>
                  </a:schemeClr>
                </a:solidFill>
                <a:latin typeface="Arial" panose="020B0604020202020204" pitchFamily="34" charset="0"/>
              </a:rPr>
              <a:t>E-commerce Expansion: They made significant investments in online sales channels to meet the growing demand for food shopping via the internet. </a:t>
            </a:r>
            <a:br>
              <a:rPr lang="en-US" altLang="en-US" dirty="0">
                <a:solidFill>
                  <a:schemeClr val="accent1">
                    <a:lumMod val="75000"/>
                  </a:schemeClr>
                </a:solidFill>
                <a:latin typeface="Arial" panose="020B0604020202020204" pitchFamily="34" charset="0"/>
              </a:rPr>
            </a:br>
            <a:r>
              <a:rPr lang="en-US" altLang="en-US" dirty="0">
                <a:solidFill>
                  <a:schemeClr val="accent1">
                    <a:lumMod val="75000"/>
                  </a:schemeClr>
                </a:solidFill>
                <a:latin typeface="Arial" panose="020B0604020202020204" pitchFamily="34" charset="0"/>
              </a:rPr>
              <a:t>Data-Driven Insights: Nestlé got important insights into customer habits by leveraging big data analytics, allowing them to better personalize their marketing efforts. </a:t>
            </a:r>
            <a:br>
              <a:rPr lang="en-US" altLang="en-US" dirty="0">
                <a:solidFill>
                  <a:schemeClr val="accent1">
                    <a:lumMod val="75000"/>
                  </a:schemeClr>
                </a:solidFill>
                <a:latin typeface="Arial" panose="020B0604020202020204" pitchFamily="34" charset="0"/>
              </a:rPr>
            </a:br>
            <a:r>
              <a:rPr lang="en-US" altLang="en-US" dirty="0">
                <a:solidFill>
                  <a:schemeClr val="accent1">
                    <a:lumMod val="75000"/>
                  </a:schemeClr>
                </a:solidFill>
                <a:latin typeface="Arial" panose="020B0604020202020204" pitchFamily="34" charset="0"/>
              </a:rPr>
              <a:t>Digital Marketing: The company used social media and digital advertising to directly communicate with customers, promoting its dairy products in a more relatable and impactful manner.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accent1">
                  <a:lumMod val="75000"/>
                </a:schemeClr>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A1F7478C-FF37-4CB1-B76E-89560FF1A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2275" y="1324544"/>
            <a:ext cx="5172075" cy="5336381"/>
          </a:xfrm>
          <a:prstGeom prst="rect">
            <a:avLst/>
          </a:prstGeom>
        </p:spPr>
      </p:pic>
    </p:spTree>
    <p:extLst>
      <p:ext uri="{BB962C8B-B14F-4D97-AF65-F5344CB8AC3E}">
        <p14:creationId xmlns:p14="http://schemas.microsoft.com/office/powerpoint/2010/main" val="3495188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7F32B7-AF3A-41A4-9CFD-8C62B5423D9F}"/>
              </a:ext>
            </a:extLst>
          </p:cNvPr>
          <p:cNvSpPr/>
          <p:nvPr/>
        </p:nvSpPr>
        <p:spPr>
          <a:xfrm>
            <a:off x="4097696" y="679727"/>
            <a:ext cx="3996607" cy="523220"/>
          </a:xfrm>
          <a:prstGeom prst="rect">
            <a:avLst/>
          </a:prstGeom>
        </p:spPr>
        <p:txBody>
          <a:bodyPr wrap="none">
            <a:spAutoFit/>
          </a:bodyPr>
          <a:lstStyle/>
          <a:p>
            <a:r>
              <a:rPr lang="en-IN" sz="2800" dirty="0">
                <a:solidFill>
                  <a:schemeClr val="accent1">
                    <a:lumMod val="75000"/>
                  </a:schemeClr>
                </a:solidFill>
                <a:latin typeface="Sanskrit Text" panose="02020503050405020304" pitchFamily="18" charset="0"/>
                <a:cs typeface="Sanskrit Text" panose="02020503050405020304" pitchFamily="18" charset="0"/>
              </a:rPr>
              <a:t>CHALLENGES FACED</a:t>
            </a:r>
          </a:p>
        </p:txBody>
      </p:sp>
      <p:sp>
        <p:nvSpPr>
          <p:cNvPr id="5" name="Rectangle 4">
            <a:extLst>
              <a:ext uri="{FF2B5EF4-FFF2-40B4-BE49-F238E27FC236}">
                <a16:creationId xmlns:a16="http://schemas.microsoft.com/office/drawing/2014/main" id="{D4EECFC5-5D28-43BD-8C50-F3AE151A3B7B}"/>
              </a:ext>
            </a:extLst>
          </p:cNvPr>
          <p:cNvSpPr/>
          <p:nvPr/>
        </p:nvSpPr>
        <p:spPr>
          <a:xfrm>
            <a:off x="533398" y="1980783"/>
            <a:ext cx="6460331" cy="3139321"/>
          </a:xfrm>
          <a:prstGeom prst="rect">
            <a:avLst/>
          </a:prstGeom>
        </p:spPr>
        <p:txBody>
          <a:bodyPr wrap="square">
            <a:spAutoFit/>
          </a:bodyPr>
          <a:lstStyle/>
          <a:p>
            <a:pPr lvl="0" defTabSz="914400" eaLnBrk="0" fontAlgn="base" hangingPunct="0">
              <a:spcBef>
                <a:spcPct val="0"/>
              </a:spcBef>
              <a:spcAft>
                <a:spcPct val="0"/>
              </a:spcAft>
            </a:pPr>
            <a:r>
              <a:rPr lang="en-US" altLang="en-US" dirty="0">
                <a:solidFill>
                  <a:schemeClr val="accent1">
                    <a:lumMod val="75000"/>
                  </a:schemeClr>
                </a:solidFill>
                <a:latin typeface="Arial" panose="020B0604020202020204" pitchFamily="34" charset="0"/>
              </a:rPr>
              <a:t>Nestlé, like any big transition, faced its fair share of challenges: </a:t>
            </a:r>
            <a:br>
              <a:rPr lang="en-US" altLang="en-US" dirty="0">
                <a:solidFill>
                  <a:schemeClr val="accent1">
                    <a:lumMod val="75000"/>
                  </a:schemeClr>
                </a:solidFill>
                <a:latin typeface="Arial" panose="020B0604020202020204" pitchFamily="34" charset="0"/>
              </a:rPr>
            </a:br>
            <a:r>
              <a:rPr lang="en-US" altLang="en-US" dirty="0">
                <a:solidFill>
                  <a:schemeClr val="accent1">
                    <a:lumMod val="75000"/>
                  </a:schemeClr>
                </a:solidFill>
                <a:latin typeface="Arial" panose="020B0604020202020204" pitchFamily="34" charset="0"/>
              </a:rPr>
              <a:t>Cultural Shift: Inspiring employees and stakeholders to embrace a digital-first mindset necessitated a fundamental shift in thinking and approach. </a:t>
            </a:r>
            <a:br>
              <a:rPr lang="en-US" altLang="en-US" dirty="0">
                <a:solidFill>
                  <a:schemeClr val="accent1">
                    <a:lumMod val="75000"/>
                  </a:schemeClr>
                </a:solidFill>
                <a:latin typeface="Arial" panose="020B0604020202020204" pitchFamily="34" charset="0"/>
              </a:rPr>
            </a:br>
            <a:r>
              <a:rPr lang="en-US" altLang="en-US" dirty="0">
                <a:solidFill>
                  <a:schemeClr val="accent1">
                    <a:lumMod val="75000"/>
                  </a:schemeClr>
                </a:solidFill>
                <a:latin typeface="Arial" panose="020B0604020202020204" pitchFamily="34" charset="0"/>
              </a:rPr>
              <a:t>Technology Integration: Ensuring that new digital tools functioned seamlessly with existing processes was a challenging undertaking. </a:t>
            </a:r>
            <a:br>
              <a:rPr lang="en-US" altLang="en-US" dirty="0">
                <a:solidFill>
                  <a:schemeClr val="accent1">
                    <a:lumMod val="75000"/>
                  </a:schemeClr>
                </a:solidFill>
                <a:latin typeface="Arial" panose="020B0604020202020204" pitchFamily="34" charset="0"/>
              </a:rPr>
            </a:br>
            <a:r>
              <a:rPr lang="en-US" altLang="en-US" dirty="0">
                <a:solidFill>
                  <a:schemeClr val="accent1">
                    <a:lumMod val="75000"/>
                  </a:schemeClr>
                </a:solidFill>
                <a:latin typeface="Arial" panose="020B0604020202020204" pitchFamily="34" charset="0"/>
              </a:rPr>
              <a:t>Data Privacy Concerns: Navigating the complexities of data protection requirements while efficiently exploiting consumer data for insights presented new obstacles.</a:t>
            </a:r>
          </a:p>
        </p:txBody>
      </p:sp>
      <p:pic>
        <p:nvPicPr>
          <p:cNvPr id="7" name="Picture 6">
            <a:extLst>
              <a:ext uri="{FF2B5EF4-FFF2-40B4-BE49-F238E27FC236}">
                <a16:creationId xmlns:a16="http://schemas.microsoft.com/office/drawing/2014/main" id="{884120FC-AF06-486F-9B37-F12DE08A94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9126" y="101864"/>
            <a:ext cx="1486581" cy="836202"/>
          </a:xfrm>
          <a:prstGeom prst="rect">
            <a:avLst/>
          </a:prstGeom>
        </p:spPr>
      </p:pic>
      <p:pic>
        <p:nvPicPr>
          <p:cNvPr id="11" name="Picture 10">
            <a:extLst>
              <a:ext uri="{FF2B5EF4-FFF2-40B4-BE49-F238E27FC236}">
                <a16:creationId xmlns:a16="http://schemas.microsoft.com/office/drawing/2014/main" id="{ED06F76C-A726-416D-9406-167086C708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729" y="1764506"/>
            <a:ext cx="4467222" cy="4029075"/>
          </a:xfrm>
          <a:prstGeom prst="rect">
            <a:avLst/>
          </a:prstGeom>
        </p:spPr>
      </p:pic>
    </p:spTree>
    <p:extLst>
      <p:ext uri="{BB962C8B-B14F-4D97-AF65-F5344CB8AC3E}">
        <p14:creationId xmlns:p14="http://schemas.microsoft.com/office/powerpoint/2010/main" val="130781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48B700-297E-4811-84B0-7C291EBD7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428" y="-223717"/>
            <a:ext cx="5593557" cy="3146376"/>
          </a:xfrm>
          <a:prstGeom prst="rect">
            <a:avLst/>
          </a:prstGeom>
        </p:spPr>
      </p:pic>
      <p:pic>
        <p:nvPicPr>
          <p:cNvPr id="5" name="Picture 4">
            <a:extLst>
              <a:ext uri="{FF2B5EF4-FFF2-40B4-BE49-F238E27FC236}">
                <a16:creationId xmlns:a16="http://schemas.microsoft.com/office/drawing/2014/main" id="{F6778D4F-FC29-4B35-AA2B-C66B38CD58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6841" y="4343701"/>
            <a:ext cx="4183278" cy="2414587"/>
          </a:xfrm>
          <a:prstGeom prst="rect">
            <a:avLst/>
          </a:prstGeom>
        </p:spPr>
      </p:pic>
      <p:pic>
        <p:nvPicPr>
          <p:cNvPr id="6" name="Picture 5">
            <a:extLst>
              <a:ext uri="{FF2B5EF4-FFF2-40B4-BE49-F238E27FC236}">
                <a16:creationId xmlns:a16="http://schemas.microsoft.com/office/drawing/2014/main" id="{E87CDF1C-3A55-495D-BA5F-58DDE69A2D6F}"/>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619" t="18410" r="8732" b="15643"/>
          <a:stretch/>
        </p:blipFill>
        <p:spPr>
          <a:xfrm>
            <a:off x="6385809" y="2745558"/>
            <a:ext cx="3551068" cy="1109709"/>
          </a:xfrm>
          <a:prstGeom prst="rect">
            <a:avLst/>
          </a:prstGeom>
          <a:ln>
            <a:noFill/>
          </a:ln>
        </p:spPr>
      </p:pic>
      <p:sp>
        <p:nvSpPr>
          <p:cNvPr id="7" name="TextBox 6">
            <a:extLst>
              <a:ext uri="{FF2B5EF4-FFF2-40B4-BE49-F238E27FC236}">
                <a16:creationId xmlns:a16="http://schemas.microsoft.com/office/drawing/2014/main" id="{4DD87AB8-7F0F-426D-8270-EE709E0CBEA2}"/>
              </a:ext>
            </a:extLst>
          </p:cNvPr>
          <p:cNvSpPr txBox="1"/>
          <p:nvPr/>
        </p:nvSpPr>
        <p:spPr>
          <a:xfrm>
            <a:off x="10013157" y="5550995"/>
            <a:ext cx="2178843" cy="1200329"/>
          </a:xfrm>
          <a:prstGeom prst="rect">
            <a:avLst/>
          </a:prstGeom>
          <a:noFill/>
        </p:spPr>
        <p:txBody>
          <a:bodyPr wrap="square" rtlCol="0">
            <a:spAutoFit/>
          </a:bodyPr>
          <a:lstStyle/>
          <a:p>
            <a:pPr algn="r"/>
            <a:r>
              <a:rPr lang="en-IN" dirty="0"/>
              <a:t>SAIGITA GOKLANI</a:t>
            </a:r>
            <a:br>
              <a:rPr lang="en-IN" dirty="0"/>
            </a:br>
            <a:r>
              <a:rPr lang="en-IN" dirty="0"/>
              <a:t>021330024398</a:t>
            </a:r>
            <a:br>
              <a:rPr lang="en-IN" dirty="0"/>
            </a:br>
            <a:r>
              <a:rPr lang="en-IN" dirty="0"/>
              <a:t>BILL GATES</a:t>
            </a:r>
          </a:p>
          <a:p>
            <a:pPr algn="r"/>
            <a:r>
              <a:rPr lang="en-IN" dirty="0"/>
              <a:t>TBBT</a:t>
            </a:r>
          </a:p>
        </p:txBody>
      </p:sp>
      <p:sp>
        <p:nvSpPr>
          <p:cNvPr id="8" name="TextBox 7">
            <a:extLst>
              <a:ext uri="{FF2B5EF4-FFF2-40B4-BE49-F238E27FC236}">
                <a16:creationId xmlns:a16="http://schemas.microsoft.com/office/drawing/2014/main" id="{7E548723-41EF-40B8-A30F-1EBA386B5895}"/>
              </a:ext>
            </a:extLst>
          </p:cNvPr>
          <p:cNvSpPr txBox="1"/>
          <p:nvPr/>
        </p:nvSpPr>
        <p:spPr>
          <a:xfrm>
            <a:off x="542925" y="754364"/>
            <a:ext cx="4685909" cy="1077218"/>
          </a:xfrm>
          <a:prstGeom prst="rect">
            <a:avLst/>
          </a:prstGeom>
          <a:noFill/>
        </p:spPr>
        <p:txBody>
          <a:bodyPr wrap="square" rtlCol="0">
            <a:spAutoFit/>
          </a:bodyPr>
          <a:lstStyle/>
          <a:p>
            <a:r>
              <a:rPr lang="en-IN" sz="3200" dirty="0"/>
              <a:t>WHY ARE BUSINESS TRANSFORMING DIGITALLY</a:t>
            </a:r>
          </a:p>
        </p:txBody>
      </p:sp>
      <p:sp>
        <p:nvSpPr>
          <p:cNvPr id="9" name="TextBox 8">
            <a:extLst>
              <a:ext uri="{FF2B5EF4-FFF2-40B4-BE49-F238E27FC236}">
                <a16:creationId xmlns:a16="http://schemas.microsoft.com/office/drawing/2014/main" id="{962148BB-D5ED-4EC4-A66A-61C5A88310C3}"/>
              </a:ext>
            </a:extLst>
          </p:cNvPr>
          <p:cNvSpPr txBox="1"/>
          <p:nvPr/>
        </p:nvSpPr>
        <p:spPr>
          <a:xfrm>
            <a:off x="542925" y="2330989"/>
            <a:ext cx="4807744" cy="4370427"/>
          </a:xfrm>
          <a:prstGeom prst="rect">
            <a:avLst/>
          </a:prstGeom>
          <a:noFill/>
        </p:spPr>
        <p:txBody>
          <a:bodyPr wrap="square" rtlCol="0">
            <a:spAutoFit/>
          </a:bodyPr>
          <a:lstStyle/>
          <a:p>
            <a:r>
              <a:rPr lang="en-US" sz="2000" dirty="0"/>
              <a:t>Several elements drive the shift to digital transformation: </a:t>
            </a:r>
            <a:br>
              <a:rPr lang="en-US" sz="2000" dirty="0"/>
            </a:br>
            <a:r>
              <a:rPr lang="en-US" sz="2000" dirty="0"/>
              <a:t>Improving the Customer Experience: Businesses seek to create seamless and personalized experiences that satisfy the changing expectations of consumers. </a:t>
            </a:r>
            <a:br>
              <a:rPr lang="en-US" sz="2000" dirty="0"/>
            </a:br>
            <a:r>
              <a:rPr lang="en-US" sz="2000" dirty="0"/>
              <a:t>Increasing Operational Efficiency: Streamlining procedures lowers costs and boosts productivity. </a:t>
            </a:r>
            <a:br>
              <a:rPr lang="en-US" sz="2000" dirty="0"/>
            </a:br>
            <a:r>
              <a:rPr lang="en-US" sz="2000" dirty="0"/>
              <a:t>Staying Relevant: In today's continuously changing industry, reacting to digital trends is critical for preserving a competitive advantage.</a:t>
            </a:r>
          </a:p>
          <a:p>
            <a:endParaRPr lang="en-IN" sz="2000" dirty="0"/>
          </a:p>
        </p:txBody>
      </p:sp>
    </p:spTree>
    <p:extLst>
      <p:ext uri="{BB962C8B-B14F-4D97-AF65-F5344CB8AC3E}">
        <p14:creationId xmlns:p14="http://schemas.microsoft.com/office/powerpoint/2010/main" val="27430369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9B35A0-EF26-4559-8F3A-328472C4F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6890" y="1576062"/>
            <a:ext cx="2321395" cy="1546049"/>
          </a:xfrm>
          <a:prstGeom prst="rect">
            <a:avLst/>
          </a:prstGeom>
        </p:spPr>
      </p:pic>
      <p:pic>
        <p:nvPicPr>
          <p:cNvPr id="7" name="Picture 6">
            <a:extLst>
              <a:ext uri="{FF2B5EF4-FFF2-40B4-BE49-F238E27FC236}">
                <a16:creationId xmlns:a16="http://schemas.microsoft.com/office/drawing/2014/main" id="{D8DDF16F-7B73-40FE-98E9-B8829D4FA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8008" y="1645075"/>
            <a:ext cx="2558595" cy="1437930"/>
          </a:xfrm>
          <a:prstGeom prst="rect">
            <a:avLst/>
          </a:prstGeom>
        </p:spPr>
      </p:pic>
      <p:pic>
        <p:nvPicPr>
          <p:cNvPr id="9" name="Picture 8">
            <a:extLst>
              <a:ext uri="{FF2B5EF4-FFF2-40B4-BE49-F238E27FC236}">
                <a16:creationId xmlns:a16="http://schemas.microsoft.com/office/drawing/2014/main" id="{A5A0FE35-6DEF-47C1-A1D8-1EA0C47C1A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68706" y="1713478"/>
            <a:ext cx="2347722" cy="1408633"/>
          </a:xfrm>
          <a:prstGeom prst="rect">
            <a:avLst/>
          </a:prstGeom>
        </p:spPr>
      </p:pic>
      <p:pic>
        <p:nvPicPr>
          <p:cNvPr id="11" name="Picture 10">
            <a:extLst>
              <a:ext uri="{FF2B5EF4-FFF2-40B4-BE49-F238E27FC236}">
                <a16:creationId xmlns:a16="http://schemas.microsoft.com/office/drawing/2014/main" id="{FE282075-2C0B-458A-8999-27C43034E4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506" y="1666241"/>
            <a:ext cx="2325995" cy="1395597"/>
          </a:xfrm>
          <a:prstGeom prst="rect">
            <a:avLst/>
          </a:prstGeom>
        </p:spPr>
      </p:pic>
      <p:pic>
        <p:nvPicPr>
          <p:cNvPr id="13" name="Picture 12">
            <a:extLst>
              <a:ext uri="{FF2B5EF4-FFF2-40B4-BE49-F238E27FC236}">
                <a16:creationId xmlns:a16="http://schemas.microsoft.com/office/drawing/2014/main" id="{34D130CE-87BC-4A10-9911-DABBA65973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811" y="1648664"/>
            <a:ext cx="2321396" cy="1430754"/>
          </a:xfrm>
          <a:prstGeom prst="rect">
            <a:avLst/>
          </a:prstGeom>
        </p:spPr>
      </p:pic>
      <p:pic>
        <p:nvPicPr>
          <p:cNvPr id="3" name="Graphic 2" descr="Female Profile">
            <a:extLst>
              <a:ext uri="{FF2B5EF4-FFF2-40B4-BE49-F238E27FC236}">
                <a16:creationId xmlns:a16="http://schemas.microsoft.com/office/drawing/2014/main" id="{98F3C0B7-D1E8-42DD-8B94-0D1DAA4490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76038" y="4690880"/>
            <a:ext cx="2500000" cy="2500000"/>
          </a:xfrm>
          <a:prstGeom prst="rect">
            <a:avLst/>
          </a:prstGeom>
        </p:spPr>
      </p:pic>
      <p:sp>
        <p:nvSpPr>
          <p:cNvPr id="14" name="Thought Bubble: Cloud 13">
            <a:extLst>
              <a:ext uri="{FF2B5EF4-FFF2-40B4-BE49-F238E27FC236}">
                <a16:creationId xmlns:a16="http://schemas.microsoft.com/office/drawing/2014/main" id="{56097B81-6C69-40D2-9D54-6CA93D5406A2}"/>
              </a:ext>
            </a:extLst>
          </p:cNvPr>
          <p:cNvSpPr/>
          <p:nvPr/>
        </p:nvSpPr>
        <p:spPr>
          <a:xfrm flipH="1">
            <a:off x="445732" y="3898152"/>
            <a:ext cx="2422492" cy="1578281"/>
          </a:xfrm>
          <a:prstGeom prst="cloudCallout">
            <a:avLst>
              <a:gd name="adj1" fmla="val -57773"/>
              <a:gd name="adj2" fmla="val 6607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WHICH ONE IS THE RIGHT ONE? </a:t>
            </a:r>
          </a:p>
        </p:txBody>
      </p:sp>
      <p:sp>
        <p:nvSpPr>
          <p:cNvPr id="16" name="TextBox 15">
            <a:extLst>
              <a:ext uri="{FF2B5EF4-FFF2-40B4-BE49-F238E27FC236}">
                <a16:creationId xmlns:a16="http://schemas.microsoft.com/office/drawing/2014/main" id="{9641BE80-803E-4273-A32C-17AB45D746F3}"/>
              </a:ext>
            </a:extLst>
          </p:cNvPr>
          <p:cNvSpPr txBox="1"/>
          <p:nvPr/>
        </p:nvSpPr>
        <p:spPr>
          <a:xfrm>
            <a:off x="2024741" y="219979"/>
            <a:ext cx="7743536" cy="1107996"/>
          </a:xfrm>
          <a:prstGeom prst="rect">
            <a:avLst/>
          </a:prstGeom>
          <a:noFill/>
          <a:effectLst>
            <a:glow rad="228600">
              <a:schemeClr val="accent2">
                <a:satMod val="175000"/>
                <a:alpha val="40000"/>
              </a:schemeClr>
            </a:glow>
          </a:effectLst>
        </p:spPr>
        <p:txBody>
          <a:bodyPr wrap="square" rtlCol="0">
            <a:spAutoFit/>
          </a:bodyPr>
          <a:lstStyle/>
          <a:p>
            <a:r>
              <a:rPr lang="en-IN" sz="6600" u="sng" dirty="0">
                <a:solidFill>
                  <a:schemeClr val="bg1"/>
                </a:solidFill>
                <a:effectLst>
                  <a:outerShdw blurRad="38100" dist="38100" dir="2700000" algn="tl">
                    <a:srgbClr val="000000">
                      <a:alpha val="43137"/>
                    </a:srgbClr>
                  </a:outerShdw>
                </a:effectLst>
                <a:latin typeface="Bebas neue" panose="020B0606020202050201" pitchFamily="34" charset="0"/>
              </a:rPr>
              <a:t>CHOOSE THE CORRECT LOGO!!!</a:t>
            </a:r>
          </a:p>
        </p:txBody>
      </p:sp>
      <p:pic>
        <p:nvPicPr>
          <p:cNvPr id="18" name="Graphic 17" descr="School girl">
            <a:extLst>
              <a:ext uri="{FF2B5EF4-FFF2-40B4-BE49-F238E27FC236}">
                <a16:creationId xmlns:a16="http://schemas.microsoft.com/office/drawing/2014/main" id="{D2FFC0D3-F40F-48AA-B49D-C0A4E37E885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12732" y="4726281"/>
            <a:ext cx="2413211" cy="2413211"/>
          </a:xfrm>
          <a:prstGeom prst="rect">
            <a:avLst/>
          </a:prstGeom>
        </p:spPr>
      </p:pic>
      <p:grpSp>
        <p:nvGrpSpPr>
          <p:cNvPr id="23" name="Group 22">
            <a:extLst>
              <a:ext uri="{FF2B5EF4-FFF2-40B4-BE49-F238E27FC236}">
                <a16:creationId xmlns:a16="http://schemas.microsoft.com/office/drawing/2014/main" id="{2C98236C-C8C8-4DA8-B4A1-3C27F2ADA528}"/>
              </a:ext>
            </a:extLst>
          </p:cNvPr>
          <p:cNvGrpSpPr/>
          <p:nvPr/>
        </p:nvGrpSpPr>
        <p:grpSpPr>
          <a:xfrm>
            <a:off x="6358399" y="4007349"/>
            <a:ext cx="3599789" cy="3108258"/>
            <a:chOff x="7176990" y="3909821"/>
            <a:chExt cx="3824511" cy="3245736"/>
          </a:xfrm>
          <a:solidFill>
            <a:schemeClr val="tx1"/>
          </a:solidFill>
        </p:grpSpPr>
        <p:pic>
          <p:nvPicPr>
            <p:cNvPr id="20" name="Graphic 19" descr="School boy">
              <a:extLst>
                <a:ext uri="{FF2B5EF4-FFF2-40B4-BE49-F238E27FC236}">
                  <a16:creationId xmlns:a16="http://schemas.microsoft.com/office/drawing/2014/main" id="{CD6B1614-0E8A-4F82-AE75-D41F9B32718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535053" y="4689109"/>
              <a:ext cx="2466448" cy="2466448"/>
            </a:xfrm>
            <a:prstGeom prst="rect">
              <a:avLst/>
            </a:prstGeom>
          </p:spPr>
        </p:pic>
        <p:sp>
          <p:nvSpPr>
            <p:cNvPr id="21" name="Speech Bubble: Oval 20">
              <a:extLst>
                <a:ext uri="{FF2B5EF4-FFF2-40B4-BE49-F238E27FC236}">
                  <a16:creationId xmlns:a16="http://schemas.microsoft.com/office/drawing/2014/main" id="{E8DDF703-203E-4DA4-9EA6-4FCDA873028B}"/>
                </a:ext>
              </a:extLst>
            </p:cNvPr>
            <p:cNvSpPr/>
            <p:nvPr/>
          </p:nvSpPr>
          <p:spPr>
            <a:xfrm rot="21121823" flipH="1">
              <a:off x="7176990" y="3909821"/>
              <a:ext cx="2152208" cy="1432698"/>
            </a:xfrm>
            <a:prstGeom prst="wedgeEllipseCallou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latin typeface="AF PEPSI" panose="020B7200000000000000" pitchFamily="34" charset="0"/>
                </a:rPr>
                <a:t>THE SECOND </a:t>
              </a:r>
              <a:r>
                <a:rPr lang="en-IN" dirty="0">
                  <a:latin typeface="AF PEPSI" panose="020B7200000000000000" pitchFamily="34" charset="0"/>
                </a:rPr>
                <a:t>ONE!!</a:t>
              </a:r>
            </a:p>
          </p:txBody>
        </p:sp>
      </p:grpSp>
      <p:sp>
        <p:nvSpPr>
          <p:cNvPr id="22" name="Speech Bubble: Oval 21">
            <a:extLst>
              <a:ext uri="{FF2B5EF4-FFF2-40B4-BE49-F238E27FC236}">
                <a16:creationId xmlns:a16="http://schemas.microsoft.com/office/drawing/2014/main" id="{17A2EF1E-358C-4D6B-AA8D-80A0A45E8E2E}"/>
              </a:ext>
            </a:extLst>
          </p:cNvPr>
          <p:cNvSpPr/>
          <p:nvPr/>
        </p:nvSpPr>
        <p:spPr>
          <a:xfrm rot="21121823" flipH="1">
            <a:off x="8660306" y="3569542"/>
            <a:ext cx="2152208" cy="1432698"/>
          </a:xfrm>
          <a:prstGeom prst="wedgeEllipseCallout">
            <a:avLst/>
          </a:prstGeom>
          <a:solidFill>
            <a:schemeClr val="bg1"/>
          </a:solidFill>
          <a:ln w="762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latin typeface="AF PEPSI" panose="020B7200000000000000" pitchFamily="34" charset="0"/>
              </a:rPr>
              <a:t>THE FOURTH ONE!!</a:t>
            </a:r>
          </a:p>
        </p:txBody>
      </p:sp>
      <p:sp>
        <p:nvSpPr>
          <p:cNvPr id="24" name="Speech Bubble: Oval 23">
            <a:extLst>
              <a:ext uri="{FF2B5EF4-FFF2-40B4-BE49-F238E27FC236}">
                <a16:creationId xmlns:a16="http://schemas.microsoft.com/office/drawing/2014/main" id="{54C646F6-15C9-44FA-80D8-24BAE8CEDED9}"/>
              </a:ext>
            </a:extLst>
          </p:cNvPr>
          <p:cNvSpPr/>
          <p:nvPr/>
        </p:nvSpPr>
        <p:spPr>
          <a:xfrm>
            <a:off x="4128765" y="3858197"/>
            <a:ext cx="2144303" cy="994366"/>
          </a:xfrm>
          <a:prstGeom prst="wedgeEllipseCallout">
            <a:avLst>
              <a:gd name="adj1" fmla="val -31825"/>
              <a:gd name="adj2" fmla="val 7761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F PEPSI" panose="020B7200000000000000" pitchFamily="34" charset="0"/>
              </a:rPr>
              <a:t>ALL OF THE ABOVE</a:t>
            </a:r>
          </a:p>
        </p:txBody>
      </p:sp>
    </p:spTree>
    <p:extLst>
      <p:ext uri="{BB962C8B-B14F-4D97-AF65-F5344CB8AC3E}">
        <p14:creationId xmlns:p14="http://schemas.microsoft.com/office/powerpoint/2010/main" val="272176459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134D08-B039-4C18-81B6-51680B83F9CD}"/>
              </a:ext>
            </a:extLst>
          </p:cNvPr>
          <p:cNvSpPr txBox="1"/>
          <p:nvPr/>
        </p:nvSpPr>
        <p:spPr>
          <a:xfrm>
            <a:off x="3814762" y="385762"/>
            <a:ext cx="3807620" cy="646331"/>
          </a:xfrm>
          <a:prstGeom prst="rect">
            <a:avLst/>
          </a:prstGeom>
          <a:noFill/>
        </p:spPr>
        <p:txBody>
          <a:bodyPr wrap="square" rtlCol="0">
            <a:spAutoFit/>
          </a:bodyPr>
          <a:lstStyle/>
          <a:p>
            <a:r>
              <a:rPr lang="en-IN" sz="3600" dirty="0">
                <a:solidFill>
                  <a:srgbClr val="FF0000"/>
                </a:solidFill>
                <a:latin typeface="Bebas Neue" panose="020B0606020202050201" pitchFamily="34" charset="0"/>
              </a:rPr>
              <a:t>NETFLIX  AND ITS HISTORY</a:t>
            </a:r>
          </a:p>
        </p:txBody>
      </p:sp>
      <p:sp>
        <p:nvSpPr>
          <p:cNvPr id="3" name="TextBox 2">
            <a:extLst>
              <a:ext uri="{FF2B5EF4-FFF2-40B4-BE49-F238E27FC236}">
                <a16:creationId xmlns:a16="http://schemas.microsoft.com/office/drawing/2014/main" id="{4C15D789-29B7-463F-B833-75925BBCD564}"/>
              </a:ext>
            </a:extLst>
          </p:cNvPr>
          <p:cNvSpPr txBox="1"/>
          <p:nvPr/>
        </p:nvSpPr>
        <p:spPr>
          <a:xfrm>
            <a:off x="735806" y="1235065"/>
            <a:ext cx="6157912" cy="369332"/>
          </a:xfrm>
          <a:prstGeom prst="rect">
            <a:avLst/>
          </a:prstGeom>
          <a:noFill/>
        </p:spPr>
        <p:txBody>
          <a:bodyPr wrap="square" rtlCol="0">
            <a:spAutoFit/>
          </a:bodyPr>
          <a:lstStyle/>
          <a:p>
            <a:r>
              <a:rPr lang="en-IN" dirty="0"/>
              <a:t>WHAT IS NETFLIX? HOW DID IT ORIGINATE?</a:t>
            </a:r>
          </a:p>
        </p:txBody>
      </p:sp>
      <p:sp>
        <p:nvSpPr>
          <p:cNvPr id="4" name="TextBox 3">
            <a:extLst>
              <a:ext uri="{FF2B5EF4-FFF2-40B4-BE49-F238E27FC236}">
                <a16:creationId xmlns:a16="http://schemas.microsoft.com/office/drawing/2014/main" id="{808D1CD9-D2E1-40DA-B1B3-D75146711000}"/>
              </a:ext>
            </a:extLst>
          </p:cNvPr>
          <p:cNvSpPr txBox="1"/>
          <p:nvPr/>
        </p:nvSpPr>
        <p:spPr>
          <a:xfrm>
            <a:off x="620397" y="1706040"/>
            <a:ext cx="6801335" cy="5262979"/>
          </a:xfrm>
          <a:prstGeom prst="rect">
            <a:avLst/>
          </a:prstGeom>
          <a:noFill/>
        </p:spPr>
        <p:txBody>
          <a:bodyPr wrap="square" rtlCol="0">
            <a:spAutoFit/>
          </a:bodyPr>
          <a:lstStyle/>
          <a:p>
            <a:pPr marL="285750" indent="-285750">
              <a:buFont typeface="Arial" panose="020B0604020202020204" pitchFamily="34" charset="0"/>
              <a:buChar char="•"/>
            </a:pPr>
            <a:r>
              <a:rPr lang="en-IN" sz="1600" dirty="0"/>
              <a:t>Founded in 1997, Netflix started out as a DVD rental-by-mail service.</a:t>
            </a:r>
          </a:p>
          <a:p>
            <a:pPr marL="285750" indent="-285750">
              <a:buFont typeface="Arial" panose="020B0604020202020204" pitchFamily="34" charset="0"/>
              <a:buChar char="•"/>
            </a:pPr>
            <a:r>
              <a:rPr lang="en-US" sz="1600" dirty="0"/>
              <a:t>Founders Reed Hastings and Marc Randolph.</a:t>
            </a:r>
          </a:p>
          <a:p>
            <a:pPr marL="285750" indent="-285750">
              <a:buFont typeface="Arial" panose="020B0604020202020204" pitchFamily="34" charset="0"/>
              <a:buChar char="•"/>
            </a:pPr>
            <a:r>
              <a:rPr lang="en-US" sz="1600" dirty="0"/>
              <a:t>Hastings was charged a late fee for a movie rental which led him to the idea of Netflix as a DVD RENTAL COMPANY.</a:t>
            </a:r>
          </a:p>
          <a:p>
            <a:pPr marL="285750" indent="-285750">
              <a:buFont typeface="Arial" panose="020B0604020202020204" pitchFamily="34" charset="0"/>
              <a:buChar char="•"/>
            </a:pPr>
            <a:r>
              <a:rPr lang="en-US" sz="1600" dirty="0"/>
              <a:t>In September 1999, Reed Hastings implemented a subscription-based business model. </a:t>
            </a:r>
          </a:p>
          <a:p>
            <a:pPr marL="285750" indent="-285750">
              <a:buFont typeface="Arial" panose="020B0604020202020204" pitchFamily="34" charset="0"/>
              <a:buChar char="•"/>
            </a:pPr>
            <a:r>
              <a:rPr lang="en-US" sz="1600" dirty="0"/>
              <a:t>Until the mid-2000s  Netflix was unprofitable but, survived the dot com bubble. The company offered DVDs via US Postal Service, and had put up their catalogue online. Relying on US Postal Service’s delivery meant that Netflix could focus on their core offerings.</a:t>
            </a:r>
          </a:p>
          <a:p>
            <a:pPr marL="285750" indent="-285750">
              <a:buFont typeface="Arial" panose="020B0604020202020204" pitchFamily="34" charset="0"/>
              <a:buChar char="•"/>
            </a:pPr>
            <a:r>
              <a:rPr lang="en-US" sz="1600" dirty="0"/>
              <a:t>They offered a personalized suggestion catalogue service which they wanted to make their core.</a:t>
            </a:r>
          </a:p>
          <a:p>
            <a:pPr marL="285750" indent="-285750">
              <a:buFont typeface="Arial" panose="020B0604020202020204" pitchFamily="34" charset="0"/>
              <a:buChar char="•"/>
            </a:pPr>
            <a:r>
              <a:rPr lang="en-US" sz="1600" dirty="0"/>
              <a:t>USP - web-based catalogue of films.</a:t>
            </a:r>
          </a:p>
          <a:p>
            <a:pPr marL="285750" indent="-285750">
              <a:buFont typeface="Arial" panose="020B0604020202020204" pitchFamily="34" charset="0"/>
              <a:buChar char="•"/>
            </a:pPr>
            <a:r>
              <a:rPr lang="en-US" sz="1600" dirty="0"/>
              <a:t>Instead of having storefronts, the primary means by which customers could access the catalogue was </a:t>
            </a:r>
            <a:r>
              <a:rPr lang="en-US" sz="1600" b="1" dirty="0"/>
              <a:t>online</a:t>
            </a:r>
            <a:r>
              <a:rPr lang="en-US" sz="1600" dirty="0"/>
              <a:t>. This meant that every user in every part of the country could have access to the full library that Netflix possessed, rather than being limited to the titles the nearest stores carried. This also meant that users could shop around for the films they wanted to watch in the leisure of their homes.</a:t>
            </a:r>
          </a:p>
          <a:p>
            <a:br>
              <a:rPr lang="en-US" sz="1600" dirty="0"/>
            </a:br>
            <a:endParaRPr lang="en-IN" sz="1600" dirty="0"/>
          </a:p>
        </p:txBody>
      </p:sp>
      <p:pic>
        <p:nvPicPr>
          <p:cNvPr id="6" name="Picture 5">
            <a:extLst>
              <a:ext uri="{FF2B5EF4-FFF2-40B4-BE49-F238E27FC236}">
                <a16:creationId xmlns:a16="http://schemas.microsoft.com/office/drawing/2014/main" id="{2610DB29-82E2-4605-A889-1FD19E009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2382" y="1313198"/>
            <a:ext cx="4047478" cy="1905688"/>
          </a:xfrm>
          <a:prstGeom prst="rect">
            <a:avLst/>
          </a:prstGeom>
        </p:spPr>
      </p:pic>
      <p:pic>
        <p:nvPicPr>
          <p:cNvPr id="8" name="Picture 7">
            <a:extLst>
              <a:ext uri="{FF2B5EF4-FFF2-40B4-BE49-F238E27FC236}">
                <a16:creationId xmlns:a16="http://schemas.microsoft.com/office/drawing/2014/main" id="{AC4C1E87-1158-466A-817C-52342350A982}"/>
              </a:ext>
            </a:extLst>
          </p:cNvPr>
          <p:cNvPicPr>
            <a:picLocks noChangeAspect="1"/>
          </p:cNvPicPr>
          <p:nvPr/>
        </p:nvPicPr>
        <p:blipFill rotWithShape="1">
          <a:blip r:embed="rId3">
            <a:extLst>
              <a:ext uri="{28A0092B-C50C-407E-A947-70E740481C1C}">
                <a14:useLocalDpi xmlns:a14="http://schemas.microsoft.com/office/drawing/2010/main" val="0"/>
              </a:ext>
            </a:extLst>
          </a:blip>
          <a:srcRect t="-4618" r="27717" b="-4618"/>
          <a:stretch/>
        </p:blipFill>
        <p:spPr>
          <a:xfrm>
            <a:off x="7622382" y="3562136"/>
            <a:ext cx="4049924" cy="2920755"/>
          </a:xfrm>
          <a:prstGeom prst="rect">
            <a:avLst/>
          </a:prstGeom>
        </p:spPr>
      </p:pic>
    </p:spTree>
    <p:extLst>
      <p:ext uri="{BB962C8B-B14F-4D97-AF65-F5344CB8AC3E}">
        <p14:creationId xmlns:p14="http://schemas.microsoft.com/office/powerpoint/2010/main" val="388772875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4C0362-5AB5-48DA-B96B-734FFF973ED4}"/>
              </a:ext>
            </a:extLst>
          </p:cNvPr>
          <p:cNvSpPr txBox="1"/>
          <p:nvPr/>
        </p:nvSpPr>
        <p:spPr>
          <a:xfrm>
            <a:off x="390617" y="636536"/>
            <a:ext cx="4625267" cy="5940088"/>
          </a:xfrm>
          <a:prstGeom prst="rect">
            <a:avLst/>
          </a:prstGeom>
          <a:noFill/>
        </p:spPr>
        <p:txBody>
          <a:bodyPr wrap="square" rtlCol="0">
            <a:spAutoFit/>
          </a:bodyPr>
          <a:lstStyle/>
          <a:p>
            <a:r>
              <a:rPr lang="en-US" sz="2000" dirty="0"/>
              <a:t>In August 2008 Netflix experienced a major database corruption, and could not ship out their DVDs for three days. This was the stimulus that led to Netflix opting to host their business logic on the cloud. This cloud migration would take place for the main part in the period of 2010-2011, and would only be completed in 2015, when the company finally setup its billing infrastructure, the most sensitive part of its business operation, on the cloud. The complete shift to the cloud was a pathbreaker in the tech industry. Throughout the history Netflix, it has built a highly robust cloud infrastructure, which has enabled the company to scale up seamlessly as it has seen exponential growth and as it has expanded to 190+ countries.</a:t>
            </a:r>
            <a:endParaRPr lang="en-IN" sz="2000" dirty="0"/>
          </a:p>
        </p:txBody>
      </p:sp>
      <p:pic>
        <p:nvPicPr>
          <p:cNvPr id="4" name="Picture 3">
            <a:extLst>
              <a:ext uri="{FF2B5EF4-FFF2-40B4-BE49-F238E27FC236}">
                <a16:creationId xmlns:a16="http://schemas.microsoft.com/office/drawing/2014/main" id="{ABE2B25D-3B10-48B8-A2F6-30979E61D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5884" y="1205143"/>
            <a:ext cx="6804469" cy="4447713"/>
          </a:xfrm>
          <a:prstGeom prst="rect">
            <a:avLst/>
          </a:prstGeom>
        </p:spPr>
      </p:pic>
    </p:spTree>
    <p:extLst>
      <p:ext uri="{BB962C8B-B14F-4D97-AF65-F5344CB8AC3E}">
        <p14:creationId xmlns:p14="http://schemas.microsoft.com/office/powerpoint/2010/main" val="82500353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36BE6F-DE60-43A3-811B-24EF8611FAFB}"/>
              </a:ext>
            </a:extLst>
          </p:cNvPr>
          <p:cNvSpPr txBox="1"/>
          <p:nvPr/>
        </p:nvSpPr>
        <p:spPr>
          <a:xfrm>
            <a:off x="4191740" y="275207"/>
            <a:ext cx="3416424" cy="923330"/>
          </a:xfrm>
          <a:prstGeom prst="rect">
            <a:avLst/>
          </a:prstGeom>
          <a:noFill/>
        </p:spPr>
        <p:txBody>
          <a:bodyPr wrap="square" rtlCol="0">
            <a:spAutoFit/>
          </a:bodyPr>
          <a:lstStyle/>
          <a:p>
            <a:r>
              <a:rPr lang="en-IN" sz="5400" dirty="0">
                <a:solidFill>
                  <a:srgbClr val="FF0000"/>
                </a:solidFill>
                <a:latin typeface="Bebas Neue" panose="020B0606020202050201" pitchFamily="34" charset="0"/>
              </a:rPr>
              <a:t>NETFLIX  NOW</a:t>
            </a:r>
          </a:p>
        </p:txBody>
      </p:sp>
      <p:sp>
        <p:nvSpPr>
          <p:cNvPr id="4" name="TextBox 3">
            <a:extLst>
              <a:ext uri="{FF2B5EF4-FFF2-40B4-BE49-F238E27FC236}">
                <a16:creationId xmlns:a16="http://schemas.microsoft.com/office/drawing/2014/main" id="{CCF96808-3546-4D3E-B55D-FC87BA44778A}"/>
              </a:ext>
            </a:extLst>
          </p:cNvPr>
          <p:cNvSpPr txBox="1"/>
          <p:nvPr/>
        </p:nvSpPr>
        <p:spPr>
          <a:xfrm>
            <a:off x="337352" y="1434964"/>
            <a:ext cx="6835805" cy="5632311"/>
          </a:xfrm>
          <a:prstGeom prst="rect">
            <a:avLst/>
          </a:prstGeom>
          <a:noFill/>
        </p:spPr>
        <p:txBody>
          <a:bodyPr wrap="square" rtlCol="0">
            <a:spAutoFit/>
          </a:bodyPr>
          <a:lstStyle/>
          <a:p>
            <a:pPr fontAlgn="base"/>
            <a:r>
              <a:rPr lang="en-US" dirty="0"/>
              <a:t>Netflix NOW is the world’s largest, most well-known streaming service, has a market capitalization of </a:t>
            </a:r>
            <a:r>
              <a:rPr lang="en-US" b="1" dirty="0"/>
              <a:t>$252.71 Billion </a:t>
            </a:r>
            <a:r>
              <a:rPr lang="en-US" dirty="0"/>
              <a:t>(as of 2024).</a:t>
            </a:r>
          </a:p>
          <a:p>
            <a:pPr fontAlgn="base"/>
            <a:endParaRPr lang="en-US" dirty="0"/>
          </a:p>
          <a:p>
            <a:pPr fontAlgn="base"/>
            <a:r>
              <a:rPr lang="en-US" dirty="0"/>
              <a:t>That is almost one-fifth of the size of Alphabet, which is Google’s parent company.</a:t>
            </a:r>
          </a:p>
          <a:p>
            <a:pPr fontAlgn="base"/>
            <a:endParaRPr lang="en-US" dirty="0"/>
          </a:p>
          <a:p>
            <a:pPr fontAlgn="base"/>
            <a:r>
              <a:rPr lang="en-US" dirty="0"/>
              <a:t>If all </a:t>
            </a:r>
            <a:r>
              <a:rPr lang="en-US" b="1" dirty="0"/>
              <a:t>260 million </a:t>
            </a:r>
            <a:r>
              <a:rPr lang="en-US" dirty="0"/>
              <a:t>of</a:t>
            </a:r>
            <a:r>
              <a:rPr lang="en-US" b="1" dirty="0"/>
              <a:t> </a:t>
            </a:r>
            <a:r>
              <a:rPr lang="en-US" dirty="0"/>
              <a:t>Netflix’s paying subscribers would come together and make a country, it would be as large as Indonesia.</a:t>
            </a:r>
          </a:p>
          <a:p>
            <a:pPr fontAlgn="base"/>
            <a:endParaRPr lang="en-US" dirty="0"/>
          </a:p>
          <a:p>
            <a:pPr fontAlgn="base"/>
            <a:r>
              <a:rPr lang="en-US" dirty="0"/>
              <a:t>Netflix’s revenue for 2023 was $33.7 billion. For context, it is almost equal to General Motors market capitalization. Python is utilized across the whole Netflix content delivery lifecycle. </a:t>
            </a:r>
          </a:p>
          <a:p>
            <a:pPr fontAlgn="base"/>
            <a:endParaRPr lang="en-US" dirty="0"/>
          </a:p>
          <a:p>
            <a:pPr fontAlgn="base"/>
            <a:r>
              <a:rPr lang="en-US" u="sng" dirty="0"/>
              <a:t>Technology </a:t>
            </a:r>
            <a:r>
              <a:rPr lang="en-US" dirty="0"/>
              <a:t>:- Netflix uses the Python programming language to implement technologies such as video ingestion or distribution, security, machine learning, and artificial intelligence, which will ultimately aid in the creation of tailored recommendation systems.</a:t>
            </a:r>
          </a:p>
          <a:p>
            <a:pPr fontAlgn="base"/>
            <a:endParaRPr lang="en-US" dirty="0"/>
          </a:p>
          <a:p>
            <a:endParaRPr lang="en-IN" dirty="0"/>
          </a:p>
          <a:p>
            <a:endParaRPr lang="en-IN" dirty="0"/>
          </a:p>
        </p:txBody>
      </p:sp>
      <p:pic>
        <p:nvPicPr>
          <p:cNvPr id="11" name="Picture 10">
            <a:extLst>
              <a:ext uri="{FF2B5EF4-FFF2-40B4-BE49-F238E27FC236}">
                <a16:creationId xmlns:a16="http://schemas.microsoft.com/office/drawing/2014/main" id="{564EB362-F1A1-45D5-9CED-AD95E1931CB4}"/>
              </a:ext>
            </a:extLst>
          </p:cNvPr>
          <p:cNvPicPr>
            <a:picLocks noChangeAspect="1"/>
          </p:cNvPicPr>
          <p:nvPr/>
        </p:nvPicPr>
        <p:blipFill>
          <a:blip r:embed="rId2"/>
          <a:stretch>
            <a:fillRect/>
          </a:stretch>
        </p:blipFill>
        <p:spPr>
          <a:xfrm>
            <a:off x="7102135" y="1722266"/>
            <a:ext cx="4914047" cy="4332305"/>
          </a:xfrm>
          <a:prstGeom prst="rect">
            <a:avLst/>
          </a:prstGeom>
        </p:spPr>
      </p:pic>
    </p:spTree>
    <p:extLst>
      <p:ext uri="{BB962C8B-B14F-4D97-AF65-F5344CB8AC3E}">
        <p14:creationId xmlns:p14="http://schemas.microsoft.com/office/powerpoint/2010/main" val="126717160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768184-FC86-49A3-AD49-308ECD1666BF}"/>
              </a:ext>
            </a:extLst>
          </p:cNvPr>
          <p:cNvSpPr txBox="1"/>
          <p:nvPr/>
        </p:nvSpPr>
        <p:spPr>
          <a:xfrm>
            <a:off x="727969" y="309250"/>
            <a:ext cx="10369119" cy="923330"/>
          </a:xfrm>
          <a:prstGeom prst="rect">
            <a:avLst/>
          </a:prstGeom>
          <a:noFill/>
        </p:spPr>
        <p:txBody>
          <a:bodyPr wrap="square" rtlCol="0">
            <a:spAutoFit/>
          </a:bodyPr>
          <a:lstStyle/>
          <a:p>
            <a:r>
              <a:rPr lang="en-IN" sz="5400" dirty="0">
                <a:solidFill>
                  <a:srgbClr val="FF0000"/>
                </a:solidFill>
                <a:latin typeface="Bebas Neue" panose="020B0606020202050201" pitchFamily="34" charset="0"/>
              </a:rPr>
              <a:t>GROWTH JOURNEY and current cost it incurs </a:t>
            </a:r>
          </a:p>
        </p:txBody>
      </p:sp>
      <p:grpSp>
        <p:nvGrpSpPr>
          <p:cNvPr id="9" name="Group 8">
            <a:extLst>
              <a:ext uri="{FF2B5EF4-FFF2-40B4-BE49-F238E27FC236}">
                <a16:creationId xmlns:a16="http://schemas.microsoft.com/office/drawing/2014/main" id="{743CFF95-7F83-48D2-A3A8-BCE1A9AD86B3}"/>
              </a:ext>
            </a:extLst>
          </p:cNvPr>
          <p:cNvGrpSpPr/>
          <p:nvPr/>
        </p:nvGrpSpPr>
        <p:grpSpPr>
          <a:xfrm>
            <a:off x="7369946" y="1232580"/>
            <a:ext cx="4187301" cy="2471629"/>
            <a:chOff x="375821" y="1959131"/>
            <a:chExt cx="5297010" cy="3367471"/>
          </a:xfrm>
        </p:grpSpPr>
        <p:pic>
          <p:nvPicPr>
            <p:cNvPr id="6" name="Picture 5">
              <a:extLst>
                <a:ext uri="{FF2B5EF4-FFF2-40B4-BE49-F238E27FC236}">
                  <a16:creationId xmlns:a16="http://schemas.microsoft.com/office/drawing/2014/main" id="{9A1812DB-4338-48BE-8632-185AA9F98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835" y="2147753"/>
              <a:ext cx="4630257" cy="2980493"/>
            </a:xfrm>
            <a:prstGeom prst="rect">
              <a:avLst/>
            </a:prstGeom>
          </p:spPr>
        </p:pic>
        <p:sp>
          <p:nvSpPr>
            <p:cNvPr id="7" name="Rectangle 6">
              <a:extLst>
                <a:ext uri="{FF2B5EF4-FFF2-40B4-BE49-F238E27FC236}">
                  <a16:creationId xmlns:a16="http://schemas.microsoft.com/office/drawing/2014/main" id="{A4B50FF4-1745-443F-BF06-BBBC7F10DAF8}"/>
                </a:ext>
              </a:extLst>
            </p:cNvPr>
            <p:cNvSpPr/>
            <p:nvPr/>
          </p:nvSpPr>
          <p:spPr>
            <a:xfrm>
              <a:off x="375821" y="1959131"/>
              <a:ext cx="5297010" cy="33674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0" name="Group 9">
            <a:extLst>
              <a:ext uri="{FF2B5EF4-FFF2-40B4-BE49-F238E27FC236}">
                <a16:creationId xmlns:a16="http://schemas.microsoft.com/office/drawing/2014/main" id="{4ECB03A5-24CE-41BC-B1D4-F61279D3B0E4}"/>
              </a:ext>
            </a:extLst>
          </p:cNvPr>
          <p:cNvGrpSpPr/>
          <p:nvPr/>
        </p:nvGrpSpPr>
        <p:grpSpPr>
          <a:xfrm>
            <a:off x="7387701" y="4055138"/>
            <a:ext cx="4187301" cy="2540973"/>
            <a:chOff x="6096000" y="1959131"/>
            <a:chExt cx="5720179" cy="3367471"/>
          </a:xfrm>
        </p:grpSpPr>
        <p:pic>
          <p:nvPicPr>
            <p:cNvPr id="4" name="Picture 3">
              <a:extLst>
                <a:ext uri="{FF2B5EF4-FFF2-40B4-BE49-F238E27FC236}">
                  <a16:creationId xmlns:a16="http://schemas.microsoft.com/office/drawing/2014/main" id="{3ADD5862-FE8A-428D-9FB1-11A2433374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2147753"/>
              <a:ext cx="5038909" cy="2969640"/>
            </a:xfrm>
            <a:prstGeom prst="rect">
              <a:avLst/>
            </a:prstGeom>
          </p:spPr>
        </p:pic>
        <p:sp>
          <p:nvSpPr>
            <p:cNvPr id="8" name="Rectangle 7">
              <a:extLst>
                <a:ext uri="{FF2B5EF4-FFF2-40B4-BE49-F238E27FC236}">
                  <a16:creationId xmlns:a16="http://schemas.microsoft.com/office/drawing/2014/main" id="{AAF94262-A46F-4B2F-A6EA-139C976DDD21}"/>
                </a:ext>
              </a:extLst>
            </p:cNvPr>
            <p:cNvSpPr/>
            <p:nvPr/>
          </p:nvSpPr>
          <p:spPr>
            <a:xfrm>
              <a:off x="6096000" y="1959131"/>
              <a:ext cx="5720179" cy="33674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a:extLst>
              <a:ext uri="{FF2B5EF4-FFF2-40B4-BE49-F238E27FC236}">
                <a16:creationId xmlns:a16="http://schemas.microsoft.com/office/drawing/2014/main" id="{3AF56084-0ADC-4A79-A81F-ACA5192DF000}"/>
              </a:ext>
            </a:extLst>
          </p:cNvPr>
          <p:cNvGrpSpPr/>
          <p:nvPr/>
        </p:nvGrpSpPr>
        <p:grpSpPr>
          <a:xfrm>
            <a:off x="488275" y="1388781"/>
            <a:ext cx="6374167" cy="4662256"/>
            <a:chOff x="337351" y="1424291"/>
            <a:chExt cx="6374167" cy="4662256"/>
          </a:xfrm>
        </p:grpSpPr>
        <p:pic>
          <p:nvPicPr>
            <p:cNvPr id="11" name="Picture 10">
              <a:extLst>
                <a:ext uri="{FF2B5EF4-FFF2-40B4-BE49-F238E27FC236}">
                  <a16:creationId xmlns:a16="http://schemas.microsoft.com/office/drawing/2014/main" id="{720A8659-B66F-4CE3-B58B-5786D05FA874}"/>
                </a:ext>
              </a:extLst>
            </p:cNvPr>
            <p:cNvPicPr>
              <a:picLocks noChangeAspect="1"/>
            </p:cNvPicPr>
            <p:nvPr/>
          </p:nvPicPr>
          <p:blipFill rotWithShape="1">
            <a:blip r:embed="rId4">
              <a:extLst>
                <a:ext uri="{28A0092B-C50C-407E-A947-70E740481C1C}">
                  <a14:useLocalDpi xmlns:a14="http://schemas.microsoft.com/office/drawing/2010/main" val="0"/>
                </a:ext>
              </a:extLst>
            </a:blip>
            <a:srcRect l="8827" t="-9296" b="-9296"/>
            <a:stretch/>
          </p:blipFill>
          <p:spPr>
            <a:xfrm>
              <a:off x="483834" y="1424291"/>
              <a:ext cx="6056051" cy="4662256"/>
            </a:xfrm>
            <a:prstGeom prst="rect">
              <a:avLst/>
            </a:prstGeom>
          </p:spPr>
        </p:pic>
        <p:sp>
          <p:nvSpPr>
            <p:cNvPr id="12" name="Rectangle 11">
              <a:extLst>
                <a:ext uri="{FF2B5EF4-FFF2-40B4-BE49-F238E27FC236}">
                  <a16:creationId xmlns:a16="http://schemas.microsoft.com/office/drawing/2014/main" id="{C184D42D-5855-428C-8B02-FE37BF41CCB0}"/>
                </a:ext>
              </a:extLst>
            </p:cNvPr>
            <p:cNvSpPr/>
            <p:nvPr/>
          </p:nvSpPr>
          <p:spPr>
            <a:xfrm>
              <a:off x="337351" y="1518082"/>
              <a:ext cx="6374167" cy="45151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8184553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2D32B9-01D4-4184-8F16-0760D0BF87A7}"/>
              </a:ext>
            </a:extLst>
          </p:cNvPr>
          <p:cNvSpPr txBox="1"/>
          <p:nvPr/>
        </p:nvSpPr>
        <p:spPr>
          <a:xfrm>
            <a:off x="719092" y="1901586"/>
            <a:ext cx="5681708" cy="4247317"/>
          </a:xfrm>
          <a:prstGeom prst="rect">
            <a:avLst/>
          </a:prstGeom>
          <a:noFill/>
        </p:spPr>
        <p:txBody>
          <a:bodyPr wrap="square" rtlCol="0">
            <a:spAutoFit/>
          </a:bodyPr>
          <a:lstStyle/>
          <a:p>
            <a:pPr fontAlgn="base"/>
            <a:r>
              <a:rPr lang="en-US" dirty="0"/>
              <a:t>Basic steps:-</a:t>
            </a:r>
          </a:p>
          <a:p>
            <a:pPr fontAlgn="base"/>
            <a:endParaRPr lang="en-US" dirty="0"/>
          </a:p>
          <a:p>
            <a:pPr fontAlgn="base"/>
            <a:r>
              <a:rPr lang="en-US" dirty="0"/>
              <a:t>Netflix works like a big digital library with movies and TV shows that you can access via the internet.</a:t>
            </a:r>
          </a:p>
          <a:p>
            <a:pPr fontAlgn="base"/>
            <a:endParaRPr lang="en-US" dirty="0"/>
          </a:p>
          <a:p>
            <a:pPr fontAlgn="base"/>
            <a:r>
              <a:rPr lang="en-US" dirty="0"/>
              <a:t>STEP 1:-</a:t>
            </a:r>
          </a:p>
          <a:p>
            <a:pPr fontAlgn="base"/>
            <a:r>
              <a:rPr lang="en-US" dirty="0"/>
              <a:t>Install the app and sign up for a subscription. </a:t>
            </a:r>
          </a:p>
          <a:p>
            <a:pPr fontAlgn="base"/>
            <a:r>
              <a:rPr lang="en-US" dirty="0"/>
              <a:t>STEP 2:-</a:t>
            </a:r>
          </a:p>
          <a:p>
            <a:pPr fontAlgn="base"/>
            <a:r>
              <a:rPr lang="en-US" dirty="0"/>
              <a:t>Choose from a variety of subscription plans, including a basic plan that costs </a:t>
            </a:r>
            <a:r>
              <a:rPr lang="en-US" b="1" dirty="0"/>
              <a:t>$8.99 per month</a:t>
            </a:r>
            <a:r>
              <a:rPr lang="en-US" dirty="0"/>
              <a:t>, a standard plan for </a:t>
            </a:r>
            <a:r>
              <a:rPr lang="en-US" b="1" dirty="0"/>
              <a:t>$13.99 per month</a:t>
            </a:r>
            <a:r>
              <a:rPr lang="en-US" dirty="0"/>
              <a:t>, and a premium plan costing </a:t>
            </a:r>
            <a:r>
              <a:rPr lang="en-US" b="1" dirty="0"/>
              <a:t>$17.99 per month</a:t>
            </a:r>
            <a:r>
              <a:rPr lang="en-US" dirty="0"/>
              <a:t>.  </a:t>
            </a:r>
          </a:p>
          <a:p>
            <a:pPr fontAlgn="base"/>
            <a:r>
              <a:rPr lang="en-US" dirty="0"/>
              <a:t>Plans allow you to access Netflix on various devices and share it with various loved ones accordingly.</a:t>
            </a:r>
          </a:p>
          <a:p>
            <a:endParaRPr lang="en-IN" dirty="0"/>
          </a:p>
        </p:txBody>
      </p:sp>
      <p:sp>
        <p:nvSpPr>
          <p:cNvPr id="3" name="TextBox 2">
            <a:extLst>
              <a:ext uri="{FF2B5EF4-FFF2-40B4-BE49-F238E27FC236}">
                <a16:creationId xmlns:a16="http://schemas.microsoft.com/office/drawing/2014/main" id="{384F6A12-A520-40C7-B94A-37C3B7DE23A7}"/>
              </a:ext>
            </a:extLst>
          </p:cNvPr>
          <p:cNvSpPr txBox="1"/>
          <p:nvPr/>
        </p:nvSpPr>
        <p:spPr>
          <a:xfrm>
            <a:off x="2902998" y="624863"/>
            <a:ext cx="5255580" cy="923330"/>
          </a:xfrm>
          <a:prstGeom prst="rect">
            <a:avLst/>
          </a:prstGeom>
          <a:noFill/>
        </p:spPr>
        <p:txBody>
          <a:bodyPr wrap="square" rtlCol="0">
            <a:spAutoFit/>
          </a:bodyPr>
          <a:lstStyle/>
          <a:p>
            <a:r>
              <a:rPr lang="en-US" sz="5400" b="1" dirty="0">
                <a:solidFill>
                  <a:srgbClr val="FF0000"/>
                </a:solidFill>
                <a:latin typeface="Bebas Neue" panose="020B0606020202050201" pitchFamily="34" charset="0"/>
              </a:rPr>
              <a:t>How Netflix Works?</a:t>
            </a:r>
          </a:p>
        </p:txBody>
      </p:sp>
      <p:sp>
        <p:nvSpPr>
          <p:cNvPr id="4" name="TextBox 3">
            <a:extLst>
              <a:ext uri="{FF2B5EF4-FFF2-40B4-BE49-F238E27FC236}">
                <a16:creationId xmlns:a16="http://schemas.microsoft.com/office/drawing/2014/main" id="{3FFD8546-8147-4DD0-B5FC-C6F2E53F73EF}"/>
              </a:ext>
            </a:extLst>
          </p:cNvPr>
          <p:cNvSpPr txBox="1"/>
          <p:nvPr/>
        </p:nvSpPr>
        <p:spPr>
          <a:xfrm>
            <a:off x="6370925" y="1787940"/>
            <a:ext cx="1722268" cy="369332"/>
          </a:xfrm>
          <a:prstGeom prst="rect">
            <a:avLst/>
          </a:prstGeom>
          <a:noFill/>
        </p:spPr>
        <p:txBody>
          <a:bodyPr wrap="square" rtlCol="0">
            <a:spAutoFit/>
          </a:bodyPr>
          <a:lstStyle/>
          <a:p>
            <a:r>
              <a:rPr lang="en-IN" dirty="0"/>
              <a:t>Technical way:-</a:t>
            </a:r>
          </a:p>
        </p:txBody>
      </p:sp>
      <p:pic>
        <p:nvPicPr>
          <p:cNvPr id="6" name="Picture 5">
            <a:extLst>
              <a:ext uri="{FF2B5EF4-FFF2-40B4-BE49-F238E27FC236}">
                <a16:creationId xmlns:a16="http://schemas.microsoft.com/office/drawing/2014/main" id="{21440B70-000B-4675-AB9F-E6208E4958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2288300"/>
            <a:ext cx="5391142" cy="3929858"/>
          </a:xfrm>
          <a:prstGeom prst="rect">
            <a:avLst/>
          </a:prstGeom>
        </p:spPr>
      </p:pic>
    </p:spTree>
    <p:extLst>
      <p:ext uri="{BB962C8B-B14F-4D97-AF65-F5344CB8AC3E}">
        <p14:creationId xmlns:p14="http://schemas.microsoft.com/office/powerpoint/2010/main" val="110087571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300459-0FD5-412C-BBEE-2C0D4A96F090}"/>
              </a:ext>
            </a:extLst>
          </p:cNvPr>
          <p:cNvSpPr txBox="1"/>
          <p:nvPr/>
        </p:nvSpPr>
        <p:spPr>
          <a:xfrm>
            <a:off x="3710866" y="275207"/>
            <a:ext cx="4465468" cy="923330"/>
          </a:xfrm>
          <a:prstGeom prst="rect">
            <a:avLst/>
          </a:prstGeom>
          <a:noFill/>
        </p:spPr>
        <p:txBody>
          <a:bodyPr wrap="square" rtlCol="0">
            <a:spAutoFit/>
          </a:bodyPr>
          <a:lstStyle/>
          <a:p>
            <a:r>
              <a:rPr lang="en-IN" sz="5400" dirty="0">
                <a:solidFill>
                  <a:srgbClr val="FF0000"/>
                </a:solidFill>
                <a:latin typeface="Bebas Neue" panose="020B0606020202050201" pitchFamily="34" charset="0"/>
              </a:rPr>
              <a:t>CHALLENGES FACED</a:t>
            </a:r>
          </a:p>
        </p:txBody>
      </p:sp>
      <p:sp>
        <p:nvSpPr>
          <p:cNvPr id="3" name="TextBox 2">
            <a:extLst>
              <a:ext uri="{FF2B5EF4-FFF2-40B4-BE49-F238E27FC236}">
                <a16:creationId xmlns:a16="http://schemas.microsoft.com/office/drawing/2014/main" id="{7B943914-5ED2-4F84-9348-DBDF13CFB5FB}"/>
              </a:ext>
            </a:extLst>
          </p:cNvPr>
          <p:cNvSpPr txBox="1"/>
          <p:nvPr/>
        </p:nvSpPr>
        <p:spPr>
          <a:xfrm>
            <a:off x="432046" y="1606859"/>
            <a:ext cx="5370990" cy="5355312"/>
          </a:xfrm>
          <a:prstGeom prst="rect">
            <a:avLst/>
          </a:prstGeom>
          <a:noFill/>
        </p:spPr>
        <p:txBody>
          <a:bodyPr wrap="square" rtlCol="0">
            <a:spAutoFit/>
          </a:bodyPr>
          <a:lstStyle/>
          <a:p>
            <a:r>
              <a:rPr lang="en-IN" dirty="0"/>
              <a:t> BLOCKBUSTER REJECTION</a:t>
            </a:r>
          </a:p>
          <a:p>
            <a:endParaRPr lang="en-IN" dirty="0"/>
          </a:p>
          <a:p>
            <a:r>
              <a:rPr lang="en-IN" dirty="0"/>
              <a:t>Amidst Netflix's financial struggles ,Netflix was losing money terribly when it came to the rentals. CEO Reed Hastings met with Blockbuster's CEO (the biggest competitor back then), John </a:t>
            </a:r>
            <a:r>
              <a:rPr lang="en-IN" dirty="0" err="1"/>
              <a:t>Antioco</a:t>
            </a:r>
            <a:r>
              <a:rPr lang="en-IN" dirty="0"/>
              <a:t>, in Dallas. Hastings proposed selling a 49% stake in Netflix to Blockbuster for $50 million. He suggested Netflix could manage Blockbuster's online presence while complementing their offline DVD rentals. </a:t>
            </a:r>
            <a:r>
              <a:rPr lang="en-IN" dirty="0" err="1"/>
              <a:t>Antioco</a:t>
            </a:r>
            <a:r>
              <a:rPr lang="en-IN" dirty="0"/>
              <a:t> passed on the deal, doubting Netflix's value. Netflix's model, which eliminated late fees and mailed DVDs directly to customers, disrupted traditional video rental stores. Despite initial losses, Netflix's IPO on March 24, 2002, raised $82.5 million, showing improvement over previous years. Blockbuster's failure to adapt led to Netflix's eventual success.</a:t>
            </a:r>
          </a:p>
          <a:p>
            <a:endParaRPr lang="en-IN" dirty="0"/>
          </a:p>
          <a:p>
            <a:endParaRPr lang="en-IN" dirty="0"/>
          </a:p>
        </p:txBody>
      </p:sp>
      <p:pic>
        <p:nvPicPr>
          <p:cNvPr id="5" name="Picture 4">
            <a:extLst>
              <a:ext uri="{FF2B5EF4-FFF2-40B4-BE49-F238E27FC236}">
                <a16:creationId xmlns:a16="http://schemas.microsoft.com/office/drawing/2014/main" id="{A2FAFAA0-BECC-476A-8AEB-02098CC10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2634" y="1846553"/>
            <a:ext cx="5486906" cy="4279037"/>
          </a:xfrm>
          <a:prstGeom prst="rect">
            <a:avLst/>
          </a:prstGeom>
        </p:spPr>
      </p:pic>
    </p:spTree>
    <p:extLst>
      <p:ext uri="{BB962C8B-B14F-4D97-AF65-F5344CB8AC3E}">
        <p14:creationId xmlns:p14="http://schemas.microsoft.com/office/powerpoint/2010/main" val="1033994083"/>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1037</TotalTime>
  <Words>1757</Words>
  <Application>Microsoft Office PowerPoint</Application>
  <PresentationFormat>Widescreen</PresentationFormat>
  <Paragraphs>78</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AF PEPSI</vt:lpstr>
      <vt:lpstr>Arial</vt:lpstr>
      <vt:lpstr>Bebas neue</vt:lpstr>
      <vt:lpstr>Bebas neue</vt:lpstr>
      <vt:lpstr>Calibri</vt:lpstr>
      <vt:lpstr>Calibri Light</vt:lpstr>
      <vt:lpstr>Sanskrit Text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padma</dc:creator>
  <cp:lastModifiedBy>padma</cp:lastModifiedBy>
  <cp:revision>6</cp:revision>
  <dcterms:created xsi:type="dcterms:W3CDTF">2024-07-27T17:21:28Z</dcterms:created>
  <dcterms:modified xsi:type="dcterms:W3CDTF">2024-07-30T07:49:23Z</dcterms:modified>
</cp:coreProperties>
</file>