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8" r:id="rId3"/>
    <p:sldId id="260" r:id="rId5"/>
    <p:sldId id="261" r:id="rId6"/>
    <p:sldId id="262" r:id="rId7"/>
    <p:sldId id="264" r:id="rId8"/>
    <p:sldId id="279" r:id="rId9"/>
    <p:sldId id="266" r:id="rId10"/>
    <p:sldId id="280" r:id="rId11"/>
    <p:sldId id="274" r:id="rId12"/>
    <p:sldId id="275" r:id="rId13"/>
    <p:sldId id="276" r:id="rId14"/>
    <p:sldId id="277" r:id="rId15"/>
    <p:sldId id="278" r:id="rId16"/>
    <p:sldId id="283" r:id="rId17"/>
    <p:sldId id="282" r:id="rId18"/>
    <p:sldId id="284" r:id="rId19"/>
    <p:sldId id="285" r:id="rId20"/>
    <p:sldId id="286" r:id="rId21"/>
    <p:sldId id="289" r:id="rId22"/>
    <p:sldId id="288" r:id="rId23"/>
    <p:sldId id="287" r:id="rId24"/>
    <p:sldId id="271" r:id="rId25"/>
    <p:sldId id="290" r:id="rId26"/>
    <p:sldId id="273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102" d="100"/>
          <a:sy n="102" d="100"/>
        </p:scale>
        <p:origin x="-480" y="228"/>
      </p:cViewPr>
      <p:guideLst>
        <p:guide orient="horz" pos="1619"/>
        <p:guide pos="28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79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89;g5f694a64e9e8c9f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7" name="Google Shape;90;g5f694a64e9e8c9f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Google Shape;117;g1572338adf70209e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3" name="Google Shape;118;g1572338adf70209e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Google Shape;101;g1572338adf70209e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8" name="Google Shape;102;g1572338adf70209e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Google Shape;109;g1572338adf70209e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2" name="Google Shape;110;g1572338adf70209e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Google Shape;149;g1572338adf70209e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53" name="Google Shape;150;g1572338adf70209e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5293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5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5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5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399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8850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1750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4650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057400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2400300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2743200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Google Shape;92;p14"/>
          <p:cNvSpPr txBox="1">
            <a:spLocks noGrp="1"/>
          </p:cNvSpPr>
          <p:nvPr>
            <p:ph type="title"/>
          </p:nvPr>
        </p:nvSpPr>
        <p:spPr>
          <a:xfrm>
            <a:off x="1049020" y="1732280"/>
            <a:ext cx="7666355" cy="7188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</a:t>
            </a:r>
            <a:r>
              <a:rPr lang="en-GB" sz="3600" b="1" dirty="0">
                <a:latin typeface="Times New Roman" panose="02020603050405020304" charset="0"/>
                <a:cs typeface="Times New Roman" panose="02020603050405020304" charset="0"/>
              </a:rPr>
              <a:t>CMR TECHNICAL CAMPUS</a:t>
            </a:r>
            <a:br>
              <a:rPr lang="en-GB" sz="3600" b="1" dirty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GB" sz="36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en-GB" sz="3600" b="1" dirty="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altLang="en-GB" sz="2665" b="1" dirty="0">
                <a:latin typeface="Times New Roman" panose="02020603050405020304" charset="0"/>
                <a:cs typeface="Times New Roman" panose="02020603050405020304" charset="0"/>
              </a:rPr>
              <a:t>STUDENT RESULT MANAGEMENT SYSTEM</a:t>
            </a:r>
            <a:br>
              <a:rPr lang="en-GB" sz="2665" b="1" dirty="0">
                <a:latin typeface="Times New Roman" panose="02020603050405020304" charset="0"/>
                <a:cs typeface="Times New Roman" panose="02020603050405020304" charset="0"/>
                <a:sym typeface="Merriweather"/>
              </a:rPr>
            </a:br>
            <a:r>
              <a:rPr lang="en-GB" sz="2665" b="1" dirty="0">
                <a:latin typeface="Times New Roman" panose="02020603050405020304" charset="0"/>
                <a:cs typeface="Times New Roman" panose="02020603050405020304" charset="0"/>
                <a:sym typeface="Merriweather"/>
              </a:rPr>
              <a:t>  </a:t>
            </a:r>
            <a:endParaRPr sz="2665" b="1" dirty="0">
              <a:latin typeface="Times New Roman" panose="02020603050405020304" charset="0"/>
              <a:ea typeface="Merriweather"/>
              <a:cs typeface="Times New Roman" panose="02020603050405020304" charset="0"/>
              <a:sym typeface="Merriweather"/>
            </a:endParaRPr>
          </a:p>
        </p:txBody>
      </p:sp>
      <p:sp>
        <p:nvSpPr>
          <p:cNvPr id="1048601" name="Google Shape;95;p14"/>
          <p:cNvSpPr txBox="1"/>
          <p:nvPr/>
        </p:nvSpPr>
        <p:spPr>
          <a:xfrm>
            <a:off x="692725" y="2733566"/>
            <a:ext cx="60591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u="sng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Roboto"/>
                <a:cs typeface="Times New Roman" panose="02020603050405020304" charset="0"/>
                <a:sym typeface="Merriweather"/>
              </a:rPr>
              <a:t>PRESENTED BY</a:t>
            </a:r>
            <a:r>
              <a:rPr lang="en-GB" sz="2000" u="sng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Roboto"/>
                <a:cs typeface="Times New Roman" panose="02020603050405020304" charset="0"/>
                <a:sym typeface="Roboto"/>
              </a:rPr>
              <a:t> </a:t>
            </a:r>
            <a:r>
              <a:rPr lang="en-GB" sz="2000" b="1" u="sng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Roboto"/>
                <a:cs typeface="Times New Roman" panose="02020603050405020304" charset="0"/>
                <a:sym typeface="Roboto"/>
              </a:rPr>
              <a:t>:</a:t>
            </a:r>
            <a:endParaRPr lang="en-GB" sz="2000" b="1" u="sng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Roboto"/>
              <a:cs typeface="Times New Roman" panose="02020603050405020304" charset="0"/>
              <a:sym typeface="Roboto"/>
            </a:endParaRPr>
          </a:p>
        </p:txBody>
      </p:sp>
      <p:sp>
        <p:nvSpPr>
          <p:cNvPr id="1048602" name="Google Shape;96;p14"/>
          <p:cNvSpPr txBox="1"/>
          <p:nvPr/>
        </p:nvSpPr>
        <p:spPr>
          <a:xfrm>
            <a:off x="1049189" y="3073500"/>
            <a:ext cx="6059100" cy="141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Roboto"/>
                <a:cs typeface="Times New Roman" panose="02020603050405020304" charset="0"/>
                <a:sym typeface="Roboto"/>
              </a:rPr>
              <a:t>M.Siva</a:t>
            </a:r>
            <a:r>
              <a:rPr lang="en-GB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Roboto"/>
                <a:cs typeface="Times New Roman" panose="02020603050405020304" charset="0"/>
                <a:sym typeface="Roboto"/>
              </a:rPr>
              <a:t> Yamini(197R1A0537)</a:t>
            </a:r>
            <a:endParaRPr lang="en-GB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Roboto"/>
              <a:cs typeface="Times New Roman" panose="02020603050405020304" charset="0"/>
              <a:sym typeface="Robo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Roboto"/>
                <a:cs typeface="Times New Roman" panose="02020603050405020304" charset="0"/>
                <a:sym typeface="Roboto"/>
              </a:rPr>
              <a:t>R.Rakshith</a:t>
            </a:r>
            <a:r>
              <a:rPr lang="en-GB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Roboto"/>
                <a:cs typeface="Times New Roman" panose="02020603050405020304" charset="0"/>
                <a:sym typeface="Roboto"/>
              </a:rPr>
              <a:t>(197R1A0547)</a:t>
            </a:r>
            <a:endParaRPr lang="en-GB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Roboto"/>
              <a:cs typeface="Times New Roman" panose="02020603050405020304" charset="0"/>
              <a:sym typeface="Robo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Roboto"/>
                <a:cs typeface="Times New Roman" panose="02020603050405020304" charset="0"/>
                <a:sym typeface="Roboto"/>
              </a:rPr>
              <a:t>B.Sai</a:t>
            </a:r>
            <a:r>
              <a:rPr lang="en-GB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Roboto"/>
                <a:cs typeface="Times New Roman" panose="02020603050405020304" charset="0"/>
                <a:sym typeface="Roboto"/>
              </a:rPr>
              <a:t> </a:t>
            </a:r>
            <a:r>
              <a:rPr lang="en-GB" sz="200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Roboto"/>
                <a:cs typeface="Times New Roman" panose="02020603050405020304" charset="0"/>
                <a:sym typeface="Roboto"/>
              </a:rPr>
              <a:t>Charan</a:t>
            </a:r>
            <a:r>
              <a:rPr lang="en-GB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Roboto"/>
                <a:cs typeface="Times New Roman" panose="02020603050405020304" charset="0"/>
                <a:sym typeface="Roboto"/>
              </a:rPr>
              <a:t>(197R1A0506</a:t>
            </a:r>
            <a:r>
              <a:rPr lang="en-GB" sz="20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Roboto"/>
                <a:cs typeface="Times New Roman" panose="02020603050405020304" charset="0"/>
                <a:sym typeface="Roboto"/>
              </a:rPr>
              <a:t>)</a:t>
            </a:r>
            <a:endParaRPr lang="en-GB" sz="2000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Roboto"/>
              <a:cs typeface="Times New Roman" panose="02020603050405020304" charset="0"/>
              <a:sym typeface="Robo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000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Roboto"/>
              <a:cs typeface="Times New Roman" panose="02020603050405020304" charset="0"/>
              <a:sym typeface="Roboto"/>
            </a:endParaRPr>
          </a:p>
        </p:txBody>
      </p:sp>
      <p:sp>
        <p:nvSpPr>
          <p:cNvPr id="1048603" name="Google Shape;97;p14"/>
          <p:cNvSpPr txBox="1"/>
          <p:nvPr/>
        </p:nvSpPr>
        <p:spPr>
          <a:xfrm>
            <a:off x="692725" y="3505300"/>
            <a:ext cx="7315200" cy="4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8604" name="Google Shape;98;p14"/>
          <p:cNvSpPr txBox="1"/>
          <p:nvPr/>
        </p:nvSpPr>
        <p:spPr>
          <a:xfrm>
            <a:off x="1146175" y="3505300"/>
            <a:ext cx="7315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8605" name="Google Shape;99;p14"/>
          <p:cNvSpPr txBox="1"/>
          <p:nvPr/>
        </p:nvSpPr>
        <p:spPr>
          <a:xfrm>
            <a:off x="692725" y="4059430"/>
            <a:ext cx="7315200" cy="79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u="sng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Merriweather"/>
                <a:cs typeface="Times New Roman" panose="02020603050405020304" charset="0"/>
                <a:sym typeface="Merriweather"/>
              </a:rPr>
              <a:t>PROJECT GUIDE : </a:t>
            </a:r>
            <a:endParaRPr sz="2000" b="1" u="sng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Merriweather"/>
              <a:cs typeface="Times New Roman" panose="02020603050405020304" charset="0"/>
              <a:sym typeface="Merriweather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20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en-US" altLang="en-GB" sz="20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Roboto"/>
                <a:cs typeface="Times New Roman" panose="02020603050405020304" charset="0"/>
                <a:sym typeface="Roboto"/>
              </a:rPr>
              <a:t>Dr.</a:t>
            </a:r>
            <a:r>
              <a:rPr lang="en-GB" sz="20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2000" dirty="0" err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Roboto"/>
                <a:cs typeface="Times New Roman" panose="02020603050405020304" charset="0"/>
                <a:sym typeface="Roboto"/>
              </a:rPr>
              <a:t>Punyaban</a:t>
            </a:r>
            <a:r>
              <a:rPr lang="en-GB" sz="20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Roboto"/>
                <a:cs typeface="Times New Roman" panose="02020603050405020304" charset="0"/>
                <a:sym typeface="Roboto"/>
              </a:rPr>
              <a:t> Patel</a:t>
            </a:r>
            <a:endParaRPr lang="en-GB" sz="2000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Roboto"/>
              <a:cs typeface="Times New Roman" panose="02020603050405020304" charset="0"/>
              <a:sym typeface="Roboto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1926" y="97709"/>
            <a:ext cx="1106553" cy="98360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037" y="280556"/>
            <a:ext cx="8539645" cy="77931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Class Diagram 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C:\Users\pande\Downloads\Untitled Diagram (4).png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84564" y="1340427"/>
            <a:ext cx="6670963" cy="30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991" y="301336"/>
            <a:ext cx="8581209" cy="685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Student </a:t>
            </a:r>
            <a:r>
              <a:rPr 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ase Diagram:</a:t>
            </a:r>
            <a:endParaRPr lang="en-US" sz="2400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case Diagram user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75765" y="1489710"/>
            <a:ext cx="5792470" cy="216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645" y="207818"/>
            <a:ext cx="8643555" cy="89361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Admin Case Diagram:</a:t>
            </a:r>
            <a:endParaRPr lang="en-US" sz="2400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C:\Users\anuj_\Desktop\admincasediagram.png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127" y="1444335"/>
            <a:ext cx="6826828" cy="320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82" y="72736"/>
            <a:ext cx="8570818" cy="509155"/>
          </a:xfrm>
        </p:spPr>
        <p:txBody>
          <a:bodyPr>
            <a:normAutofit/>
          </a:bodyPr>
          <a:lstStyle/>
          <a:p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AutoShape 2" descr="blob:https://web.whatsapp.com/c730e485-165b-4b1b-bae4-68aa0cf9462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AutoShape 4" descr="blob:https://web.whatsapp.com/c730e485-165b-4b1b-bae4-68aa0cf94621"/>
          <p:cNvSpPr>
            <a:spLocks noChangeAspect="1" noChangeArrowheads="1"/>
          </p:cNvSpPr>
          <p:nvPr/>
        </p:nvSpPr>
        <p:spPr bwMode="auto">
          <a:xfrm>
            <a:off x="249555" y="175260"/>
            <a:ext cx="6167755" cy="76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ACTIVITY DIAGRAM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20" y="1682750"/>
            <a:ext cx="7569835" cy="329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519" y="124692"/>
            <a:ext cx="8541326" cy="52993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Sequence Diagram: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" y="766763"/>
            <a:ext cx="8096250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" y="0"/>
            <a:ext cx="8222100" cy="58091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Flow chart: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64" y="602428"/>
            <a:ext cx="8337177" cy="4303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902" y="279918"/>
            <a:ext cx="8484286" cy="419877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charset="0"/>
                <a:cs typeface="Times New Roman" panose="02020603050405020304" charset="0"/>
              </a:rPr>
              <a:t>Code Implementation:</a:t>
            </a:r>
            <a:endParaRPr lang="en-US" sz="24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dirty="0" smtClean="0">
                <a:latin typeface="Times New Roman" panose="02020603050405020304" charset="0"/>
                <a:cs typeface="Times New Roman" panose="02020603050405020304" charset="0"/>
              </a:rPr>
              <a:t>Creating a Class</a:t>
            </a:r>
            <a:endParaRPr lang="en-US" sz="2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Screenshot (8)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1212980" y="1091682"/>
            <a:ext cx="6224775" cy="393751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910" y="270588"/>
            <a:ext cx="8400311" cy="4086808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charset="0"/>
                <a:cs typeface="Times New Roman" panose="02020603050405020304" charset="0"/>
              </a:rPr>
              <a:t>Creating a Subject:</a:t>
            </a:r>
            <a:endParaRPr lang="en-US" sz="1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Screenshot (9)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1017037" y="737118"/>
            <a:ext cx="6420718" cy="408680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088" y="410547"/>
            <a:ext cx="8222100" cy="3890864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charset="0"/>
                <a:cs typeface="Times New Roman" panose="02020603050405020304" charset="0"/>
              </a:rPr>
              <a:t>Creating a Dashboard:</a:t>
            </a:r>
            <a:endParaRPr lang="en-US" sz="1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8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Screenshot (10)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727788" y="959801"/>
            <a:ext cx="7231224" cy="399475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918" y="223935"/>
            <a:ext cx="8540270" cy="4357396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charset="0"/>
                <a:cs typeface="Times New Roman" panose="02020603050405020304" charset="0"/>
              </a:rPr>
              <a:t>Student result page</a:t>
            </a:r>
            <a:endParaRPr lang="en-US" sz="1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713865" y="898525"/>
            <a:ext cx="5731510" cy="33464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Google Shape;120;p17"/>
          <p:cNvSpPr txBox="1">
            <a:spLocks noGrp="1"/>
          </p:cNvSpPr>
          <p:nvPr>
            <p:ph type="title"/>
          </p:nvPr>
        </p:nvSpPr>
        <p:spPr>
          <a:xfrm>
            <a:off x="687600" y="242320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 b="1" dirty="0">
                <a:latin typeface="Times New Roman" panose="02020603050405020304" charset="0"/>
                <a:ea typeface="Merriweather"/>
                <a:cs typeface="Times New Roman" panose="02020603050405020304" charset="0"/>
                <a:sym typeface="Merriweather"/>
              </a:rPr>
              <a:t>ABSTRACT</a:t>
            </a: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48611" name="Google Shape;121;p17"/>
          <p:cNvSpPr txBox="1"/>
          <p:nvPr/>
        </p:nvSpPr>
        <p:spPr>
          <a:xfrm>
            <a:off x="604473" y="1081120"/>
            <a:ext cx="7768800" cy="3932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  <a:latin typeface="Times New Roman" panose="02020603050405020304" charset="0"/>
                <a:ea typeface="Roboto"/>
                <a:cs typeface="Times New Roman" panose="02020603050405020304" charset="0"/>
                <a:sym typeface="Roboto"/>
              </a:rPr>
              <a:t>  </a:t>
            </a:r>
            <a:r>
              <a:rPr lang="en-GB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Roboto"/>
                <a:cs typeface="Times New Roman" panose="02020603050405020304" charset="0"/>
                <a:sym typeface="Roboto"/>
              </a:rPr>
              <a:t>Student Result Management System provides a simple interface for the maintenance of student details.</a:t>
            </a:r>
            <a:endParaRPr lang="en-GB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Roboto"/>
              <a:cs typeface="Times New Roman" panose="02020603050405020304" charset="0"/>
              <a:sym typeface="Roboto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Roboto"/>
                <a:cs typeface="Times New Roman" panose="02020603050405020304" charset="0"/>
                <a:sym typeface="Roboto"/>
              </a:rPr>
              <a:t> It can be used by educational institutes or colleges to maintain the records of students easily.</a:t>
            </a:r>
            <a:endParaRPr lang="en-GB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Roboto"/>
              <a:cs typeface="Times New Roman" panose="02020603050405020304" charset="0"/>
              <a:sym typeface="Roboto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Roboto"/>
                <a:cs typeface="Times New Roman" panose="02020603050405020304" charset="0"/>
                <a:sym typeface="Roboto"/>
              </a:rPr>
              <a:t> It manages the information about various students enrolled in different courses. </a:t>
            </a:r>
            <a:endParaRPr lang="en-GB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Roboto"/>
              <a:cs typeface="Times New Roman" panose="02020603050405020304" charset="0"/>
              <a:sym typeface="Roboto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Roboto"/>
                <a:cs typeface="Times New Roman" panose="02020603050405020304" charset="0"/>
                <a:sym typeface="Roboto"/>
              </a:rPr>
              <a:t>Progress of the student will be available through a secure, online interface embedded in a web application.And Students and Admins are allowed to login with their</a:t>
            </a:r>
            <a:r>
              <a:rPr lang="en-GB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Roboto"/>
                <a:cs typeface="Times New Roman" panose="02020603050405020304" charset="0"/>
                <a:sym typeface="Roboto"/>
              </a:rPr>
              <a:t> </a:t>
            </a:r>
            <a:r>
              <a:rPr lang="en-GB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Roboto"/>
                <a:cs typeface="Times New Roman" panose="02020603050405020304" charset="0"/>
                <a:sym typeface="Roboto"/>
              </a:rPr>
              <a:t>respective details and passwords assigned by them</a:t>
            </a:r>
            <a:r>
              <a:rPr lang="en-GB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Roboto"/>
                <a:cs typeface="Times New Roman" panose="02020603050405020304" charset="0"/>
                <a:sym typeface="Roboto"/>
              </a:rPr>
              <a:t>.</a:t>
            </a:r>
            <a:endParaRPr lang="en-GB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Roboto"/>
              <a:cs typeface="Times New Roman" panose="02020603050405020304" charset="0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257" y="345233"/>
            <a:ext cx="8558931" cy="415212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DASHBOARD:</a:t>
            </a:r>
            <a:endParaRPr lang="en-US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706245" y="981710"/>
            <a:ext cx="5731510" cy="31800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241" y="214604"/>
            <a:ext cx="8502947" cy="440404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charset="0"/>
                <a:cs typeface="Times New Roman" panose="02020603050405020304" charset="0"/>
              </a:rPr>
              <a:t>RESULT:</a:t>
            </a:r>
            <a:endParaRPr lang="en-US" sz="24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 b="1" dirty="0" smtClean="0"/>
          </a:p>
          <a:p>
            <a:r>
              <a:rPr lang="en-US" sz="2000" dirty="0" smtClean="0">
                <a:latin typeface="Times New Roman" panose="02020603050405020304" charset="0"/>
                <a:cs typeface="Times New Roman" panose="02020603050405020304" charset="0"/>
              </a:rPr>
              <a:t>Login page</a:t>
            </a:r>
            <a:endParaRPr lang="en-US" sz="2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C:\Users\91939\Pictures\Screenshots\Screenshot (2).png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894840" y="1945005"/>
            <a:ext cx="5731510" cy="29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ctrTitle"/>
          </p:nvPr>
        </p:nvSpPr>
        <p:spPr>
          <a:xfrm>
            <a:off x="521900" y="327423"/>
            <a:ext cx="8222100" cy="8388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IN" sz="3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48648" name="Subtitle 2"/>
          <p:cNvSpPr>
            <a:spLocks noGrp="1"/>
          </p:cNvSpPr>
          <p:nvPr>
            <p:ph type="subTitle" idx="1"/>
          </p:nvPr>
        </p:nvSpPr>
        <p:spPr>
          <a:xfrm>
            <a:off x="369488" y="1254258"/>
            <a:ext cx="8222100" cy="362254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The project entitled as STUDENT RESULT MANAGEMENT SYSTEM is a system that handles the students information regarding student results, profile details.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It is successfully implemented with all the features mentioned.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The project is designed keeping in view that the problems faced by schools, institutions.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Deployment of our application will certainly help the schools,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instiutions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to reduce unnecessary wastage of time and paperwork in maintaining all the information.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847" y="307910"/>
            <a:ext cx="8222100" cy="4068147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b="1" dirty="0">
                <a:latin typeface="Times New Roman" panose="02020603050405020304" charset="0"/>
                <a:cs typeface="Times New Roman" panose="02020603050405020304" charset="0"/>
              </a:rPr>
              <a:t>REFERENCES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 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https://phpgurukul.com/student-result-management-system/#google_vignette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https://www.webslesson.info/2020/12/online-student-result-management-system-in-php-with-mysql.html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https://youtu.be/jTKIeERY4hA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http://stackoverflow.com/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http://www.w3schools.com/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http://www.tutorialspoint.php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Google Shape;152;p23"/>
          <p:cNvSpPr txBox="1"/>
          <p:nvPr/>
        </p:nvSpPr>
        <p:spPr>
          <a:xfrm>
            <a:off x="2068954" y="2104200"/>
            <a:ext cx="7315200" cy="93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900" b="1">
                <a:solidFill>
                  <a:srgbClr val="FFFFFF"/>
                </a:solidFill>
                <a:latin typeface="Times New Roman" panose="02020603050405020304" charset="0"/>
                <a:ea typeface="Merriweather"/>
                <a:cs typeface="Times New Roman" panose="02020603050405020304" charset="0"/>
                <a:sym typeface="Merriweather"/>
              </a:rPr>
              <a:t>THANK YOU…!</a:t>
            </a:r>
            <a:endParaRPr sz="4900" b="1">
              <a:solidFill>
                <a:srgbClr val="FFFFFF"/>
              </a:solidFill>
              <a:latin typeface="Times New Roman" panose="02020603050405020304" charset="0"/>
              <a:ea typeface="Merriweather"/>
              <a:cs typeface="Times New Roman" panose="02020603050405020304" charset="0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Google Shape;104;p15"/>
          <p:cNvSpPr txBox="1">
            <a:spLocks noGrp="1"/>
          </p:cNvSpPr>
          <p:nvPr>
            <p:ph type="title"/>
          </p:nvPr>
        </p:nvSpPr>
        <p:spPr>
          <a:xfrm>
            <a:off x="616528" y="341734"/>
            <a:ext cx="49599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latin typeface="Times New Roman" panose="02020603050405020304" charset="0"/>
                <a:ea typeface="Merriweather"/>
                <a:cs typeface="Times New Roman" panose="02020603050405020304" charset="0"/>
                <a:sym typeface="Merriweather"/>
              </a:rPr>
              <a:t>INTRODUCTION</a:t>
            </a:r>
            <a:r>
              <a:rPr lang="en-GB" sz="36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GB" sz="3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48615" name="Google Shape;105;p15"/>
          <p:cNvSpPr txBox="1"/>
          <p:nvPr/>
        </p:nvSpPr>
        <p:spPr>
          <a:xfrm>
            <a:off x="581892" y="736181"/>
            <a:ext cx="7800109" cy="400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2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Roboto"/>
                <a:cs typeface="Times New Roman" panose="02020603050405020304" charset="0"/>
                <a:sym typeface="Roboto"/>
              </a:rPr>
              <a:t>The Student Result Management System handles all the details about a Student in our Web-Application designed.</a:t>
            </a:r>
            <a:endParaRPr lang="en-GB" sz="22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Roboto"/>
              <a:cs typeface="Times New Roman" panose="02020603050405020304" charset="0"/>
              <a:sym typeface="Roboto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2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Roboto"/>
                <a:cs typeface="Times New Roman" panose="02020603050405020304" charset="0"/>
                <a:sym typeface="Roboto"/>
              </a:rPr>
              <a:t> The details include  Course details, Personal details, Academic details of students across multiple branches </a:t>
            </a:r>
            <a:r>
              <a:rPr lang="en-GB" sz="220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Roboto"/>
                <a:cs typeface="Times New Roman" panose="02020603050405020304" charset="0"/>
                <a:sym typeface="Roboto"/>
              </a:rPr>
              <a:t>etc</a:t>
            </a:r>
            <a:r>
              <a:rPr lang="en-GB" sz="22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Roboto"/>
                <a:cs typeface="Times New Roman" panose="02020603050405020304" charset="0"/>
                <a:sym typeface="Roboto"/>
              </a:rPr>
              <a:t>.,.</a:t>
            </a:r>
            <a:endParaRPr lang="en-GB" sz="22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Roboto"/>
              <a:cs typeface="Times New Roman" panose="02020603050405020304" charset="0"/>
              <a:sym typeface="Roboto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2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Roboto"/>
                <a:cs typeface="Times New Roman" panose="02020603050405020304" charset="0"/>
                <a:sym typeface="Roboto"/>
              </a:rPr>
              <a:t>There is a process to manage the student result by using admin panel. We provide many other options which are helpful for the students.</a:t>
            </a:r>
            <a:endParaRPr lang="en-GB" sz="22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Roboto"/>
              <a:cs typeface="Times New Roman" panose="02020603050405020304" charset="0"/>
              <a:sym typeface="Roboto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2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Roboto"/>
                <a:cs typeface="Times New Roman" panose="02020603050405020304" charset="0"/>
                <a:sym typeface="Roboto"/>
              </a:rPr>
              <a:t> Students can search their result using a valid roll.id. </a:t>
            </a:r>
            <a:endParaRPr lang="en-GB" sz="22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Roboto"/>
              <a:cs typeface="Times New Roman" panose="02020603050405020304" charset="0"/>
              <a:sym typeface="Roboto"/>
            </a:endParaRPr>
          </a:p>
        </p:txBody>
      </p:sp>
      <p:pic>
        <p:nvPicPr>
          <p:cNvPr id="2097153" name="Google Shape;106;p15"/>
          <p:cNvPicPr preferRelativeResize="0"/>
          <p:nvPr/>
        </p:nvPicPr>
        <p:blipFill rotWithShape="1">
          <a:blip r:embed="rId1"/>
          <a:srcRect l="15749" t="40594" r="12468" b="96885"/>
          <a:stretch>
            <a:fillRect/>
          </a:stretch>
        </p:blipFill>
        <p:spPr>
          <a:xfrm rot="10800000" flipH="1">
            <a:off x="260985" y="1598295"/>
            <a:ext cx="8787765" cy="247523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16" name="Google Shape;107;p15"/>
          <p:cNvSpPr txBox="1"/>
          <p:nvPr/>
        </p:nvSpPr>
        <p:spPr>
          <a:xfrm>
            <a:off x="922020" y="2147601"/>
            <a:ext cx="7315200" cy="42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Google Shape;112;p16"/>
          <p:cNvSpPr txBox="1">
            <a:spLocks noGrp="1"/>
          </p:cNvSpPr>
          <p:nvPr>
            <p:ph type="title"/>
          </p:nvPr>
        </p:nvSpPr>
        <p:spPr>
          <a:xfrm>
            <a:off x="921900" y="242729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50" b="1" dirty="0">
                <a:latin typeface="Times New Roman" panose="02020603050405020304" charset="0"/>
                <a:ea typeface="Merriweather"/>
                <a:cs typeface="Times New Roman" panose="02020603050405020304" charset="0"/>
                <a:sym typeface="Merriweather"/>
              </a:rPr>
              <a:t>EXISTING SYSTEM</a:t>
            </a:r>
            <a:r>
              <a:rPr lang="en-GB" sz="3750" dirty="0">
                <a:latin typeface="Times New Roman" panose="02020603050405020304" charset="0"/>
                <a:ea typeface="Merriweather"/>
                <a:cs typeface="Times New Roman" panose="02020603050405020304" charset="0"/>
                <a:sym typeface="Merriweather"/>
              </a:rPr>
              <a:t> </a:t>
            </a:r>
            <a:endParaRPr dirty="0">
              <a:latin typeface="Times New Roman" panose="02020603050405020304" charset="0"/>
              <a:ea typeface="Merriweather"/>
              <a:cs typeface="Times New Roman" panose="02020603050405020304" charset="0"/>
              <a:sym typeface="Merriweather"/>
            </a:endParaRPr>
          </a:p>
        </p:txBody>
      </p:sp>
      <p:sp>
        <p:nvSpPr>
          <p:cNvPr id="1048620" name="Google Shape;113;p16"/>
          <p:cNvSpPr txBox="1"/>
          <p:nvPr/>
        </p:nvSpPr>
        <p:spPr>
          <a:xfrm>
            <a:off x="692727" y="1170708"/>
            <a:ext cx="7536873" cy="221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sz="2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Roboto"/>
                <a:cs typeface="Times New Roman" panose="02020603050405020304" charset="0"/>
                <a:sym typeface="Roboto"/>
              </a:rPr>
              <a:t>Teachers usually spend one to two days on each student before they grade their </a:t>
            </a:r>
            <a:r>
              <a:rPr lang="en-US" sz="220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Roboto"/>
                <a:cs typeface="Times New Roman" panose="02020603050405020304" charset="0"/>
                <a:sym typeface="Roboto"/>
              </a:rPr>
              <a:t>papers,then</a:t>
            </a:r>
            <a:r>
              <a:rPr lang="en-US" sz="22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Roboto"/>
                <a:cs typeface="Times New Roman" panose="02020603050405020304" charset="0"/>
                <a:sym typeface="Roboto"/>
              </a:rPr>
              <a:t> they plot the results on a graph and determine which student ranks on the </a:t>
            </a:r>
            <a:r>
              <a:rPr lang="en-US" sz="220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Roboto"/>
                <a:cs typeface="Times New Roman" panose="02020603050405020304" charset="0"/>
                <a:sym typeface="Roboto"/>
              </a:rPr>
              <a:t>top.</a:t>
            </a:r>
            <a:endParaRPr lang="en-US" sz="2200" dirty="0" err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Roboto"/>
              <a:cs typeface="Times New Roman" panose="02020603050405020304" charset="0"/>
              <a:sym typeface="Roboto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Roboto"/>
                <a:cs typeface="Times New Roman" panose="02020603050405020304" charset="0"/>
                <a:sym typeface="Roboto"/>
              </a:rPr>
              <a:t>This</a:t>
            </a:r>
            <a:r>
              <a:rPr lang="en-US" sz="22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Roboto"/>
                <a:cs typeface="Times New Roman" panose="02020603050405020304" charset="0"/>
                <a:sym typeface="Roboto"/>
              </a:rPr>
              <a:t> is a very time consuming process and its prone to human error.</a:t>
            </a:r>
            <a:endParaRPr lang="en-US" sz="22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Roboto"/>
              <a:cs typeface="Times New Roman" panose="02020603050405020304" charset="0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ctrTitle"/>
          </p:nvPr>
        </p:nvSpPr>
        <p:spPr>
          <a:xfrm>
            <a:off x="224015" y="0"/>
            <a:ext cx="8222112" cy="84064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ADVANTAGES</a:t>
            </a:r>
            <a:endParaRPr lang="en-US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48626" name="Subtitle 2"/>
          <p:cNvSpPr>
            <a:spLocks noGrp="1"/>
          </p:cNvSpPr>
          <p:nvPr>
            <p:ph type="subTitle" idx="1"/>
          </p:nvPr>
        </p:nvSpPr>
        <p:spPr>
          <a:xfrm>
            <a:off x="108710" y="820882"/>
            <a:ext cx="8763433" cy="3751118"/>
          </a:xfrm>
        </p:spPr>
        <p:txBody>
          <a:bodyPr>
            <a:normAutofit fontScale="850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Student Result Management System divided in two modules:-</a:t>
            </a:r>
            <a:endParaRPr 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Student</a:t>
            </a:r>
            <a:endParaRPr 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Admin</a:t>
            </a:r>
            <a:endParaRPr 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Admin Features:</a:t>
            </a:r>
            <a:endParaRPr 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Admin </a:t>
            </a:r>
            <a:r>
              <a:rPr 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can add/update/ Active/Inactive Subject with class.</a:t>
            </a:r>
            <a:endParaRPr 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Admin can register new student and also edit information of the student.</a:t>
            </a:r>
            <a:endParaRPr 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Student </a:t>
            </a:r>
            <a:r>
              <a:rPr 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can view and download their </a:t>
            </a:r>
            <a:r>
              <a:rPr lang="en-US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results.</a:t>
            </a:r>
            <a:endParaRPr lang="en-US" sz="2400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400050" indent="-285750"/>
            <a:endParaRPr lang="en-US" sz="2400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/>
            <a:r>
              <a:rPr lang="en-US" sz="48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DISADVANTAGES</a:t>
            </a:r>
            <a:endParaRPr lang="en-US" sz="4800" dirty="0" smtClean="0"/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In comparison to the WAMP server, configuration and setting are more difficult.</a:t>
            </a:r>
            <a:endParaRPr lang="en-US" sz="22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114300" indent="0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82" y="322118"/>
            <a:ext cx="8685118" cy="644237"/>
          </a:xfrm>
        </p:spPr>
        <p:txBody>
          <a:bodyPr>
            <a:noAutofit/>
          </a:bodyPr>
          <a:lstStyle/>
          <a:p>
            <a:r>
              <a:rPr lang="en-US" sz="32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Proposed System:</a:t>
            </a:r>
            <a:endParaRPr lang="en-US" sz="3200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6418" y="1049481"/>
            <a:ext cx="8383770" cy="2899063"/>
          </a:xfrm>
        </p:spPr>
        <p:txBody>
          <a:bodyPr>
            <a:normAutofit fontScale="90000"/>
          </a:bodyPr>
          <a:lstStyle/>
          <a:p>
            <a:pPr marL="342900" indent="-342900" algn="l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18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SRMS(STUDENT RESULT MANAGEMENT SYSTEM) is a Multi User system it manages the information about various students enrolled in different courses, marks obtained by various students in various subjects.</a:t>
            </a:r>
            <a:endParaRPr lang="en-US" sz="218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18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Students can check their results by entering their respective roll ids and class.</a:t>
            </a:r>
            <a:endParaRPr lang="en-US" sz="218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18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Students can get their results downloaded at the same time.</a:t>
            </a:r>
            <a:endParaRPr lang="en-US" sz="218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18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Admins are allowed to make changes like add, edit or delete to the various data and also update the results.</a:t>
            </a:r>
            <a:endParaRPr lang="en-US" sz="218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18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Admins can also create new users and make changes in their profile details.</a:t>
            </a:r>
            <a:endParaRPr lang="en-US" sz="218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Clr>
                <a:schemeClr val="bg2">
                  <a:lumMod val="50000"/>
                </a:schemeClr>
              </a:buClr>
            </a:pPr>
            <a:endParaRPr lang="en-US" sz="218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ctrTitle"/>
          </p:nvPr>
        </p:nvSpPr>
        <p:spPr>
          <a:xfrm>
            <a:off x="55766" y="0"/>
            <a:ext cx="8222100" cy="83880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SOFTWARE</a:t>
            </a:r>
            <a:r>
              <a:rPr 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REQUIREMENTS</a:t>
            </a:r>
            <a:endParaRPr lang="en-US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48643" name="Subtitle 2"/>
          <p:cNvSpPr>
            <a:spLocks noGrp="1"/>
          </p:cNvSpPr>
          <p:nvPr>
            <p:ph type="subTitle" idx="1"/>
          </p:nvPr>
        </p:nvSpPr>
        <p:spPr>
          <a:xfrm>
            <a:off x="138737" y="735628"/>
            <a:ext cx="8681451" cy="3872011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Operating System     :    Windows XP</a:t>
            </a:r>
            <a:endParaRPr 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Front-End                   :     HTML,PHP</a:t>
            </a:r>
            <a:endParaRPr 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Database                    :     MYSQL</a:t>
            </a:r>
            <a:endParaRPr 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HARDWARE REQUIREMENTS</a:t>
            </a:r>
            <a:endParaRPr lang="en-US" sz="37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Processor                  :        Intel Pentium 4.0</a:t>
            </a:r>
            <a:endParaRPr 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RAM                           :         2GB</a:t>
            </a:r>
            <a:endParaRPr 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Hard Disk                  :         500GB</a:t>
            </a:r>
            <a:endParaRPr 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427" y="83128"/>
            <a:ext cx="8622773" cy="581890"/>
          </a:xfrm>
        </p:spPr>
        <p:txBody>
          <a:bodyPr>
            <a:noAutofit/>
          </a:bodyPr>
          <a:lstStyle/>
          <a:p>
            <a:r>
              <a:rPr lang="en-US" sz="28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Module:</a:t>
            </a:r>
            <a:endParaRPr lang="en-US" sz="2800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088" y="623455"/>
            <a:ext cx="8222100" cy="2525358"/>
          </a:xfrm>
        </p:spPr>
        <p:txBody>
          <a:bodyPr>
            <a:normAutofit/>
          </a:bodyPr>
          <a:lstStyle/>
          <a:p>
            <a:r>
              <a:rPr lang="en-US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The main purpose of Student Result Management System is to perform Student Details, Marks, Attendance, Faculty etc..</a:t>
            </a:r>
            <a:r>
              <a:rPr lang="en-US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537856"/>
            <a:ext cx="5829299" cy="324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0" y="180340"/>
            <a:ext cx="6494780" cy="862330"/>
          </a:xfrm>
        </p:spPr>
        <p:txBody>
          <a:bodyPr/>
          <a:lstStyle/>
          <a:p>
            <a:r>
              <a:rPr lang="en-US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UML Diagrams</a:t>
            </a:r>
            <a:br>
              <a:rPr lang="en-US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</a:br>
            <a:endParaRPr lang="en-US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948" y="954117"/>
            <a:ext cx="8560415" cy="1205346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sz="18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Use case diagram</a:t>
            </a:r>
            <a:endParaRPr lang="en-US" sz="1800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800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610" y="1519555"/>
            <a:ext cx="5098415" cy="342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3724</Words>
  <Application>WPS Presentation</Application>
  <PresentationFormat>On-screen Show (16:9)</PresentationFormat>
  <Paragraphs>129</Paragraphs>
  <Slides>24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SimSun</vt:lpstr>
      <vt:lpstr>Wingdings</vt:lpstr>
      <vt:lpstr>Arial</vt:lpstr>
      <vt:lpstr>Roboto</vt:lpstr>
      <vt:lpstr>Segoe Print</vt:lpstr>
      <vt:lpstr>Merriweather</vt:lpstr>
      <vt:lpstr>Merriweather</vt:lpstr>
      <vt:lpstr>Microsoft YaHei</vt:lpstr>
      <vt:lpstr>Arial Unicode MS</vt:lpstr>
      <vt:lpstr>Times New Roman</vt:lpstr>
      <vt:lpstr>Default Design</vt:lpstr>
      <vt:lpstr>     CMR TECHNICAL CAMPUS   </vt:lpstr>
      <vt:lpstr>ABSTRACT </vt:lpstr>
      <vt:lpstr>INTRODUCTION </vt:lpstr>
      <vt:lpstr>EXISTING SYSTEM </vt:lpstr>
      <vt:lpstr>ADVANTAGES</vt:lpstr>
      <vt:lpstr>Proposed System:</vt:lpstr>
      <vt:lpstr>SOFTWARE REQUIREMENTS</vt:lpstr>
      <vt:lpstr>Module:</vt:lpstr>
      <vt:lpstr>UML Diagrams:</vt:lpstr>
      <vt:lpstr>Class Diagram :</vt:lpstr>
      <vt:lpstr>Student case Diagram:</vt:lpstr>
      <vt:lpstr>Admin Case Diagram:</vt:lpstr>
      <vt:lpstr>Activity Diagram:</vt:lpstr>
      <vt:lpstr>Sequence Diagram:</vt:lpstr>
      <vt:lpstr>Flow chart: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CONCLUSION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Likhitha Kashaboina</dc:creator>
  <cp:lastModifiedBy>sivayamini</cp:lastModifiedBy>
  <cp:revision>25</cp:revision>
  <dcterms:created xsi:type="dcterms:W3CDTF">2021-12-09T04:48:00Z</dcterms:created>
  <dcterms:modified xsi:type="dcterms:W3CDTF">2022-11-28T17:33:02Z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593B1E0F0FD04D4B9D97A74B3467B33F</vt:lpwstr>
  </property>
  <property fmtid="{D5CDD505-2E9C-101B-9397-08002B2CF9AE}" pid="3" name="KSOProductBuildVer">
    <vt:lpwstr>1033-11.2.0.11388</vt:lpwstr>
  </property>
</Properties>
</file>