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8" r:id="rId2"/>
    <p:sldId id="260" r:id="rId3"/>
    <p:sldId id="261" r:id="rId4"/>
    <p:sldId id="262" r:id="rId5"/>
    <p:sldId id="263" r:id="rId6"/>
    <p:sldId id="264" r:id="rId7"/>
    <p:sldId id="266" r:id="rId8"/>
    <p:sldId id="271" r:id="rId9"/>
    <p:sldId id="27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8"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1048606" name="Google Shape;89;g5f694a64e9e8c9f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7" name="Google Shape;90;g5f694a64e9e8c9f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612" name="Google Shape;117;g1572338adf70209e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118;g1572338adf70209e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617" name="Google Shape;101;g1572338adf70209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102;g1572338adf70209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48621" name="Google Shape;109;g1572338adf70209e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2" name="Google Shape;110;g1572338adf70209e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652" name="Google Shape;149;g1572338adf70209e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3" name="Google Shape;150;g1572338adf70209e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22" name="Google Shape;10;p2"/>
          <p:cNvGrpSpPr/>
          <p:nvPr/>
        </p:nvGrpSpPr>
        <p:grpSpPr>
          <a:xfrm>
            <a:off x="6098378" y="5"/>
            <a:ext cx="3045625" cy="2030570"/>
            <a:chOff x="6098378" y="5"/>
            <a:chExt cx="3045625" cy="2030570"/>
          </a:xfrm>
        </p:grpSpPr>
        <p:sp>
          <p:nvSpPr>
            <p:cNvPr id="1048579"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0"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4"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585"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48586"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33" name="Google Shape;20;p3"/>
          <p:cNvGrpSpPr/>
          <p:nvPr/>
        </p:nvGrpSpPr>
        <p:grpSpPr>
          <a:xfrm>
            <a:off x="6098378" y="5"/>
            <a:ext cx="3045625" cy="2030570"/>
            <a:chOff x="6098378" y="5"/>
            <a:chExt cx="3045625" cy="2030570"/>
          </a:xfrm>
        </p:grpSpPr>
        <p:sp>
          <p:nvSpPr>
            <p:cNvPr id="104859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9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59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104865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6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1048663"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64"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1048665"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66"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7"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1048654"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0" name="Google Shape;61;p9"/>
          <p:cNvCxnSpPr>
            <a:cxnSpLocks/>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48655"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56"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57"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048658"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1048668"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69"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65" name="Google Shape;70;p11"/>
          <p:cNvGrpSpPr/>
          <p:nvPr/>
        </p:nvGrpSpPr>
        <p:grpSpPr>
          <a:xfrm>
            <a:off x="6098378" y="5"/>
            <a:ext cx="3045625" cy="2030570"/>
            <a:chOff x="6098378" y="5"/>
            <a:chExt cx="3045625" cy="2030570"/>
          </a:xfrm>
        </p:grpSpPr>
        <p:sp>
          <p:nvSpPr>
            <p:cNvPr id="1048670"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75"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48676"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048677"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104857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104857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48598" name="Google Shape;92;p14"/>
          <p:cNvSpPr txBox="1">
            <a:spLocks noGrp="1"/>
          </p:cNvSpPr>
          <p:nvPr>
            <p:ph type="title"/>
          </p:nvPr>
        </p:nvSpPr>
        <p:spPr>
          <a:xfrm>
            <a:off x="332509" y="-59975"/>
            <a:ext cx="8285923" cy="191357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t>     </a:t>
            </a:r>
            <a:r>
              <a:rPr lang="en-GB" sz="3600" b="1" dirty="0"/>
              <a:t>CMR TECHNICAL CAMPUS</a:t>
            </a:r>
            <a:br>
              <a:rPr lang="en-GB" b="1" dirty="0">
                <a:latin typeface="Merriweather"/>
                <a:sym typeface="Merriweather"/>
              </a:rPr>
            </a:br>
            <a:r>
              <a:rPr lang="en-GB" b="1" dirty="0">
                <a:latin typeface="Merriweather"/>
                <a:sym typeface="Merriweather"/>
              </a:rPr>
              <a:t>  </a:t>
            </a:r>
            <a:endParaRPr b="1" dirty="0">
              <a:latin typeface="Merriweather"/>
              <a:ea typeface="Merriweather"/>
              <a:cs typeface="Merriweather"/>
              <a:sym typeface="Merriweather"/>
            </a:endParaRPr>
          </a:p>
        </p:txBody>
      </p:sp>
      <p:sp>
        <p:nvSpPr>
          <p:cNvPr id="1048599" name="Google Shape;93;p14"/>
          <p:cNvSpPr txBox="1"/>
          <p:nvPr/>
        </p:nvSpPr>
        <p:spPr>
          <a:xfrm rot="156" flipH="1">
            <a:off x="808467" y="1696134"/>
            <a:ext cx="749038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rgbClr val="FFFFFF"/>
                </a:solidFill>
                <a:latin typeface="Merriweather" panose="00000500000000000000" pitchFamily="2" charset="0"/>
                <a:ea typeface="Roboto"/>
                <a:cs typeface="Roboto"/>
                <a:sym typeface="Roboto"/>
              </a:rPr>
              <a:t>STUDENT RESULT MANAGEMENT SYSTEM</a:t>
            </a:r>
            <a:endParaRPr sz="2400" b="1" dirty="0">
              <a:solidFill>
                <a:srgbClr val="FFFFFF"/>
              </a:solidFill>
              <a:latin typeface="Merriweather" panose="00000500000000000000" pitchFamily="2" charset="0"/>
              <a:ea typeface="Roboto"/>
              <a:cs typeface="Roboto"/>
              <a:sym typeface="Roboto"/>
            </a:endParaRPr>
          </a:p>
        </p:txBody>
      </p:sp>
      <p:sp>
        <p:nvSpPr>
          <p:cNvPr id="1048601" name="Google Shape;95;p14"/>
          <p:cNvSpPr txBox="1"/>
          <p:nvPr/>
        </p:nvSpPr>
        <p:spPr>
          <a:xfrm>
            <a:off x="692725" y="2733566"/>
            <a:ext cx="6059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dirty="0">
                <a:solidFill>
                  <a:srgbClr val="FFFFFF"/>
                </a:solidFill>
                <a:latin typeface="Merriweather"/>
                <a:ea typeface="Roboto"/>
                <a:cs typeface="Roboto"/>
                <a:sym typeface="Merriweather"/>
              </a:rPr>
              <a:t>PRESENTED BY</a:t>
            </a:r>
            <a:r>
              <a:rPr lang="en-GB" sz="2000" u="sng" dirty="0">
                <a:solidFill>
                  <a:srgbClr val="FFFFFF"/>
                </a:solidFill>
                <a:latin typeface="Roboto"/>
                <a:ea typeface="Roboto"/>
                <a:cs typeface="Roboto"/>
                <a:sym typeface="Roboto"/>
              </a:rPr>
              <a:t> </a:t>
            </a:r>
            <a:r>
              <a:rPr lang="en-GB" sz="2000" b="1" u="sng" dirty="0">
                <a:solidFill>
                  <a:srgbClr val="FFFFFF"/>
                </a:solidFill>
                <a:latin typeface="Roboto"/>
                <a:ea typeface="Roboto"/>
                <a:cs typeface="Roboto"/>
                <a:sym typeface="Roboto"/>
              </a:rPr>
              <a:t>:</a:t>
            </a:r>
            <a:endParaRPr sz="2000" b="1" u="sng" dirty="0">
              <a:solidFill>
                <a:srgbClr val="FFFFFF"/>
              </a:solidFill>
              <a:latin typeface="Roboto"/>
              <a:ea typeface="Roboto"/>
              <a:cs typeface="Roboto"/>
              <a:sym typeface="Roboto"/>
            </a:endParaRPr>
          </a:p>
        </p:txBody>
      </p:sp>
      <p:sp>
        <p:nvSpPr>
          <p:cNvPr id="1048602" name="Google Shape;96;p14"/>
          <p:cNvSpPr txBox="1"/>
          <p:nvPr/>
        </p:nvSpPr>
        <p:spPr>
          <a:xfrm>
            <a:off x="1049189" y="3073500"/>
            <a:ext cx="6059100" cy="1107965"/>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M.Siva</a:t>
            </a:r>
            <a:r>
              <a:rPr lang="en-GB" sz="2000" dirty="0">
                <a:solidFill>
                  <a:srgbClr val="FFFFFF"/>
                </a:solidFill>
                <a:latin typeface="Roboto"/>
                <a:ea typeface="Roboto"/>
                <a:cs typeface="Roboto"/>
                <a:sym typeface="Roboto"/>
              </a:rPr>
              <a:t> Yamini(197R1A0537)</a:t>
            </a:r>
          </a:p>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R.Rakshith</a:t>
            </a:r>
            <a:r>
              <a:rPr lang="en-GB" sz="2000" dirty="0">
                <a:solidFill>
                  <a:srgbClr val="FFFFFF"/>
                </a:solidFill>
                <a:latin typeface="Roboto"/>
                <a:ea typeface="Roboto"/>
                <a:cs typeface="Roboto"/>
                <a:sym typeface="Roboto"/>
              </a:rPr>
              <a:t>(197R1A0547)</a:t>
            </a:r>
          </a:p>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B.Sai</a:t>
            </a:r>
            <a:r>
              <a:rPr lang="en-GB" sz="2000" dirty="0">
                <a:solidFill>
                  <a:srgbClr val="FFFFFF"/>
                </a:solidFill>
                <a:latin typeface="Roboto"/>
                <a:ea typeface="Roboto"/>
                <a:cs typeface="Roboto"/>
                <a:sym typeface="Roboto"/>
              </a:rPr>
              <a:t> </a:t>
            </a:r>
            <a:r>
              <a:rPr lang="en-GB" sz="2000" dirty="0" err="1">
                <a:solidFill>
                  <a:srgbClr val="FFFFFF"/>
                </a:solidFill>
                <a:latin typeface="Roboto"/>
                <a:ea typeface="Roboto"/>
                <a:cs typeface="Roboto"/>
                <a:sym typeface="Roboto"/>
              </a:rPr>
              <a:t>Charan</a:t>
            </a:r>
            <a:r>
              <a:rPr lang="en-GB" sz="2000" dirty="0">
                <a:solidFill>
                  <a:srgbClr val="FFFFFF"/>
                </a:solidFill>
                <a:latin typeface="Roboto"/>
                <a:ea typeface="Roboto"/>
                <a:cs typeface="Roboto"/>
                <a:sym typeface="Roboto"/>
              </a:rPr>
              <a:t>(197R1A0506)</a:t>
            </a:r>
            <a:endParaRPr sz="2000" dirty="0">
              <a:solidFill>
                <a:srgbClr val="FFFFFF"/>
              </a:solidFill>
              <a:latin typeface="Roboto"/>
              <a:ea typeface="Roboto"/>
              <a:cs typeface="Roboto"/>
              <a:sym typeface="Roboto"/>
            </a:endParaRPr>
          </a:p>
        </p:txBody>
      </p:sp>
      <p:sp>
        <p:nvSpPr>
          <p:cNvPr id="1048603" name="Google Shape;97;p14"/>
          <p:cNvSpPr txBox="1"/>
          <p:nvPr/>
        </p:nvSpPr>
        <p:spPr>
          <a:xfrm>
            <a:off x="692725" y="3505300"/>
            <a:ext cx="7315200" cy="4241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8604" name="Google Shape;98;p14"/>
          <p:cNvSpPr txBox="1"/>
          <p:nvPr/>
        </p:nvSpPr>
        <p:spPr>
          <a:xfrm>
            <a:off x="1146175" y="3505300"/>
            <a:ext cx="7315200" cy="4241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8605" name="Google Shape;99;p14"/>
          <p:cNvSpPr txBox="1"/>
          <p:nvPr/>
        </p:nvSpPr>
        <p:spPr>
          <a:xfrm>
            <a:off x="692725" y="4059430"/>
            <a:ext cx="73152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dirty="0">
                <a:solidFill>
                  <a:srgbClr val="FFFFFF"/>
                </a:solidFill>
                <a:latin typeface="Merriweather"/>
                <a:ea typeface="Merriweather"/>
                <a:cs typeface="Merriweather"/>
                <a:sym typeface="Merriweather"/>
              </a:rPr>
              <a:t>PROJECT GUIDE : </a:t>
            </a:r>
            <a:endParaRPr sz="2000" b="1" u="sng" dirty="0">
              <a:solidFill>
                <a:srgbClr val="FFFFFF"/>
              </a:solidFill>
              <a:latin typeface="Merriweather"/>
              <a:ea typeface="Merriweather"/>
              <a:cs typeface="Merriweather"/>
              <a:sym typeface="Merriweather"/>
            </a:endParaRPr>
          </a:p>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G.Latha</a:t>
            </a:r>
            <a:r>
              <a:rPr lang="en-GB" sz="2000" dirty="0">
                <a:solidFill>
                  <a:srgbClr val="FFFFFF"/>
                </a:solidFill>
                <a:latin typeface="Roboto"/>
                <a:ea typeface="Roboto"/>
                <a:cs typeface="Roboto"/>
                <a:sym typeface="Roboto"/>
              </a:rPr>
              <a:t> (Assistant Professor)</a:t>
            </a:r>
            <a:endParaRPr sz="2000" dirty="0">
              <a:solidFill>
                <a:srgbClr val="FFFFFF"/>
              </a:solidFill>
              <a:latin typeface="Roboto"/>
              <a:ea typeface="Roboto"/>
              <a:cs typeface="Roboto"/>
              <a:sym typeface="Roboto"/>
            </a:endParaRPr>
          </a:p>
        </p:txBody>
      </p:sp>
      <p:pic>
        <p:nvPicPr>
          <p:cNvPr id="10" name="Picture 9">
            <a:extLst>
              <a:ext uri="{FF2B5EF4-FFF2-40B4-BE49-F238E27FC236}">
                <a16:creationId xmlns:a16="http://schemas.microsoft.com/office/drawing/2014/main" id="{15CC328D-D42D-4179-9A96-F81BED58120B}"/>
              </a:ext>
            </a:extLst>
          </p:cNvPr>
          <p:cNvPicPr>
            <a:picLocks noChangeAspect="1"/>
          </p:cNvPicPr>
          <p:nvPr/>
        </p:nvPicPr>
        <p:blipFill>
          <a:blip r:embed="rId3"/>
          <a:stretch>
            <a:fillRect/>
          </a:stretch>
        </p:blipFill>
        <p:spPr>
          <a:xfrm>
            <a:off x="294116" y="165654"/>
            <a:ext cx="1106553" cy="9836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048610" name="Google Shape;120;p17"/>
          <p:cNvSpPr txBox="1">
            <a:spLocks noGrp="1"/>
          </p:cNvSpPr>
          <p:nvPr>
            <p:ph type="title"/>
          </p:nvPr>
        </p:nvSpPr>
        <p:spPr>
          <a:xfrm>
            <a:off x="687600" y="242320"/>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300" b="1" dirty="0">
                <a:latin typeface="Merriweather"/>
                <a:ea typeface="Merriweather"/>
                <a:cs typeface="Merriweather"/>
                <a:sym typeface="Merriweather"/>
              </a:rPr>
              <a:t>ABSTRACT</a:t>
            </a:r>
            <a:r>
              <a:rPr lang="en-GB" dirty="0"/>
              <a:t> </a:t>
            </a:r>
          </a:p>
        </p:txBody>
      </p:sp>
      <p:sp>
        <p:nvSpPr>
          <p:cNvPr id="1048611" name="Google Shape;121;p17"/>
          <p:cNvSpPr txBox="1"/>
          <p:nvPr/>
        </p:nvSpPr>
        <p:spPr>
          <a:xfrm>
            <a:off x="604473" y="1081120"/>
            <a:ext cx="7768800" cy="35824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2400" dirty="0">
                <a:solidFill>
                  <a:srgbClr val="FFFFFF"/>
                </a:solidFill>
                <a:latin typeface="Roboto"/>
                <a:ea typeface="Roboto"/>
                <a:cs typeface="Roboto"/>
                <a:sym typeface="Roboto"/>
              </a:rPr>
              <a:t>  </a:t>
            </a:r>
            <a:r>
              <a:rPr lang="en-GB" sz="2000" dirty="0">
                <a:solidFill>
                  <a:srgbClr val="FFFFFF"/>
                </a:solidFill>
                <a:latin typeface="Roboto"/>
                <a:ea typeface="Roboto"/>
                <a:cs typeface="Roboto"/>
                <a:sym typeface="Roboto"/>
              </a:rPr>
              <a:t>Student Result Management System provides a simple interface for the maintenance of student details. It can be used by educational institutes or colleges to maintain the records of students easily. It manages the information about various students enrolled in different courses. Progress of the student will be available through a secure, online interface embedded in a web application.</a:t>
            </a:r>
          </a:p>
          <a:p>
            <a:pPr marL="0" lvl="0" indent="0" algn="l" rtl="0">
              <a:lnSpc>
                <a:spcPct val="115000"/>
              </a:lnSpc>
              <a:spcBef>
                <a:spcPts val="0"/>
              </a:spcBef>
              <a:spcAft>
                <a:spcPts val="0"/>
              </a:spcAft>
              <a:buNone/>
            </a:pPr>
            <a:r>
              <a:rPr lang="en-GB" sz="2000" dirty="0">
                <a:solidFill>
                  <a:srgbClr val="FFFFFF"/>
                </a:solidFill>
                <a:latin typeface="Roboto"/>
                <a:ea typeface="Roboto"/>
                <a:cs typeface="Roboto"/>
                <a:sym typeface="Roboto"/>
              </a:rPr>
              <a:t>And Students and Admins are allowed to login with their</a:t>
            </a:r>
            <a:r>
              <a:rPr lang="en-GB" sz="2400" dirty="0">
                <a:solidFill>
                  <a:srgbClr val="FFFFFF"/>
                </a:solidFill>
                <a:latin typeface="Roboto"/>
                <a:ea typeface="Roboto"/>
                <a:cs typeface="Roboto"/>
                <a:sym typeface="Roboto"/>
              </a:rPr>
              <a:t> </a:t>
            </a:r>
            <a:r>
              <a:rPr lang="en-GB" sz="2000" dirty="0">
                <a:solidFill>
                  <a:srgbClr val="FFFFFF"/>
                </a:solidFill>
                <a:latin typeface="Roboto"/>
                <a:ea typeface="Roboto"/>
                <a:cs typeface="Roboto"/>
                <a:sym typeface="Roboto"/>
              </a:rPr>
              <a:t>respective details and passwords assigned by them</a:t>
            </a:r>
            <a:r>
              <a:rPr lang="en-GB" sz="2400" dirty="0">
                <a:solidFill>
                  <a:srgbClr val="FFFFFF"/>
                </a:solidFill>
                <a:latin typeface="Roboto"/>
                <a:ea typeface="Roboto"/>
                <a:cs typeface="Roboto"/>
                <a:sym typeface="Roboto"/>
              </a:rPr>
              <a:t>.</a:t>
            </a:r>
            <a:endParaRPr sz="2400" dirty="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8614" name="Google Shape;104;p15"/>
          <p:cNvSpPr txBox="1">
            <a:spLocks noGrp="1"/>
          </p:cNvSpPr>
          <p:nvPr>
            <p:ph type="title"/>
          </p:nvPr>
        </p:nvSpPr>
        <p:spPr>
          <a:xfrm>
            <a:off x="616528" y="341734"/>
            <a:ext cx="4959900" cy="763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600" b="1" dirty="0">
                <a:latin typeface="Merriweather"/>
                <a:ea typeface="Merriweather"/>
                <a:cs typeface="Merriweather"/>
                <a:sym typeface="Merriweather"/>
              </a:rPr>
              <a:t>INTRODUCTION</a:t>
            </a:r>
            <a:r>
              <a:rPr lang="en-GB" sz="3600" dirty="0"/>
              <a:t> </a:t>
            </a:r>
          </a:p>
        </p:txBody>
      </p:sp>
      <p:sp>
        <p:nvSpPr>
          <p:cNvPr id="1048615" name="Google Shape;105;p15"/>
          <p:cNvSpPr txBox="1"/>
          <p:nvPr/>
        </p:nvSpPr>
        <p:spPr>
          <a:xfrm>
            <a:off x="581892" y="736181"/>
            <a:ext cx="7800109" cy="40655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dirty="0">
              <a:solidFill>
                <a:srgbClr val="FFFFFF"/>
              </a:solidFill>
              <a:latin typeface="Roboto"/>
              <a:ea typeface="Roboto"/>
              <a:cs typeface="Roboto"/>
              <a:sym typeface="Roboto"/>
            </a:endParaRPr>
          </a:p>
          <a:p>
            <a:pPr marL="0" lvl="0" indent="0" algn="l" rtl="0">
              <a:spcBef>
                <a:spcPts val="0"/>
              </a:spcBef>
              <a:spcAft>
                <a:spcPts val="0"/>
              </a:spcAft>
              <a:buNone/>
            </a:pPr>
            <a:endParaRPr sz="2200" dirty="0">
              <a:solidFill>
                <a:srgbClr val="FFFFFF"/>
              </a:solidFill>
              <a:latin typeface="Roboto"/>
              <a:ea typeface="Roboto"/>
              <a:cs typeface="Roboto"/>
              <a:sym typeface="Roboto"/>
            </a:endParaRPr>
          </a:p>
          <a:p>
            <a:pPr marL="0" lvl="0" indent="0" algn="just" rtl="0">
              <a:lnSpc>
                <a:spcPct val="115000"/>
              </a:lnSpc>
              <a:spcBef>
                <a:spcPts val="0"/>
              </a:spcBef>
              <a:spcAft>
                <a:spcPts val="0"/>
              </a:spcAft>
              <a:buNone/>
            </a:pPr>
            <a:r>
              <a:rPr lang="en-GB" sz="2200" dirty="0">
                <a:solidFill>
                  <a:srgbClr val="FFFFFF"/>
                </a:solidFill>
                <a:latin typeface="Roboto"/>
                <a:ea typeface="Roboto"/>
                <a:cs typeface="Roboto"/>
                <a:sym typeface="Roboto"/>
              </a:rPr>
              <a:t>The Student Result Management System handles all the details about a Student in our Web-Application designed. The details include  Course details, Personal details, Academic details of students across multiple branches </a:t>
            </a:r>
            <a:r>
              <a:rPr lang="en-GB" sz="2200" dirty="0" err="1">
                <a:solidFill>
                  <a:srgbClr val="FFFFFF"/>
                </a:solidFill>
                <a:latin typeface="Roboto"/>
                <a:ea typeface="Roboto"/>
                <a:cs typeface="Roboto"/>
                <a:sym typeface="Roboto"/>
              </a:rPr>
              <a:t>etc</a:t>
            </a:r>
            <a:r>
              <a:rPr lang="en-GB" sz="2200" dirty="0">
                <a:solidFill>
                  <a:srgbClr val="FFFFFF"/>
                </a:solidFill>
                <a:latin typeface="Roboto"/>
                <a:ea typeface="Roboto"/>
                <a:cs typeface="Roboto"/>
                <a:sym typeface="Roboto"/>
              </a:rPr>
              <a:t>.,.There is a process to manage the student result by using admin panel. We provide many other options which are helpful for the students. Students can search their result using a valid roll.id. </a:t>
            </a:r>
            <a:endParaRPr sz="2200" dirty="0">
              <a:solidFill>
                <a:srgbClr val="FFFFFF"/>
              </a:solidFill>
              <a:latin typeface="Roboto"/>
              <a:ea typeface="Roboto"/>
              <a:cs typeface="Roboto"/>
              <a:sym typeface="Roboto"/>
            </a:endParaRPr>
          </a:p>
        </p:txBody>
      </p:sp>
      <p:pic>
        <p:nvPicPr>
          <p:cNvPr id="2097153" name="Google Shape;106;p15"/>
          <p:cNvPicPr preferRelativeResize="0">
            <a:picLocks/>
          </p:cNvPicPr>
          <p:nvPr/>
        </p:nvPicPr>
        <p:blipFill rotWithShape="1">
          <a:blip r:embed="rId3">
            <a:alphaModFix/>
          </a:blip>
          <a:srcRect l="15749" t="40594" r="12468" b="96885"/>
          <a:stretch>
            <a:fillRect/>
          </a:stretch>
        </p:blipFill>
        <p:spPr>
          <a:xfrm rot="10800000" flipH="1">
            <a:off x="6416952" y="1598323"/>
            <a:ext cx="2632376" cy="2475350"/>
          </a:xfrm>
          <a:prstGeom prst="rect">
            <a:avLst/>
          </a:prstGeom>
          <a:noFill/>
          <a:ln>
            <a:noFill/>
          </a:ln>
        </p:spPr>
      </p:pic>
      <p:sp>
        <p:nvSpPr>
          <p:cNvPr id="1048616" name="Google Shape;107;p15"/>
          <p:cNvSpPr txBox="1"/>
          <p:nvPr/>
        </p:nvSpPr>
        <p:spPr>
          <a:xfrm>
            <a:off x="914400" y="2147601"/>
            <a:ext cx="7315200" cy="4241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48619" name="Google Shape;112;p16"/>
          <p:cNvSpPr txBox="1">
            <a:spLocks noGrp="1"/>
          </p:cNvSpPr>
          <p:nvPr>
            <p:ph type="title"/>
          </p:nvPr>
        </p:nvSpPr>
        <p:spPr>
          <a:xfrm>
            <a:off x="921900" y="242729"/>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750" b="1" dirty="0">
                <a:latin typeface="Merriweather"/>
                <a:ea typeface="Merriweather"/>
                <a:cs typeface="Merriweather"/>
                <a:sym typeface="Merriweather"/>
              </a:rPr>
              <a:t>EXISTING SYSTEM</a:t>
            </a:r>
            <a:r>
              <a:rPr lang="en-GB" sz="3750" dirty="0">
                <a:latin typeface="Merriweather"/>
                <a:ea typeface="Merriweather"/>
                <a:cs typeface="Merriweather"/>
                <a:sym typeface="Merriweather"/>
              </a:rPr>
              <a:t> </a:t>
            </a:r>
            <a:endParaRPr dirty="0">
              <a:latin typeface="Merriweather"/>
              <a:ea typeface="Merriweather"/>
              <a:cs typeface="Merriweather"/>
              <a:sym typeface="Merriweather"/>
            </a:endParaRPr>
          </a:p>
        </p:txBody>
      </p:sp>
      <p:sp>
        <p:nvSpPr>
          <p:cNvPr id="1048620" name="Google Shape;113;p16"/>
          <p:cNvSpPr txBox="1"/>
          <p:nvPr/>
        </p:nvSpPr>
        <p:spPr>
          <a:xfrm>
            <a:off x="692727" y="1170708"/>
            <a:ext cx="7536873" cy="2215961"/>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Font typeface="Wingdings" panose="05000000000000000000" pitchFamily="2" charset="2"/>
              <a:buChar char="Ø"/>
            </a:pPr>
            <a:endParaRPr lang="en-GB" sz="2200" dirty="0">
              <a:solidFill>
                <a:srgbClr val="FFFFFF"/>
              </a:solidFill>
              <a:latin typeface="Roboto"/>
              <a:ea typeface="Roboto"/>
              <a:cs typeface="Roboto"/>
              <a:sym typeface="Roboto"/>
            </a:endParaRPr>
          </a:p>
          <a:p>
            <a:pPr marL="0" lvl="0" indent="0" algn="just" rtl="0">
              <a:spcBef>
                <a:spcPts val="0"/>
              </a:spcBef>
              <a:spcAft>
                <a:spcPts val="0"/>
              </a:spcAft>
              <a:buNone/>
            </a:pPr>
            <a:r>
              <a:rPr lang="en-US" sz="2200" dirty="0">
                <a:solidFill>
                  <a:srgbClr val="FFFFFF"/>
                </a:solidFill>
                <a:latin typeface="Roboto"/>
                <a:ea typeface="Roboto"/>
                <a:cs typeface="Roboto"/>
                <a:sym typeface="Roboto"/>
              </a:rPr>
              <a:t>Teachers usually spend one to two days on each student before they grade their </a:t>
            </a:r>
            <a:r>
              <a:rPr lang="en-US" sz="2200" dirty="0" err="1">
                <a:solidFill>
                  <a:srgbClr val="FFFFFF"/>
                </a:solidFill>
                <a:latin typeface="Roboto"/>
                <a:ea typeface="Roboto"/>
                <a:cs typeface="Roboto"/>
                <a:sym typeface="Roboto"/>
              </a:rPr>
              <a:t>papers,then</a:t>
            </a:r>
            <a:r>
              <a:rPr lang="en-US" sz="2200" dirty="0">
                <a:solidFill>
                  <a:srgbClr val="FFFFFF"/>
                </a:solidFill>
                <a:latin typeface="Roboto"/>
                <a:ea typeface="Roboto"/>
                <a:cs typeface="Roboto"/>
                <a:sym typeface="Roboto"/>
              </a:rPr>
              <a:t> they plot the results on a graph and determine which student ranks on the </a:t>
            </a:r>
            <a:r>
              <a:rPr lang="en-US" sz="2200" dirty="0" err="1">
                <a:solidFill>
                  <a:srgbClr val="FFFFFF"/>
                </a:solidFill>
                <a:latin typeface="Roboto"/>
                <a:ea typeface="Roboto"/>
                <a:cs typeface="Roboto"/>
                <a:sym typeface="Roboto"/>
              </a:rPr>
              <a:t>top.This</a:t>
            </a:r>
            <a:r>
              <a:rPr lang="en-US" sz="2200" dirty="0">
                <a:solidFill>
                  <a:srgbClr val="FFFFFF"/>
                </a:solidFill>
                <a:latin typeface="Roboto"/>
                <a:ea typeface="Roboto"/>
                <a:cs typeface="Roboto"/>
                <a:sym typeface="Roboto"/>
              </a:rPr>
              <a:t> is a very time consuming process and its prone to human error.</a:t>
            </a:r>
            <a:endParaRPr sz="2200" dirty="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ctrTitle"/>
          </p:nvPr>
        </p:nvSpPr>
        <p:spPr>
          <a:xfrm>
            <a:off x="125135" y="85159"/>
            <a:ext cx="8222100" cy="838800"/>
          </a:xfrm>
        </p:spPr>
        <p:txBody>
          <a:bodyPr>
            <a:normAutofit/>
          </a:bodyPr>
          <a:lstStyle/>
          <a:p>
            <a:r>
              <a:rPr lang="en-US" b="1" dirty="0">
                <a:latin typeface="Merriweather" panose="00000500000000000000" pitchFamily="2" charset="0"/>
              </a:rPr>
              <a:t>PROPOSED SYSTEM</a:t>
            </a:r>
          </a:p>
        </p:txBody>
      </p:sp>
      <p:sp>
        <p:nvSpPr>
          <p:cNvPr id="1048624" name="Subtitle 2"/>
          <p:cNvSpPr>
            <a:spLocks noGrp="1"/>
          </p:cNvSpPr>
          <p:nvPr>
            <p:ph type="subTitle" idx="1"/>
          </p:nvPr>
        </p:nvSpPr>
        <p:spPr>
          <a:xfrm>
            <a:off x="258554" y="1101524"/>
            <a:ext cx="8176956" cy="3470475"/>
          </a:xfrm>
        </p:spPr>
        <p:txBody>
          <a:bodyPr>
            <a:normAutofit fontScale="94444" lnSpcReduction="10000"/>
          </a:bodyPr>
          <a:lstStyle/>
          <a:p>
            <a:pPr>
              <a:buClr>
                <a:schemeClr val="bg2">
                  <a:lumMod val="50000"/>
                </a:schemeClr>
              </a:buClr>
              <a:buFont typeface="Wingdings" pitchFamily="2" charset="2"/>
              <a:buChar char="Ø"/>
            </a:pPr>
            <a:r>
              <a:rPr lang="en-US" dirty="0"/>
              <a:t>SRMS(STUDENT RESULT MANAGEMENT SYSTEM) is a Multi User system it manages the information about various students enrolled in different courses, marks obtained by various students in various subjects.</a:t>
            </a:r>
          </a:p>
          <a:p>
            <a:pPr>
              <a:buClr>
                <a:schemeClr val="bg2">
                  <a:lumMod val="50000"/>
                </a:schemeClr>
              </a:buClr>
              <a:buFont typeface="Wingdings" pitchFamily="2" charset="2"/>
              <a:buChar char="Ø"/>
            </a:pPr>
            <a:r>
              <a:rPr lang="en-US" dirty="0"/>
              <a:t>Students can check their results by entering their respective roll ids and class.</a:t>
            </a:r>
          </a:p>
          <a:p>
            <a:pPr>
              <a:buClr>
                <a:schemeClr val="bg2">
                  <a:lumMod val="50000"/>
                </a:schemeClr>
              </a:buClr>
              <a:buFont typeface="Wingdings" pitchFamily="2" charset="2"/>
              <a:buChar char="Ø"/>
            </a:pPr>
            <a:r>
              <a:rPr lang="en-US" dirty="0"/>
              <a:t>Students can get their results downloaded at the same time.</a:t>
            </a:r>
          </a:p>
          <a:p>
            <a:pPr>
              <a:buClr>
                <a:schemeClr val="bg2">
                  <a:lumMod val="50000"/>
                </a:schemeClr>
              </a:buClr>
              <a:buFont typeface="Wingdings" pitchFamily="2" charset="2"/>
              <a:buChar char="Ø"/>
            </a:pPr>
            <a:r>
              <a:rPr lang="en-US" dirty="0"/>
              <a:t>Admins are allowed to make changes like add, edit or delete to the various data and also update the results.</a:t>
            </a:r>
          </a:p>
          <a:p>
            <a:pPr>
              <a:buClr>
                <a:schemeClr val="bg2">
                  <a:lumMod val="50000"/>
                </a:schemeClr>
              </a:buClr>
              <a:buFont typeface="Wingdings" pitchFamily="2" charset="2"/>
              <a:buChar char="Ø"/>
            </a:pPr>
            <a:r>
              <a:rPr lang="en-US" dirty="0"/>
              <a:t>Admins can also create new users and make changes in their profile details.</a:t>
            </a:r>
          </a:p>
          <a:p>
            <a:pPr>
              <a:buClr>
                <a:schemeClr val="bg2">
                  <a:lumMod val="50000"/>
                </a:schemeClr>
              </a:buClr>
              <a:buFont typeface="Wingdings" pitchFamily="2" charset="2"/>
              <a:buChar char="Ø"/>
            </a:pPr>
            <a:endParaRPr lang="en-US" dirty="0"/>
          </a:p>
          <a:p>
            <a:pPr>
              <a:buClr>
                <a:schemeClr val="bg2">
                  <a:lumMod val="50000"/>
                </a:schemeClr>
              </a:buClr>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ctrTitle"/>
          </p:nvPr>
        </p:nvSpPr>
        <p:spPr>
          <a:xfrm>
            <a:off x="224015" y="0"/>
            <a:ext cx="8222112" cy="840640"/>
          </a:xfrm>
        </p:spPr>
        <p:txBody>
          <a:bodyPr/>
          <a:lstStyle/>
          <a:p>
            <a:r>
              <a:rPr lang="en-US" b="1" dirty="0">
                <a:latin typeface="Merriweather" panose="00000500000000000000" pitchFamily="2" charset="0"/>
              </a:rPr>
              <a:t>ADVANTAGES</a:t>
            </a:r>
            <a:endParaRPr lang="en-IN" b="1" dirty="0">
              <a:latin typeface="Merriweather" panose="00000500000000000000" pitchFamily="2" charset="0"/>
            </a:endParaRPr>
          </a:p>
        </p:txBody>
      </p:sp>
      <p:sp>
        <p:nvSpPr>
          <p:cNvPr id="1048626" name="Subtitle 2"/>
          <p:cNvSpPr>
            <a:spLocks noGrp="1"/>
          </p:cNvSpPr>
          <p:nvPr>
            <p:ph type="subTitle" idx="1"/>
          </p:nvPr>
        </p:nvSpPr>
        <p:spPr>
          <a:xfrm>
            <a:off x="56756" y="681070"/>
            <a:ext cx="8763433" cy="4389694"/>
          </a:xfrm>
        </p:spPr>
        <p:txBody>
          <a:bodyPr>
            <a:normAutofit/>
          </a:bodyPr>
          <a:lstStyle/>
          <a:p>
            <a:r>
              <a:rPr lang="en-US" dirty="0"/>
              <a:t>Student Result Management System divided in two modules:-</a:t>
            </a:r>
          </a:p>
          <a:p>
            <a:pPr>
              <a:buFont typeface="Wingdings" panose="05000000000000000000" pitchFamily="2" charset="2"/>
              <a:buChar char="Ø"/>
            </a:pPr>
            <a:r>
              <a:rPr lang="en-US" dirty="0"/>
              <a:t> Student</a:t>
            </a:r>
          </a:p>
          <a:p>
            <a:pPr>
              <a:buFont typeface="Wingdings" panose="05000000000000000000" pitchFamily="2" charset="2"/>
              <a:buChar char="Ø"/>
            </a:pPr>
            <a:r>
              <a:rPr lang="en-US" dirty="0"/>
              <a:t> Admin</a:t>
            </a:r>
          </a:p>
          <a:p>
            <a:pPr>
              <a:buFont typeface="Wingdings" panose="05000000000000000000" pitchFamily="2" charset="2"/>
              <a:buChar char="§"/>
            </a:pPr>
            <a:r>
              <a:rPr lang="en-US" dirty="0"/>
              <a:t>Admin Features:</a:t>
            </a:r>
          </a:p>
          <a:p>
            <a:pPr>
              <a:buFont typeface="Wingdings" panose="05000000000000000000" pitchFamily="2" charset="2"/>
              <a:buChar char="§"/>
            </a:pPr>
            <a:r>
              <a:rPr lang="en-US" dirty="0"/>
              <a:t>Admin can add/update/ Class , Subjects.</a:t>
            </a:r>
          </a:p>
          <a:p>
            <a:pPr>
              <a:buFont typeface="Wingdings" panose="05000000000000000000" pitchFamily="2" charset="2"/>
              <a:buChar char="§"/>
            </a:pPr>
            <a:r>
              <a:rPr lang="en-US" dirty="0"/>
              <a:t>Admin can add/update/ Active/Inactive Subject with class.</a:t>
            </a:r>
          </a:p>
          <a:p>
            <a:pPr>
              <a:buFont typeface="Wingdings" panose="05000000000000000000" pitchFamily="2" charset="2"/>
              <a:buChar char="§"/>
            </a:pPr>
            <a:r>
              <a:rPr lang="en-US" dirty="0"/>
              <a:t>Admin can register new student and also edit information of the student.</a:t>
            </a:r>
          </a:p>
          <a:p>
            <a:pPr>
              <a:buFont typeface="Wingdings" panose="05000000000000000000" pitchFamily="2" charset="2"/>
              <a:buChar char="§"/>
            </a:pPr>
            <a:r>
              <a:rPr lang="en-US" dirty="0"/>
              <a:t>Admin can declare/ edit result of a student.</a:t>
            </a:r>
          </a:p>
          <a:p>
            <a:pPr>
              <a:buFont typeface="Wingdings" panose="05000000000000000000" pitchFamily="2" charset="2"/>
              <a:buChar char="§"/>
            </a:pPr>
            <a:r>
              <a:rPr lang="en-US" dirty="0"/>
              <a:t>Admin can change own password.</a:t>
            </a:r>
          </a:p>
          <a:p>
            <a:pPr>
              <a:buFont typeface="Wingdings" panose="05000000000000000000" pitchFamily="2" charset="2"/>
              <a:buChar char="§"/>
            </a:pPr>
            <a:r>
              <a:rPr lang="en-US" dirty="0"/>
              <a:t>Student can view and download their results.</a:t>
            </a:r>
          </a:p>
          <a:p>
            <a:pPr>
              <a:buFont typeface="Wingdings" panose="05000000000000000000" pitchFamily="2" charset="2"/>
              <a:buChar char="§"/>
            </a:pPr>
            <a:endParaRPr lang="en-US" dirty="0"/>
          </a:p>
          <a:p>
            <a:pPr marL="114300" indent="0"/>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ctrTitle"/>
          </p:nvPr>
        </p:nvSpPr>
        <p:spPr>
          <a:xfrm>
            <a:off x="55766" y="0"/>
            <a:ext cx="8222100" cy="838800"/>
          </a:xfrm>
        </p:spPr>
        <p:txBody>
          <a:bodyPr/>
          <a:lstStyle/>
          <a:p>
            <a:r>
              <a:rPr lang="en-US" b="1" dirty="0">
                <a:latin typeface="Merriweather"/>
              </a:rPr>
              <a:t>SOFTWARE</a:t>
            </a:r>
            <a:r>
              <a:rPr lang="en-US" dirty="0">
                <a:latin typeface="Merriweather"/>
              </a:rPr>
              <a:t> </a:t>
            </a:r>
            <a:r>
              <a:rPr lang="en-US" b="1" dirty="0">
                <a:latin typeface="Merriweather"/>
              </a:rPr>
              <a:t>REQUIREMENTS</a:t>
            </a:r>
          </a:p>
        </p:txBody>
      </p:sp>
      <p:sp>
        <p:nvSpPr>
          <p:cNvPr id="1048643" name="Subtitle 2"/>
          <p:cNvSpPr>
            <a:spLocks noGrp="1"/>
          </p:cNvSpPr>
          <p:nvPr>
            <p:ph type="subTitle" idx="1"/>
          </p:nvPr>
        </p:nvSpPr>
        <p:spPr>
          <a:xfrm>
            <a:off x="138737" y="735628"/>
            <a:ext cx="8681451" cy="3872011"/>
          </a:xfrm>
        </p:spPr>
        <p:txBody>
          <a:bodyPr>
            <a:normAutofit fontScale="96389"/>
          </a:bodyPr>
          <a:lstStyle/>
          <a:p>
            <a:endParaRPr lang="en-US" dirty="0"/>
          </a:p>
          <a:p>
            <a:pPr>
              <a:buFont typeface="Arial" panose="020B0604020202020204" pitchFamily="34" charset="0"/>
              <a:buChar char="•"/>
            </a:pPr>
            <a:r>
              <a:rPr lang="en-US" dirty="0"/>
              <a:t>Operating System     :    Windows XP</a:t>
            </a:r>
          </a:p>
          <a:p>
            <a:pPr>
              <a:buFont typeface="Arial" panose="020B0604020202020204" pitchFamily="34" charset="0"/>
              <a:buChar char="•"/>
            </a:pPr>
            <a:r>
              <a:rPr lang="en-US" dirty="0"/>
              <a:t>Front-End                   :     HTML,PHP</a:t>
            </a:r>
          </a:p>
          <a:p>
            <a:pPr>
              <a:buFont typeface="Arial" panose="020B0604020202020204" pitchFamily="34" charset="0"/>
              <a:buChar char="•"/>
            </a:pPr>
            <a:r>
              <a:rPr lang="en-US" dirty="0"/>
              <a:t>Database                    :     MYSQL</a:t>
            </a:r>
          </a:p>
          <a:p>
            <a:pPr>
              <a:buFont typeface="Arial" panose="020B0604020202020204" pitchFamily="34" charset="0"/>
              <a:buChar char="•"/>
            </a:pPr>
            <a:endParaRPr lang="en-US" sz="3700" b="1" dirty="0">
              <a:latin typeface="Merriweather"/>
            </a:endParaRPr>
          </a:p>
          <a:p>
            <a:pPr>
              <a:buFont typeface="Arial" panose="020B0604020202020204" pitchFamily="34" charset="0"/>
              <a:buChar char="•"/>
            </a:pPr>
            <a:r>
              <a:rPr lang="en-US" sz="3700" b="1" dirty="0">
                <a:latin typeface="Merriweather"/>
              </a:rPr>
              <a:t>HARDWARE REQUIREMENTS</a:t>
            </a:r>
          </a:p>
          <a:p>
            <a:pPr>
              <a:buFont typeface="Arial" panose="020B0604020202020204" pitchFamily="34" charset="0"/>
              <a:buChar char="•"/>
            </a:pPr>
            <a:r>
              <a:rPr lang="en-US" sz="2000" dirty="0"/>
              <a:t>Processor                  :        Intel Pentium 4.0</a:t>
            </a:r>
          </a:p>
          <a:p>
            <a:pPr>
              <a:buFont typeface="Arial" panose="020B0604020202020204" pitchFamily="34" charset="0"/>
              <a:buChar char="•"/>
            </a:pPr>
            <a:r>
              <a:rPr lang="en-US" sz="2000" dirty="0"/>
              <a:t>RAM                           :         2GB</a:t>
            </a:r>
          </a:p>
          <a:p>
            <a:pPr>
              <a:buFont typeface="Arial" panose="020B0604020202020204" pitchFamily="34" charset="0"/>
              <a:buChar char="•"/>
            </a:pPr>
            <a:r>
              <a:rPr lang="en-US" sz="2000" dirty="0"/>
              <a:t>Hard Disk                  :         500GB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ctrTitle"/>
          </p:nvPr>
        </p:nvSpPr>
        <p:spPr>
          <a:xfrm>
            <a:off x="521900" y="327423"/>
            <a:ext cx="8222100" cy="838800"/>
          </a:xfrm>
        </p:spPr>
        <p:txBody>
          <a:bodyPr>
            <a:normAutofit/>
          </a:bodyPr>
          <a:lstStyle/>
          <a:p>
            <a:r>
              <a:rPr lang="en-US" sz="3600" b="1" dirty="0">
                <a:latin typeface="Merriweather" panose="00000500000000000000" pitchFamily="2" charset="0"/>
              </a:rPr>
              <a:t>CONCLUSION</a:t>
            </a:r>
            <a:endParaRPr lang="en-IN" sz="3600" b="1" dirty="0">
              <a:latin typeface="Merriweather" panose="00000500000000000000" pitchFamily="2" charset="0"/>
            </a:endParaRPr>
          </a:p>
        </p:txBody>
      </p:sp>
      <p:sp>
        <p:nvSpPr>
          <p:cNvPr id="1048648" name="Subtitle 2"/>
          <p:cNvSpPr>
            <a:spLocks noGrp="1"/>
          </p:cNvSpPr>
          <p:nvPr>
            <p:ph type="subTitle" idx="1"/>
          </p:nvPr>
        </p:nvSpPr>
        <p:spPr>
          <a:xfrm>
            <a:off x="369488" y="1254258"/>
            <a:ext cx="8222100" cy="3622542"/>
          </a:xfrm>
        </p:spPr>
        <p:txBody>
          <a:bodyPr>
            <a:normAutofit/>
          </a:bodyPr>
          <a:lstStyle/>
          <a:p>
            <a:pPr>
              <a:buFont typeface="Wingdings" pitchFamily="2" charset="2"/>
              <a:buChar char="Ø"/>
            </a:pPr>
            <a:r>
              <a:rPr lang="en-US" dirty="0"/>
              <a:t>The project entitled as STUDENT RESULT MANAGEMENT SYSTEM is a system that handles the students information regarding student results, profile details.</a:t>
            </a:r>
          </a:p>
          <a:p>
            <a:pPr>
              <a:buFont typeface="Wingdings" pitchFamily="2" charset="2"/>
              <a:buChar char="Ø"/>
            </a:pPr>
            <a:r>
              <a:rPr lang="en-US" dirty="0"/>
              <a:t>It is successfully implemented with all the features mentioned.</a:t>
            </a:r>
          </a:p>
          <a:p>
            <a:pPr>
              <a:buFont typeface="Wingdings" pitchFamily="2" charset="2"/>
              <a:buChar char="Ø"/>
            </a:pPr>
            <a:r>
              <a:rPr lang="en-US" dirty="0"/>
              <a:t>The project is designed keeping in view that the problems faced by schools, institutions.</a:t>
            </a:r>
          </a:p>
          <a:p>
            <a:pPr>
              <a:buFont typeface="Wingdings" pitchFamily="2" charset="2"/>
              <a:buChar char="Ø"/>
            </a:pPr>
            <a:r>
              <a:rPr lang="en-US" dirty="0"/>
              <a:t>Deployment of our application will certainly help the schools, </a:t>
            </a:r>
            <a:r>
              <a:rPr lang="en-US" dirty="0" err="1"/>
              <a:t>instiutions</a:t>
            </a:r>
            <a:r>
              <a:rPr lang="en-US" dirty="0"/>
              <a:t> to reduce unnecessary wastage of time and paperwork in maintaining all the information.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048651" name="Google Shape;152;p23"/>
          <p:cNvSpPr txBox="1"/>
          <p:nvPr/>
        </p:nvSpPr>
        <p:spPr>
          <a:xfrm>
            <a:off x="2068954" y="2104200"/>
            <a:ext cx="7315200" cy="93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900" b="1">
                <a:solidFill>
                  <a:srgbClr val="FFFFFF"/>
                </a:solidFill>
                <a:latin typeface="Merriweather"/>
                <a:ea typeface="Merriweather"/>
                <a:cs typeface="Merriweather"/>
                <a:sym typeface="Merriweather"/>
              </a:rPr>
              <a:t>THANK YOU…!</a:t>
            </a:r>
            <a:endParaRPr sz="4900" b="1">
              <a:solidFill>
                <a:srgbClr val="FFFFFF"/>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2159</TotalTime>
  <Words>529</Words>
  <Application>Microsoft Office PowerPoint</Application>
  <PresentationFormat>On-screen Show (16:9)</PresentationFormat>
  <Paragraphs>51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Merriweather</vt:lpstr>
      <vt:lpstr>Roboto</vt:lpstr>
      <vt:lpstr>Wingdings</vt:lpstr>
      <vt:lpstr>Geometric</vt:lpstr>
      <vt:lpstr>     CMR TECHNICAL CAMPUS   </vt:lpstr>
      <vt:lpstr>ABSTRACT </vt:lpstr>
      <vt:lpstr>INTRODUCTION </vt:lpstr>
      <vt:lpstr>EXISTING SYSTEM </vt:lpstr>
      <vt:lpstr>PROPOSED SYSTEM</vt:lpstr>
      <vt:lpstr>ADVANTAGES</vt:lpstr>
      <vt:lpstr>SOFTWARE 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Likhitha Kashaboina</dc:creator>
  <cp:lastModifiedBy>siva yamini mylavarapu</cp:lastModifiedBy>
  <cp:revision>10</cp:revision>
  <dcterms:created xsi:type="dcterms:W3CDTF">2021-12-09T04:48:52Z</dcterms:created>
  <dcterms:modified xsi:type="dcterms:W3CDTF">2022-08-07T18:11:09Z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b176e80f6e124840927e7649fee05544</vt:lpwstr>
  </property>
</Properties>
</file>