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7"/>
  </p:notesMasterIdLst>
  <p:sldIdLst>
    <p:sldId id="258" r:id="rId2"/>
    <p:sldId id="260" r:id="rId3"/>
    <p:sldId id="261" r:id="rId4"/>
    <p:sldId id="262" r:id="rId5"/>
    <p:sldId id="264" r:id="rId6"/>
    <p:sldId id="279" r:id="rId7"/>
    <p:sldId id="266" r:id="rId8"/>
    <p:sldId id="280" r:id="rId9"/>
    <p:sldId id="274" r:id="rId10"/>
    <p:sldId id="275" r:id="rId11"/>
    <p:sldId id="276" r:id="rId12"/>
    <p:sldId id="277" r:id="rId13"/>
    <p:sldId id="278" r:id="rId14"/>
    <p:sldId id="283" r:id="rId15"/>
    <p:sldId id="282" r:id="rId16"/>
    <p:sldId id="284" r:id="rId17"/>
    <p:sldId id="285" r:id="rId18"/>
    <p:sldId id="286" r:id="rId19"/>
    <p:sldId id="289" r:id="rId20"/>
    <p:sldId id="288" r:id="rId21"/>
    <p:sldId id="287" r:id="rId22"/>
    <p:sldId id="271" r:id="rId23"/>
    <p:sldId id="291" r:id="rId24"/>
    <p:sldId id="290" r:id="rId25"/>
    <p:sldId id="273" r:id="rId2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p:scale>
          <a:sx n="102" d="100"/>
          <a:sy n="102" d="100"/>
        </p:scale>
        <p:origin x="-480" y="22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1048678" name="Google Shape;3;n"/>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79"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45750479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1048606" name="Google Shape;89;g5f694a64e9e8c9f0_2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07" name="Google Shape;90;g5f694a64e9e8c9f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048612" name="Google Shape;117;g1572338adf70209e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13" name="Google Shape;118;g1572338adf70209e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48617" name="Google Shape;101;g1572338adf70209e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18" name="Google Shape;102;g1572338adf70209e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48621" name="Google Shape;109;g1572338adf70209e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22" name="Google Shape;110;g1572338adf70209e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048652" name="Google Shape;149;g1572338adf70209e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53" name="Google Shape;150;g1572338adf70209e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22" name="Google Shape;10;p2"/>
          <p:cNvGrpSpPr/>
          <p:nvPr/>
        </p:nvGrpSpPr>
        <p:grpSpPr>
          <a:xfrm>
            <a:off x="6098378" y="5"/>
            <a:ext cx="3045625" cy="2030570"/>
            <a:chOff x="6098378" y="5"/>
            <a:chExt cx="3045625" cy="2030570"/>
          </a:xfrm>
        </p:grpSpPr>
        <p:sp>
          <p:nvSpPr>
            <p:cNvPr id="1048579"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580"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581"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582"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583"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8584"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048585"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048586"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33" name="Google Shape;20;p3"/>
          <p:cNvGrpSpPr/>
          <p:nvPr/>
        </p:nvGrpSpPr>
        <p:grpSpPr>
          <a:xfrm>
            <a:off x="6098378" y="5"/>
            <a:ext cx="3045625" cy="2030570"/>
            <a:chOff x="6098378" y="5"/>
            <a:chExt cx="3045625" cy="2030570"/>
          </a:xfrm>
        </p:grpSpPr>
        <p:sp>
          <p:nvSpPr>
            <p:cNvPr id="104859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59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59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59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59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859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04859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104865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lvl1pPr>
            <a:lvl2pPr lvl="1">
              <a:spcBef>
                <a:spcPts val="0"/>
              </a:spcBef>
              <a:spcAft>
                <a:spcPts val="0"/>
              </a:spcAft>
              <a:buSzPts val="3000"/>
              <a:buNone/>
            </a:lvl2pPr>
            <a:lvl3pPr lvl="2">
              <a:spcBef>
                <a:spcPts val="0"/>
              </a:spcBef>
              <a:spcAft>
                <a:spcPts val="0"/>
              </a:spcAft>
              <a:buSzPts val="3000"/>
              <a:buNone/>
            </a:lvl3pPr>
            <a:lvl4pPr lvl="3">
              <a:spcBef>
                <a:spcPts val="0"/>
              </a:spcBef>
              <a:spcAft>
                <a:spcPts val="0"/>
              </a:spcAft>
              <a:buSzPts val="3000"/>
              <a:buNone/>
            </a:lvl4pPr>
            <a:lvl5pPr lvl="4">
              <a:spcBef>
                <a:spcPts val="0"/>
              </a:spcBef>
              <a:spcAft>
                <a:spcPts val="0"/>
              </a:spcAft>
              <a:buSzPts val="3000"/>
              <a:buNone/>
            </a:lvl5pPr>
            <a:lvl6pPr lvl="5">
              <a:spcBef>
                <a:spcPts val="0"/>
              </a:spcBef>
              <a:spcAft>
                <a:spcPts val="0"/>
              </a:spcAft>
              <a:buSzPts val="3000"/>
              <a:buNone/>
            </a:lvl6pPr>
            <a:lvl7pPr lvl="6">
              <a:spcBef>
                <a:spcPts val="0"/>
              </a:spcBef>
              <a:spcAft>
                <a:spcPts val="0"/>
              </a:spcAft>
              <a:buSzPts val="3000"/>
              <a:buNone/>
            </a:lvl7pPr>
            <a:lvl8pPr lvl="7">
              <a:spcBef>
                <a:spcPts val="0"/>
              </a:spcBef>
              <a:spcAft>
                <a:spcPts val="0"/>
              </a:spcAft>
              <a:buSzPts val="3000"/>
              <a:buNone/>
            </a:lvl8pPr>
            <a:lvl9pPr lvl="8">
              <a:spcBef>
                <a:spcPts val="0"/>
              </a:spcBef>
              <a:spcAft>
                <a:spcPts val="0"/>
              </a:spcAft>
              <a:buSzPts val="3000"/>
              <a:buNone/>
            </a:lvl9pPr>
          </a:lstStyle>
          <a:p>
            <a:endParaRPr/>
          </a:p>
        </p:txBody>
      </p:sp>
      <p:sp>
        <p:nvSpPr>
          <p:cNvPr id="104866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04866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04866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1048663"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lvl1pPr>
            <a:lvl2pPr lvl="1">
              <a:spcBef>
                <a:spcPts val="0"/>
              </a:spcBef>
              <a:spcAft>
                <a:spcPts val="0"/>
              </a:spcAft>
              <a:buSzPts val="3000"/>
              <a:buNone/>
            </a:lvl2pPr>
            <a:lvl3pPr lvl="2">
              <a:spcBef>
                <a:spcPts val="0"/>
              </a:spcBef>
              <a:spcAft>
                <a:spcPts val="0"/>
              </a:spcAft>
              <a:buSzPts val="3000"/>
              <a:buNone/>
            </a:lvl3pPr>
            <a:lvl4pPr lvl="3">
              <a:spcBef>
                <a:spcPts val="0"/>
              </a:spcBef>
              <a:spcAft>
                <a:spcPts val="0"/>
              </a:spcAft>
              <a:buSzPts val="3000"/>
              <a:buNone/>
            </a:lvl4pPr>
            <a:lvl5pPr lvl="4">
              <a:spcBef>
                <a:spcPts val="0"/>
              </a:spcBef>
              <a:spcAft>
                <a:spcPts val="0"/>
              </a:spcAft>
              <a:buSzPts val="3000"/>
              <a:buNone/>
            </a:lvl5pPr>
            <a:lvl6pPr lvl="5">
              <a:spcBef>
                <a:spcPts val="0"/>
              </a:spcBef>
              <a:spcAft>
                <a:spcPts val="0"/>
              </a:spcAft>
              <a:buSzPts val="3000"/>
              <a:buNone/>
            </a:lvl6pPr>
            <a:lvl7pPr lvl="6">
              <a:spcBef>
                <a:spcPts val="0"/>
              </a:spcBef>
              <a:spcAft>
                <a:spcPts val="0"/>
              </a:spcAft>
              <a:buSzPts val="3000"/>
              <a:buNone/>
            </a:lvl7pPr>
            <a:lvl8pPr lvl="7">
              <a:spcBef>
                <a:spcPts val="0"/>
              </a:spcBef>
              <a:spcAft>
                <a:spcPts val="0"/>
              </a:spcAft>
              <a:buSzPts val="3000"/>
              <a:buNone/>
            </a:lvl8pPr>
            <a:lvl9pPr lvl="8">
              <a:spcBef>
                <a:spcPts val="0"/>
              </a:spcBef>
              <a:spcAft>
                <a:spcPts val="0"/>
              </a:spcAft>
              <a:buSzPts val="3000"/>
              <a:buNone/>
            </a:lvl9pPr>
          </a:lstStyle>
          <a:p>
            <a:endParaRPr/>
          </a:p>
        </p:txBody>
      </p:sp>
      <p:sp>
        <p:nvSpPr>
          <p:cNvPr id="1048664"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1048665"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1048666"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048667"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1048654"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45740" name="Google Shape;61;p9"/>
          <p:cNvCxnSpPr>
            <a:cxnSpLocks/>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1048655"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048656"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048657"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1048658"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1048668"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lvl1pPr>
          </a:lstStyle>
          <a:p>
            <a:endParaRPr/>
          </a:p>
        </p:txBody>
      </p:sp>
      <p:sp>
        <p:nvSpPr>
          <p:cNvPr id="1048669"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65" name="Google Shape;70;p11"/>
          <p:cNvGrpSpPr/>
          <p:nvPr/>
        </p:nvGrpSpPr>
        <p:grpSpPr>
          <a:xfrm>
            <a:off x="6098378" y="5"/>
            <a:ext cx="3045625" cy="2030570"/>
            <a:chOff x="6098378" y="5"/>
            <a:chExt cx="3045625" cy="2030570"/>
          </a:xfrm>
        </p:grpSpPr>
        <p:sp>
          <p:nvSpPr>
            <p:cNvPr id="1048670"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71"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72"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73"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74"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8675"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1048676"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1048677"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104857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104857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104857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1048598" name="Google Shape;92;p14"/>
          <p:cNvSpPr txBox="1">
            <a:spLocks noGrp="1"/>
          </p:cNvSpPr>
          <p:nvPr>
            <p:ph type="title"/>
          </p:nvPr>
        </p:nvSpPr>
        <p:spPr>
          <a:xfrm>
            <a:off x="332509" y="-59975"/>
            <a:ext cx="8285923" cy="1913575"/>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b="1" dirty="0"/>
              <a:t>     </a:t>
            </a:r>
            <a:r>
              <a:rPr lang="en-GB" sz="3600" b="1" dirty="0"/>
              <a:t>CMR TECHNICAL CAMPUS</a:t>
            </a:r>
            <a:r>
              <a:rPr lang="en-GB" b="1" dirty="0">
                <a:latin typeface="Merriweather"/>
                <a:sym typeface="Merriweather"/>
              </a:rPr>
              <a:t/>
            </a:r>
            <a:br>
              <a:rPr lang="en-GB" b="1" dirty="0">
                <a:latin typeface="Merriweather"/>
                <a:sym typeface="Merriweather"/>
              </a:rPr>
            </a:br>
            <a:r>
              <a:rPr lang="en-GB" b="1" dirty="0">
                <a:latin typeface="Merriweather"/>
                <a:sym typeface="Merriweather"/>
              </a:rPr>
              <a:t>  </a:t>
            </a:r>
            <a:endParaRPr b="1" dirty="0">
              <a:latin typeface="Merriweather"/>
              <a:ea typeface="Merriweather"/>
              <a:cs typeface="Merriweather"/>
              <a:sym typeface="Merriweather"/>
            </a:endParaRPr>
          </a:p>
        </p:txBody>
      </p:sp>
      <p:sp>
        <p:nvSpPr>
          <p:cNvPr id="1048599" name="Google Shape;93;p14"/>
          <p:cNvSpPr txBox="1"/>
          <p:nvPr/>
        </p:nvSpPr>
        <p:spPr>
          <a:xfrm rot="156" flipH="1">
            <a:off x="808467" y="1696134"/>
            <a:ext cx="7490389"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400" b="1" dirty="0">
                <a:solidFill>
                  <a:srgbClr val="FFFFFF"/>
                </a:solidFill>
                <a:latin typeface="Merriweather" panose="00000500000000000000" pitchFamily="2" charset="0"/>
                <a:ea typeface="Roboto"/>
                <a:cs typeface="Roboto"/>
                <a:sym typeface="Roboto"/>
              </a:rPr>
              <a:t>STUDENT RESULT MANAGEMENT SYSTEM</a:t>
            </a:r>
            <a:endParaRPr sz="2400" b="1" dirty="0">
              <a:solidFill>
                <a:srgbClr val="FFFFFF"/>
              </a:solidFill>
              <a:latin typeface="Merriweather" panose="00000500000000000000" pitchFamily="2" charset="0"/>
              <a:ea typeface="Roboto"/>
              <a:cs typeface="Roboto"/>
              <a:sym typeface="Roboto"/>
            </a:endParaRPr>
          </a:p>
        </p:txBody>
      </p:sp>
      <p:sp>
        <p:nvSpPr>
          <p:cNvPr id="1048601" name="Google Shape;95;p14"/>
          <p:cNvSpPr txBox="1"/>
          <p:nvPr/>
        </p:nvSpPr>
        <p:spPr>
          <a:xfrm>
            <a:off x="692725" y="2733566"/>
            <a:ext cx="60591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b="1" u="sng" dirty="0">
                <a:solidFill>
                  <a:srgbClr val="FFFFFF"/>
                </a:solidFill>
                <a:latin typeface="Merriweather"/>
                <a:ea typeface="Roboto"/>
                <a:cs typeface="Roboto"/>
                <a:sym typeface="Merriweather"/>
              </a:rPr>
              <a:t>PRESENTED BY</a:t>
            </a:r>
            <a:r>
              <a:rPr lang="en-GB" sz="2000" u="sng" dirty="0">
                <a:solidFill>
                  <a:srgbClr val="FFFFFF"/>
                </a:solidFill>
                <a:latin typeface="Roboto"/>
                <a:ea typeface="Roboto"/>
                <a:cs typeface="Roboto"/>
                <a:sym typeface="Roboto"/>
              </a:rPr>
              <a:t> </a:t>
            </a:r>
            <a:r>
              <a:rPr lang="en-GB" sz="2000" b="1" u="sng" dirty="0" smtClean="0">
                <a:solidFill>
                  <a:srgbClr val="FFFFFF"/>
                </a:solidFill>
                <a:latin typeface="Roboto"/>
                <a:ea typeface="Roboto"/>
                <a:cs typeface="Roboto"/>
                <a:sym typeface="Roboto"/>
              </a:rPr>
              <a:t>:</a:t>
            </a:r>
            <a:endParaRPr sz="2000" b="1" u="sng" dirty="0">
              <a:solidFill>
                <a:srgbClr val="FFFFFF"/>
              </a:solidFill>
              <a:latin typeface="Roboto"/>
              <a:ea typeface="Roboto"/>
              <a:cs typeface="Roboto"/>
              <a:sym typeface="Roboto"/>
            </a:endParaRPr>
          </a:p>
        </p:txBody>
      </p:sp>
      <p:sp>
        <p:nvSpPr>
          <p:cNvPr id="1048602" name="Google Shape;96;p14"/>
          <p:cNvSpPr txBox="1"/>
          <p:nvPr/>
        </p:nvSpPr>
        <p:spPr>
          <a:xfrm>
            <a:off x="1049189" y="3073500"/>
            <a:ext cx="6059100" cy="1415742"/>
          </a:xfrm>
          <a:prstGeom prst="rect">
            <a:avLst/>
          </a:prstGeom>
          <a:noFill/>
          <a:ln>
            <a:noFill/>
          </a:ln>
        </p:spPr>
        <p:txBody>
          <a:bodyPr spcFirstLastPara="1" wrap="square" lIns="91425" tIns="91425" rIns="91425" bIns="91425" anchor="t" anchorCtr="0">
            <a:spAutoFit/>
          </a:bodyPr>
          <a:lstStyle/>
          <a:p>
            <a:pPr marL="342900" lvl="0" indent="-342900" algn="l" rtl="0">
              <a:spcBef>
                <a:spcPts val="0"/>
              </a:spcBef>
              <a:spcAft>
                <a:spcPts val="0"/>
              </a:spcAft>
              <a:buFont typeface="Arial" pitchFamily="34" charset="0"/>
              <a:buChar char="•"/>
            </a:pPr>
            <a:r>
              <a:rPr lang="en-GB" sz="2000" dirty="0" err="1">
                <a:solidFill>
                  <a:srgbClr val="FFFFFF"/>
                </a:solidFill>
                <a:latin typeface="Roboto"/>
                <a:ea typeface="Roboto"/>
                <a:cs typeface="Roboto"/>
                <a:sym typeface="Roboto"/>
              </a:rPr>
              <a:t>M.Siva</a:t>
            </a:r>
            <a:r>
              <a:rPr lang="en-GB" sz="2000" dirty="0">
                <a:solidFill>
                  <a:srgbClr val="FFFFFF"/>
                </a:solidFill>
                <a:latin typeface="Roboto"/>
                <a:ea typeface="Roboto"/>
                <a:cs typeface="Roboto"/>
                <a:sym typeface="Roboto"/>
              </a:rPr>
              <a:t> Yamini(197R1A0537)</a:t>
            </a:r>
          </a:p>
          <a:p>
            <a:pPr marL="342900" lvl="0" indent="-342900" algn="l" rtl="0">
              <a:spcBef>
                <a:spcPts val="0"/>
              </a:spcBef>
              <a:spcAft>
                <a:spcPts val="0"/>
              </a:spcAft>
              <a:buFont typeface="Arial" pitchFamily="34" charset="0"/>
              <a:buChar char="•"/>
            </a:pPr>
            <a:r>
              <a:rPr lang="en-GB" sz="2000" dirty="0" err="1">
                <a:solidFill>
                  <a:srgbClr val="FFFFFF"/>
                </a:solidFill>
                <a:latin typeface="Roboto"/>
                <a:ea typeface="Roboto"/>
                <a:cs typeface="Roboto"/>
                <a:sym typeface="Roboto"/>
              </a:rPr>
              <a:t>R.Rakshith</a:t>
            </a:r>
            <a:r>
              <a:rPr lang="en-GB" sz="2000" dirty="0">
                <a:solidFill>
                  <a:srgbClr val="FFFFFF"/>
                </a:solidFill>
                <a:latin typeface="Roboto"/>
                <a:ea typeface="Roboto"/>
                <a:cs typeface="Roboto"/>
                <a:sym typeface="Roboto"/>
              </a:rPr>
              <a:t>(197R1A0547)</a:t>
            </a:r>
          </a:p>
          <a:p>
            <a:pPr marL="342900" lvl="0" indent="-342900" algn="l" rtl="0">
              <a:spcBef>
                <a:spcPts val="0"/>
              </a:spcBef>
              <a:spcAft>
                <a:spcPts val="0"/>
              </a:spcAft>
              <a:buFont typeface="Arial" pitchFamily="34" charset="0"/>
              <a:buChar char="•"/>
            </a:pPr>
            <a:r>
              <a:rPr lang="en-GB" sz="2000" dirty="0" err="1">
                <a:solidFill>
                  <a:srgbClr val="FFFFFF"/>
                </a:solidFill>
                <a:latin typeface="Roboto"/>
                <a:ea typeface="Roboto"/>
                <a:cs typeface="Roboto"/>
                <a:sym typeface="Roboto"/>
              </a:rPr>
              <a:t>B.Sai</a:t>
            </a:r>
            <a:r>
              <a:rPr lang="en-GB" sz="2000" dirty="0">
                <a:solidFill>
                  <a:srgbClr val="FFFFFF"/>
                </a:solidFill>
                <a:latin typeface="Roboto"/>
                <a:ea typeface="Roboto"/>
                <a:cs typeface="Roboto"/>
                <a:sym typeface="Roboto"/>
              </a:rPr>
              <a:t> </a:t>
            </a:r>
            <a:r>
              <a:rPr lang="en-GB" sz="2000" dirty="0" err="1">
                <a:solidFill>
                  <a:srgbClr val="FFFFFF"/>
                </a:solidFill>
                <a:latin typeface="Roboto"/>
                <a:ea typeface="Roboto"/>
                <a:cs typeface="Roboto"/>
                <a:sym typeface="Roboto"/>
              </a:rPr>
              <a:t>Charan</a:t>
            </a:r>
            <a:r>
              <a:rPr lang="en-GB" sz="2000" dirty="0">
                <a:solidFill>
                  <a:srgbClr val="FFFFFF"/>
                </a:solidFill>
                <a:latin typeface="Roboto"/>
                <a:ea typeface="Roboto"/>
                <a:cs typeface="Roboto"/>
                <a:sym typeface="Roboto"/>
              </a:rPr>
              <a:t>(197R1A0506</a:t>
            </a:r>
            <a:r>
              <a:rPr lang="en-GB" sz="2000" dirty="0" smtClean="0">
                <a:solidFill>
                  <a:srgbClr val="FFFFFF"/>
                </a:solidFill>
                <a:latin typeface="Roboto"/>
                <a:ea typeface="Roboto"/>
                <a:cs typeface="Roboto"/>
                <a:sym typeface="Roboto"/>
              </a:rPr>
              <a:t>)</a:t>
            </a:r>
          </a:p>
          <a:p>
            <a:pPr marL="342900" lvl="0" indent="-342900" algn="l" rtl="0">
              <a:spcBef>
                <a:spcPts val="0"/>
              </a:spcBef>
              <a:spcAft>
                <a:spcPts val="0"/>
              </a:spcAft>
              <a:buFont typeface="Arial" pitchFamily="34" charset="0"/>
              <a:buChar char="•"/>
            </a:pPr>
            <a:endParaRPr sz="2000" dirty="0">
              <a:solidFill>
                <a:srgbClr val="FFFFFF"/>
              </a:solidFill>
              <a:latin typeface="Roboto"/>
              <a:ea typeface="Roboto"/>
              <a:cs typeface="Roboto"/>
              <a:sym typeface="Roboto"/>
            </a:endParaRPr>
          </a:p>
        </p:txBody>
      </p:sp>
      <p:sp>
        <p:nvSpPr>
          <p:cNvPr id="1048603" name="Google Shape;97;p14"/>
          <p:cNvSpPr txBox="1"/>
          <p:nvPr/>
        </p:nvSpPr>
        <p:spPr>
          <a:xfrm>
            <a:off x="692725" y="3505300"/>
            <a:ext cx="7315200" cy="42415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1048604" name="Google Shape;98;p14"/>
          <p:cNvSpPr txBox="1"/>
          <p:nvPr/>
        </p:nvSpPr>
        <p:spPr>
          <a:xfrm>
            <a:off x="1146175" y="3505300"/>
            <a:ext cx="7315200" cy="42415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1048605" name="Google Shape;99;p14"/>
          <p:cNvSpPr txBox="1"/>
          <p:nvPr/>
        </p:nvSpPr>
        <p:spPr>
          <a:xfrm>
            <a:off x="692725" y="4059430"/>
            <a:ext cx="7315200" cy="80018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b="1" u="sng" dirty="0">
                <a:solidFill>
                  <a:srgbClr val="FFFFFF"/>
                </a:solidFill>
                <a:latin typeface="Merriweather"/>
                <a:ea typeface="Merriweather"/>
                <a:cs typeface="Merriweather"/>
                <a:sym typeface="Merriweather"/>
              </a:rPr>
              <a:t>PROJECT GUIDE : </a:t>
            </a:r>
            <a:endParaRPr sz="2000" b="1" u="sng" dirty="0">
              <a:solidFill>
                <a:srgbClr val="FFFFFF"/>
              </a:solidFill>
              <a:latin typeface="Merriweather"/>
              <a:ea typeface="Merriweather"/>
              <a:cs typeface="Merriweather"/>
              <a:sym typeface="Merriweather"/>
            </a:endParaRPr>
          </a:p>
          <a:p>
            <a:pPr lvl="0" algn="l" rtl="0">
              <a:spcBef>
                <a:spcPts val="0"/>
              </a:spcBef>
              <a:spcAft>
                <a:spcPts val="0"/>
              </a:spcAft>
            </a:pPr>
            <a:r>
              <a:rPr lang="en-GB" sz="2000" dirty="0">
                <a:solidFill>
                  <a:srgbClr val="FFFFFF"/>
                </a:solidFill>
                <a:latin typeface="Roboto"/>
                <a:ea typeface="Roboto"/>
                <a:cs typeface="Roboto"/>
                <a:sym typeface="Roboto"/>
              </a:rPr>
              <a:t> </a:t>
            </a:r>
            <a:r>
              <a:rPr lang="en-GB" sz="2000" dirty="0" smtClean="0">
                <a:solidFill>
                  <a:srgbClr val="FFFFFF"/>
                </a:solidFill>
                <a:latin typeface="Roboto"/>
                <a:ea typeface="Roboto"/>
                <a:cs typeface="Roboto"/>
                <a:sym typeface="Roboto"/>
              </a:rPr>
              <a:t>        </a:t>
            </a:r>
            <a:r>
              <a:rPr lang="en-GB" sz="2000" dirty="0" err="1" smtClean="0">
                <a:solidFill>
                  <a:srgbClr val="FFFFFF"/>
                </a:solidFill>
                <a:latin typeface="Roboto"/>
                <a:ea typeface="Roboto"/>
                <a:cs typeface="Roboto"/>
                <a:sym typeface="Roboto"/>
              </a:rPr>
              <a:t>Punyaban</a:t>
            </a:r>
            <a:r>
              <a:rPr lang="en-GB" sz="2000" dirty="0" smtClean="0">
                <a:solidFill>
                  <a:srgbClr val="FFFFFF"/>
                </a:solidFill>
                <a:latin typeface="Roboto"/>
                <a:ea typeface="Roboto"/>
                <a:cs typeface="Roboto"/>
                <a:sym typeface="Roboto"/>
              </a:rPr>
              <a:t> Patel</a:t>
            </a:r>
            <a:endParaRPr sz="2000" dirty="0">
              <a:solidFill>
                <a:srgbClr val="FFFFFF"/>
              </a:solidFill>
              <a:latin typeface="Roboto"/>
              <a:ea typeface="Roboto"/>
              <a:cs typeface="Roboto"/>
              <a:sym typeface="Roboto"/>
            </a:endParaRPr>
          </a:p>
        </p:txBody>
      </p:sp>
      <p:pic>
        <p:nvPicPr>
          <p:cNvPr id="10" name="Picture 9">
            <a:extLst>
              <a:ext uri="{FF2B5EF4-FFF2-40B4-BE49-F238E27FC236}">
                <a16:creationId xmlns="" xmlns:a16="http://schemas.microsoft.com/office/drawing/2014/main" id="{15CC328D-D42D-4179-9A96-F81BED58120B}"/>
              </a:ext>
            </a:extLst>
          </p:cNvPr>
          <p:cNvPicPr>
            <a:picLocks noChangeAspect="1"/>
          </p:cNvPicPr>
          <p:nvPr/>
        </p:nvPicPr>
        <p:blipFill>
          <a:blip r:embed="rId3"/>
          <a:stretch>
            <a:fillRect/>
          </a:stretch>
        </p:blipFill>
        <p:spPr>
          <a:xfrm>
            <a:off x="294116" y="165654"/>
            <a:ext cx="1106553" cy="98360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037" y="280556"/>
            <a:ext cx="8539645" cy="779317"/>
          </a:xfrm>
        </p:spPr>
        <p:txBody>
          <a:bodyPr>
            <a:normAutofit/>
          </a:bodyPr>
          <a:lstStyle/>
          <a:p>
            <a:r>
              <a:rPr lang="en-US" sz="2400" dirty="0" smtClean="0"/>
              <a:t>Class Diagram :</a:t>
            </a:r>
            <a:endParaRPr lang="en-US" sz="2400" dirty="0"/>
          </a:p>
        </p:txBody>
      </p:sp>
      <p:pic>
        <p:nvPicPr>
          <p:cNvPr id="4" name="Picture 3" descr="C:\Users\pande\Downloads\Untitled Diagram (4).png"/>
          <p:cNvPicPr/>
          <p:nvPr/>
        </p:nvPicPr>
        <p:blipFill>
          <a:blip r:embed="rId2"/>
          <a:srcRect/>
          <a:stretch>
            <a:fillRect/>
          </a:stretch>
        </p:blipFill>
        <p:spPr bwMode="auto">
          <a:xfrm>
            <a:off x="1184564" y="1340427"/>
            <a:ext cx="6670963" cy="3096491"/>
          </a:xfrm>
          <a:prstGeom prst="rect">
            <a:avLst/>
          </a:prstGeom>
          <a:noFill/>
          <a:ln w="9525">
            <a:noFill/>
            <a:miter lim="800000"/>
            <a:headEnd/>
            <a:tailEnd/>
          </a:ln>
        </p:spPr>
      </p:pic>
    </p:spTree>
    <p:extLst>
      <p:ext uri="{BB962C8B-B14F-4D97-AF65-F5344CB8AC3E}">
        <p14:creationId xmlns:p14="http://schemas.microsoft.com/office/powerpoint/2010/main" val="2337794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8991" y="301336"/>
            <a:ext cx="8581209" cy="685800"/>
          </a:xfrm>
        </p:spPr>
        <p:txBody>
          <a:bodyPr>
            <a:normAutofit/>
          </a:bodyPr>
          <a:lstStyle/>
          <a:p>
            <a:r>
              <a:rPr lang="en-US" sz="2400" dirty="0" smtClean="0"/>
              <a:t>Student </a:t>
            </a:r>
            <a:r>
              <a:rPr lang="en-US" sz="2400" dirty="0"/>
              <a:t>c</a:t>
            </a:r>
            <a:r>
              <a:rPr lang="en-US" sz="2400" dirty="0" smtClean="0"/>
              <a:t>ase Diagram:</a:t>
            </a:r>
            <a:endParaRPr lang="en-US" sz="2400" dirty="0"/>
          </a:p>
        </p:txBody>
      </p:sp>
      <p:pic>
        <p:nvPicPr>
          <p:cNvPr id="4" name="Picture 3" descr="case Diagram user"/>
          <p:cNvPicPr/>
          <p:nvPr/>
        </p:nvPicPr>
        <p:blipFill>
          <a:blip r:embed="rId2"/>
          <a:srcRect/>
          <a:stretch>
            <a:fillRect/>
          </a:stretch>
        </p:blipFill>
        <p:spPr bwMode="auto">
          <a:xfrm>
            <a:off x="1675765" y="1489710"/>
            <a:ext cx="5792470" cy="2164080"/>
          </a:xfrm>
          <a:prstGeom prst="rect">
            <a:avLst/>
          </a:prstGeom>
          <a:noFill/>
          <a:ln w="9525">
            <a:noFill/>
            <a:miter lim="800000"/>
            <a:headEnd/>
            <a:tailEnd/>
          </a:ln>
        </p:spPr>
      </p:pic>
    </p:spTree>
    <p:extLst>
      <p:ext uri="{BB962C8B-B14F-4D97-AF65-F5344CB8AC3E}">
        <p14:creationId xmlns:p14="http://schemas.microsoft.com/office/powerpoint/2010/main" val="690997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6645" y="207818"/>
            <a:ext cx="8643555" cy="893618"/>
          </a:xfrm>
        </p:spPr>
        <p:txBody>
          <a:bodyPr>
            <a:normAutofit/>
          </a:bodyPr>
          <a:lstStyle/>
          <a:p>
            <a:r>
              <a:rPr lang="en-US" sz="2400" dirty="0" smtClean="0"/>
              <a:t>Admin Case Diagram:</a:t>
            </a:r>
            <a:endParaRPr lang="en-US" sz="2400" dirty="0"/>
          </a:p>
        </p:txBody>
      </p:sp>
      <p:pic>
        <p:nvPicPr>
          <p:cNvPr id="4" name="Picture 3" descr="C:\Users\anuj_\Desktop\admincasediagram.png"/>
          <p:cNvPicPr/>
          <p:nvPr/>
        </p:nvPicPr>
        <p:blipFill>
          <a:blip r:embed="rId2">
            <a:extLst>
              <a:ext uri="{28A0092B-C50C-407E-A947-70E740481C1C}">
                <a14:useLocalDpi xmlns:a14="http://schemas.microsoft.com/office/drawing/2010/main" val="0"/>
              </a:ext>
            </a:extLst>
          </a:blip>
          <a:srcRect/>
          <a:stretch>
            <a:fillRect/>
          </a:stretch>
        </p:blipFill>
        <p:spPr bwMode="auto">
          <a:xfrm>
            <a:off x="1226127" y="1444335"/>
            <a:ext cx="6826828" cy="3200401"/>
          </a:xfrm>
          <a:prstGeom prst="rect">
            <a:avLst/>
          </a:prstGeom>
          <a:noFill/>
          <a:ln>
            <a:noFill/>
          </a:ln>
        </p:spPr>
      </p:pic>
    </p:spTree>
    <p:extLst>
      <p:ext uri="{BB962C8B-B14F-4D97-AF65-F5344CB8AC3E}">
        <p14:creationId xmlns:p14="http://schemas.microsoft.com/office/powerpoint/2010/main" val="10483477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9382" y="72736"/>
            <a:ext cx="8570818" cy="509155"/>
          </a:xfrm>
        </p:spPr>
        <p:txBody>
          <a:bodyPr>
            <a:normAutofit fontScale="90000"/>
          </a:bodyPr>
          <a:lstStyle/>
          <a:p>
            <a:r>
              <a:rPr lang="en-US" sz="2400" dirty="0" smtClean="0"/>
              <a:t>Activity Diagram:</a:t>
            </a:r>
            <a:endParaRPr lang="en-US" sz="2400" dirty="0"/>
          </a:p>
        </p:txBody>
      </p:sp>
      <p:sp>
        <p:nvSpPr>
          <p:cNvPr id="5" name="AutoShape 2" descr="blob:https://web.whatsapp.com/c730e485-165b-4b1b-bae4-68aa0cf94621"/>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blob:https://web.whatsapp.com/c730e485-165b-4b1b-bae4-68aa0cf94621"/>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7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4536" y="160338"/>
            <a:ext cx="5434446" cy="48169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703138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3519" y="124692"/>
            <a:ext cx="8541326" cy="529935"/>
          </a:xfrm>
        </p:spPr>
        <p:txBody>
          <a:bodyPr>
            <a:normAutofit fontScale="90000"/>
          </a:bodyPr>
          <a:lstStyle/>
          <a:p>
            <a:r>
              <a:rPr lang="en-US" dirty="0" smtClean="0"/>
              <a:t>Sequence Diagram:</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875" y="766763"/>
            <a:ext cx="8096250" cy="360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45402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 y="0"/>
            <a:ext cx="8222100" cy="580913"/>
          </a:xfrm>
        </p:spPr>
        <p:txBody>
          <a:bodyPr>
            <a:normAutofit/>
          </a:bodyPr>
          <a:lstStyle/>
          <a:p>
            <a:r>
              <a:rPr lang="en-US" sz="2400" dirty="0" smtClean="0"/>
              <a:t>Flow chart</a:t>
            </a:r>
            <a:r>
              <a:rPr lang="en-US" sz="2400" dirty="0" smtClean="0"/>
              <a:t>:</a:t>
            </a:r>
            <a:endParaRPr lang="en-US" sz="24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244" y="602428"/>
            <a:ext cx="8337177" cy="4303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094410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35902" y="279918"/>
            <a:ext cx="8484286" cy="4198776"/>
          </a:xfrm>
        </p:spPr>
        <p:txBody>
          <a:bodyPr>
            <a:normAutofit/>
          </a:bodyPr>
          <a:lstStyle/>
          <a:p>
            <a:r>
              <a:rPr lang="en-US" sz="2400" b="1" dirty="0" smtClean="0"/>
              <a:t>Code Implementation:</a:t>
            </a:r>
          </a:p>
          <a:p>
            <a:r>
              <a:rPr lang="en-US" sz="2000" dirty="0" smtClean="0"/>
              <a:t>Creating a Class</a:t>
            </a:r>
          </a:p>
          <a:p>
            <a:endParaRPr lang="en-US" sz="2000" dirty="0"/>
          </a:p>
        </p:txBody>
      </p:sp>
      <p:pic>
        <p:nvPicPr>
          <p:cNvPr id="4" name="Picture 3" descr="Screenshot (8).png"/>
          <p:cNvPicPr/>
          <p:nvPr/>
        </p:nvPicPr>
        <p:blipFill>
          <a:blip r:embed="rId2"/>
          <a:stretch>
            <a:fillRect/>
          </a:stretch>
        </p:blipFill>
        <p:spPr>
          <a:xfrm>
            <a:off x="1212980" y="1091682"/>
            <a:ext cx="6224775" cy="3937518"/>
          </a:xfrm>
          <a:prstGeom prst="rect">
            <a:avLst/>
          </a:prstGeom>
        </p:spPr>
      </p:pic>
    </p:spTree>
    <p:extLst>
      <p:ext uri="{BB962C8B-B14F-4D97-AF65-F5344CB8AC3E}">
        <p14:creationId xmlns:p14="http://schemas.microsoft.com/office/powerpoint/2010/main" val="1099934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7910" y="270588"/>
            <a:ext cx="8400311" cy="4086808"/>
          </a:xfrm>
        </p:spPr>
        <p:txBody>
          <a:bodyPr>
            <a:normAutofit/>
          </a:bodyPr>
          <a:lstStyle/>
          <a:p>
            <a:r>
              <a:rPr lang="en-US" dirty="0" smtClean="0"/>
              <a:t>Creating a Subject:</a:t>
            </a:r>
          </a:p>
          <a:p>
            <a:endParaRPr lang="en-US" dirty="0"/>
          </a:p>
        </p:txBody>
      </p:sp>
      <p:pic>
        <p:nvPicPr>
          <p:cNvPr id="4" name="Picture 3" descr="Screenshot (9).png"/>
          <p:cNvPicPr/>
          <p:nvPr/>
        </p:nvPicPr>
        <p:blipFill>
          <a:blip r:embed="rId2"/>
          <a:stretch>
            <a:fillRect/>
          </a:stretch>
        </p:blipFill>
        <p:spPr>
          <a:xfrm>
            <a:off x="1017037" y="737118"/>
            <a:ext cx="6420718" cy="4086809"/>
          </a:xfrm>
          <a:prstGeom prst="rect">
            <a:avLst/>
          </a:prstGeom>
        </p:spPr>
      </p:pic>
    </p:spTree>
    <p:extLst>
      <p:ext uri="{BB962C8B-B14F-4D97-AF65-F5344CB8AC3E}">
        <p14:creationId xmlns:p14="http://schemas.microsoft.com/office/powerpoint/2010/main" val="3134238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98088" y="410547"/>
            <a:ext cx="8222100" cy="3890864"/>
          </a:xfrm>
        </p:spPr>
        <p:txBody>
          <a:bodyPr>
            <a:normAutofit/>
          </a:bodyPr>
          <a:lstStyle/>
          <a:p>
            <a:r>
              <a:rPr lang="en-US" dirty="0" smtClean="0"/>
              <a:t>Creating a Dashboard:</a:t>
            </a:r>
          </a:p>
          <a:p>
            <a:endParaRPr lang="en-US" dirty="0"/>
          </a:p>
        </p:txBody>
      </p:sp>
      <p:pic>
        <p:nvPicPr>
          <p:cNvPr id="4" name="Picture 3" descr="Screenshot (10).png"/>
          <p:cNvPicPr/>
          <p:nvPr/>
        </p:nvPicPr>
        <p:blipFill>
          <a:blip r:embed="rId2"/>
          <a:stretch>
            <a:fillRect/>
          </a:stretch>
        </p:blipFill>
        <p:spPr>
          <a:xfrm>
            <a:off x="727788" y="959801"/>
            <a:ext cx="7231224" cy="3994753"/>
          </a:xfrm>
          <a:prstGeom prst="rect">
            <a:avLst/>
          </a:prstGeom>
        </p:spPr>
      </p:pic>
    </p:spTree>
    <p:extLst>
      <p:ext uri="{BB962C8B-B14F-4D97-AF65-F5344CB8AC3E}">
        <p14:creationId xmlns:p14="http://schemas.microsoft.com/office/powerpoint/2010/main" val="33081085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79918" y="223935"/>
            <a:ext cx="8540270" cy="4357396"/>
          </a:xfrm>
        </p:spPr>
        <p:txBody>
          <a:bodyPr>
            <a:normAutofit/>
          </a:bodyPr>
          <a:lstStyle/>
          <a:p>
            <a:r>
              <a:rPr lang="en-US" dirty="0" smtClean="0"/>
              <a:t>Student result page</a:t>
            </a:r>
          </a:p>
          <a:p>
            <a:endParaRPr lang="en-US" dirty="0" smtClean="0"/>
          </a:p>
          <a:p>
            <a:endParaRPr lang="en-US" dirty="0"/>
          </a:p>
        </p:txBody>
      </p:sp>
      <p:pic>
        <p:nvPicPr>
          <p:cNvPr id="4" name="Picture 3"/>
          <p:cNvPicPr/>
          <p:nvPr/>
        </p:nvPicPr>
        <p:blipFill>
          <a:blip r:embed="rId2"/>
          <a:stretch>
            <a:fillRect/>
          </a:stretch>
        </p:blipFill>
        <p:spPr>
          <a:xfrm>
            <a:off x="1706245" y="898525"/>
            <a:ext cx="5731510" cy="3346450"/>
          </a:xfrm>
          <a:prstGeom prst="rect">
            <a:avLst/>
          </a:prstGeom>
        </p:spPr>
      </p:pic>
    </p:spTree>
    <p:extLst>
      <p:ext uri="{BB962C8B-B14F-4D97-AF65-F5344CB8AC3E}">
        <p14:creationId xmlns:p14="http://schemas.microsoft.com/office/powerpoint/2010/main" val="2617906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048610" name="Google Shape;120;p17"/>
          <p:cNvSpPr txBox="1">
            <a:spLocks noGrp="1"/>
          </p:cNvSpPr>
          <p:nvPr>
            <p:ph type="title"/>
          </p:nvPr>
        </p:nvSpPr>
        <p:spPr>
          <a:xfrm>
            <a:off x="687600" y="242320"/>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sz="4300" b="1" dirty="0">
                <a:latin typeface="Merriweather"/>
                <a:ea typeface="Merriweather"/>
                <a:cs typeface="Merriweather"/>
                <a:sym typeface="Merriweather"/>
              </a:rPr>
              <a:t>ABSTRACT</a:t>
            </a:r>
            <a:r>
              <a:rPr lang="en-GB" dirty="0"/>
              <a:t> </a:t>
            </a:r>
          </a:p>
        </p:txBody>
      </p:sp>
      <p:sp>
        <p:nvSpPr>
          <p:cNvPr id="1048611" name="Google Shape;121;p17"/>
          <p:cNvSpPr txBox="1"/>
          <p:nvPr/>
        </p:nvSpPr>
        <p:spPr>
          <a:xfrm>
            <a:off x="604473" y="1081120"/>
            <a:ext cx="7768800" cy="3582489"/>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en-GB" sz="2400" dirty="0">
                <a:solidFill>
                  <a:srgbClr val="FFFFFF"/>
                </a:solidFill>
                <a:latin typeface="Roboto"/>
                <a:ea typeface="Roboto"/>
                <a:cs typeface="Roboto"/>
                <a:sym typeface="Roboto"/>
              </a:rPr>
              <a:t>  </a:t>
            </a:r>
            <a:r>
              <a:rPr lang="en-GB" sz="2000" dirty="0">
                <a:solidFill>
                  <a:srgbClr val="FFFFFF"/>
                </a:solidFill>
                <a:latin typeface="Roboto"/>
                <a:ea typeface="Roboto"/>
                <a:cs typeface="Roboto"/>
                <a:sym typeface="Roboto"/>
              </a:rPr>
              <a:t>Student Result Management System provides a simple interface for the maintenance of student details. It can be used by educational institutes or colleges to maintain the records of students easily. It manages the information about various students enrolled in different courses. Progress of the student will be available through a secure, online interface embedded in a web application.</a:t>
            </a:r>
          </a:p>
          <a:p>
            <a:pPr marL="0" lvl="0" indent="0" algn="l" rtl="0">
              <a:lnSpc>
                <a:spcPct val="115000"/>
              </a:lnSpc>
              <a:spcBef>
                <a:spcPts val="0"/>
              </a:spcBef>
              <a:spcAft>
                <a:spcPts val="0"/>
              </a:spcAft>
              <a:buNone/>
            </a:pPr>
            <a:r>
              <a:rPr lang="en-GB" sz="2000" dirty="0">
                <a:solidFill>
                  <a:srgbClr val="FFFFFF"/>
                </a:solidFill>
                <a:latin typeface="Roboto"/>
                <a:ea typeface="Roboto"/>
                <a:cs typeface="Roboto"/>
                <a:sym typeface="Roboto"/>
              </a:rPr>
              <a:t>And Students and Admins are allowed to login with their</a:t>
            </a:r>
            <a:r>
              <a:rPr lang="en-GB" sz="2400" dirty="0">
                <a:solidFill>
                  <a:srgbClr val="FFFFFF"/>
                </a:solidFill>
                <a:latin typeface="Roboto"/>
                <a:ea typeface="Roboto"/>
                <a:cs typeface="Roboto"/>
                <a:sym typeface="Roboto"/>
              </a:rPr>
              <a:t> </a:t>
            </a:r>
            <a:r>
              <a:rPr lang="en-GB" sz="2000" dirty="0">
                <a:solidFill>
                  <a:srgbClr val="FFFFFF"/>
                </a:solidFill>
                <a:latin typeface="Roboto"/>
                <a:ea typeface="Roboto"/>
                <a:cs typeface="Roboto"/>
                <a:sym typeface="Roboto"/>
              </a:rPr>
              <a:t>respective details and passwords assigned by them</a:t>
            </a:r>
            <a:r>
              <a:rPr lang="en-GB" sz="2400" dirty="0">
                <a:solidFill>
                  <a:srgbClr val="FFFFFF"/>
                </a:solidFill>
                <a:latin typeface="Roboto"/>
                <a:ea typeface="Roboto"/>
                <a:cs typeface="Roboto"/>
                <a:sym typeface="Roboto"/>
              </a:rPr>
              <a:t>.</a:t>
            </a:r>
            <a:endParaRPr sz="2400" dirty="0">
              <a:solidFill>
                <a:srgbClr val="FFFFFF"/>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61257" y="345233"/>
            <a:ext cx="8558931" cy="4152122"/>
          </a:xfrm>
        </p:spPr>
        <p:txBody>
          <a:bodyPr>
            <a:normAutofit/>
          </a:bodyPr>
          <a:lstStyle/>
          <a:p>
            <a:r>
              <a:rPr lang="en-US" dirty="0" smtClean="0"/>
              <a:t>DASHBOARD:</a:t>
            </a:r>
          </a:p>
          <a:p>
            <a:endParaRPr lang="en-US" dirty="0"/>
          </a:p>
        </p:txBody>
      </p:sp>
      <p:pic>
        <p:nvPicPr>
          <p:cNvPr id="4" name="Picture 3"/>
          <p:cNvPicPr/>
          <p:nvPr/>
        </p:nvPicPr>
        <p:blipFill>
          <a:blip r:embed="rId2"/>
          <a:stretch>
            <a:fillRect/>
          </a:stretch>
        </p:blipFill>
        <p:spPr>
          <a:xfrm>
            <a:off x="1706245" y="981710"/>
            <a:ext cx="5731510" cy="3180080"/>
          </a:xfrm>
          <a:prstGeom prst="rect">
            <a:avLst/>
          </a:prstGeom>
        </p:spPr>
      </p:pic>
    </p:spTree>
    <p:extLst>
      <p:ext uri="{BB962C8B-B14F-4D97-AF65-F5344CB8AC3E}">
        <p14:creationId xmlns:p14="http://schemas.microsoft.com/office/powerpoint/2010/main" val="40082598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17241" y="214604"/>
            <a:ext cx="8502947" cy="4404049"/>
          </a:xfrm>
        </p:spPr>
        <p:txBody>
          <a:bodyPr>
            <a:normAutofit/>
          </a:bodyPr>
          <a:lstStyle/>
          <a:p>
            <a:r>
              <a:rPr lang="en-US" sz="2400" b="1" dirty="0" smtClean="0"/>
              <a:t>RESULT:</a:t>
            </a:r>
          </a:p>
          <a:p>
            <a:endParaRPr lang="en-US" sz="2400" b="1" dirty="0" smtClean="0"/>
          </a:p>
          <a:p>
            <a:r>
              <a:rPr lang="en-US" sz="2000" dirty="0" smtClean="0"/>
              <a:t>Login page</a:t>
            </a:r>
          </a:p>
          <a:p>
            <a:endParaRPr lang="en-US" sz="2000" dirty="0"/>
          </a:p>
        </p:txBody>
      </p:sp>
      <p:pic>
        <p:nvPicPr>
          <p:cNvPr id="4" name="Picture 3" descr="C:\Users\91939\Pictures\Screenshots\Screenshot (2).png"/>
          <p:cNvPicPr/>
          <p:nvPr/>
        </p:nvPicPr>
        <p:blipFill>
          <a:blip r:embed="rId2"/>
          <a:srcRect/>
          <a:stretch>
            <a:fillRect/>
          </a:stretch>
        </p:blipFill>
        <p:spPr bwMode="auto">
          <a:xfrm>
            <a:off x="1706245" y="1371600"/>
            <a:ext cx="5731510" cy="2911150"/>
          </a:xfrm>
          <a:prstGeom prst="rect">
            <a:avLst/>
          </a:prstGeom>
          <a:noFill/>
          <a:ln w="9525">
            <a:noFill/>
            <a:miter lim="800000"/>
            <a:headEnd/>
            <a:tailEnd/>
          </a:ln>
        </p:spPr>
      </p:pic>
    </p:spTree>
    <p:extLst>
      <p:ext uri="{BB962C8B-B14F-4D97-AF65-F5344CB8AC3E}">
        <p14:creationId xmlns:p14="http://schemas.microsoft.com/office/powerpoint/2010/main" val="14101688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7" name="Title 1"/>
          <p:cNvSpPr>
            <a:spLocks noGrp="1"/>
          </p:cNvSpPr>
          <p:nvPr>
            <p:ph type="ctrTitle"/>
          </p:nvPr>
        </p:nvSpPr>
        <p:spPr>
          <a:xfrm>
            <a:off x="521900" y="327423"/>
            <a:ext cx="8222100" cy="838800"/>
          </a:xfrm>
        </p:spPr>
        <p:txBody>
          <a:bodyPr>
            <a:normAutofit/>
          </a:bodyPr>
          <a:lstStyle/>
          <a:p>
            <a:r>
              <a:rPr lang="en-US" sz="3600" b="1" dirty="0">
                <a:latin typeface="Merriweather" panose="00000500000000000000" pitchFamily="2" charset="0"/>
              </a:rPr>
              <a:t>CONCLUSION</a:t>
            </a:r>
            <a:endParaRPr lang="en-IN" sz="3600" b="1" dirty="0">
              <a:latin typeface="Merriweather" panose="00000500000000000000" pitchFamily="2" charset="0"/>
            </a:endParaRPr>
          </a:p>
        </p:txBody>
      </p:sp>
      <p:sp>
        <p:nvSpPr>
          <p:cNvPr id="1048648" name="Subtitle 2"/>
          <p:cNvSpPr>
            <a:spLocks noGrp="1"/>
          </p:cNvSpPr>
          <p:nvPr>
            <p:ph type="subTitle" idx="1"/>
          </p:nvPr>
        </p:nvSpPr>
        <p:spPr>
          <a:xfrm>
            <a:off x="369488" y="1254258"/>
            <a:ext cx="8222100" cy="3622542"/>
          </a:xfrm>
        </p:spPr>
        <p:txBody>
          <a:bodyPr>
            <a:normAutofit/>
          </a:bodyPr>
          <a:lstStyle/>
          <a:p>
            <a:pPr>
              <a:buFont typeface="Wingdings" pitchFamily="2" charset="2"/>
              <a:buChar char="Ø"/>
            </a:pPr>
            <a:r>
              <a:rPr lang="en-US" dirty="0"/>
              <a:t>The project entitled as STUDENT RESULT MANAGEMENT SYSTEM is a system that handles the students information regarding student results, profile details.</a:t>
            </a:r>
          </a:p>
          <a:p>
            <a:pPr>
              <a:buFont typeface="Wingdings" pitchFamily="2" charset="2"/>
              <a:buChar char="Ø"/>
            </a:pPr>
            <a:r>
              <a:rPr lang="en-US" dirty="0"/>
              <a:t>It is successfully implemented with all the features mentioned.</a:t>
            </a:r>
          </a:p>
          <a:p>
            <a:pPr>
              <a:buFont typeface="Wingdings" pitchFamily="2" charset="2"/>
              <a:buChar char="Ø"/>
            </a:pPr>
            <a:r>
              <a:rPr lang="en-US" dirty="0"/>
              <a:t>The project is designed keeping in view that the problems faced by schools, institutions.</a:t>
            </a:r>
          </a:p>
          <a:p>
            <a:pPr>
              <a:buFont typeface="Wingdings" pitchFamily="2" charset="2"/>
              <a:buChar char="Ø"/>
            </a:pPr>
            <a:r>
              <a:rPr lang="en-US" dirty="0"/>
              <a:t>Deployment of our application will certainly help the schools, </a:t>
            </a:r>
            <a:r>
              <a:rPr lang="en-US" dirty="0" err="1"/>
              <a:t>instiutions</a:t>
            </a:r>
            <a:r>
              <a:rPr lang="en-US" dirty="0"/>
              <a:t> to reduce unnecessary wastage of time and paperwork in maintaining all the information.</a:t>
            </a:r>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79918" y="139960"/>
            <a:ext cx="8540270" cy="4254758"/>
          </a:xfrm>
        </p:spPr>
        <p:txBody>
          <a:bodyPr>
            <a:normAutofit/>
          </a:bodyPr>
          <a:lstStyle/>
          <a:p>
            <a:r>
              <a:rPr lang="en-US" sz="2400" b="1" dirty="0" smtClean="0"/>
              <a:t>Future Enhancement</a:t>
            </a:r>
          </a:p>
          <a:p>
            <a:endParaRPr lang="en-US" sz="2000" dirty="0"/>
          </a:p>
          <a:p>
            <a:r>
              <a:rPr lang="en-US" sz="2000" dirty="0" smtClean="0"/>
              <a:t>With the technology and urbanization, modern needs are rapidly growing, In order to keep the software the performance of the software streamlined as per the growing requirements, it always better to keep adding new features to your tech stack. There are three integral features that should be embedded in SRMS</a:t>
            </a:r>
          </a:p>
          <a:p>
            <a:endParaRPr lang="en-US" sz="2000" dirty="0"/>
          </a:p>
          <a:p>
            <a:pPr>
              <a:buFont typeface="Wingdings" pitchFamily="2" charset="2"/>
              <a:buChar char="Ø"/>
            </a:pPr>
            <a:r>
              <a:rPr lang="en-US" sz="2000" dirty="0" smtClean="0"/>
              <a:t>Cloud Based Software</a:t>
            </a:r>
          </a:p>
          <a:p>
            <a:pPr>
              <a:buFont typeface="Wingdings" pitchFamily="2" charset="2"/>
              <a:buChar char="Ø"/>
            </a:pPr>
            <a:r>
              <a:rPr lang="en-US" sz="2000" dirty="0" smtClean="0"/>
              <a:t>Information Security</a:t>
            </a:r>
          </a:p>
          <a:p>
            <a:pPr>
              <a:buFont typeface="Wingdings" pitchFamily="2" charset="2"/>
              <a:buChar char="Ø"/>
            </a:pPr>
            <a:r>
              <a:rPr lang="en-US" sz="2000" dirty="0" smtClean="0"/>
              <a:t>Integrations</a:t>
            </a:r>
          </a:p>
          <a:p>
            <a:pPr marL="114300" indent="0"/>
            <a:endParaRPr lang="en-US" sz="2000" dirty="0"/>
          </a:p>
        </p:txBody>
      </p:sp>
    </p:spTree>
    <p:extLst>
      <p:ext uri="{BB962C8B-B14F-4D97-AF65-F5344CB8AC3E}">
        <p14:creationId xmlns:p14="http://schemas.microsoft.com/office/powerpoint/2010/main" val="18941673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80847" y="307910"/>
            <a:ext cx="8222100" cy="4068147"/>
          </a:xfrm>
        </p:spPr>
        <p:txBody>
          <a:bodyPr>
            <a:normAutofit/>
          </a:bodyPr>
          <a:lstStyle/>
          <a:p>
            <a:r>
              <a:rPr lang="en-US" b="1" dirty="0" smtClean="0"/>
              <a:t> </a:t>
            </a:r>
            <a:r>
              <a:rPr lang="en-US" b="1" dirty="0"/>
              <a:t>REFERENCES</a:t>
            </a:r>
            <a:endParaRPr lang="en-US" dirty="0"/>
          </a:p>
          <a:p>
            <a:r>
              <a:rPr lang="en-US" dirty="0"/>
              <a:t> </a:t>
            </a:r>
          </a:p>
          <a:p>
            <a:pPr lvl="0">
              <a:buFont typeface="Arial" pitchFamily="34" charset="0"/>
              <a:buChar char="•"/>
            </a:pPr>
            <a:r>
              <a:rPr lang="en-US" dirty="0"/>
              <a:t>https://phpgurukul.com/student-result-management-system/#google_vignette</a:t>
            </a:r>
          </a:p>
          <a:p>
            <a:pPr lvl="0">
              <a:buFont typeface="Arial" pitchFamily="34" charset="0"/>
              <a:buChar char="•"/>
            </a:pPr>
            <a:r>
              <a:rPr lang="en-US" dirty="0"/>
              <a:t>https://www.webslesson.info/2020/12/online-student-result-management-system-in-php-with-mysql.html</a:t>
            </a:r>
          </a:p>
          <a:p>
            <a:pPr lvl="0">
              <a:buFont typeface="Arial" pitchFamily="34" charset="0"/>
              <a:buChar char="•"/>
            </a:pPr>
            <a:r>
              <a:rPr lang="en-US" dirty="0"/>
              <a:t>https://youtu.be/jTKIeERY4hA</a:t>
            </a:r>
          </a:p>
          <a:p>
            <a:pPr lvl="0">
              <a:buFont typeface="Arial" pitchFamily="34" charset="0"/>
              <a:buChar char="•"/>
            </a:pPr>
            <a:r>
              <a:rPr lang="en-US" dirty="0"/>
              <a:t>http://stackoverflow.com/</a:t>
            </a:r>
          </a:p>
          <a:p>
            <a:pPr lvl="0">
              <a:buFont typeface="Arial" pitchFamily="34" charset="0"/>
              <a:buChar char="•"/>
            </a:pPr>
            <a:r>
              <a:rPr lang="en-US" dirty="0"/>
              <a:t>http://www.w3schools.com/</a:t>
            </a:r>
          </a:p>
          <a:p>
            <a:pPr>
              <a:buFont typeface="Arial" pitchFamily="34" charset="0"/>
              <a:buChar char="•"/>
            </a:pPr>
            <a:r>
              <a:rPr lang="en-US" dirty="0"/>
              <a:t>http://www.tutorialspoint.php</a:t>
            </a:r>
            <a:endParaRPr lang="en-US" dirty="0"/>
          </a:p>
        </p:txBody>
      </p:sp>
    </p:spTree>
    <p:extLst>
      <p:ext uri="{BB962C8B-B14F-4D97-AF65-F5344CB8AC3E}">
        <p14:creationId xmlns:p14="http://schemas.microsoft.com/office/powerpoint/2010/main" val="42310789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048651" name="Google Shape;152;p23"/>
          <p:cNvSpPr txBox="1"/>
          <p:nvPr/>
        </p:nvSpPr>
        <p:spPr>
          <a:xfrm>
            <a:off x="2068954" y="2104200"/>
            <a:ext cx="7315200" cy="935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4900" b="1">
                <a:solidFill>
                  <a:srgbClr val="FFFFFF"/>
                </a:solidFill>
                <a:latin typeface="Merriweather"/>
                <a:ea typeface="Merriweather"/>
                <a:cs typeface="Merriweather"/>
                <a:sym typeface="Merriweather"/>
              </a:rPr>
              <a:t>THANK YOU…!</a:t>
            </a:r>
            <a:endParaRPr sz="4900" b="1">
              <a:solidFill>
                <a:srgbClr val="FFFFFF"/>
              </a:solidFill>
              <a:latin typeface="Merriweather"/>
              <a:ea typeface="Merriweather"/>
              <a:cs typeface="Merriweather"/>
              <a:sym typeface="Merriweathe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8614" name="Google Shape;104;p15"/>
          <p:cNvSpPr txBox="1">
            <a:spLocks noGrp="1"/>
          </p:cNvSpPr>
          <p:nvPr>
            <p:ph type="title"/>
          </p:nvPr>
        </p:nvSpPr>
        <p:spPr>
          <a:xfrm>
            <a:off x="616528" y="341734"/>
            <a:ext cx="4959900" cy="7635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sz="3600" b="1" dirty="0">
                <a:latin typeface="Merriweather"/>
                <a:ea typeface="Merriweather"/>
                <a:cs typeface="Merriweather"/>
                <a:sym typeface="Merriweather"/>
              </a:rPr>
              <a:t>INTRODUCTION</a:t>
            </a:r>
            <a:r>
              <a:rPr lang="en-GB" sz="3600" dirty="0"/>
              <a:t> </a:t>
            </a:r>
          </a:p>
        </p:txBody>
      </p:sp>
      <p:sp>
        <p:nvSpPr>
          <p:cNvPr id="1048615" name="Google Shape;105;p15"/>
          <p:cNvSpPr txBox="1"/>
          <p:nvPr/>
        </p:nvSpPr>
        <p:spPr>
          <a:xfrm>
            <a:off x="581892" y="736181"/>
            <a:ext cx="7800109" cy="406558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400" dirty="0">
              <a:solidFill>
                <a:srgbClr val="FFFFFF"/>
              </a:solidFill>
              <a:latin typeface="Roboto"/>
              <a:ea typeface="Roboto"/>
              <a:cs typeface="Roboto"/>
              <a:sym typeface="Roboto"/>
            </a:endParaRPr>
          </a:p>
          <a:p>
            <a:pPr marL="0" lvl="0" indent="0" algn="l" rtl="0">
              <a:spcBef>
                <a:spcPts val="0"/>
              </a:spcBef>
              <a:spcAft>
                <a:spcPts val="0"/>
              </a:spcAft>
              <a:buNone/>
            </a:pPr>
            <a:endParaRPr sz="2200" dirty="0">
              <a:solidFill>
                <a:srgbClr val="FFFFFF"/>
              </a:solidFill>
              <a:latin typeface="Roboto"/>
              <a:ea typeface="Roboto"/>
              <a:cs typeface="Roboto"/>
              <a:sym typeface="Roboto"/>
            </a:endParaRPr>
          </a:p>
          <a:p>
            <a:pPr marL="0" lvl="0" indent="0" algn="just" rtl="0">
              <a:lnSpc>
                <a:spcPct val="115000"/>
              </a:lnSpc>
              <a:spcBef>
                <a:spcPts val="0"/>
              </a:spcBef>
              <a:spcAft>
                <a:spcPts val="0"/>
              </a:spcAft>
              <a:buNone/>
            </a:pPr>
            <a:r>
              <a:rPr lang="en-GB" sz="2200" dirty="0">
                <a:solidFill>
                  <a:srgbClr val="FFFFFF"/>
                </a:solidFill>
                <a:latin typeface="Roboto"/>
                <a:ea typeface="Roboto"/>
                <a:cs typeface="Roboto"/>
                <a:sym typeface="Roboto"/>
              </a:rPr>
              <a:t>The Student Result Management System handles all the details about a Student in our Web-Application designed. The details include  Course details, Personal details, Academic details of students across multiple branches </a:t>
            </a:r>
            <a:r>
              <a:rPr lang="en-GB" sz="2200" dirty="0" err="1">
                <a:solidFill>
                  <a:srgbClr val="FFFFFF"/>
                </a:solidFill>
                <a:latin typeface="Roboto"/>
                <a:ea typeface="Roboto"/>
                <a:cs typeface="Roboto"/>
                <a:sym typeface="Roboto"/>
              </a:rPr>
              <a:t>etc</a:t>
            </a:r>
            <a:r>
              <a:rPr lang="en-GB" sz="2200" dirty="0">
                <a:solidFill>
                  <a:srgbClr val="FFFFFF"/>
                </a:solidFill>
                <a:latin typeface="Roboto"/>
                <a:ea typeface="Roboto"/>
                <a:cs typeface="Roboto"/>
                <a:sym typeface="Roboto"/>
              </a:rPr>
              <a:t>.,.There is a process to manage the student result by using admin panel. We provide many other options which are helpful for the students. Students can search their result using a valid roll.id. </a:t>
            </a:r>
            <a:endParaRPr sz="2200" dirty="0">
              <a:solidFill>
                <a:srgbClr val="FFFFFF"/>
              </a:solidFill>
              <a:latin typeface="Roboto"/>
              <a:ea typeface="Roboto"/>
              <a:cs typeface="Roboto"/>
              <a:sym typeface="Roboto"/>
            </a:endParaRPr>
          </a:p>
        </p:txBody>
      </p:sp>
      <p:pic>
        <p:nvPicPr>
          <p:cNvPr id="2097153" name="Google Shape;106;p15"/>
          <p:cNvPicPr preferRelativeResize="0">
            <a:picLocks/>
          </p:cNvPicPr>
          <p:nvPr/>
        </p:nvPicPr>
        <p:blipFill rotWithShape="1">
          <a:blip r:embed="rId3">
            <a:alphaModFix/>
          </a:blip>
          <a:srcRect l="15749" t="40594" r="12468" b="96885"/>
          <a:stretch>
            <a:fillRect/>
          </a:stretch>
        </p:blipFill>
        <p:spPr>
          <a:xfrm rot="10800000" flipH="1">
            <a:off x="6416952" y="1598323"/>
            <a:ext cx="2632376" cy="2475350"/>
          </a:xfrm>
          <a:prstGeom prst="rect">
            <a:avLst/>
          </a:prstGeom>
          <a:noFill/>
          <a:ln>
            <a:noFill/>
          </a:ln>
        </p:spPr>
      </p:pic>
      <p:sp>
        <p:nvSpPr>
          <p:cNvPr id="1048616" name="Google Shape;107;p15"/>
          <p:cNvSpPr txBox="1"/>
          <p:nvPr/>
        </p:nvSpPr>
        <p:spPr>
          <a:xfrm>
            <a:off x="914400" y="2147601"/>
            <a:ext cx="7315200" cy="42414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dirty="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048619" name="Google Shape;112;p16"/>
          <p:cNvSpPr txBox="1">
            <a:spLocks noGrp="1"/>
          </p:cNvSpPr>
          <p:nvPr>
            <p:ph type="title"/>
          </p:nvPr>
        </p:nvSpPr>
        <p:spPr>
          <a:xfrm>
            <a:off x="921900" y="242729"/>
            <a:ext cx="8222100" cy="83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750" b="1" dirty="0">
                <a:latin typeface="Merriweather"/>
                <a:ea typeface="Merriweather"/>
                <a:cs typeface="Merriweather"/>
                <a:sym typeface="Merriweather"/>
              </a:rPr>
              <a:t>EXISTING SYSTEM</a:t>
            </a:r>
            <a:r>
              <a:rPr lang="en-GB" sz="3750" dirty="0">
                <a:latin typeface="Merriweather"/>
                <a:ea typeface="Merriweather"/>
                <a:cs typeface="Merriweather"/>
                <a:sym typeface="Merriweather"/>
              </a:rPr>
              <a:t> </a:t>
            </a:r>
            <a:endParaRPr dirty="0">
              <a:latin typeface="Merriweather"/>
              <a:ea typeface="Merriweather"/>
              <a:cs typeface="Merriweather"/>
              <a:sym typeface="Merriweather"/>
            </a:endParaRPr>
          </a:p>
        </p:txBody>
      </p:sp>
      <p:sp>
        <p:nvSpPr>
          <p:cNvPr id="1048620" name="Google Shape;113;p16"/>
          <p:cNvSpPr txBox="1"/>
          <p:nvPr/>
        </p:nvSpPr>
        <p:spPr>
          <a:xfrm>
            <a:off x="692727" y="1170708"/>
            <a:ext cx="7536873" cy="2215961"/>
          </a:xfrm>
          <a:prstGeom prst="rect">
            <a:avLst/>
          </a:prstGeom>
          <a:noFill/>
          <a:ln>
            <a:noFill/>
          </a:ln>
        </p:spPr>
        <p:txBody>
          <a:bodyPr spcFirstLastPara="1" wrap="square" lIns="91425" tIns="91425" rIns="91425" bIns="91425" anchor="t" anchorCtr="0">
            <a:spAutoFit/>
          </a:bodyPr>
          <a:lstStyle/>
          <a:p>
            <a:pPr marL="342900" lvl="0" indent="-342900" algn="just" rtl="0">
              <a:spcBef>
                <a:spcPts val="0"/>
              </a:spcBef>
              <a:spcAft>
                <a:spcPts val="0"/>
              </a:spcAft>
              <a:buFont typeface="Wingdings" panose="05000000000000000000" pitchFamily="2" charset="2"/>
              <a:buChar char="Ø"/>
            </a:pPr>
            <a:endParaRPr lang="en-GB" sz="2200" dirty="0">
              <a:solidFill>
                <a:srgbClr val="FFFFFF"/>
              </a:solidFill>
              <a:latin typeface="Roboto"/>
              <a:ea typeface="Roboto"/>
              <a:cs typeface="Roboto"/>
              <a:sym typeface="Roboto"/>
            </a:endParaRPr>
          </a:p>
          <a:p>
            <a:pPr marL="0" lvl="0" indent="0" algn="just" rtl="0">
              <a:spcBef>
                <a:spcPts val="0"/>
              </a:spcBef>
              <a:spcAft>
                <a:spcPts val="0"/>
              </a:spcAft>
              <a:buNone/>
            </a:pPr>
            <a:r>
              <a:rPr lang="en-US" sz="2200" dirty="0">
                <a:solidFill>
                  <a:srgbClr val="FFFFFF"/>
                </a:solidFill>
                <a:latin typeface="Roboto"/>
                <a:ea typeface="Roboto"/>
                <a:cs typeface="Roboto"/>
                <a:sym typeface="Roboto"/>
              </a:rPr>
              <a:t>Teachers usually spend one to two days on each student before they grade their </a:t>
            </a:r>
            <a:r>
              <a:rPr lang="en-US" sz="2200" dirty="0" err="1">
                <a:solidFill>
                  <a:srgbClr val="FFFFFF"/>
                </a:solidFill>
                <a:latin typeface="Roboto"/>
                <a:ea typeface="Roboto"/>
                <a:cs typeface="Roboto"/>
                <a:sym typeface="Roboto"/>
              </a:rPr>
              <a:t>papers,then</a:t>
            </a:r>
            <a:r>
              <a:rPr lang="en-US" sz="2200" dirty="0">
                <a:solidFill>
                  <a:srgbClr val="FFFFFF"/>
                </a:solidFill>
                <a:latin typeface="Roboto"/>
                <a:ea typeface="Roboto"/>
                <a:cs typeface="Roboto"/>
                <a:sym typeface="Roboto"/>
              </a:rPr>
              <a:t> they plot the results on a graph and determine which student ranks on the </a:t>
            </a:r>
            <a:r>
              <a:rPr lang="en-US" sz="2200" dirty="0" err="1">
                <a:solidFill>
                  <a:srgbClr val="FFFFFF"/>
                </a:solidFill>
                <a:latin typeface="Roboto"/>
                <a:ea typeface="Roboto"/>
                <a:cs typeface="Roboto"/>
                <a:sym typeface="Roboto"/>
              </a:rPr>
              <a:t>top.This</a:t>
            </a:r>
            <a:r>
              <a:rPr lang="en-US" sz="2200" dirty="0">
                <a:solidFill>
                  <a:srgbClr val="FFFFFF"/>
                </a:solidFill>
                <a:latin typeface="Roboto"/>
                <a:ea typeface="Roboto"/>
                <a:cs typeface="Roboto"/>
                <a:sym typeface="Roboto"/>
              </a:rPr>
              <a:t> is a very time consuming process and its prone to human error.</a:t>
            </a:r>
            <a:endParaRPr sz="2200" dirty="0">
              <a:solidFill>
                <a:srgbClr val="FFFFFF"/>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5" name="Title 1"/>
          <p:cNvSpPr>
            <a:spLocks noGrp="1"/>
          </p:cNvSpPr>
          <p:nvPr>
            <p:ph type="ctrTitle"/>
          </p:nvPr>
        </p:nvSpPr>
        <p:spPr>
          <a:xfrm>
            <a:off x="224015" y="0"/>
            <a:ext cx="8222112" cy="840640"/>
          </a:xfrm>
        </p:spPr>
        <p:txBody>
          <a:bodyPr/>
          <a:lstStyle/>
          <a:p>
            <a:r>
              <a:rPr lang="en-US" b="1" dirty="0">
                <a:latin typeface="Merriweather" panose="00000500000000000000" pitchFamily="2" charset="0"/>
              </a:rPr>
              <a:t>ADVANTAGES</a:t>
            </a:r>
            <a:endParaRPr lang="en-IN" b="1" dirty="0">
              <a:latin typeface="Merriweather" panose="00000500000000000000" pitchFamily="2" charset="0"/>
            </a:endParaRPr>
          </a:p>
        </p:txBody>
      </p:sp>
      <p:sp>
        <p:nvSpPr>
          <p:cNvPr id="1048626" name="Subtitle 2"/>
          <p:cNvSpPr>
            <a:spLocks noGrp="1"/>
          </p:cNvSpPr>
          <p:nvPr>
            <p:ph type="subTitle" idx="1"/>
          </p:nvPr>
        </p:nvSpPr>
        <p:spPr>
          <a:xfrm>
            <a:off x="108710" y="820882"/>
            <a:ext cx="8763433" cy="3751118"/>
          </a:xfrm>
        </p:spPr>
        <p:txBody>
          <a:bodyPr>
            <a:normAutofit fontScale="85000" lnSpcReduction="20000"/>
          </a:bodyPr>
          <a:lstStyle/>
          <a:p>
            <a:r>
              <a:rPr lang="en-US" dirty="0"/>
              <a:t>Student Result Management System divided in two modules:-</a:t>
            </a:r>
          </a:p>
          <a:p>
            <a:pPr>
              <a:buFont typeface="Wingdings" panose="05000000000000000000" pitchFamily="2" charset="2"/>
              <a:buChar char="Ø"/>
            </a:pPr>
            <a:r>
              <a:rPr lang="en-US" dirty="0"/>
              <a:t> Student</a:t>
            </a:r>
          </a:p>
          <a:p>
            <a:pPr>
              <a:buFont typeface="Wingdings" panose="05000000000000000000" pitchFamily="2" charset="2"/>
              <a:buChar char="Ø"/>
            </a:pPr>
            <a:r>
              <a:rPr lang="en-US" dirty="0"/>
              <a:t> Admin</a:t>
            </a:r>
          </a:p>
          <a:p>
            <a:pPr>
              <a:buFont typeface="Wingdings" panose="05000000000000000000" pitchFamily="2" charset="2"/>
              <a:buChar char="§"/>
            </a:pPr>
            <a:r>
              <a:rPr lang="en-US" dirty="0"/>
              <a:t>Admin Features:</a:t>
            </a:r>
          </a:p>
          <a:p>
            <a:pPr>
              <a:buFont typeface="Wingdings" panose="05000000000000000000" pitchFamily="2" charset="2"/>
              <a:buChar char="§"/>
            </a:pPr>
            <a:r>
              <a:rPr lang="en-US" dirty="0" smtClean="0"/>
              <a:t>Admin </a:t>
            </a:r>
            <a:r>
              <a:rPr lang="en-US" dirty="0"/>
              <a:t>can add/update/ Active/Inactive Subject with class.</a:t>
            </a:r>
          </a:p>
          <a:p>
            <a:pPr>
              <a:buFont typeface="Wingdings" panose="05000000000000000000" pitchFamily="2" charset="2"/>
              <a:buChar char="§"/>
            </a:pPr>
            <a:r>
              <a:rPr lang="en-US" dirty="0"/>
              <a:t>Admin can register new student and also edit information of the student.</a:t>
            </a:r>
          </a:p>
          <a:p>
            <a:pPr>
              <a:buFont typeface="Wingdings" panose="05000000000000000000" pitchFamily="2" charset="2"/>
              <a:buChar char="§"/>
            </a:pPr>
            <a:r>
              <a:rPr lang="en-US" dirty="0" smtClean="0"/>
              <a:t>Student </a:t>
            </a:r>
            <a:r>
              <a:rPr lang="en-US" dirty="0"/>
              <a:t>can view and download their </a:t>
            </a:r>
            <a:r>
              <a:rPr lang="en-US" dirty="0" smtClean="0"/>
              <a:t>results.</a:t>
            </a:r>
          </a:p>
          <a:p>
            <a:pPr>
              <a:buFont typeface="Wingdings" panose="05000000000000000000" pitchFamily="2" charset="2"/>
              <a:buChar char="§"/>
            </a:pPr>
            <a:endParaRPr lang="en-US" dirty="0" smtClean="0"/>
          </a:p>
          <a:p>
            <a:pPr marL="114300" indent="0"/>
            <a:endParaRPr lang="en-US" dirty="0" smtClean="0"/>
          </a:p>
          <a:p>
            <a:pPr marL="114300" indent="0"/>
            <a:r>
              <a:rPr lang="en-US" sz="4800" dirty="0" smtClean="0"/>
              <a:t>DISADVANTAGES</a:t>
            </a:r>
          </a:p>
          <a:p>
            <a:pPr marL="114300" indent="0"/>
            <a:endParaRPr lang="en-US" sz="4800" dirty="0" smtClean="0"/>
          </a:p>
          <a:p>
            <a:pPr marL="114300" indent="0"/>
            <a:r>
              <a:rPr lang="en-US" sz="2200" dirty="0" smtClean="0"/>
              <a:t>In comparison to the WAMP server, configuration and setting are more difficult</a:t>
            </a:r>
            <a:endParaRPr lang="en-US" sz="2200" dirty="0"/>
          </a:p>
          <a:p>
            <a:pPr>
              <a:buFont typeface="Wingdings" panose="05000000000000000000" pitchFamily="2" charset="2"/>
              <a:buChar char="§"/>
            </a:pPr>
            <a:endParaRPr lang="en-US" dirty="0"/>
          </a:p>
          <a:p>
            <a:pPr marL="114300" indent="0"/>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082" y="322118"/>
            <a:ext cx="8685118" cy="644237"/>
          </a:xfrm>
        </p:spPr>
        <p:txBody>
          <a:bodyPr>
            <a:noAutofit/>
          </a:bodyPr>
          <a:lstStyle/>
          <a:p>
            <a:r>
              <a:rPr lang="en-US" sz="3200" dirty="0" smtClean="0"/>
              <a:t>Proposed System:</a:t>
            </a:r>
            <a:endParaRPr lang="en-US" sz="3200" dirty="0"/>
          </a:p>
        </p:txBody>
      </p:sp>
      <p:sp>
        <p:nvSpPr>
          <p:cNvPr id="3" name="Subtitle 2"/>
          <p:cNvSpPr>
            <a:spLocks noGrp="1"/>
          </p:cNvSpPr>
          <p:nvPr>
            <p:ph type="subTitle" idx="1"/>
          </p:nvPr>
        </p:nvSpPr>
        <p:spPr>
          <a:xfrm>
            <a:off x="436418" y="1049481"/>
            <a:ext cx="8383770" cy="2899063"/>
          </a:xfrm>
        </p:spPr>
        <p:txBody>
          <a:bodyPr>
            <a:normAutofit fontScale="92500" lnSpcReduction="20000"/>
          </a:bodyPr>
          <a:lstStyle/>
          <a:p>
            <a:pPr>
              <a:buClr>
                <a:schemeClr val="bg2">
                  <a:lumMod val="50000"/>
                </a:schemeClr>
              </a:buClr>
              <a:buFont typeface="Wingdings" pitchFamily="2" charset="2"/>
              <a:buChar char="Ø"/>
            </a:pPr>
            <a:r>
              <a:rPr lang="en-US" dirty="0"/>
              <a:t>SRMS(STUDENT RESULT MANAGEMENT SYSTEM) is a Multi User system it manages the information about various students enrolled in different courses, marks obtained by various students in various subjects.</a:t>
            </a:r>
          </a:p>
          <a:p>
            <a:pPr>
              <a:buClr>
                <a:schemeClr val="bg2">
                  <a:lumMod val="50000"/>
                </a:schemeClr>
              </a:buClr>
              <a:buFont typeface="Wingdings" pitchFamily="2" charset="2"/>
              <a:buChar char="Ø"/>
            </a:pPr>
            <a:r>
              <a:rPr lang="en-US" dirty="0"/>
              <a:t>Students can check their results by entering their respective roll ids and class.</a:t>
            </a:r>
          </a:p>
          <a:p>
            <a:pPr>
              <a:buClr>
                <a:schemeClr val="bg2">
                  <a:lumMod val="50000"/>
                </a:schemeClr>
              </a:buClr>
              <a:buFont typeface="Wingdings" pitchFamily="2" charset="2"/>
              <a:buChar char="Ø"/>
            </a:pPr>
            <a:r>
              <a:rPr lang="en-US" dirty="0"/>
              <a:t>Students can get their results downloaded at the same time.</a:t>
            </a:r>
          </a:p>
          <a:p>
            <a:pPr>
              <a:buClr>
                <a:schemeClr val="bg2">
                  <a:lumMod val="50000"/>
                </a:schemeClr>
              </a:buClr>
              <a:buFont typeface="Wingdings" pitchFamily="2" charset="2"/>
              <a:buChar char="Ø"/>
            </a:pPr>
            <a:r>
              <a:rPr lang="en-US" dirty="0"/>
              <a:t>Admins are allowed to make changes like add, edit or delete to the various data and also update the results.</a:t>
            </a:r>
          </a:p>
          <a:p>
            <a:pPr>
              <a:buClr>
                <a:schemeClr val="bg2">
                  <a:lumMod val="50000"/>
                </a:schemeClr>
              </a:buClr>
              <a:buFont typeface="Wingdings" pitchFamily="2" charset="2"/>
              <a:buChar char="Ø"/>
            </a:pPr>
            <a:r>
              <a:rPr lang="en-US" dirty="0"/>
              <a:t>Admins can also create new users and make changes in their profile details.</a:t>
            </a:r>
          </a:p>
          <a:p>
            <a:endParaRPr lang="en-US" dirty="0"/>
          </a:p>
        </p:txBody>
      </p:sp>
    </p:spTree>
    <p:extLst>
      <p:ext uri="{BB962C8B-B14F-4D97-AF65-F5344CB8AC3E}">
        <p14:creationId xmlns:p14="http://schemas.microsoft.com/office/powerpoint/2010/main" val="1477557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2" name="Title 1"/>
          <p:cNvSpPr>
            <a:spLocks noGrp="1"/>
          </p:cNvSpPr>
          <p:nvPr>
            <p:ph type="ctrTitle"/>
          </p:nvPr>
        </p:nvSpPr>
        <p:spPr>
          <a:xfrm>
            <a:off x="55766" y="0"/>
            <a:ext cx="8222100" cy="838800"/>
          </a:xfrm>
        </p:spPr>
        <p:txBody>
          <a:bodyPr/>
          <a:lstStyle/>
          <a:p>
            <a:r>
              <a:rPr lang="en-US" b="1" dirty="0">
                <a:latin typeface="Merriweather"/>
              </a:rPr>
              <a:t>SOFTWARE</a:t>
            </a:r>
            <a:r>
              <a:rPr lang="en-US" dirty="0">
                <a:latin typeface="Merriweather"/>
              </a:rPr>
              <a:t> </a:t>
            </a:r>
            <a:r>
              <a:rPr lang="en-US" b="1" dirty="0">
                <a:latin typeface="Merriweather"/>
              </a:rPr>
              <a:t>REQUIREMENTS</a:t>
            </a:r>
          </a:p>
        </p:txBody>
      </p:sp>
      <p:sp>
        <p:nvSpPr>
          <p:cNvPr id="1048643" name="Subtitle 2"/>
          <p:cNvSpPr>
            <a:spLocks noGrp="1"/>
          </p:cNvSpPr>
          <p:nvPr>
            <p:ph type="subTitle" idx="1"/>
          </p:nvPr>
        </p:nvSpPr>
        <p:spPr>
          <a:xfrm>
            <a:off x="138737" y="735628"/>
            <a:ext cx="8681451" cy="3872011"/>
          </a:xfrm>
        </p:spPr>
        <p:txBody>
          <a:bodyPr>
            <a:normAutofit fontScale="96389"/>
          </a:bodyPr>
          <a:lstStyle/>
          <a:p>
            <a:endParaRPr lang="en-US" dirty="0"/>
          </a:p>
          <a:p>
            <a:pPr>
              <a:buFont typeface="Arial" panose="020B0604020202020204" pitchFamily="34" charset="0"/>
              <a:buChar char="•"/>
            </a:pPr>
            <a:r>
              <a:rPr lang="en-US" dirty="0"/>
              <a:t>Operating System     :    Windows XP</a:t>
            </a:r>
          </a:p>
          <a:p>
            <a:pPr>
              <a:buFont typeface="Arial" panose="020B0604020202020204" pitchFamily="34" charset="0"/>
              <a:buChar char="•"/>
            </a:pPr>
            <a:r>
              <a:rPr lang="en-US" dirty="0"/>
              <a:t>Front-End                   :     HTML,PHP</a:t>
            </a:r>
          </a:p>
          <a:p>
            <a:pPr>
              <a:buFont typeface="Arial" panose="020B0604020202020204" pitchFamily="34" charset="0"/>
              <a:buChar char="•"/>
            </a:pPr>
            <a:r>
              <a:rPr lang="en-US" dirty="0"/>
              <a:t>Database                    :     MYSQL</a:t>
            </a:r>
          </a:p>
          <a:p>
            <a:pPr>
              <a:buFont typeface="Arial" panose="020B0604020202020204" pitchFamily="34" charset="0"/>
              <a:buChar char="•"/>
            </a:pPr>
            <a:endParaRPr lang="en-US" sz="3700" b="1" dirty="0">
              <a:latin typeface="Merriweather"/>
            </a:endParaRPr>
          </a:p>
          <a:p>
            <a:pPr>
              <a:buFont typeface="Arial" panose="020B0604020202020204" pitchFamily="34" charset="0"/>
              <a:buChar char="•"/>
            </a:pPr>
            <a:r>
              <a:rPr lang="en-US" sz="3700" b="1" dirty="0">
                <a:latin typeface="Merriweather"/>
              </a:rPr>
              <a:t>HARDWARE REQUIREMENTS</a:t>
            </a:r>
          </a:p>
          <a:p>
            <a:pPr>
              <a:buFont typeface="Arial" panose="020B0604020202020204" pitchFamily="34" charset="0"/>
              <a:buChar char="•"/>
            </a:pPr>
            <a:r>
              <a:rPr lang="en-US" sz="2000" dirty="0"/>
              <a:t>Processor                  :        Intel Pentium 4.0</a:t>
            </a:r>
          </a:p>
          <a:p>
            <a:pPr>
              <a:buFont typeface="Arial" panose="020B0604020202020204" pitchFamily="34" charset="0"/>
              <a:buChar char="•"/>
            </a:pPr>
            <a:r>
              <a:rPr lang="en-US" sz="2000" dirty="0"/>
              <a:t>RAM                           :         2GB</a:t>
            </a:r>
          </a:p>
          <a:p>
            <a:pPr>
              <a:buFont typeface="Arial" panose="020B0604020202020204" pitchFamily="34" charset="0"/>
              <a:buChar char="•"/>
            </a:pPr>
            <a:r>
              <a:rPr lang="en-US" sz="2000" dirty="0"/>
              <a:t>Hard Disk                  :         500GB</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427" y="83128"/>
            <a:ext cx="8622773" cy="581890"/>
          </a:xfrm>
        </p:spPr>
        <p:txBody>
          <a:bodyPr>
            <a:noAutofit/>
          </a:bodyPr>
          <a:lstStyle/>
          <a:p>
            <a:r>
              <a:rPr lang="en-US" sz="2800" dirty="0" smtClean="0"/>
              <a:t>Module:</a:t>
            </a:r>
            <a:endParaRPr lang="en-US" sz="2800" dirty="0"/>
          </a:p>
        </p:txBody>
      </p:sp>
      <p:sp>
        <p:nvSpPr>
          <p:cNvPr id="3" name="Subtitle 2"/>
          <p:cNvSpPr>
            <a:spLocks noGrp="1"/>
          </p:cNvSpPr>
          <p:nvPr>
            <p:ph type="subTitle" idx="1"/>
          </p:nvPr>
        </p:nvSpPr>
        <p:spPr>
          <a:xfrm>
            <a:off x="598088" y="623455"/>
            <a:ext cx="8222100" cy="2525358"/>
          </a:xfrm>
        </p:spPr>
        <p:txBody>
          <a:bodyPr>
            <a:normAutofit/>
          </a:bodyPr>
          <a:lstStyle/>
          <a:p>
            <a:r>
              <a:rPr lang="en-US" dirty="0" smtClean="0"/>
              <a:t>The main purpose of Student Result Management System is to perform Student Details, Marks, Attendance, Faculty etc...</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3100" y="1537856"/>
            <a:ext cx="5829299" cy="324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75562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427" y="197428"/>
            <a:ext cx="8622773" cy="862445"/>
          </a:xfrm>
        </p:spPr>
        <p:txBody>
          <a:bodyPr/>
          <a:lstStyle/>
          <a:p>
            <a:r>
              <a:rPr lang="en-US" dirty="0" smtClean="0"/>
              <a:t>UML Diagrams:</a:t>
            </a:r>
            <a:endParaRPr lang="en-US" dirty="0"/>
          </a:p>
        </p:txBody>
      </p:sp>
      <p:sp>
        <p:nvSpPr>
          <p:cNvPr id="3" name="Subtitle 2"/>
          <p:cNvSpPr>
            <a:spLocks noGrp="1"/>
          </p:cNvSpPr>
          <p:nvPr>
            <p:ph type="subTitle" idx="1"/>
          </p:nvPr>
        </p:nvSpPr>
        <p:spPr>
          <a:xfrm>
            <a:off x="259773" y="987137"/>
            <a:ext cx="8560415" cy="1205346"/>
          </a:xfrm>
        </p:spPr>
        <p:txBody>
          <a:bodyPr>
            <a:normAutofit/>
          </a:bodyPr>
          <a:lstStyle/>
          <a:p>
            <a:r>
              <a:rPr lang="en-US" dirty="0" smtClean="0"/>
              <a:t>Use case diagram:</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6526" y="197426"/>
            <a:ext cx="4114800" cy="4821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10816839"/>
      </p:ext>
    </p:extLst>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2319</TotalTime>
  <Words>623</Words>
  <Application>Microsoft Office PowerPoint</Application>
  <PresentationFormat>On-screen Show (16:9)</PresentationFormat>
  <Paragraphs>87</Paragraphs>
  <Slides>25</Slides>
  <Notes>5</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Geometric</vt:lpstr>
      <vt:lpstr>     CMR TECHNICAL CAMPUS   </vt:lpstr>
      <vt:lpstr>ABSTRACT </vt:lpstr>
      <vt:lpstr>INTRODUCTION </vt:lpstr>
      <vt:lpstr>EXISTING SYSTEM </vt:lpstr>
      <vt:lpstr>ADVANTAGES</vt:lpstr>
      <vt:lpstr>Proposed System:</vt:lpstr>
      <vt:lpstr>SOFTWARE REQUIREMENTS</vt:lpstr>
      <vt:lpstr>Module:</vt:lpstr>
      <vt:lpstr>UML Diagrams:</vt:lpstr>
      <vt:lpstr>Class Diagram :</vt:lpstr>
      <vt:lpstr>Student case Diagram:</vt:lpstr>
      <vt:lpstr>Admin Case Diagram:</vt:lpstr>
      <vt:lpstr>Activity Diagram:</vt:lpstr>
      <vt:lpstr>Sequence Diagram:</vt:lpstr>
      <vt:lpstr>Flow chart:</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Likhitha Kashaboina</dc:creator>
  <cp:lastModifiedBy>Windows User</cp:lastModifiedBy>
  <cp:revision>24</cp:revision>
  <dcterms:created xsi:type="dcterms:W3CDTF">2021-12-09T04:48:52Z</dcterms:created>
  <dcterms:modified xsi:type="dcterms:W3CDTF">2022-11-02T16:39:53Z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b176e80f6e124840927e7649fee05544</vt:lpwstr>
  </property>
</Properties>
</file>