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1" r:id="rId6"/>
    <p:sldId id="279" r:id="rId7"/>
    <p:sldId id="278" r:id="rId8"/>
    <p:sldId id="280" r:id="rId9"/>
    <p:sldId id="281" r:id="rId10"/>
    <p:sldId id="276" r:id="rId11"/>
    <p:sldId id="272" r:id="rId12"/>
    <p:sldId id="274" r:id="rId13"/>
    <p:sldId id="275" r:id="rId14"/>
    <p:sldId id="273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0709-E26D-40B0-A5D2-F4C9E9286D3A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441D-2513-4972-8182-FE60DC1C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E134-B9F1-4C0B-B191-7C96B7E8E781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EF56-2ED5-4769-A28C-58B52819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smtClean="0"/>
              <a:t>Providing blind users access to visual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Sai </a:t>
            </a:r>
            <a:r>
              <a:rPr lang="en-US" dirty="0"/>
              <a:t>G</a:t>
            </a:r>
            <a:r>
              <a:rPr lang="en-US" dirty="0" smtClean="0"/>
              <a:t>ollapudi</a:t>
            </a:r>
          </a:p>
          <a:p>
            <a:r>
              <a:rPr lang="en-US" dirty="0" smtClean="0"/>
              <a:t>Sept, 2014</a:t>
            </a:r>
          </a:p>
          <a:p>
            <a:endParaRPr lang="en-US" dirty="0" smtClean="0"/>
          </a:p>
          <a:p>
            <a:r>
              <a:rPr lang="en-US" dirty="0" smtClean="0"/>
              <a:t>IIIT-</a:t>
            </a:r>
            <a:r>
              <a:rPr lang="en-US" dirty="0" err="1" smtClean="0"/>
              <a:t>Hyd</a:t>
            </a:r>
            <a:r>
              <a:rPr lang="en-US" dirty="0" smtClean="0"/>
              <a:t>/SERC/Dr. </a:t>
            </a:r>
            <a:r>
              <a:rPr lang="en-US" dirty="0" err="1" smtClean="0"/>
              <a:t>Choppella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6135687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XPDL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328" y="5343599"/>
            <a:ext cx="2442143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Descriptive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809926"/>
            <a:ext cx="244575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Semantic model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6945" y="575909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Ontology1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05556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Ontology2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2915816" y="3183359"/>
            <a:ext cx="720080" cy="1626567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3643148"/>
            <a:ext cx="290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Ontology3 for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2649686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Query Engine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1340768"/>
            <a:ext cx="2445759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Natural language Text to Query </a:t>
            </a:r>
            <a:r>
              <a:rPr lang="en-US" sz="2400" dirty="0" err="1" smtClean="0"/>
              <a:t>lang</a:t>
            </a:r>
            <a:r>
              <a:rPr lang="en-US" sz="2400" dirty="0" smtClean="0"/>
              <a:t> translator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404664"/>
            <a:ext cx="24457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Text to speech convertor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339588"/>
            <a:ext cx="345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Ontology4 for text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0478"/>
            <a:ext cx="639038" cy="85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962566" y="620688"/>
            <a:ext cx="1017146" cy="3600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466" y="1242622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619672" y="404665"/>
            <a:ext cx="319692" cy="2245022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8664" y="3717032"/>
            <a:ext cx="1341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Dialog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619449" y="2780928"/>
            <a:ext cx="319692" cy="273426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31" y="5343599"/>
            <a:ext cx="14893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Internal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664313" y="5574431"/>
            <a:ext cx="319692" cy="109492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64088" y="1012666"/>
            <a:ext cx="35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Ontology = restricted vocabulary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4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Visual information categories can be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Graphics (computer generated, lacking picture type detail, vector oriented…)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 work (artificial creation, sometimes more conceptual than worldly in representation)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Scientific diagram (illustrative, graphic)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Picture (scanned or photographed raster image of the world in all its optical complexity)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Cartoon (‘human generated’ graphic, vector type, lacking detail)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3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Blind user </a:t>
            </a:r>
            <a:r>
              <a:rPr lang="en-US" dirty="0" smtClean="0"/>
              <a:t>(end consumer of my accessibility work)</a:t>
            </a:r>
          </a:p>
          <a:p>
            <a:r>
              <a:rPr lang="en-US" b="1" dirty="0" smtClean="0"/>
              <a:t>Interpreter / volunteer user / middle or downstream 2</a:t>
            </a:r>
            <a:r>
              <a:rPr lang="en-US" b="1" baseline="30000" dirty="0" smtClean="0"/>
              <a:t>nd</a:t>
            </a:r>
            <a:r>
              <a:rPr lang="en-US" b="1" dirty="0" smtClean="0"/>
              <a:t> author </a:t>
            </a:r>
            <a:r>
              <a:rPr lang="en-US" dirty="0" smtClean="0"/>
              <a:t>(volunteer author who wishes to interpret the original content for the blind user)</a:t>
            </a:r>
            <a:endParaRPr lang="en-US" b="1" dirty="0" smtClean="0"/>
          </a:p>
          <a:p>
            <a:r>
              <a:rPr lang="en-US" b="1" dirty="0" err="1" smtClean="0"/>
              <a:t>Orig</a:t>
            </a:r>
            <a:r>
              <a:rPr lang="en-US" b="1" dirty="0" smtClean="0"/>
              <a:t> Author</a:t>
            </a:r>
            <a:r>
              <a:rPr lang="en-US" dirty="0" smtClean="0"/>
              <a:t> (composer of the original content)</a:t>
            </a:r>
          </a:p>
          <a:p>
            <a:r>
              <a:rPr lang="en-US" b="1" dirty="0" smtClean="0"/>
              <a:t>Original Sponsor / Interpretation sponsor </a:t>
            </a:r>
            <a:r>
              <a:rPr lang="en-US" dirty="0" smtClean="0"/>
              <a:t>(individual or org sponsoring the interpretation or authorship) </a:t>
            </a:r>
          </a:p>
        </p:txBody>
      </p:sp>
    </p:spTree>
    <p:extLst>
      <p:ext uri="{BB962C8B-B14F-4D97-AF65-F5344CB8AC3E}">
        <p14:creationId xmlns:p14="http://schemas.microsoft.com/office/powerpoint/2010/main" val="15405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Original Content </a:t>
            </a:r>
            <a:r>
              <a:rPr lang="en-US" dirty="0"/>
              <a:t>– the material to be reinterpreted for the blind</a:t>
            </a:r>
          </a:p>
          <a:p>
            <a:r>
              <a:rPr lang="en-US" b="1" dirty="0"/>
              <a:t>Interpreted content </a:t>
            </a:r>
            <a:r>
              <a:rPr lang="en-US" dirty="0"/>
              <a:t>– processed visual content; in our case output of the interpreter</a:t>
            </a:r>
          </a:p>
          <a:p>
            <a:r>
              <a:rPr lang="en-US" b="1" dirty="0"/>
              <a:t>Presented content </a:t>
            </a:r>
            <a:r>
              <a:rPr lang="en-US" dirty="0"/>
              <a:t>– delivered material.</a:t>
            </a:r>
          </a:p>
          <a:p>
            <a:endParaRPr lang="en-US" dirty="0"/>
          </a:p>
          <a:p>
            <a:r>
              <a:rPr lang="en-US" dirty="0" smtClean="0"/>
              <a:t>Original content may become interpreted content and sit for consumption by a blind user. The interpreted content is then made accessible through a dialog system for interactive consumption by blind user. This later part is called presented content. The latter has to do with how interpreted content is delivered.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075892"/>
            <a:ext cx="169405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Original 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096753"/>
            <a:ext cx="202895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Interpreted 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5050259"/>
            <a:ext cx="191244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Presented content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460" y="587727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author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1818627" y="5445224"/>
            <a:ext cx="7495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5901548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  <a:endCxn id="5" idx="2"/>
          </p:cNvCxnSpPr>
          <p:nvPr/>
        </p:nvCxnSpPr>
        <p:spPr>
          <a:xfrm flipH="1" flipV="1">
            <a:off x="4506357" y="5466085"/>
            <a:ext cx="25206" cy="4354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4208" y="5877272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Dialogue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7309798" y="5466085"/>
            <a:ext cx="0" cy="4111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681207" y="5271539"/>
            <a:ext cx="1890793" cy="1404613"/>
          </a:xfrm>
          <a:custGeom>
            <a:avLst/>
            <a:gdLst>
              <a:gd name="connsiteX0" fmla="*/ 0 w 2048670"/>
              <a:gd name="connsiteY0" fmla="*/ 13383 h 1404613"/>
              <a:gd name="connsiteX1" fmla="*/ 433952 w 2048670"/>
              <a:gd name="connsiteY1" fmla="*/ 183864 h 1404613"/>
              <a:gd name="connsiteX2" fmla="*/ 573437 w 2048670"/>
              <a:gd name="connsiteY2" fmla="*/ 1299742 h 1404613"/>
              <a:gd name="connsiteX3" fmla="*/ 1844298 w 2048670"/>
              <a:gd name="connsiteY3" fmla="*/ 1315241 h 1404613"/>
              <a:gd name="connsiteX4" fmla="*/ 2030278 w 2048670"/>
              <a:gd name="connsiteY4" fmla="*/ 927783 h 14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670" h="1404613">
                <a:moveTo>
                  <a:pt x="0" y="13383"/>
                </a:moveTo>
                <a:cubicBezTo>
                  <a:pt x="169189" y="-8573"/>
                  <a:pt x="338379" y="-30529"/>
                  <a:pt x="433952" y="183864"/>
                </a:cubicBezTo>
                <a:cubicBezTo>
                  <a:pt x="529525" y="398257"/>
                  <a:pt x="338379" y="1111179"/>
                  <a:pt x="573437" y="1299742"/>
                </a:cubicBezTo>
                <a:cubicBezTo>
                  <a:pt x="808495" y="1488305"/>
                  <a:pt x="1601491" y="1377234"/>
                  <a:pt x="1844298" y="1315241"/>
                </a:cubicBezTo>
                <a:cubicBezTo>
                  <a:pt x="2087105" y="1253248"/>
                  <a:pt x="2058691" y="1090515"/>
                  <a:pt x="2030278" y="9277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89519" y="5264747"/>
            <a:ext cx="1890793" cy="1404613"/>
          </a:xfrm>
          <a:custGeom>
            <a:avLst/>
            <a:gdLst>
              <a:gd name="connsiteX0" fmla="*/ 0 w 2048670"/>
              <a:gd name="connsiteY0" fmla="*/ 13383 h 1404613"/>
              <a:gd name="connsiteX1" fmla="*/ 433952 w 2048670"/>
              <a:gd name="connsiteY1" fmla="*/ 183864 h 1404613"/>
              <a:gd name="connsiteX2" fmla="*/ 573437 w 2048670"/>
              <a:gd name="connsiteY2" fmla="*/ 1299742 h 1404613"/>
              <a:gd name="connsiteX3" fmla="*/ 1844298 w 2048670"/>
              <a:gd name="connsiteY3" fmla="*/ 1315241 h 1404613"/>
              <a:gd name="connsiteX4" fmla="*/ 2030278 w 2048670"/>
              <a:gd name="connsiteY4" fmla="*/ 927783 h 14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670" h="1404613">
                <a:moveTo>
                  <a:pt x="0" y="13383"/>
                </a:moveTo>
                <a:cubicBezTo>
                  <a:pt x="169189" y="-8573"/>
                  <a:pt x="338379" y="-30529"/>
                  <a:pt x="433952" y="183864"/>
                </a:cubicBezTo>
                <a:cubicBezTo>
                  <a:pt x="529525" y="398257"/>
                  <a:pt x="338379" y="1111179"/>
                  <a:pt x="573437" y="1299742"/>
                </a:cubicBezTo>
                <a:cubicBezTo>
                  <a:pt x="808495" y="1488305"/>
                  <a:pt x="1601491" y="1377234"/>
                  <a:pt x="1844298" y="1315241"/>
                </a:cubicBezTo>
                <a:cubicBezTo>
                  <a:pt x="2087105" y="1253248"/>
                  <a:pt x="2058691" y="1090515"/>
                  <a:pt x="2030278" y="92778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Media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images are co-presented with text, I am guessing, that there are at least these 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Semantics (as intended by author)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Interpretation (as consumed by receiver)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Relevance (association with surrounding content, as interpreted by receiver)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4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76" y="1484784"/>
            <a:ext cx="23635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mediated</a:t>
            </a:r>
          </a:p>
          <a:p>
            <a:r>
              <a:rPr lang="en-US" dirty="0" smtClean="0"/>
              <a:t>Transcription of images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4348" y="2998693"/>
            <a:ext cx="1908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internal</a:t>
            </a:r>
          </a:p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104" y="4654877"/>
            <a:ext cx="1908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Computer internal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0846" y="4649672"/>
            <a:ext cx="8210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3503" y="4653136"/>
            <a:ext cx="11829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Interactive</a:t>
            </a:r>
          </a:p>
          <a:p>
            <a:r>
              <a:rPr lang="en-US" dirty="0" smtClean="0"/>
              <a:t>access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5753" y="4787860"/>
            <a:ext cx="5480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259574" y="2131115"/>
            <a:ext cx="1399170" cy="8675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>
            <a:off x="2658744" y="3645024"/>
            <a:ext cx="22756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5291905" y="4972526"/>
            <a:ext cx="703848" cy="31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6543852" y="4972526"/>
            <a:ext cx="949651" cy="377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3635896" y="4972838"/>
            <a:ext cx="834950" cy="520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2060848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18670" y="3563724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ontologies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15006" y="5499252"/>
            <a:ext cx="9095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Existing text to speech tools</a:t>
            </a:r>
          </a:p>
        </p:txBody>
      </p:sp>
      <p:cxnSp>
        <p:nvCxnSpPr>
          <p:cNvPr id="31" name="Straight Arrow Connector 30"/>
          <p:cNvCxnSpPr>
            <a:stCxn id="7" idx="2"/>
            <a:endCxn id="28" idx="0"/>
          </p:cNvCxnSpPr>
          <p:nvPr/>
        </p:nvCxnSpPr>
        <p:spPr>
          <a:xfrm flipH="1">
            <a:off x="6269802" y="5157192"/>
            <a:ext cx="1" cy="3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cxnSp>
        <p:nvCxnSpPr>
          <p:cNvPr id="36" name="Elbow Connector 35"/>
          <p:cNvCxnSpPr>
            <a:stCxn id="43" idx="3"/>
            <a:endCxn id="6" idx="2"/>
          </p:cNvCxnSpPr>
          <p:nvPr/>
        </p:nvCxnSpPr>
        <p:spPr>
          <a:xfrm flipV="1">
            <a:off x="7916856" y="5299467"/>
            <a:ext cx="168124" cy="8251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0149" y="5939988"/>
            <a:ext cx="8467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speech</a:t>
            </a:r>
          </a:p>
        </p:txBody>
      </p:sp>
      <p:cxnSp>
        <p:nvCxnSpPr>
          <p:cNvPr id="49" name="Straight Arrow Connector 48"/>
          <p:cNvCxnSpPr>
            <a:stCxn id="28" idx="3"/>
            <a:endCxn id="43" idx="1"/>
          </p:cNvCxnSpPr>
          <p:nvPr/>
        </p:nvCxnSpPr>
        <p:spPr>
          <a:xfrm>
            <a:off x="6724598" y="6099417"/>
            <a:ext cx="345551" cy="2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4149950"/>
            <a:ext cx="4680520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9132" y="3802207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Dialogue systems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3986" y="2896723"/>
            <a:ext cx="2679385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83220" y="2527391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Diagrammatic Reasoning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872" y="768483"/>
            <a:ext cx="2607872" cy="25496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7200" y="469521"/>
            <a:ext cx="11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Image Processing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Images are presented as part of text </a:t>
            </a:r>
          </a:p>
          <a:p>
            <a:r>
              <a:rPr lang="en-US" dirty="0" smtClean="0"/>
              <a:t>Content may be offline </a:t>
            </a:r>
          </a:p>
          <a:p>
            <a:r>
              <a:rPr lang="en-US" dirty="0" smtClean="0"/>
              <a:t>Text-to-speech converter is available</a:t>
            </a:r>
          </a:p>
          <a:p>
            <a:r>
              <a:rPr lang="en-US" dirty="0" smtClean="0"/>
              <a:t>Images can be part of few genres</a:t>
            </a:r>
          </a:p>
          <a:p>
            <a:r>
              <a:rPr lang="en-US" dirty="0" smtClean="0"/>
              <a:t>Genre scope includes</a:t>
            </a:r>
          </a:p>
          <a:p>
            <a:pPr lvl="1"/>
            <a:r>
              <a:rPr lang="en-US" dirty="0" smtClean="0"/>
              <a:t>BPMN diagrams,</a:t>
            </a:r>
          </a:p>
          <a:p>
            <a:pPr lvl="1"/>
            <a:r>
              <a:rPr lang="en-US" dirty="0" smtClean="0"/>
              <a:t>UML diagrams</a:t>
            </a:r>
          </a:p>
          <a:p>
            <a:pPr lvl="1"/>
            <a:r>
              <a:rPr lang="en-US" dirty="0" smtClean="0"/>
              <a:t>Cartoons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Other</a:t>
            </a:r>
          </a:p>
          <a:p>
            <a:r>
              <a:rPr lang="en-US" dirty="0" smtClean="0"/>
              <a:t>For genres of choice, there is a XML / XPDL notation that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50658"/>
            <a:ext cx="1296144" cy="115212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/>
              <a:t>Raw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619672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in some Internal </a:t>
            </a:r>
            <a:br>
              <a:rPr lang="en-US" dirty="0" smtClean="0"/>
            </a:b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 with internal notation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92280" y="332656"/>
            <a:ext cx="1440160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to visually challenged user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23928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28184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2222866"/>
            <a:ext cx="1296144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Trans-</a:t>
            </a:r>
            <a:r>
              <a:rPr lang="en-US" dirty="0" err="1" smtClean="0"/>
              <a:t>cription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619672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776" y="2204864"/>
            <a:ext cx="1296144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Semantic abstraction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8024" y="2204864"/>
            <a:ext cx="1296144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Semantic 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92280" y="2204864"/>
            <a:ext cx="1440160" cy="1188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Multimodal Presentation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923928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228184" y="2438890"/>
            <a:ext cx="792088" cy="720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916832"/>
            <a:ext cx="9144000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94" y="3419463"/>
            <a:ext cx="24217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</a:t>
            </a:r>
            <a:r>
              <a:rPr lang="en-US" dirty="0" smtClean="0"/>
              <a:t> Author</a:t>
            </a:r>
            <a:br>
              <a:rPr lang="en-US" dirty="0" smtClean="0"/>
            </a:br>
            <a:r>
              <a:rPr lang="en-US" dirty="0" err="1" smtClean="0"/>
              <a:t>AltText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Volunteer User</a:t>
            </a:r>
            <a:br>
              <a:rPr lang="en-US" dirty="0" smtClean="0"/>
            </a:br>
            <a:r>
              <a:rPr lang="en-US" dirty="0" err="1" smtClean="0"/>
              <a:t>Renarration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Crowd sourced </a:t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annotation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Computer mediated</a:t>
            </a:r>
            <a:br>
              <a:rPr lang="en-US" dirty="0" smtClean="0"/>
            </a:br>
            <a:r>
              <a:rPr lang="en-US" dirty="0" smtClean="0"/>
              <a:t>Image Processing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CAD </a:t>
            </a:r>
            <a:r>
              <a:rPr lang="en-US" dirty="0" err="1" smtClean="0"/>
              <a:t>techn</a:t>
            </a:r>
            <a:endParaRPr lang="en-US" dirty="0" smtClean="0"/>
          </a:p>
          <a:p>
            <a:r>
              <a:rPr lang="en-US" dirty="0" smtClean="0"/>
              <a:t>(custom editor)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3728" y="3429000"/>
            <a:ext cx="2763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notations: </a:t>
            </a:r>
            <a:br>
              <a:rPr lang="en-US" dirty="0" smtClean="0"/>
            </a:br>
            <a:r>
              <a:rPr lang="en-US" dirty="0" smtClean="0"/>
              <a:t>XPDL, DOT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Proprietary grammar</a:t>
            </a:r>
          </a:p>
          <a:p>
            <a:pPr marL="342900" indent="-342900">
              <a:buAutoNum type="arabicPeriod"/>
            </a:pPr>
            <a:r>
              <a:rPr lang="en-US" dirty="0" smtClean="0"/>
              <a:t>Ontologies</a:t>
            </a:r>
            <a:br>
              <a:rPr lang="en-US" dirty="0" smtClean="0"/>
            </a:br>
            <a:r>
              <a:rPr lang="en-US" dirty="0" smtClean="0"/>
              <a:t>design, use &amp; validation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2535" y="3429000"/>
            <a:ext cx="21498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Query engine</a:t>
            </a:r>
          </a:p>
          <a:p>
            <a:pPr marL="342900" indent="-342900">
              <a:buAutoNum type="arabicPeriod"/>
            </a:pPr>
            <a:r>
              <a:rPr lang="en-US" dirty="0" smtClean="0"/>
              <a:t>Stored vs </a:t>
            </a:r>
            <a:br>
              <a:rPr lang="en-US" dirty="0" smtClean="0"/>
            </a:br>
            <a:r>
              <a:rPr lang="en-US" dirty="0" smtClean="0"/>
              <a:t>real-time </a:t>
            </a:r>
            <a:r>
              <a:rPr lang="en-US" dirty="0" err="1" smtClean="0"/>
              <a:t>eval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Dialogue systems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6256" y="3429000"/>
            <a:ext cx="23050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+ audio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Multi-track audio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Grammar for</a:t>
            </a:r>
            <a:br>
              <a:rPr lang="en-US" dirty="0" smtClean="0"/>
            </a:br>
            <a:r>
              <a:rPr lang="en-US" dirty="0" smtClean="0"/>
              <a:t>sound effects track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599679" y="5445224"/>
            <a:ext cx="2376663" cy="91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6035277"/>
            <a:ext cx="260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Concept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Implementation details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now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store, search and present the semantics of my reduced genres of images to a blind person?</a:t>
            </a:r>
          </a:p>
          <a:p>
            <a:endParaRPr lang="en-US" dirty="0"/>
          </a:p>
          <a:p>
            <a:r>
              <a:rPr lang="en-US" dirty="0" smtClean="0"/>
              <a:t>For Diagrams, BPMN &amp; related XPLD are used. For biz cases, RosettaNet.org PIP material can be leveraged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8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perspective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8782" y="1486525"/>
            <a:ext cx="1270091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Blind user</a:t>
            </a:r>
            <a:br>
              <a:rPr lang="en-US" dirty="0" smtClean="0"/>
            </a:b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2527449"/>
            <a:ext cx="1906548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Perceptions of </a:t>
            </a:r>
          </a:p>
          <a:p>
            <a:r>
              <a:rPr lang="en-US" dirty="0" smtClean="0"/>
              <a:t>Illustrated content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93026" y="2132856"/>
            <a:ext cx="802" cy="3945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3600926"/>
            <a:ext cx="1603581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Type of  visual </a:t>
            </a:r>
            <a:br>
              <a:rPr lang="en-US" dirty="0" smtClean="0"/>
            </a:br>
            <a:r>
              <a:rPr lang="en-US" dirty="0" smtClean="0"/>
              <a:t>info presented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3285559" y="3173780"/>
            <a:ext cx="7467" cy="4271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4753054"/>
            <a:ext cx="77457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BPMN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11" idx="0"/>
          </p:cNvCxnSpPr>
          <p:nvPr/>
        </p:nvCxnSpPr>
        <p:spPr>
          <a:xfrm rot="5400000">
            <a:off x="1673281" y="3140775"/>
            <a:ext cx="505797" cy="27187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04008" y="4753055"/>
            <a:ext cx="62709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cxnSp>
        <p:nvCxnSpPr>
          <p:cNvPr id="17" name="Elbow Connector 16"/>
          <p:cNvCxnSpPr>
            <a:stCxn id="8" idx="2"/>
            <a:endCxn id="16" idx="0"/>
          </p:cNvCxnSpPr>
          <p:nvPr/>
        </p:nvCxnSpPr>
        <p:spPr>
          <a:xfrm rot="5400000">
            <a:off x="2198659" y="3666155"/>
            <a:ext cx="505798" cy="166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7744" y="4768367"/>
            <a:ext cx="10288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Cartoons</a:t>
            </a:r>
            <a:endParaRPr lang="en-US" dirty="0"/>
          </a:p>
        </p:txBody>
      </p:sp>
      <p:cxnSp>
        <p:nvCxnSpPr>
          <p:cNvPr id="20" name="Elbow Connector 19"/>
          <p:cNvCxnSpPr>
            <a:stCxn id="8" idx="2"/>
            <a:endCxn id="19" idx="0"/>
          </p:cNvCxnSpPr>
          <p:nvPr/>
        </p:nvCxnSpPr>
        <p:spPr>
          <a:xfrm rot="5400000">
            <a:off x="2773299" y="4256107"/>
            <a:ext cx="521110" cy="503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0658" y="4769265"/>
            <a:ext cx="7493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cxnSp>
        <p:nvCxnSpPr>
          <p:cNvPr id="23" name="Elbow Connector 22"/>
          <p:cNvCxnSpPr>
            <a:stCxn id="8" idx="2"/>
            <a:endCxn id="22" idx="0"/>
          </p:cNvCxnSpPr>
          <p:nvPr/>
        </p:nvCxnSpPr>
        <p:spPr>
          <a:xfrm rot="16200000" flipH="1">
            <a:off x="3409431" y="4123384"/>
            <a:ext cx="522008" cy="76975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88024" y="4770393"/>
            <a:ext cx="70083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16200000" flipH="1">
            <a:off x="3950432" y="3582384"/>
            <a:ext cx="523136" cy="185288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1632" y="162502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models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8174" y="2492896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Multiple-media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65733" y="4582869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ontologies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visual 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759" y="5418593"/>
            <a:ext cx="66396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XPDL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23255" y="5418594"/>
            <a:ext cx="70724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991" y="5433906"/>
            <a:ext cx="95532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Sweets?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3888" y="5434804"/>
            <a:ext cx="95532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Sweets?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1" y="5435932"/>
            <a:ext cx="83869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Other?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78498" y="5446965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representation for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visual media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input as XML</a:t>
            </a:r>
          </a:p>
          <a:p>
            <a:r>
              <a:rPr lang="en-US" dirty="0" smtClean="0"/>
              <a:t>XML (data representation)</a:t>
            </a:r>
          </a:p>
          <a:p>
            <a:r>
              <a:rPr lang="en-US" dirty="0" smtClean="0"/>
              <a:t>Data converted to Information Model</a:t>
            </a:r>
          </a:p>
          <a:p>
            <a:pPr lvl="1"/>
            <a:r>
              <a:rPr lang="en-US" dirty="0" smtClean="0"/>
              <a:t>Information model is a set of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1: definition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2: Labels linked to definition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 set 3: Graph as transition table with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47564" y="116632"/>
            <a:ext cx="19442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47564" y="6021288"/>
            <a:ext cx="19442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myStop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30476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908720"/>
            <a:ext cx="0" cy="396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7584" y="220486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8" name="Diamond 7"/>
          <p:cNvSpPr/>
          <p:nvPr/>
        </p:nvSpPr>
        <p:spPr>
          <a:xfrm>
            <a:off x="107504" y="3356992"/>
            <a:ext cx="3024336" cy="10081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myDcisn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19672" y="1808820"/>
            <a:ext cx="0" cy="3960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9672" y="2708920"/>
            <a:ext cx="0" cy="6480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7584" y="508518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D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9672" y="5589240"/>
            <a:ext cx="0" cy="4320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3491" y="360902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Task </a:t>
            </a:r>
            <a:r>
              <a:rPr lang="en-US" sz="2800" dirty="0" smtClean="0"/>
              <a:t>C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19672" y="4365104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8" idx="1"/>
          </p:cNvCxnSpPr>
          <p:nvPr/>
        </p:nvCxnSpPr>
        <p:spPr>
          <a:xfrm>
            <a:off x="3131840" y="3861048"/>
            <a:ext cx="65165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2"/>
            <a:endCxn id="15" idx="3"/>
          </p:cNvCxnSpPr>
          <p:nvPr/>
        </p:nvCxnSpPr>
        <p:spPr>
          <a:xfrm rot="5400000">
            <a:off x="2881602" y="3643235"/>
            <a:ext cx="1224136" cy="2163819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1" y="214151"/>
            <a:ext cx="30575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4" y="1209501"/>
            <a:ext cx="2447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4214011"/>
            <a:ext cx="30575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3" y="3309761"/>
            <a:ext cx="3057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4804475" y="236688"/>
            <a:ext cx="2448732" cy="1452627"/>
          </a:xfrm>
          <a:custGeom>
            <a:avLst/>
            <a:gdLst>
              <a:gd name="connsiteX0" fmla="*/ 0 w 2448732"/>
              <a:gd name="connsiteY0" fmla="*/ 507231 h 1452627"/>
              <a:gd name="connsiteX1" fmla="*/ 1720311 w 2448732"/>
              <a:gd name="connsiteY1" fmla="*/ 42281 h 1452627"/>
              <a:gd name="connsiteX2" fmla="*/ 2448732 w 2448732"/>
              <a:gd name="connsiteY2" fmla="*/ 1452627 h 14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732" h="1452627">
                <a:moveTo>
                  <a:pt x="0" y="507231"/>
                </a:moveTo>
                <a:cubicBezTo>
                  <a:pt x="656094" y="195973"/>
                  <a:pt x="1312189" y="-115285"/>
                  <a:pt x="1720311" y="42281"/>
                </a:cubicBezTo>
                <a:cubicBezTo>
                  <a:pt x="2128433" y="199847"/>
                  <a:pt x="2288582" y="826237"/>
                  <a:pt x="2448732" y="145262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439216" y="1428023"/>
            <a:ext cx="1746054" cy="1577178"/>
          </a:xfrm>
          <a:custGeom>
            <a:avLst/>
            <a:gdLst>
              <a:gd name="connsiteX0" fmla="*/ 0 w 2448732"/>
              <a:gd name="connsiteY0" fmla="*/ 507231 h 1452627"/>
              <a:gd name="connsiteX1" fmla="*/ 1720311 w 2448732"/>
              <a:gd name="connsiteY1" fmla="*/ 42281 h 1452627"/>
              <a:gd name="connsiteX2" fmla="*/ 2448732 w 2448732"/>
              <a:gd name="connsiteY2" fmla="*/ 1452627 h 1452627"/>
              <a:gd name="connsiteX0" fmla="*/ 0 w 2360218"/>
              <a:gd name="connsiteY0" fmla="*/ 241855 h 1569913"/>
              <a:gd name="connsiteX1" fmla="*/ 1631797 w 2360218"/>
              <a:gd name="connsiteY1" fmla="*/ 159567 h 1569913"/>
              <a:gd name="connsiteX2" fmla="*/ 2360218 w 2360218"/>
              <a:gd name="connsiteY2" fmla="*/ 1569913 h 1569913"/>
              <a:gd name="connsiteX0" fmla="*/ 0 w 2581500"/>
              <a:gd name="connsiteY0" fmla="*/ 246693 h 1647146"/>
              <a:gd name="connsiteX1" fmla="*/ 1631797 w 2581500"/>
              <a:gd name="connsiteY1" fmla="*/ 164405 h 1647146"/>
              <a:gd name="connsiteX2" fmla="*/ 2581500 w 2581500"/>
              <a:gd name="connsiteY2" fmla="*/ 1647146 h 1647146"/>
              <a:gd name="connsiteX0" fmla="*/ 0 w 2492987"/>
              <a:gd name="connsiteY0" fmla="*/ 210498 h 1052471"/>
              <a:gd name="connsiteX1" fmla="*/ 1631797 w 2492987"/>
              <a:gd name="connsiteY1" fmla="*/ 128210 h 1052471"/>
              <a:gd name="connsiteX2" fmla="*/ 2492987 w 2492987"/>
              <a:gd name="connsiteY2" fmla="*/ 1052471 h 105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987" h="1052471">
                <a:moveTo>
                  <a:pt x="0" y="210498"/>
                </a:moveTo>
                <a:cubicBezTo>
                  <a:pt x="656094" y="-100760"/>
                  <a:pt x="1216299" y="-12119"/>
                  <a:pt x="1631797" y="128210"/>
                </a:cubicBezTo>
                <a:cubicBezTo>
                  <a:pt x="2047295" y="268539"/>
                  <a:pt x="2332837" y="426081"/>
                  <a:pt x="2492987" y="1052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reeform 2047"/>
          <p:cNvSpPr/>
          <p:nvPr/>
        </p:nvSpPr>
        <p:spPr>
          <a:xfrm>
            <a:off x="7501180" y="1782305"/>
            <a:ext cx="1510292" cy="3006671"/>
          </a:xfrm>
          <a:custGeom>
            <a:avLst/>
            <a:gdLst>
              <a:gd name="connsiteX0" fmla="*/ 1053884 w 1510292"/>
              <a:gd name="connsiteY0" fmla="*/ 0 h 3006671"/>
              <a:gd name="connsiteX1" fmla="*/ 1456840 w 1510292"/>
              <a:gd name="connsiteY1" fmla="*/ 1286359 h 3006671"/>
              <a:gd name="connsiteX2" fmla="*/ 0 w 1510292"/>
              <a:gd name="connsiteY2" fmla="*/ 3006671 h 30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292" h="3006671">
                <a:moveTo>
                  <a:pt x="1053884" y="0"/>
                </a:moveTo>
                <a:cubicBezTo>
                  <a:pt x="1343185" y="392623"/>
                  <a:pt x="1632487" y="785247"/>
                  <a:pt x="1456840" y="1286359"/>
                </a:cubicBezTo>
                <a:cubicBezTo>
                  <a:pt x="1281193" y="1787471"/>
                  <a:pt x="640596" y="2397071"/>
                  <a:pt x="0" y="30066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reeform 2048"/>
          <p:cNvSpPr/>
          <p:nvPr/>
        </p:nvSpPr>
        <p:spPr>
          <a:xfrm>
            <a:off x="7563173" y="3068664"/>
            <a:ext cx="941904" cy="790414"/>
          </a:xfrm>
          <a:custGeom>
            <a:avLst/>
            <a:gdLst>
              <a:gd name="connsiteX0" fmla="*/ 836908 w 941904"/>
              <a:gd name="connsiteY0" fmla="*/ 0 h 790414"/>
              <a:gd name="connsiteX1" fmla="*/ 867905 w 941904"/>
              <a:gd name="connsiteY1" fmla="*/ 263472 h 790414"/>
              <a:gd name="connsiteX2" fmla="*/ 0 w 941904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904" h="790414">
                <a:moveTo>
                  <a:pt x="836908" y="0"/>
                </a:moveTo>
                <a:cubicBezTo>
                  <a:pt x="922149" y="65868"/>
                  <a:pt x="1007390" y="131736"/>
                  <a:pt x="867905" y="263472"/>
                </a:cubicBezTo>
                <a:cubicBezTo>
                  <a:pt x="728420" y="395208"/>
                  <a:pt x="364210" y="592811"/>
                  <a:pt x="0" y="79041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graph can be derived by querying the information tables</a:t>
            </a:r>
          </a:p>
          <a:p>
            <a:r>
              <a:rPr lang="en-US" dirty="0" smtClean="0"/>
              <a:t>Which node is connected to X?</a:t>
            </a:r>
          </a:p>
          <a:p>
            <a:r>
              <a:rPr lang="en-US" dirty="0" smtClean="0"/>
              <a:t>How many nodes are there?</a:t>
            </a:r>
          </a:p>
          <a:p>
            <a:r>
              <a:rPr lang="en-US" dirty="0" smtClean="0"/>
              <a:t>What happens after start?</a:t>
            </a:r>
          </a:p>
          <a:p>
            <a:r>
              <a:rPr lang="en-US" dirty="0" smtClean="0"/>
              <a:t>How many decisions are there?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Human level semantics can be different from computer semantics. That is, humans can hear information… whereas a computer may need to execute it / simulate it.</a:t>
            </a:r>
          </a:p>
          <a:p>
            <a:r>
              <a:rPr lang="en-US" dirty="0" smtClean="0"/>
              <a:t>Some text in comments can be sufficient</a:t>
            </a:r>
          </a:p>
          <a:p>
            <a:r>
              <a:rPr lang="en-US" dirty="0" smtClean="0"/>
              <a:t>Each node and association can be described as an object. Each object can have its own self contained information.</a:t>
            </a:r>
          </a:p>
          <a:p>
            <a:r>
              <a:rPr lang="en-US" dirty="0" smtClean="0"/>
              <a:t>Blind user queries from Transition tables can lead to object descriptions. Objects can then contain human semantics for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745</Words>
  <Application>Microsoft Office PowerPoint</Application>
  <PresentationFormat>On-screen Show (4:3)</PresentationFormat>
  <Paragraphs>178</Paragraphs>
  <Slides>15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Providing blind users access to visual content</vt:lpstr>
      <vt:lpstr>Assumptions</vt:lpstr>
      <vt:lpstr>PowerPoint Presentation</vt:lpstr>
      <vt:lpstr>Focus is now on</vt:lpstr>
      <vt:lpstr>Top down perspective</vt:lpstr>
      <vt:lpstr>PowerPoint Presentation</vt:lpstr>
      <vt:lpstr>PowerPoint Presentation</vt:lpstr>
      <vt:lpstr>Description of Graph</vt:lpstr>
      <vt:lpstr>Semantics of Graph</vt:lpstr>
      <vt:lpstr>PowerPoint Presentation</vt:lpstr>
      <vt:lpstr>Visual information</vt:lpstr>
      <vt:lpstr>Roles &amp; labels</vt:lpstr>
      <vt:lpstr>Content layers</vt:lpstr>
      <vt:lpstr>Multiple Media content</vt:lpstr>
      <vt:lpstr>System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34</cp:revision>
  <dcterms:created xsi:type="dcterms:W3CDTF">2014-09-01T02:01:57Z</dcterms:created>
  <dcterms:modified xsi:type="dcterms:W3CDTF">2014-10-13T01:41:51Z</dcterms:modified>
</cp:coreProperties>
</file>