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3" r:id="rId3"/>
    <p:sldId id="261" r:id="rId4"/>
    <p:sldId id="262" r:id="rId5"/>
    <p:sldId id="259" r:id="rId6"/>
    <p:sldId id="260" r:id="rId7"/>
    <p:sldId id="264" r:id="rId8"/>
    <p:sldId id="257" r:id="rId9"/>
    <p:sldId id="268" r:id="rId10"/>
    <p:sldId id="258" r:id="rId11"/>
    <p:sldId id="269" r:id="rId12"/>
    <p:sldId id="270" r:id="rId13"/>
    <p:sldId id="271" r:id="rId14"/>
    <p:sldId id="272"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53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B0709-E26D-40B0-A5D2-F4C9E9286D3A}" type="datetimeFigureOut">
              <a:rPr lang="en-US" smtClean="0"/>
              <a:t>9/8/2014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1441D-2513-4972-8182-FE60DC1CBBF9}" type="slidenum">
              <a:rPr lang="en-US" smtClean="0"/>
              <a:t>‹#›</a:t>
            </a:fld>
            <a:endParaRPr lang="en-US"/>
          </a:p>
        </p:txBody>
      </p:sp>
    </p:spTree>
    <p:extLst>
      <p:ext uri="{BB962C8B-B14F-4D97-AF65-F5344CB8AC3E}">
        <p14:creationId xmlns:p14="http://schemas.microsoft.com/office/powerpoint/2010/main" val="3249366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1</a:t>
            </a:fld>
            <a:endParaRPr lang="en-US"/>
          </a:p>
        </p:txBody>
      </p:sp>
    </p:spTree>
    <p:extLst>
      <p:ext uri="{BB962C8B-B14F-4D97-AF65-F5344CB8AC3E}">
        <p14:creationId xmlns:p14="http://schemas.microsoft.com/office/powerpoint/2010/main" val="829088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10</a:t>
            </a:fld>
            <a:endParaRPr lang="en-US"/>
          </a:p>
        </p:txBody>
      </p:sp>
    </p:spTree>
    <p:extLst>
      <p:ext uri="{BB962C8B-B14F-4D97-AF65-F5344CB8AC3E}">
        <p14:creationId xmlns:p14="http://schemas.microsoft.com/office/powerpoint/2010/main" val="1337213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11</a:t>
            </a:fld>
            <a:endParaRPr lang="en-US"/>
          </a:p>
        </p:txBody>
      </p:sp>
    </p:spTree>
    <p:extLst>
      <p:ext uri="{BB962C8B-B14F-4D97-AF65-F5344CB8AC3E}">
        <p14:creationId xmlns:p14="http://schemas.microsoft.com/office/powerpoint/2010/main" val="2382771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12</a:t>
            </a:fld>
            <a:endParaRPr lang="en-US"/>
          </a:p>
        </p:txBody>
      </p:sp>
    </p:spTree>
    <p:extLst>
      <p:ext uri="{BB962C8B-B14F-4D97-AF65-F5344CB8AC3E}">
        <p14:creationId xmlns:p14="http://schemas.microsoft.com/office/powerpoint/2010/main" val="2284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13</a:t>
            </a:fld>
            <a:endParaRPr lang="en-US"/>
          </a:p>
        </p:txBody>
      </p:sp>
    </p:spTree>
    <p:extLst>
      <p:ext uri="{BB962C8B-B14F-4D97-AF65-F5344CB8AC3E}">
        <p14:creationId xmlns:p14="http://schemas.microsoft.com/office/powerpoint/2010/main" val="2095431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14</a:t>
            </a:fld>
            <a:endParaRPr lang="en-US"/>
          </a:p>
        </p:txBody>
      </p:sp>
    </p:spTree>
    <p:extLst>
      <p:ext uri="{BB962C8B-B14F-4D97-AF65-F5344CB8AC3E}">
        <p14:creationId xmlns:p14="http://schemas.microsoft.com/office/powerpoint/2010/main" val="2095431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15</a:t>
            </a:fld>
            <a:endParaRPr lang="en-US"/>
          </a:p>
        </p:txBody>
      </p:sp>
    </p:spTree>
    <p:extLst>
      <p:ext uri="{BB962C8B-B14F-4D97-AF65-F5344CB8AC3E}">
        <p14:creationId xmlns:p14="http://schemas.microsoft.com/office/powerpoint/2010/main" val="3591298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16</a:t>
            </a:fld>
            <a:endParaRPr lang="en-US"/>
          </a:p>
        </p:txBody>
      </p:sp>
    </p:spTree>
    <p:extLst>
      <p:ext uri="{BB962C8B-B14F-4D97-AF65-F5344CB8AC3E}">
        <p14:creationId xmlns:p14="http://schemas.microsoft.com/office/powerpoint/2010/main" val="1744350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17</a:t>
            </a:fld>
            <a:endParaRPr lang="en-US"/>
          </a:p>
        </p:txBody>
      </p:sp>
    </p:spTree>
    <p:extLst>
      <p:ext uri="{BB962C8B-B14F-4D97-AF65-F5344CB8AC3E}">
        <p14:creationId xmlns:p14="http://schemas.microsoft.com/office/powerpoint/2010/main" val="717447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2</a:t>
            </a:fld>
            <a:endParaRPr lang="en-US"/>
          </a:p>
        </p:txBody>
      </p:sp>
    </p:spTree>
    <p:extLst>
      <p:ext uri="{BB962C8B-B14F-4D97-AF65-F5344CB8AC3E}">
        <p14:creationId xmlns:p14="http://schemas.microsoft.com/office/powerpoint/2010/main" val="426072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3</a:t>
            </a:fld>
            <a:endParaRPr lang="en-US"/>
          </a:p>
        </p:txBody>
      </p:sp>
    </p:spTree>
    <p:extLst>
      <p:ext uri="{BB962C8B-B14F-4D97-AF65-F5344CB8AC3E}">
        <p14:creationId xmlns:p14="http://schemas.microsoft.com/office/powerpoint/2010/main" val="908208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4</a:t>
            </a:fld>
            <a:endParaRPr lang="en-US"/>
          </a:p>
        </p:txBody>
      </p:sp>
    </p:spTree>
    <p:extLst>
      <p:ext uri="{BB962C8B-B14F-4D97-AF65-F5344CB8AC3E}">
        <p14:creationId xmlns:p14="http://schemas.microsoft.com/office/powerpoint/2010/main" val="224970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5</a:t>
            </a:fld>
            <a:endParaRPr lang="en-US"/>
          </a:p>
        </p:txBody>
      </p:sp>
    </p:spTree>
    <p:extLst>
      <p:ext uri="{BB962C8B-B14F-4D97-AF65-F5344CB8AC3E}">
        <p14:creationId xmlns:p14="http://schemas.microsoft.com/office/powerpoint/2010/main" val="2004304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6</a:t>
            </a:fld>
            <a:endParaRPr lang="en-US"/>
          </a:p>
        </p:txBody>
      </p:sp>
    </p:spTree>
    <p:extLst>
      <p:ext uri="{BB962C8B-B14F-4D97-AF65-F5344CB8AC3E}">
        <p14:creationId xmlns:p14="http://schemas.microsoft.com/office/powerpoint/2010/main" val="192918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7</a:t>
            </a:fld>
            <a:endParaRPr lang="en-US"/>
          </a:p>
        </p:txBody>
      </p:sp>
    </p:spTree>
    <p:extLst>
      <p:ext uri="{BB962C8B-B14F-4D97-AF65-F5344CB8AC3E}">
        <p14:creationId xmlns:p14="http://schemas.microsoft.com/office/powerpoint/2010/main" val="3148256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8</a:t>
            </a:fld>
            <a:endParaRPr lang="en-US"/>
          </a:p>
        </p:txBody>
      </p:sp>
    </p:spTree>
    <p:extLst>
      <p:ext uri="{BB962C8B-B14F-4D97-AF65-F5344CB8AC3E}">
        <p14:creationId xmlns:p14="http://schemas.microsoft.com/office/powerpoint/2010/main" val="3997128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1441D-2513-4972-8182-FE60DC1CBBF9}" type="slidenum">
              <a:rPr lang="en-US" smtClean="0"/>
              <a:t>9</a:t>
            </a:fld>
            <a:endParaRPr lang="en-US"/>
          </a:p>
        </p:txBody>
      </p:sp>
    </p:spTree>
    <p:extLst>
      <p:ext uri="{BB962C8B-B14F-4D97-AF65-F5344CB8AC3E}">
        <p14:creationId xmlns:p14="http://schemas.microsoft.com/office/powerpoint/2010/main" val="263547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ADE134-B9F1-4C0B-B191-7C96B7E8E781}"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EF56-2ED5-4769-A28C-58B528191500}" type="slidenum">
              <a:rPr lang="en-US" smtClean="0"/>
              <a:t>‹#›</a:t>
            </a:fld>
            <a:endParaRPr lang="en-US"/>
          </a:p>
        </p:txBody>
      </p:sp>
    </p:spTree>
    <p:extLst>
      <p:ext uri="{BB962C8B-B14F-4D97-AF65-F5344CB8AC3E}">
        <p14:creationId xmlns:p14="http://schemas.microsoft.com/office/powerpoint/2010/main" val="79228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DE134-B9F1-4C0B-B191-7C96B7E8E781}"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EF56-2ED5-4769-A28C-58B528191500}" type="slidenum">
              <a:rPr lang="en-US" smtClean="0"/>
              <a:t>‹#›</a:t>
            </a:fld>
            <a:endParaRPr lang="en-US"/>
          </a:p>
        </p:txBody>
      </p:sp>
    </p:spTree>
    <p:extLst>
      <p:ext uri="{BB962C8B-B14F-4D97-AF65-F5344CB8AC3E}">
        <p14:creationId xmlns:p14="http://schemas.microsoft.com/office/powerpoint/2010/main" val="356303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DE134-B9F1-4C0B-B191-7C96B7E8E781}"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EF56-2ED5-4769-A28C-58B528191500}" type="slidenum">
              <a:rPr lang="en-US" smtClean="0"/>
              <a:t>‹#›</a:t>
            </a:fld>
            <a:endParaRPr lang="en-US"/>
          </a:p>
        </p:txBody>
      </p:sp>
    </p:spTree>
    <p:extLst>
      <p:ext uri="{BB962C8B-B14F-4D97-AF65-F5344CB8AC3E}">
        <p14:creationId xmlns:p14="http://schemas.microsoft.com/office/powerpoint/2010/main" val="197025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DE134-B9F1-4C0B-B191-7C96B7E8E781}"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EF56-2ED5-4769-A28C-58B528191500}" type="slidenum">
              <a:rPr lang="en-US" smtClean="0"/>
              <a:t>‹#›</a:t>
            </a:fld>
            <a:endParaRPr lang="en-US"/>
          </a:p>
        </p:txBody>
      </p:sp>
    </p:spTree>
    <p:extLst>
      <p:ext uri="{BB962C8B-B14F-4D97-AF65-F5344CB8AC3E}">
        <p14:creationId xmlns:p14="http://schemas.microsoft.com/office/powerpoint/2010/main" val="190499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ADE134-B9F1-4C0B-B191-7C96B7E8E781}"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EF56-2ED5-4769-A28C-58B528191500}" type="slidenum">
              <a:rPr lang="en-US" smtClean="0"/>
              <a:t>‹#›</a:t>
            </a:fld>
            <a:endParaRPr lang="en-US"/>
          </a:p>
        </p:txBody>
      </p:sp>
    </p:spTree>
    <p:extLst>
      <p:ext uri="{BB962C8B-B14F-4D97-AF65-F5344CB8AC3E}">
        <p14:creationId xmlns:p14="http://schemas.microsoft.com/office/powerpoint/2010/main" val="307755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ADE134-B9F1-4C0B-B191-7C96B7E8E781}"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CEF56-2ED5-4769-A28C-58B528191500}" type="slidenum">
              <a:rPr lang="en-US" smtClean="0"/>
              <a:t>‹#›</a:t>
            </a:fld>
            <a:endParaRPr lang="en-US"/>
          </a:p>
        </p:txBody>
      </p:sp>
    </p:spTree>
    <p:extLst>
      <p:ext uri="{BB962C8B-B14F-4D97-AF65-F5344CB8AC3E}">
        <p14:creationId xmlns:p14="http://schemas.microsoft.com/office/powerpoint/2010/main" val="171434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ADE134-B9F1-4C0B-B191-7C96B7E8E781}" type="datetimeFigureOut">
              <a:rPr lang="en-US" smtClean="0"/>
              <a:t>9/8/2014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CEF56-2ED5-4769-A28C-58B528191500}" type="slidenum">
              <a:rPr lang="en-US" smtClean="0"/>
              <a:t>‹#›</a:t>
            </a:fld>
            <a:endParaRPr lang="en-US"/>
          </a:p>
        </p:txBody>
      </p:sp>
    </p:spTree>
    <p:extLst>
      <p:ext uri="{BB962C8B-B14F-4D97-AF65-F5344CB8AC3E}">
        <p14:creationId xmlns:p14="http://schemas.microsoft.com/office/powerpoint/2010/main" val="88219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ADE134-B9F1-4C0B-B191-7C96B7E8E781}" type="datetimeFigureOut">
              <a:rPr lang="en-US" smtClean="0"/>
              <a:t>9/8/2014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CEF56-2ED5-4769-A28C-58B528191500}" type="slidenum">
              <a:rPr lang="en-US" smtClean="0"/>
              <a:t>‹#›</a:t>
            </a:fld>
            <a:endParaRPr lang="en-US"/>
          </a:p>
        </p:txBody>
      </p:sp>
    </p:spTree>
    <p:extLst>
      <p:ext uri="{BB962C8B-B14F-4D97-AF65-F5344CB8AC3E}">
        <p14:creationId xmlns:p14="http://schemas.microsoft.com/office/powerpoint/2010/main" val="394265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DE134-B9F1-4C0B-B191-7C96B7E8E781}" type="datetimeFigureOut">
              <a:rPr lang="en-US" smtClean="0"/>
              <a:t>9/8/2014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CEF56-2ED5-4769-A28C-58B528191500}" type="slidenum">
              <a:rPr lang="en-US" smtClean="0"/>
              <a:t>‹#›</a:t>
            </a:fld>
            <a:endParaRPr lang="en-US"/>
          </a:p>
        </p:txBody>
      </p:sp>
    </p:spTree>
    <p:extLst>
      <p:ext uri="{BB962C8B-B14F-4D97-AF65-F5344CB8AC3E}">
        <p14:creationId xmlns:p14="http://schemas.microsoft.com/office/powerpoint/2010/main" val="228071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ADE134-B9F1-4C0B-B191-7C96B7E8E781}"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CEF56-2ED5-4769-A28C-58B528191500}" type="slidenum">
              <a:rPr lang="en-US" smtClean="0"/>
              <a:t>‹#›</a:t>
            </a:fld>
            <a:endParaRPr lang="en-US"/>
          </a:p>
        </p:txBody>
      </p:sp>
    </p:spTree>
    <p:extLst>
      <p:ext uri="{BB962C8B-B14F-4D97-AF65-F5344CB8AC3E}">
        <p14:creationId xmlns:p14="http://schemas.microsoft.com/office/powerpoint/2010/main" val="361570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ADE134-B9F1-4C0B-B191-7C96B7E8E781}"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CEF56-2ED5-4769-A28C-58B528191500}" type="slidenum">
              <a:rPr lang="en-US" smtClean="0"/>
              <a:t>‹#›</a:t>
            </a:fld>
            <a:endParaRPr lang="en-US"/>
          </a:p>
        </p:txBody>
      </p:sp>
    </p:spTree>
    <p:extLst>
      <p:ext uri="{BB962C8B-B14F-4D97-AF65-F5344CB8AC3E}">
        <p14:creationId xmlns:p14="http://schemas.microsoft.com/office/powerpoint/2010/main" val="327689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DE134-B9F1-4C0B-B191-7C96B7E8E781}" type="datetimeFigureOut">
              <a:rPr lang="en-US" smtClean="0"/>
              <a:t>9/8/2014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CEF56-2ED5-4769-A28C-58B528191500}" type="slidenum">
              <a:rPr lang="en-US" smtClean="0"/>
              <a:t>‹#›</a:t>
            </a:fld>
            <a:endParaRPr lang="en-US"/>
          </a:p>
        </p:txBody>
      </p:sp>
    </p:spTree>
    <p:extLst>
      <p:ext uri="{BB962C8B-B14F-4D97-AF65-F5344CB8AC3E}">
        <p14:creationId xmlns:p14="http://schemas.microsoft.com/office/powerpoint/2010/main" val="10836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92696"/>
            <a:ext cx="7772400" cy="1470025"/>
          </a:xfrm>
        </p:spPr>
        <p:txBody>
          <a:bodyPr/>
          <a:lstStyle/>
          <a:p>
            <a:r>
              <a:rPr lang="en-US" dirty="0" smtClean="0"/>
              <a:t>Providing blind users access to visual content</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Sai </a:t>
            </a:r>
            <a:r>
              <a:rPr lang="en-US" dirty="0"/>
              <a:t>G</a:t>
            </a:r>
            <a:r>
              <a:rPr lang="en-US" dirty="0" smtClean="0"/>
              <a:t>ollapudi</a:t>
            </a:r>
          </a:p>
          <a:p>
            <a:r>
              <a:rPr lang="en-US" dirty="0" smtClean="0"/>
              <a:t>Aug, 2014</a:t>
            </a:r>
          </a:p>
          <a:p>
            <a:endParaRPr lang="en-US" dirty="0" smtClean="0"/>
          </a:p>
          <a:p>
            <a:r>
              <a:rPr lang="en-US" dirty="0" smtClean="0"/>
              <a:t>IIIT-</a:t>
            </a:r>
            <a:r>
              <a:rPr lang="en-US" dirty="0" err="1" smtClean="0"/>
              <a:t>Hyd</a:t>
            </a:r>
            <a:r>
              <a:rPr lang="en-US" dirty="0" smtClean="0"/>
              <a:t>/SERC/Dr. </a:t>
            </a:r>
            <a:r>
              <a:rPr lang="en-US" dirty="0" err="1" smtClean="0"/>
              <a:t>Choppella</a:t>
            </a:r>
            <a:endParaRPr lang="en-US" dirty="0"/>
          </a:p>
        </p:txBody>
      </p:sp>
    </p:spTree>
    <p:extLst>
      <p:ext uri="{BB962C8B-B14F-4D97-AF65-F5344CB8AC3E}">
        <p14:creationId xmlns:p14="http://schemas.microsoft.com/office/powerpoint/2010/main" val="4067832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6" y="1484784"/>
            <a:ext cx="2363596"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Computer mediated</a:t>
            </a:r>
          </a:p>
          <a:p>
            <a:r>
              <a:rPr lang="en-US" dirty="0" smtClean="0"/>
              <a:t>Transcription of images</a:t>
            </a:r>
            <a:endParaRPr lang="en-US" dirty="0"/>
          </a:p>
        </p:txBody>
      </p:sp>
      <p:sp>
        <p:nvSpPr>
          <p:cNvPr id="3" name="TextBox 2"/>
          <p:cNvSpPr txBox="1"/>
          <p:nvPr/>
        </p:nvSpPr>
        <p:spPr>
          <a:xfrm>
            <a:off x="1704348" y="2998693"/>
            <a:ext cx="1908792"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Computer internal</a:t>
            </a:r>
          </a:p>
          <a:p>
            <a:r>
              <a:rPr lang="en-US" dirty="0" smtClean="0"/>
              <a:t>notation</a:t>
            </a:r>
            <a:endParaRPr lang="en-US" dirty="0"/>
          </a:p>
        </p:txBody>
      </p:sp>
      <p:sp>
        <p:nvSpPr>
          <p:cNvPr id="4" name="TextBox 3"/>
          <p:cNvSpPr txBox="1"/>
          <p:nvPr/>
        </p:nvSpPr>
        <p:spPr>
          <a:xfrm>
            <a:off x="1727104" y="4654877"/>
            <a:ext cx="1908792"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Computer internal</a:t>
            </a:r>
          </a:p>
          <a:p>
            <a:r>
              <a:rPr lang="en-US" dirty="0" smtClean="0"/>
              <a:t>storage</a:t>
            </a:r>
            <a:endParaRPr lang="en-US" dirty="0"/>
          </a:p>
        </p:txBody>
      </p:sp>
      <p:sp>
        <p:nvSpPr>
          <p:cNvPr id="5" name="TextBox 4"/>
          <p:cNvSpPr txBox="1"/>
          <p:nvPr/>
        </p:nvSpPr>
        <p:spPr>
          <a:xfrm>
            <a:off x="4470846" y="4649672"/>
            <a:ext cx="821059"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query</a:t>
            </a:r>
          </a:p>
          <a:p>
            <a:r>
              <a:rPr lang="en-US" dirty="0" smtClean="0"/>
              <a:t>engine</a:t>
            </a:r>
          </a:p>
        </p:txBody>
      </p:sp>
      <p:sp>
        <p:nvSpPr>
          <p:cNvPr id="6" name="TextBox 5"/>
          <p:cNvSpPr txBox="1"/>
          <p:nvPr/>
        </p:nvSpPr>
        <p:spPr>
          <a:xfrm>
            <a:off x="7493503" y="4653136"/>
            <a:ext cx="1182953"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Interactive</a:t>
            </a:r>
          </a:p>
          <a:p>
            <a:r>
              <a:rPr lang="en-US" dirty="0" smtClean="0"/>
              <a:t>access</a:t>
            </a:r>
          </a:p>
        </p:txBody>
      </p:sp>
      <p:sp>
        <p:nvSpPr>
          <p:cNvPr id="7" name="TextBox 6"/>
          <p:cNvSpPr txBox="1"/>
          <p:nvPr/>
        </p:nvSpPr>
        <p:spPr>
          <a:xfrm>
            <a:off x="5995753" y="4787860"/>
            <a:ext cx="54809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text</a:t>
            </a:r>
          </a:p>
        </p:txBody>
      </p:sp>
      <p:cxnSp>
        <p:nvCxnSpPr>
          <p:cNvPr id="9" name="Straight Arrow Connector 8"/>
          <p:cNvCxnSpPr>
            <a:stCxn id="2" idx="2"/>
            <a:endCxn id="3" idx="0"/>
          </p:cNvCxnSpPr>
          <p:nvPr/>
        </p:nvCxnSpPr>
        <p:spPr>
          <a:xfrm>
            <a:off x="1259574" y="2131115"/>
            <a:ext cx="1399170" cy="8675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2"/>
            <a:endCxn id="4" idx="0"/>
          </p:cNvCxnSpPr>
          <p:nvPr/>
        </p:nvCxnSpPr>
        <p:spPr>
          <a:xfrm>
            <a:off x="2658744" y="3645024"/>
            <a:ext cx="22756" cy="10098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7" idx="1"/>
          </p:cNvCxnSpPr>
          <p:nvPr/>
        </p:nvCxnSpPr>
        <p:spPr>
          <a:xfrm flipV="1">
            <a:off x="5291905" y="4972526"/>
            <a:ext cx="703848" cy="31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6" idx="1"/>
          </p:cNvCxnSpPr>
          <p:nvPr/>
        </p:nvCxnSpPr>
        <p:spPr>
          <a:xfrm>
            <a:off x="6543852" y="4972526"/>
            <a:ext cx="949651" cy="3776"/>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5" idx="1"/>
          </p:cNvCxnSpPr>
          <p:nvPr/>
        </p:nvCxnSpPr>
        <p:spPr>
          <a:xfrm flipV="1">
            <a:off x="3635896" y="4972838"/>
            <a:ext cx="834950" cy="5205"/>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7504" y="2060848"/>
            <a:ext cx="1585178" cy="369332"/>
          </a:xfrm>
          <a:prstGeom prst="rect">
            <a:avLst/>
          </a:prstGeom>
          <a:noFill/>
        </p:spPr>
        <p:txBody>
          <a:bodyPr wrap="none" rtlCol="0">
            <a:spAutoFit/>
          </a:bodyPr>
          <a:lstStyle/>
          <a:p>
            <a:r>
              <a:rPr lang="en-US" dirty="0" err="1" smtClean="0"/>
              <a:t>Img</a:t>
            </a:r>
            <a:r>
              <a:rPr lang="en-US" dirty="0" smtClean="0"/>
              <a:t> processing</a:t>
            </a:r>
            <a:endParaRPr lang="en-US" dirty="0"/>
          </a:p>
        </p:txBody>
      </p:sp>
      <p:sp>
        <p:nvSpPr>
          <p:cNvPr id="26" name="TextBox 25"/>
          <p:cNvSpPr txBox="1"/>
          <p:nvPr/>
        </p:nvSpPr>
        <p:spPr>
          <a:xfrm>
            <a:off x="1618670" y="3563724"/>
            <a:ext cx="1164550" cy="369332"/>
          </a:xfrm>
          <a:prstGeom prst="rect">
            <a:avLst/>
          </a:prstGeom>
          <a:noFill/>
        </p:spPr>
        <p:txBody>
          <a:bodyPr wrap="none" rtlCol="0">
            <a:spAutoFit/>
          </a:bodyPr>
          <a:lstStyle/>
          <a:p>
            <a:r>
              <a:rPr lang="en-US" dirty="0" smtClean="0"/>
              <a:t>ontologies</a:t>
            </a:r>
            <a:endParaRPr lang="en-US" dirty="0"/>
          </a:p>
        </p:txBody>
      </p:sp>
      <p:sp>
        <p:nvSpPr>
          <p:cNvPr id="28" name="TextBox 27"/>
          <p:cNvSpPr txBox="1"/>
          <p:nvPr/>
        </p:nvSpPr>
        <p:spPr>
          <a:xfrm>
            <a:off x="5815006" y="5499252"/>
            <a:ext cx="909592"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Existing text to speech tools</a:t>
            </a:r>
          </a:p>
        </p:txBody>
      </p:sp>
      <p:cxnSp>
        <p:nvCxnSpPr>
          <p:cNvPr id="31" name="Straight Arrow Connector 30"/>
          <p:cNvCxnSpPr>
            <a:stCxn id="7" idx="2"/>
            <a:endCxn id="28" idx="0"/>
          </p:cNvCxnSpPr>
          <p:nvPr/>
        </p:nvCxnSpPr>
        <p:spPr>
          <a:xfrm flipH="1">
            <a:off x="6269802" y="5157192"/>
            <a:ext cx="1" cy="342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itle 33"/>
          <p:cNvSpPr>
            <a:spLocks noGrp="1"/>
          </p:cNvSpPr>
          <p:nvPr>
            <p:ph type="title"/>
          </p:nvPr>
        </p:nvSpPr>
        <p:spPr/>
        <p:txBody>
          <a:bodyPr/>
          <a:lstStyle/>
          <a:p>
            <a:r>
              <a:rPr lang="en-US" dirty="0" smtClean="0"/>
              <a:t>System Architecture</a:t>
            </a:r>
            <a:endParaRPr lang="en-US" dirty="0"/>
          </a:p>
        </p:txBody>
      </p:sp>
      <p:cxnSp>
        <p:nvCxnSpPr>
          <p:cNvPr id="36" name="Elbow Connector 35"/>
          <p:cNvCxnSpPr>
            <a:stCxn id="43" idx="3"/>
            <a:endCxn id="6" idx="2"/>
          </p:cNvCxnSpPr>
          <p:nvPr/>
        </p:nvCxnSpPr>
        <p:spPr>
          <a:xfrm flipV="1">
            <a:off x="7916856" y="5299467"/>
            <a:ext cx="168124" cy="8251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070149" y="5939988"/>
            <a:ext cx="84670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speech</a:t>
            </a:r>
          </a:p>
        </p:txBody>
      </p:sp>
      <p:cxnSp>
        <p:nvCxnSpPr>
          <p:cNvPr id="49" name="Straight Arrow Connector 48"/>
          <p:cNvCxnSpPr>
            <a:stCxn id="28" idx="3"/>
            <a:endCxn id="43" idx="1"/>
          </p:cNvCxnSpPr>
          <p:nvPr/>
        </p:nvCxnSpPr>
        <p:spPr>
          <a:xfrm>
            <a:off x="6724598" y="6099417"/>
            <a:ext cx="345551" cy="25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211960" y="4149950"/>
            <a:ext cx="4680520" cy="2549631"/>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7099132" y="3802207"/>
            <a:ext cx="1803571" cy="369332"/>
          </a:xfrm>
          <a:prstGeom prst="rect">
            <a:avLst/>
          </a:prstGeom>
          <a:noFill/>
        </p:spPr>
        <p:txBody>
          <a:bodyPr wrap="none" rtlCol="0">
            <a:spAutoFit/>
          </a:bodyPr>
          <a:lstStyle/>
          <a:p>
            <a:r>
              <a:rPr lang="en-US" dirty="0" smtClean="0">
                <a:solidFill>
                  <a:srgbClr val="FFC000"/>
                </a:solidFill>
              </a:rPr>
              <a:t>Dialogue systems</a:t>
            </a:r>
            <a:endParaRPr lang="en-US" dirty="0">
              <a:solidFill>
                <a:srgbClr val="FFC000"/>
              </a:solidFill>
            </a:endParaRPr>
          </a:p>
        </p:txBody>
      </p:sp>
      <p:sp>
        <p:nvSpPr>
          <p:cNvPr id="23" name="Rectangle 22"/>
          <p:cNvSpPr/>
          <p:nvPr/>
        </p:nvSpPr>
        <p:spPr>
          <a:xfrm>
            <a:off x="1373986" y="2896723"/>
            <a:ext cx="2679385" cy="2549631"/>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783220" y="2527391"/>
            <a:ext cx="2507738" cy="369332"/>
          </a:xfrm>
          <a:prstGeom prst="rect">
            <a:avLst/>
          </a:prstGeom>
          <a:noFill/>
        </p:spPr>
        <p:txBody>
          <a:bodyPr wrap="none" rtlCol="0">
            <a:spAutoFit/>
          </a:bodyPr>
          <a:lstStyle/>
          <a:p>
            <a:r>
              <a:rPr lang="en-US" dirty="0" smtClean="0">
                <a:solidFill>
                  <a:srgbClr val="FFC000"/>
                </a:solidFill>
              </a:rPr>
              <a:t>Diagrammatic Reasoning</a:t>
            </a:r>
            <a:endParaRPr lang="en-US" dirty="0">
              <a:solidFill>
                <a:srgbClr val="FFC000"/>
              </a:solidFill>
            </a:endParaRPr>
          </a:p>
        </p:txBody>
      </p:sp>
      <p:sp>
        <p:nvSpPr>
          <p:cNvPr id="27" name="Rectangle 26"/>
          <p:cNvSpPr/>
          <p:nvPr/>
        </p:nvSpPr>
        <p:spPr>
          <a:xfrm>
            <a:off x="50872" y="768483"/>
            <a:ext cx="2607872" cy="2549631"/>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97200" y="469521"/>
            <a:ext cx="1178455" cy="646331"/>
          </a:xfrm>
          <a:prstGeom prst="rect">
            <a:avLst/>
          </a:prstGeom>
          <a:noFill/>
        </p:spPr>
        <p:txBody>
          <a:bodyPr wrap="square" rtlCol="0">
            <a:spAutoFit/>
          </a:bodyPr>
          <a:lstStyle/>
          <a:p>
            <a:r>
              <a:rPr lang="en-US" dirty="0" smtClean="0">
                <a:solidFill>
                  <a:srgbClr val="FFC000"/>
                </a:solidFill>
              </a:rPr>
              <a:t>Image Processing</a:t>
            </a:r>
            <a:endParaRPr lang="en-US" dirty="0">
              <a:solidFill>
                <a:srgbClr val="FFC000"/>
              </a:solidFill>
            </a:endParaRPr>
          </a:p>
        </p:txBody>
      </p:sp>
    </p:spTree>
    <p:extLst>
      <p:ext uri="{BB962C8B-B14F-4D97-AF65-F5344CB8AC3E}">
        <p14:creationId xmlns:p14="http://schemas.microsoft.com/office/powerpoint/2010/main" val="3861079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challenges – </a:t>
            </a:r>
            <a:br>
              <a:rPr lang="en-US" dirty="0" smtClean="0"/>
            </a:br>
            <a:r>
              <a:rPr lang="en-US" dirty="0" smtClean="0"/>
              <a:t>Image Processing (1/2)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Though it looks intuitive and apparently trivial, nobody (as far as we know) has built a image processing system / algorithm that converts UML type </a:t>
            </a:r>
            <a:r>
              <a:rPr lang="en-US" dirty="0" err="1" smtClean="0"/>
              <a:t>Eng</a:t>
            </a:r>
            <a:r>
              <a:rPr lang="en-US" dirty="0" smtClean="0"/>
              <a:t> Diagrams into some alternate internal notation. </a:t>
            </a:r>
          </a:p>
          <a:p>
            <a:pPr lvl="1"/>
            <a:r>
              <a:rPr lang="en-US" dirty="0" smtClean="0"/>
              <a:t>Few converted hand-drawn to machine drawn</a:t>
            </a:r>
          </a:p>
          <a:p>
            <a:pPr lvl="1"/>
            <a:r>
              <a:rPr lang="en-US" dirty="0" smtClean="0"/>
              <a:t>Few have not used the image but have used the output of an image editor – i.e. some notation – as an input to their system for working out semantics</a:t>
            </a:r>
          </a:p>
          <a:p>
            <a:pPr lvl="1"/>
            <a:r>
              <a:rPr lang="en-US" dirty="0" smtClean="0"/>
              <a:t>Challenges for me:</a:t>
            </a:r>
          </a:p>
          <a:p>
            <a:pPr lvl="2"/>
            <a:r>
              <a:rPr lang="en-US" dirty="0" smtClean="0"/>
              <a:t>A Raster graphic image needs to be </a:t>
            </a:r>
            <a:r>
              <a:rPr lang="en-US" dirty="0" err="1" smtClean="0"/>
              <a:t>vectorized</a:t>
            </a:r>
            <a:r>
              <a:rPr lang="en-US" dirty="0" smtClean="0"/>
              <a:t>. Once </a:t>
            </a:r>
            <a:r>
              <a:rPr lang="en-US" dirty="0" err="1" smtClean="0"/>
              <a:t>vectorized</a:t>
            </a:r>
            <a:r>
              <a:rPr lang="en-US" dirty="0" smtClean="0"/>
              <a:t>, lot of advantages for other domains.</a:t>
            </a:r>
          </a:p>
          <a:p>
            <a:pPr lvl="2"/>
            <a:r>
              <a:rPr lang="en-US" dirty="0" smtClean="0"/>
              <a:t>Image Processing is a new area… but it has an appeal to evaluators of my work… it is something visible, progress can be seen</a:t>
            </a:r>
          </a:p>
          <a:p>
            <a:pPr lvl="2"/>
            <a:r>
              <a:rPr lang="en-US" dirty="0" smtClean="0"/>
              <a:t>Though the work is lot, it is important to the resolution of the Accessibility problem. I.e. blind people need not depend on humans. It is intuitive that computers can do this transcoding job (which is what motivates me) </a:t>
            </a:r>
          </a:p>
          <a:p>
            <a:r>
              <a:rPr lang="en-US" dirty="0" smtClean="0"/>
              <a:t>Reflection: Am I biting into too much? Is this yet another PhD problem?</a:t>
            </a:r>
            <a:endParaRPr lang="en-US" dirty="0"/>
          </a:p>
        </p:txBody>
      </p:sp>
    </p:spTree>
    <p:extLst>
      <p:ext uri="{BB962C8B-B14F-4D97-AF65-F5344CB8AC3E}">
        <p14:creationId xmlns:p14="http://schemas.microsoft.com/office/powerpoint/2010/main" val="284264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challenges – </a:t>
            </a:r>
            <a:br>
              <a:rPr lang="en-US" dirty="0"/>
            </a:br>
            <a:r>
              <a:rPr lang="en-US" dirty="0"/>
              <a:t>Image Processing </a:t>
            </a:r>
            <a:r>
              <a:rPr lang="en-US" dirty="0" smtClean="0"/>
              <a:t>(2/2</a:t>
            </a:r>
            <a:r>
              <a:rPr lang="en-US" dirty="0"/>
              <a:t>)</a:t>
            </a:r>
          </a:p>
        </p:txBody>
      </p:sp>
      <p:sp>
        <p:nvSpPr>
          <p:cNvPr id="3" name="Content Placeholder 2"/>
          <p:cNvSpPr>
            <a:spLocks noGrp="1"/>
          </p:cNvSpPr>
          <p:nvPr>
            <p:ph idx="1"/>
          </p:nvPr>
        </p:nvSpPr>
        <p:spPr/>
        <p:txBody>
          <a:bodyPr/>
          <a:lstStyle/>
          <a:p>
            <a:r>
              <a:rPr lang="en-US" dirty="0" smtClean="0"/>
              <a:t>Image annotation, </a:t>
            </a:r>
            <a:r>
              <a:rPr lang="en-US" dirty="0" err="1" smtClean="0"/>
              <a:t>altText</a:t>
            </a:r>
            <a:r>
              <a:rPr lang="en-US" dirty="0" smtClean="0"/>
              <a:t>, crowd sourcing solutions all can be utilized… but they don’t remove the people dependency a blind user is trying not to have</a:t>
            </a:r>
          </a:p>
          <a:p>
            <a:r>
              <a:rPr lang="en-US" dirty="0" smtClean="0"/>
              <a:t>These alternatives can complement an accessibility solution but not replace a computer (assisted / mediated) transcoding</a:t>
            </a:r>
            <a:endParaRPr lang="en-US" dirty="0"/>
          </a:p>
        </p:txBody>
      </p:sp>
    </p:spTree>
    <p:extLst>
      <p:ext uri="{BB962C8B-B14F-4D97-AF65-F5344CB8AC3E}">
        <p14:creationId xmlns:p14="http://schemas.microsoft.com/office/powerpoint/2010/main" val="2052564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challenges – </a:t>
            </a:r>
            <a:br>
              <a:rPr lang="en-US" dirty="0"/>
            </a:br>
            <a:r>
              <a:rPr lang="en-US" dirty="0" smtClean="0"/>
              <a:t>Diagrammatic Reasoning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Many graphical and grammar-type notations are there</a:t>
            </a:r>
          </a:p>
          <a:p>
            <a:r>
              <a:rPr lang="en-US" dirty="0" smtClean="0"/>
              <a:t>Few are complete or popular … I am attracted to XPLD (which is linked to BPMN). BPMN (along with UML) is an OMG standard. Between UML and BPMN quite a few </a:t>
            </a:r>
            <a:r>
              <a:rPr lang="en-US" dirty="0" err="1" smtClean="0"/>
              <a:t>Eng</a:t>
            </a:r>
            <a:r>
              <a:rPr lang="en-US" dirty="0" smtClean="0"/>
              <a:t> Diagrams are covered. In the future, XPLD will expand to include more graphical notation formats</a:t>
            </a:r>
          </a:p>
          <a:p>
            <a:r>
              <a:rPr lang="en-US" dirty="0" smtClean="0"/>
              <a:t>For XPLD there are open source workflow engines, editors and integrated packages. I am specifically only interested in a C++ XPLD parser library. As far as I know, no such solution exists.  </a:t>
            </a:r>
          </a:p>
          <a:p>
            <a:r>
              <a:rPr lang="en-US" dirty="0" smtClean="0"/>
              <a:t>Either I build my own XPLD parser or grab code from another package… but this is also quite a bit of work</a:t>
            </a:r>
            <a:endParaRPr lang="en-US" dirty="0"/>
          </a:p>
        </p:txBody>
      </p:sp>
    </p:spTree>
    <p:extLst>
      <p:ext uri="{BB962C8B-B14F-4D97-AF65-F5344CB8AC3E}">
        <p14:creationId xmlns:p14="http://schemas.microsoft.com/office/powerpoint/2010/main" val="325781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challenges – </a:t>
            </a:r>
            <a:br>
              <a:rPr lang="en-US" dirty="0"/>
            </a:br>
            <a:r>
              <a:rPr lang="en-US" dirty="0" smtClean="0"/>
              <a:t>Query Engine, Dialogue System</a:t>
            </a:r>
            <a:endParaRPr lang="en-US" dirty="0"/>
          </a:p>
        </p:txBody>
      </p:sp>
      <p:sp>
        <p:nvSpPr>
          <p:cNvPr id="3" name="Content Placeholder 2"/>
          <p:cNvSpPr>
            <a:spLocks noGrp="1"/>
          </p:cNvSpPr>
          <p:nvPr>
            <p:ph idx="1"/>
          </p:nvPr>
        </p:nvSpPr>
        <p:spPr/>
        <p:txBody>
          <a:bodyPr>
            <a:normAutofit fontScale="92500"/>
          </a:bodyPr>
          <a:lstStyle/>
          <a:p>
            <a:r>
              <a:rPr lang="en-US" dirty="0" smtClean="0"/>
              <a:t>New area for me</a:t>
            </a:r>
          </a:p>
          <a:p>
            <a:r>
              <a:rPr lang="en-US" dirty="0" smtClean="0"/>
              <a:t>Have not looked into it</a:t>
            </a:r>
          </a:p>
          <a:p>
            <a:r>
              <a:rPr lang="en-US" dirty="0" smtClean="0"/>
              <a:t>Seems like developing a audio / text based dialogue system could be substantial work as well</a:t>
            </a:r>
          </a:p>
          <a:p>
            <a:r>
              <a:rPr lang="en-US" dirty="0" smtClean="0"/>
              <a:t>Of course, I will rely on existing text-to-speech </a:t>
            </a:r>
            <a:r>
              <a:rPr lang="en-US" dirty="0" err="1" smtClean="0"/>
              <a:t>sonification</a:t>
            </a:r>
            <a:r>
              <a:rPr lang="en-US" dirty="0" smtClean="0"/>
              <a:t> tools that blind users use… but I have not worked with them before; don’t understand their capabilities; don’t know enough to tell how big this work can be</a:t>
            </a:r>
            <a:endParaRPr lang="en-US" dirty="0"/>
          </a:p>
        </p:txBody>
      </p:sp>
    </p:spTree>
    <p:extLst>
      <p:ext uri="{BB962C8B-B14F-4D97-AF65-F5344CB8AC3E}">
        <p14:creationId xmlns:p14="http://schemas.microsoft.com/office/powerpoint/2010/main" val="30366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Multiple big problems</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Transcoding of diagram symbols (image processing problem)</a:t>
            </a:r>
          </a:p>
          <a:p>
            <a:pPr lvl="1"/>
            <a:r>
              <a:rPr lang="en-US" dirty="0" smtClean="0"/>
              <a:t>Can skip this step by directly relying on CAD notations</a:t>
            </a:r>
          </a:p>
          <a:p>
            <a:endParaRPr lang="en-US" dirty="0"/>
          </a:p>
          <a:p>
            <a:r>
              <a:rPr lang="en-US" dirty="0" smtClean="0"/>
              <a:t>Humor, mental models for blind – big cognitive problem… which I aim to skip</a:t>
            </a:r>
          </a:p>
          <a:p>
            <a:endParaRPr lang="en-US" dirty="0" smtClean="0"/>
          </a:p>
          <a:p>
            <a:r>
              <a:rPr lang="en-US" dirty="0" smtClean="0"/>
              <a:t>Diagram comprehension thru interaction (theory) – I aim to do basic studies but heavily rely on existing literature</a:t>
            </a:r>
            <a:endParaRPr lang="en-US" dirty="0"/>
          </a:p>
        </p:txBody>
      </p:sp>
    </p:spTree>
    <p:extLst>
      <p:ext uri="{BB962C8B-B14F-4D97-AF65-F5344CB8AC3E}">
        <p14:creationId xmlns:p14="http://schemas.microsoft.com/office/powerpoint/2010/main" val="2800559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done so far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Run couple of experiments to derive ontology for use in internal notation</a:t>
            </a:r>
          </a:p>
          <a:p>
            <a:pPr lvl="1"/>
            <a:r>
              <a:rPr lang="en-US" dirty="0" smtClean="0"/>
              <a:t>2 </a:t>
            </a:r>
            <a:r>
              <a:rPr lang="en-US" dirty="0" err="1" smtClean="0"/>
              <a:t>exp</a:t>
            </a:r>
            <a:r>
              <a:rPr lang="en-US" dirty="0" smtClean="0"/>
              <a:t>, 25+ users each, blindfolded, diagram stimuli includes state machines, sequence charts and flow charts</a:t>
            </a:r>
          </a:p>
          <a:p>
            <a:pPr lvl="1"/>
            <a:endParaRPr lang="en-US" dirty="0" smtClean="0"/>
          </a:p>
          <a:p>
            <a:r>
              <a:rPr lang="en-US" dirty="0" smtClean="0"/>
              <a:t>Preliminary coding of image processing algorithms to see feasibility of transcoding</a:t>
            </a:r>
          </a:p>
          <a:p>
            <a:pPr lvl="1"/>
            <a:r>
              <a:rPr lang="en-US" dirty="0" smtClean="0"/>
              <a:t>Open CV + QT</a:t>
            </a:r>
          </a:p>
          <a:p>
            <a:pPr lvl="1"/>
            <a:r>
              <a:rPr lang="en-US" dirty="0" smtClean="0"/>
              <a:t>Canny Edge Detection, Hough Transforms  for Circle detection</a:t>
            </a:r>
          </a:p>
          <a:p>
            <a:pPr lvl="1"/>
            <a:endParaRPr lang="en-US" dirty="0" smtClean="0"/>
          </a:p>
          <a:p>
            <a:r>
              <a:rPr lang="en-US" dirty="0" smtClean="0"/>
              <a:t>Exploration of internal notation idea</a:t>
            </a:r>
          </a:p>
          <a:p>
            <a:pPr lvl="1"/>
            <a:r>
              <a:rPr lang="en-US" dirty="0" smtClean="0"/>
              <a:t>UML vs BPMN</a:t>
            </a:r>
          </a:p>
          <a:p>
            <a:pPr lvl="1"/>
            <a:r>
              <a:rPr lang="en-US" dirty="0" smtClean="0"/>
              <a:t>XPDL</a:t>
            </a:r>
            <a:endParaRPr lang="en-US" dirty="0"/>
          </a:p>
        </p:txBody>
      </p:sp>
    </p:spTree>
    <p:extLst>
      <p:ext uri="{BB962C8B-B14F-4D97-AF65-F5344CB8AC3E}">
        <p14:creationId xmlns:p14="http://schemas.microsoft.com/office/powerpoint/2010/main" val="288570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Short-term </a:t>
            </a:r>
            <a:r>
              <a:rPr lang="en-US" dirty="0" smtClean="0"/>
              <a:t>process target</a:t>
            </a:r>
            <a:endParaRPr lang="en-US" dirty="0"/>
          </a:p>
        </p:txBody>
      </p:sp>
      <p:sp>
        <p:nvSpPr>
          <p:cNvPr id="3" name="Content Placeholder 2"/>
          <p:cNvSpPr>
            <a:spLocks noGrp="1"/>
          </p:cNvSpPr>
          <p:nvPr>
            <p:ph idx="1"/>
          </p:nvPr>
        </p:nvSpPr>
        <p:spPr/>
        <p:txBody>
          <a:bodyPr/>
          <a:lstStyle/>
          <a:p>
            <a:r>
              <a:rPr lang="en-US" dirty="0" smtClean="0"/>
              <a:t>Attempt a journal publication</a:t>
            </a:r>
          </a:p>
          <a:p>
            <a:endParaRPr lang="en-US" dirty="0"/>
          </a:p>
          <a:p>
            <a:r>
              <a:rPr lang="en-US" dirty="0" smtClean="0"/>
              <a:t>This requires</a:t>
            </a:r>
          </a:p>
          <a:p>
            <a:pPr lvl="1"/>
            <a:r>
              <a:rPr lang="en-US" dirty="0" smtClean="0"/>
              <a:t>A cohesive story, concept</a:t>
            </a:r>
          </a:p>
          <a:p>
            <a:pPr lvl="1"/>
            <a:r>
              <a:rPr lang="en-US" dirty="0" smtClean="0"/>
              <a:t>Experimental data, construction of systems, validation of systems and ideas</a:t>
            </a:r>
            <a:endParaRPr lang="en-US" dirty="0"/>
          </a:p>
        </p:txBody>
      </p:sp>
    </p:spTree>
    <p:extLst>
      <p:ext uri="{BB962C8B-B14F-4D97-AF65-F5344CB8AC3E}">
        <p14:creationId xmlns:p14="http://schemas.microsoft.com/office/powerpoint/2010/main" val="3192931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Accessibility</a:t>
            </a:r>
          </a:p>
          <a:p>
            <a:r>
              <a:rPr lang="en-US" dirty="0" smtClean="0"/>
              <a:t>We argued for a more inclusive </a:t>
            </a:r>
            <a:r>
              <a:rPr lang="en-US" dirty="0" err="1" smtClean="0"/>
              <a:t>defn</a:t>
            </a:r>
            <a:r>
              <a:rPr lang="en-US" dirty="0" smtClean="0"/>
              <a:t> … to include socio-cognitive disability as well</a:t>
            </a:r>
          </a:p>
          <a:p>
            <a:r>
              <a:rPr lang="en-US" dirty="0" smtClean="0"/>
              <a:t>We used a technique of crowd-sourced annotation – called </a:t>
            </a:r>
            <a:r>
              <a:rPr lang="en-US" i="1" dirty="0" smtClean="0"/>
              <a:t>Sweets &amp; </a:t>
            </a:r>
            <a:r>
              <a:rPr lang="en-US" i="1" dirty="0" err="1" smtClean="0"/>
              <a:t>Renarration</a:t>
            </a:r>
            <a:r>
              <a:rPr lang="en-US" i="1" dirty="0" smtClean="0"/>
              <a:t> </a:t>
            </a:r>
            <a:r>
              <a:rPr lang="en-US" dirty="0" smtClean="0"/>
              <a:t>-- to enhance Web Accessibility (W4A’14)</a:t>
            </a:r>
          </a:p>
          <a:p>
            <a:endParaRPr lang="en-US" dirty="0"/>
          </a:p>
          <a:p>
            <a:r>
              <a:rPr lang="en-US" dirty="0" smtClean="0"/>
              <a:t>Now</a:t>
            </a:r>
          </a:p>
          <a:p>
            <a:pPr lvl="1"/>
            <a:r>
              <a:rPr lang="en-US" dirty="0" smtClean="0"/>
              <a:t>Body disability focus</a:t>
            </a:r>
          </a:p>
          <a:p>
            <a:pPr lvl="1"/>
            <a:r>
              <a:rPr lang="en-US" dirty="0" smtClean="0"/>
              <a:t>Visually challenged -&gt; blind</a:t>
            </a:r>
          </a:p>
          <a:p>
            <a:pPr lvl="1"/>
            <a:r>
              <a:rPr lang="en-US" dirty="0" smtClean="0"/>
              <a:t>Focus on Blind people’s access to visual content</a:t>
            </a:r>
          </a:p>
          <a:p>
            <a:endParaRPr lang="en-US" dirty="0"/>
          </a:p>
        </p:txBody>
      </p:sp>
    </p:spTree>
    <p:extLst>
      <p:ext uri="{BB962C8B-B14F-4D97-AF65-F5344CB8AC3E}">
        <p14:creationId xmlns:p14="http://schemas.microsoft.com/office/powerpoint/2010/main" val="1814264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Can we provide visually challenged users accessibility to printed cartoons?</a:t>
            </a:r>
          </a:p>
          <a:p>
            <a:endParaRPr lang="en-US" dirty="0" smtClean="0"/>
          </a:p>
          <a:p>
            <a:r>
              <a:rPr lang="en-US" dirty="0" smtClean="0"/>
              <a:t>What are the image handling challenges? What challenges emerge in processing humor? What are some techniques to convert visual humor to audio? </a:t>
            </a:r>
            <a:endParaRPr lang="en-US" dirty="0"/>
          </a:p>
        </p:txBody>
      </p:sp>
    </p:spTree>
    <p:extLst>
      <p:ext uri="{BB962C8B-B14F-4D97-AF65-F5344CB8AC3E}">
        <p14:creationId xmlns:p14="http://schemas.microsoft.com/office/powerpoint/2010/main" val="759930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Narrowing down the problem space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Printed Cartoons</a:t>
            </a:r>
          </a:p>
          <a:p>
            <a:pPr lvl="1"/>
            <a:r>
              <a:rPr lang="en-US" dirty="0" smtClean="0"/>
              <a:t>semi-structured </a:t>
            </a:r>
            <a:r>
              <a:rPr lang="en-US" dirty="0" err="1" smtClean="0"/>
              <a:t>text+visuals</a:t>
            </a:r>
            <a:r>
              <a:rPr lang="en-US" dirty="0" smtClean="0"/>
              <a:t> triggering humor </a:t>
            </a:r>
          </a:p>
          <a:p>
            <a:endParaRPr lang="en-US" dirty="0" smtClean="0"/>
          </a:p>
          <a:p>
            <a:r>
              <a:rPr lang="en-US" dirty="0" smtClean="0"/>
              <a:t>Visuals</a:t>
            </a:r>
          </a:p>
          <a:p>
            <a:pPr lvl="1"/>
            <a:r>
              <a:rPr lang="en-US" dirty="0" smtClean="0"/>
              <a:t>a continuum: Text, notations, diagrams, graphics, pics</a:t>
            </a:r>
          </a:p>
          <a:p>
            <a:pPr lvl="1"/>
            <a:r>
              <a:rPr lang="en-US" dirty="0" smtClean="0"/>
              <a:t>Pictures, Images </a:t>
            </a:r>
          </a:p>
          <a:p>
            <a:pPr lvl="2"/>
            <a:r>
              <a:rPr lang="en-US" dirty="0" smtClean="0"/>
              <a:t>digitized external world visuals; camera shots… </a:t>
            </a:r>
          </a:p>
          <a:p>
            <a:pPr lvl="1"/>
            <a:r>
              <a:rPr lang="en-US" dirty="0" smtClean="0"/>
              <a:t>Graphics</a:t>
            </a:r>
          </a:p>
          <a:p>
            <a:pPr lvl="2"/>
            <a:r>
              <a:rPr lang="en-US" dirty="0" smtClean="0"/>
              <a:t>computer generated</a:t>
            </a:r>
          </a:p>
          <a:p>
            <a:pPr lvl="1"/>
            <a:r>
              <a:rPr lang="en-US" dirty="0" smtClean="0"/>
              <a:t>Diagrams</a:t>
            </a:r>
          </a:p>
          <a:p>
            <a:pPr lvl="2"/>
            <a:r>
              <a:rPr lang="en-US" dirty="0" smtClean="0"/>
              <a:t>abstractions, graphical notations, formal, have a grammar</a:t>
            </a:r>
          </a:p>
        </p:txBody>
      </p:sp>
    </p:spTree>
    <p:extLst>
      <p:ext uri="{BB962C8B-B14F-4D97-AF65-F5344CB8AC3E}">
        <p14:creationId xmlns:p14="http://schemas.microsoft.com/office/powerpoint/2010/main" val="3219503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comprehension</a:t>
            </a:r>
            <a:endParaRPr lang="en-US" dirty="0"/>
          </a:p>
        </p:txBody>
      </p:sp>
      <p:sp>
        <p:nvSpPr>
          <p:cNvPr id="3" name="Content Placeholder 2"/>
          <p:cNvSpPr>
            <a:spLocks noGrp="1"/>
          </p:cNvSpPr>
          <p:nvPr>
            <p:ph idx="1"/>
          </p:nvPr>
        </p:nvSpPr>
        <p:spPr/>
        <p:txBody>
          <a:bodyPr>
            <a:normAutofit fontScale="92500" lnSpcReduction="10000"/>
          </a:bodyPr>
          <a:lstStyle/>
          <a:p>
            <a:r>
              <a:rPr lang="en-US" sz="3000" b="1" dirty="0" smtClean="0">
                <a:solidFill>
                  <a:srgbClr val="FF0000"/>
                </a:solidFill>
              </a:rPr>
              <a:t>(H1) </a:t>
            </a:r>
          </a:p>
          <a:p>
            <a:pPr lvl="1"/>
            <a:r>
              <a:rPr lang="en-US" dirty="0" smtClean="0"/>
              <a:t>We don’t believe that diagrams are comprehended by viewing them just once. No singular view of a diagram yields its semantics.</a:t>
            </a:r>
          </a:p>
          <a:p>
            <a:endParaRPr lang="en-US" dirty="0" smtClean="0"/>
          </a:p>
          <a:p>
            <a:r>
              <a:rPr lang="en-US" sz="3000" b="1" dirty="0">
                <a:solidFill>
                  <a:srgbClr val="FF0000"/>
                </a:solidFill>
              </a:rPr>
              <a:t>(H2) </a:t>
            </a:r>
            <a:endParaRPr lang="en-US" sz="3000" b="1" dirty="0" smtClean="0">
              <a:solidFill>
                <a:srgbClr val="FF0000"/>
              </a:solidFill>
            </a:endParaRPr>
          </a:p>
          <a:p>
            <a:pPr lvl="1"/>
            <a:r>
              <a:rPr lang="en-US" dirty="0" smtClean="0"/>
              <a:t>Our belief is that there tend to be multiple micro level visual  interactions with the diagram, which may then result in a richer comprehension of the image</a:t>
            </a:r>
          </a:p>
          <a:p>
            <a:pPr lvl="2"/>
            <a:r>
              <a:rPr lang="en-US" dirty="0" smtClean="0"/>
              <a:t>By interaction we mean that there is a scanning, processing, rescanning loop that continues till image is understood</a:t>
            </a:r>
          </a:p>
        </p:txBody>
      </p:sp>
    </p:spTree>
    <p:extLst>
      <p:ext uri="{BB962C8B-B14F-4D97-AF65-F5344CB8AC3E}">
        <p14:creationId xmlns:p14="http://schemas.microsoft.com/office/powerpoint/2010/main" val="710335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techniques </a:t>
            </a:r>
            <a:endParaRPr lang="en-US" dirty="0"/>
          </a:p>
        </p:txBody>
      </p:sp>
      <p:sp>
        <p:nvSpPr>
          <p:cNvPr id="3" name="Content Placeholder 2"/>
          <p:cNvSpPr>
            <a:spLocks noGrp="1"/>
          </p:cNvSpPr>
          <p:nvPr>
            <p:ph idx="1"/>
          </p:nvPr>
        </p:nvSpPr>
        <p:spPr>
          <a:xfrm>
            <a:off x="457200" y="1600200"/>
            <a:ext cx="8229600" cy="4925144"/>
          </a:xfrm>
        </p:spPr>
        <p:txBody>
          <a:bodyPr>
            <a:normAutofit fontScale="70000" lnSpcReduction="20000"/>
          </a:bodyPr>
          <a:lstStyle/>
          <a:p>
            <a:r>
              <a:rPr lang="en-US" dirty="0" smtClean="0"/>
              <a:t>Current techniques </a:t>
            </a:r>
          </a:p>
          <a:p>
            <a:pPr lvl="1"/>
            <a:r>
              <a:rPr lang="en-US" dirty="0" smtClean="0"/>
              <a:t>tend to handle diagrams like Text in that they just replace diagrams with one summary text… Moreover, this text is human annotated. Interaction with text tends to be non-existent</a:t>
            </a:r>
          </a:p>
          <a:p>
            <a:endParaRPr lang="en-US" dirty="0" smtClean="0"/>
          </a:p>
          <a:p>
            <a:r>
              <a:rPr lang="en-US" dirty="0" smtClean="0"/>
              <a:t>Our aim is to assist the visually challenged users</a:t>
            </a:r>
          </a:p>
          <a:p>
            <a:pPr lvl="1"/>
            <a:r>
              <a:rPr lang="en-US" dirty="0" smtClean="0"/>
              <a:t>we transcode the diagram into an internal notation first, and thereby provide a mechanism for alternate </a:t>
            </a:r>
            <a:r>
              <a:rPr lang="en-US" dirty="0" smtClean="0"/>
              <a:t>non-visual </a:t>
            </a:r>
            <a:r>
              <a:rPr lang="en-US" dirty="0" smtClean="0"/>
              <a:t>interaction with the diagram.</a:t>
            </a:r>
          </a:p>
          <a:p>
            <a:pPr lvl="1"/>
            <a:r>
              <a:rPr lang="en-US" sz="3200" b="1" dirty="0" smtClean="0">
                <a:solidFill>
                  <a:srgbClr val="FF0000"/>
                </a:solidFill>
              </a:rPr>
              <a:t>(H3) </a:t>
            </a:r>
            <a:r>
              <a:rPr lang="en-US" dirty="0" smtClean="0"/>
              <a:t>we feel that blind people will comprehend the diagrams better when interaction is </a:t>
            </a:r>
            <a:r>
              <a:rPr lang="en-US" dirty="0" smtClean="0"/>
              <a:t>enabled </a:t>
            </a:r>
          </a:p>
          <a:p>
            <a:pPr lvl="2"/>
            <a:r>
              <a:rPr lang="en-US" dirty="0" smtClean="0"/>
              <a:t>i.e. converting static (visual) image to a (audio or text) dialogue </a:t>
            </a:r>
            <a:endParaRPr lang="en-US" dirty="0" smtClean="0"/>
          </a:p>
          <a:p>
            <a:endParaRPr lang="en-US" dirty="0" smtClean="0"/>
          </a:p>
          <a:p>
            <a:r>
              <a:rPr lang="en-US" dirty="0" smtClean="0"/>
              <a:t>We assume that a delay caused by such interactions is acceptable</a:t>
            </a:r>
          </a:p>
          <a:p>
            <a:r>
              <a:rPr lang="en-US" dirty="0" smtClean="0"/>
              <a:t>Mental models or nature of comprehension of the visually challenged is out of our scope</a:t>
            </a:r>
            <a:endParaRPr lang="en-US" dirty="0"/>
          </a:p>
        </p:txBody>
      </p:sp>
    </p:spTree>
    <p:extLst>
      <p:ext uri="{BB962C8B-B14F-4D97-AF65-F5344CB8AC3E}">
        <p14:creationId xmlns:p14="http://schemas.microsoft.com/office/powerpoint/2010/main" val="1797729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aim</a:t>
            </a:r>
            <a:endParaRPr lang="en-US" dirty="0"/>
          </a:p>
        </p:txBody>
      </p:sp>
      <p:sp>
        <p:nvSpPr>
          <p:cNvPr id="3" name="Content Placeholder 2"/>
          <p:cNvSpPr>
            <a:spLocks noGrp="1"/>
          </p:cNvSpPr>
          <p:nvPr>
            <p:ph idx="1"/>
          </p:nvPr>
        </p:nvSpPr>
        <p:spPr/>
        <p:txBody>
          <a:bodyPr/>
          <a:lstStyle/>
          <a:p>
            <a:r>
              <a:rPr lang="en-US" dirty="0" smtClean="0"/>
              <a:t>Based on principles of </a:t>
            </a:r>
            <a:r>
              <a:rPr lang="en-US" dirty="0" err="1" smtClean="0"/>
              <a:t>cogsci</a:t>
            </a:r>
            <a:r>
              <a:rPr lang="en-US" dirty="0" smtClean="0"/>
              <a:t> (interaction required) we wish to build a system that transcodes, stores and allows blind users to interact.</a:t>
            </a:r>
          </a:p>
          <a:p>
            <a:r>
              <a:rPr lang="en-US" dirty="0" smtClean="0"/>
              <a:t>This system will be validated with blind(folded) users</a:t>
            </a:r>
          </a:p>
          <a:p>
            <a:r>
              <a:rPr lang="en-US" dirty="0" smtClean="0"/>
              <a:t>Also, hypothesis h1-3 will be experimentally or thru literature established</a:t>
            </a:r>
            <a:endParaRPr lang="en-US" dirty="0"/>
          </a:p>
        </p:txBody>
      </p:sp>
    </p:spTree>
    <p:extLst>
      <p:ext uri="{BB962C8B-B14F-4D97-AF65-F5344CB8AC3E}">
        <p14:creationId xmlns:p14="http://schemas.microsoft.com/office/powerpoint/2010/main" val="4096696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620688"/>
            <a:ext cx="84850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picture</a:t>
            </a:r>
            <a:endParaRPr lang="en-US" dirty="0"/>
          </a:p>
        </p:txBody>
      </p:sp>
      <p:sp>
        <p:nvSpPr>
          <p:cNvPr id="5" name="TextBox 4"/>
          <p:cNvSpPr txBox="1"/>
          <p:nvPr/>
        </p:nvSpPr>
        <p:spPr>
          <a:xfrm>
            <a:off x="388541" y="908720"/>
            <a:ext cx="1405385" cy="369332"/>
          </a:xfrm>
          <a:prstGeom prst="rect">
            <a:avLst/>
          </a:prstGeom>
          <a:noFill/>
          <a:ln>
            <a:noFill/>
            <a:prstDash val="dash"/>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stStyle>
          <a:p>
            <a:r>
              <a:rPr lang="en-US" dirty="0"/>
              <a:t>unstructured</a:t>
            </a:r>
          </a:p>
        </p:txBody>
      </p:sp>
      <p:sp>
        <p:nvSpPr>
          <p:cNvPr id="6" name="TextBox 5"/>
          <p:cNvSpPr txBox="1"/>
          <p:nvPr/>
        </p:nvSpPr>
        <p:spPr>
          <a:xfrm>
            <a:off x="1914699" y="2051556"/>
            <a:ext cx="91146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cartoon</a:t>
            </a:r>
            <a:endParaRPr lang="en-US" dirty="0"/>
          </a:p>
        </p:txBody>
      </p:sp>
      <p:sp>
        <p:nvSpPr>
          <p:cNvPr id="7" name="TextBox 6"/>
          <p:cNvSpPr txBox="1"/>
          <p:nvPr/>
        </p:nvSpPr>
        <p:spPr>
          <a:xfrm>
            <a:off x="1907704" y="2339588"/>
            <a:ext cx="1690719" cy="369332"/>
          </a:xfrm>
          <a:prstGeom prst="rect">
            <a:avLst/>
          </a:prstGeom>
          <a:noFill/>
          <a:ln>
            <a:noFill/>
            <a:prstDash val="dash"/>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stStyle>
          <a:p>
            <a:r>
              <a:rPr lang="en-US" dirty="0"/>
              <a:t>Semi-structured</a:t>
            </a:r>
          </a:p>
        </p:txBody>
      </p:sp>
      <p:sp>
        <p:nvSpPr>
          <p:cNvPr id="8" name="TextBox 7"/>
          <p:cNvSpPr txBox="1"/>
          <p:nvPr/>
        </p:nvSpPr>
        <p:spPr>
          <a:xfrm>
            <a:off x="3642891" y="3563724"/>
            <a:ext cx="140301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smtClean="0"/>
              <a:t>EngDiagrams</a:t>
            </a:r>
            <a:endParaRPr lang="en-US" dirty="0"/>
          </a:p>
        </p:txBody>
      </p:sp>
      <p:sp>
        <p:nvSpPr>
          <p:cNvPr id="9" name="TextBox 8"/>
          <p:cNvSpPr txBox="1"/>
          <p:nvPr/>
        </p:nvSpPr>
        <p:spPr>
          <a:xfrm>
            <a:off x="3635896" y="3861048"/>
            <a:ext cx="1650195" cy="369332"/>
          </a:xfrm>
          <a:prstGeom prst="rect">
            <a:avLst/>
          </a:prstGeom>
          <a:noFill/>
          <a:ln>
            <a:noFill/>
            <a:prstDash val="dash"/>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stStyle>
          <a:p>
            <a:r>
              <a:rPr lang="en-US" dirty="0"/>
              <a:t>Well-structured</a:t>
            </a:r>
          </a:p>
        </p:txBody>
      </p:sp>
      <p:sp>
        <p:nvSpPr>
          <p:cNvPr id="10" name="TextBox 9"/>
          <p:cNvSpPr txBox="1"/>
          <p:nvPr/>
        </p:nvSpPr>
        <p:spPr>
          <a:xfrm>
            <a:off x="3642891" y="4922584"/>
            <a:ext cx="174073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smtClean="0"/>
              <a:t>bizProcDiagrams</a:t>
            </a:r>
            <a:endParaRPr lang="en-US" dirty="0"/>
          </a:p>
        </p:txBody>
      </p:sp>
      <p:sp>
        <p:nvSpPr>
          <p:cNvPr id="11" name="TextBox 10"/>
          <p:cNvSpPr txBox="1"/>
          <p:nvPr/>
        </p:nvSpPr>
        <p:spPr>
          <a:xfrm>
            <a:off x="3635896" y="5219908"/>
            <a:ext cx="1650195" cy="369332"/>
          </a:xfrm>
          <a:prstGeom prst="rect">
            <a:avLst/>
          </a:prstGeom>
          <a:noFill/>
          <a:ln>
            <a:noFill/>
            <a:prstDash val="dash"/>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stStyle>
          <a:p>
            <a:r>
              <a:rPr lang="en-US" dirty="0"/>
              <a:t>Well-structured</a:t>
            </a:r>
          </a:p>
        </p:txBody>
      </p:sp>
      <p:sp>
        <p:nvSpPr>
          <p:cNvPr id="12" name="TextBox 11"/>
          <p:cNvSpPr txBox="1"/>
          <p:nvPr/>
        </p:nvSpPr>
        <p:spPr>
          <a:xfrm>
            <a:off x="6848716" y="611396"/>
            <a:ext cx="123681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description</a:t>
            </a:r>
            <a:endParaRPr lang="en-US" dirty="0"/>
          </a:p>
        </p:txBody>
      </p:sp>
      <p:sp>
        <p:nvSpPr>
          <p:cNvPr id="13" name="TextBox 12"/>
          <p:cNvSpPr txBox="1"/>
          <p:nvPr/>
        </p:nvSpPr>
        <p:spPr>
          <a:xfrm>
            <a:off x="6841721" y="908720"/>
            <a:ext cx="1300356" cy="369332"/>
          </a:xfrm>
          <a:prstGeom prst="rect">
            <a:avLst/>
          </a:prstGeom>
          <a:noFill/>
          <a:ln>
            <a:noFill/>
            <a:prstDash val="dash"/>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stStyle>
          <a:p>
            <a:r>
              <a:rPr lang="en-US" dirty="0"/>
              <a:t>accessibility</a:t>
            </a:r>
          </a:p>
        </p:txBody>
      </p:sp>
      <p:sp>
        <p:nvSpPr>
          <p:cNvPr id="14" name="TextBox 13"/>
          <p:cNvSpPr txBox="1"/>
          <p:nvPr/>
        </p:nvSpPr>
        <p:spPr>
          <a:xfrm>
            <a:off x="6883251" y="1979548"/>
            <a:ext cx="123681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description</a:t>
            </a:r>
            <a:endParaRPr lang="en-US" dirty="0"/>
          </a:p>
        </p:txBody>
      </p:sp>
      <p:sp>
        <p:nvSpPr>
          <p:cNvPr id="15" name="TextBox 14"/>
          <p:cNvSpPr txBox="1"/>
          <p:nvPr/>
        </p:nvSpPr>
        <p:spPr>
          <a:xfrm>
            <a:off x="6876256" y="2267580"/>
            <a:ext cx="1300356" cy="369332"/>
          </a:xfrm>
          <a:prstGeom prst="rect">
            <a:avLst/>
          </a:prstGeom>
          <a:noFill/>
          <a:ln>
            <a:noFill/>
            <a:prstDash val="dash"/>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stStyle>
          <a:p>
            <a:r>
              <a:rPr lang="en-US" dirty="0"/>
              <a:t>accessibility</a:t>
            </a:r>
          </a:p>
        </p:txBody>
      </p:sp>
      <p:sp>
        <p:nvSpPr>
          <p:cNvPr id="16" name="TextBox 15"/>
          <p:cNvSpPr txBox="1"/>
          <p:nvPr/>
        </p:nvSpPr>
        <p:spPr>
          <a:xfrm>
            <a:off x="6883251" y="3491716"/>
            <a:ext cx="112191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semantics</a:t>
            </a:r>
            <a:endParaRPr lang="en-US" dirty="0"/>
          </a:p>
        </p:txBody>
      </p:sp>
      <p:sp>
        <p:nvSpPr>
          <p:cNvPr id="17" name="TextBox 16"/>
          <p:cNvSpPr txBox="1"/>
          <p:nvPr/>
        </p:nvSpPr>
        <p:spPr>
          <a:xfrm>
            <a:off x="6876256" y="3779748"/>
            <a:ext cx="1300356" cy="369332"/>
          </a:xfrm>
          <a:prstGeom prst="rect">
            <a:avLst/>
          </a:prstGeom>
          <a:noFill/>
          <a:ln>
            <a:noFill/>
            <a:prstDash val="dash"/>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stStyle>
          <a:p>
            <a:r>
              <a:rPr lang="en-US" dirty="0"/>
              <a:t>accessibility</a:t>
            </a:r>
          </a:p>
        </p:txBody>
      </p:sp>
      <p:sp>
        <p:nvSpPr>
          <p:cNvPr id="18" name="TextBox 17"/>
          <p:cNvSpPr txBox="1"/>
          <p:nvPr/>
        </p:nvSpPr>
        <p:spPr>
          <a:xfrm>
            <a:off x="6879039" y="4869160"/>
            <a:ext cx="112191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semantics</a:t>
            </a:r>
            <a:endParaRPr lang="en-US" dirty="0"/>
          </a:p>
        </p:txBody>
      </p:sp>
      <p:sp>
        <p:nvSpPr>
          <p:cNvPr id="19" name="TextBox 18"/>
          <p:cNvSpPr txBox="1"/>
          <p:nvPr/>
        </p:nvSpPr>
        <p:spPr>
          <a:xfrm>
            <a:off x="6872044" y="5157192"/>
            <a:ext cx="1300356" cy="369332"/>
          </a:xfrm>
          <a:prstGeom prst="rect">
            <a:avLst/>
          </a:prstGeom>
          <a:noFill/>
          <a:ln>
            <a:noFill/>
            <a:prstDash val="dash"/>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stStyle>
          <a:p>
            <a:r>
              <a:rPr lang="en-US" dirty="0"/>
              <a:t>accessibility</a:t>
            </a:r>
          </a:p>
        </p:txBody>
      </p:sp>
      <p:cxnSp>
        <p:nvCxnSpPr>
          <p:cNvPr id="21" name="Straight Arrow Connector 20"/>
          <p:cNvCxnSpPr>
            <a:stCxn id="4" idx="3"/>
            <a:endCxn id="12" idx="1"/>
          </p:cNvCxnSpPr>
          <p:nvPr/>
        </p:nvCxnSpPr>
        <p:spPr>
          <a:xfrm flipV="1">
            <a:off x="1244038" y="796062"/>
            <a:ext cx="5604678" cy="92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3"/>
            <a:endCxn id="14" idx="1"/>
          </p:cNvCxnSpPr>
          <p:nvPr/>
        </p:nvCxnSpPr>
        <p:spPr>
          <a:xfrm flipV="1">
            <a:off x="2826167" y="2164214"/>
            <a:ext cx="4057084" cy="72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a:endCxn id="16" idx="1"/>
          </p:cNvCxnSpPr>
          <p:nvPr/>
        </p:nvCxnSpPr>
        <p:spPr>
          <a:xfrm flipV="1">
            <a:off x="5045904" y="3676382"/>
            <a:ext cx="1837347" cy="72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3"/>
            <a:endCxn id="18" idx="1"/>
          </p:cNvCxnSpPr>
          <p:nvPr/>
        </p:nvCxnSpPr>
        <p:spPr>
          <a:xfrm flipV="1">
            <a:off x="5383624" y="5053826"/>
            <a:ext cx="1495415" cy="534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19787" y="260648"/>
            <a:ext cx="0" cy="6048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39752" y="260648"/>
            <a:ext cx="0" cy="6048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499992" y="260648"/>
            <a:ext cx="0" cy="6048672"/>
          </a:xfrm>
          <a:prstGeom prst="line">
            <a:avLst/>
          </a:prstGeom>
        </p:spPr>
        <p:style>
          <a:lnRef idx="1">
            <a:schemeClr val="accent1"/>
          </a:lnRef>
          <a:fillRef idx="0">
            <a:schemeClr val="accent1"/>
          </a:fillRef>
          <a:effectRef idx="0">
            <a:schemeClr val="accent1"/>
          </a:effectRef>
          <a:fontRef idx="minor">
            <a:schemeClr val="tx1"/>
          </a:fontRef>
        </p:style>
      </p:cxnSp>
      <p:sp>
        <p:nvSpPr>
          <p:cNvPr id="37" name="Right Arrow 36"/>
          <p:cNvSpPr/>
          <p:nvPr/>
        </p:nvSpPr>
        <p:spPr>
          <a:xfrm>
            <a:off x="947217" y="1278052"/>
            <a:ext cx="1392535" cy="566772"/>
          </a:xfrm>
          <a:prstGeom prst="right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restricted</a:t>
            </a:r>
            <a:endParaRPr lang="en-US" dirty="0"/>
          </a:p>
        </p:txBody>
      </p:sp>
      <p:sp>
        <p:nvSpPr>
          <p:cNvPr id="38" name="Right Arrow 37"/>
          <p:cNvSpPr/>
          <p:nvPr/>
        </p:nvSpPr>
        <p:spPr>
          <a:xfrm>
            <a:off x="2411760" y="2708920"/>
            <a:ext cx="2049233" cy="504056"/>
          </a:xfrm>
          <a:prstGeom prst="right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restricted</a:t>
            </a:r>
            <a:endParaRPr lang="en-US" dirty="0"/>
          </a:p>
        </p:txBody>
      </p:sp>
      <p:grpSp>
        <p:nvGrpSpPr>
          <p:cNvPr id="43" name="Group 42"/>
          <p:cNvGrpSpPr/>
          <p:nvPr/>
        </p:nvGrpSpPr>
        <p:grpSpPr>
          <a:xfrm>
            <a:off x="3642891" y="611396"/>
            <a:ext cx="403486" cy="378624"/>
            <a:chOff x="3642891" y="611396"/>
            <a:chExt cx="403486" cy="378624"/>
          </a:xfrm>
        </p:grpSpPr>
        <p:cxnSp>
          <p:nvCxnSpPr>
            <p:cNvPr id="40" name="Straight Connector 39"/>
            <p:cNvCxnSpPr/>
            <p:nvPr/>
          </p:nvCxnSpPr>
          <p:spPr>
            <a:xfrm>
              <a:off x="3642891" y="611396"/>
              <a:ext cx="403486" cy="3786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642891" y="611396"/>
              <a:ext cx="201743" cy="3786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795291" y="2042264"/>
            <a:ext cx="403486" cy="378624"/>
            <a:chOff x="3642891" y="611396"/>
            <a:chExt cx="403486" cy="378624"/>
          </a:xfrm>
        </p:grpSpPr>
        <p:cxnSp>
          <p:nvCxnSpPr>
            <p:cNvPr id="45" name="Straight Connector 44"/>
            <p:cNvCxnSpPr/>
            <p:nvPr/>
          </p:nvCxnSpPr>
          <p:spPr>
            <a:xfrm>
              <a:off x="3642891" y="611396"/>
              <a:ext cx="403486" cy="3786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642891" y="611396"/>
              <a:ext cx="201743" cy="3786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5652120" y="3114256"/>
            <a:ext cx="479211" cy="530768"/>
            <a:chOff x="5652120" y="2960948"/>
            <a:chExt cx="479211" cy="530768"/>
          </a:xfrm>
        </p:grpSpPr>
        <p:cxnSp>
          <p:nvCxnSpPr>
            <p:cNvPr id="48" name="Straight Connector 47"/>
            <p:cNvCxnSpPr/>
            <p:nvPr/>
          </p:nvCxnSpPr>
          <p:spPr>
            <a:xfrm>
              <a:off x="5652120" y="3284984"/>
              <a:ext cx="144016" cy="20673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5796136" y="2960948"/>
              <a:ext cx="335195" cy="53076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5652120" y="4482408"/>
            <a:ext cx="479211" cy="530768"/>
            <a:chOff x="5652120" y="2960948"/>
            <a:chExt cx="479211" cy="530768"/>
          </a:xfrm>
        </p:grpSpPr>
        <p:cxnSp>
          <p:nvCxnSpPr>
            <p:cNvPr id="53" name="Straight Connector 52"/>
            <p:cNvCxnSpPr/>
            <p:nvPr/>
          </p:nvCxnSpPr>
          <p:spPr>
            <a:xfrm>
              <a:off x="5652120" y="3284984"/>
              <a:ext cx="144016" cy="20673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5796136" y="2960948"/>
              <a:ext cx="335195" cy="53076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748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par>
                                <p:cTn id="16" presetID="22" presetClass="entr" presetSubtype="8"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par>
                                <p:cTn id="46" presetID="22" presetClass="entr" presetSubtype="8"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left)">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left)">
                                      <p:cBhvr>
                                        <p:cTn id="56" dur="500"/>
                                        <p:tgtEl>
                                          <p:spTgt spid="9"/>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left)">
                                      <p:cBhvr>
                                        <p:cTn id="71" dur="500"/>
                                        <p:tgtEl>
                                          <p:spTgt spid="1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left)">
                                      <p:cBhvr>
                                        <p:cTn id="74" dur="500"/>
                                        <p:tgtEl>
                                          <p:spTgt spid="19"/>
                                        </p:tgtEl>
                                      </p:cBhvr>
                                    </p:animEffect>
                                  </p:childTnLst>
                                </p:cTn>
                              </p:par>
                              <p:par>
                                <p:cTn id="75" presetID="22" presetClass="entr" presetSubtype="8"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500"/>
                                        <p:tgtEl>
                                          <p:spTgt spid="24"/>
                                        </p:tgtEl>
                                      </p:cBhvr>
                                    </p:animEffect>
                                  </p:childTnLst>
                                </p:cTn>
                              </p:par>
                              <p:par>
                                <p:cTn id="78" presetID="22" presetClass="entr" presetSubtype="8"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left)">
                                      <p:cBhvr>
                                        <p:cTn id="80" dur="500"/>
                                        <p:tgtEl>
                                          <p:spTgt spid="25"/>
                                        </p:tgtEl>
                                      </p:cBhvr>
                                    </p:animEffect>
                                  </p:childTnLst>
                                </p:cTn>
                              </p:par>
                              <p:par>
                                <p:cTn id="81" presetID="22" presetClass="entr" presetSubtype="8" fill="hold"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wipe(left)">
                                      <p:cBhvr>
                                        <p:cTn id="83" dur="500"/>
                                        <p:tgtEl>
                                          <p:spTgt spid="51"/>
                                        </p:tgtEl>
                                      </p:cBhvr>
                                    </p:animEffect>
                                  </p:childTnLst>
                                </p:cTn>
                              </p:par>
                              <p:par>
                                <p:cTn id="84" presetID="22" presetClass="entr" presetSubtype="8"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left)">
                                      <p:cBhvr>
                                        <p:cTn id="8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4" grpId="0" animBg="1"/>
      <p:bldP spid="15" grpId="0"/>
      <p:bldP spid="16" grpId="0" animBg="1"/>
      <p:bldP spid="17" grpId="0"/>
      <p:bldP spid="18" grpId="0" animBg="1"/>
      <p:bldP spid="19" grpId="0"/>
      <p:bldP spid="37"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50658"/>
            <a:ext cx="1296144" cy="115212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Image</a:t>
            </a:r>
          </a:p>
          <a:p>
            <a:pPr algn="ctr"/>
            <a:r>
              <a:rPr lang="en-US" dirty="0"/>
              <a:t>Raw </a:t>
            </a:r>
            <a:r>
              <a:rPr lang="en-US" dirty="0" smtClean="0"/>
              <a:t>Input</a:t>
            </a:r>
            <a:endParaRPr lang="en-US" dirty="0"/>
          </a:p>
        </p:txBody>
      </p:sp>
      <p:sp>
        <p:nvSpPr>
          <p:cNvPr id="3" name="Right Arrow 2"/>
          <p:cNvSpPr/>
          <p:nvPr/>
        </p:nvSpPr>
        <p:spPr>
          <a:xfrm>
            <a:off x="1619672" y="566682"/>
            <a:ext cx="792088" cy="720080"/>
          </a:xfrm>
          <a:prstGeom prst="rightArrow">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p:cNvSpPr/>
          <p:nvPr/>
        </p:nvSpPr>
        <p:spPr>
          <a:xfrm>
            <a:off x="2555776" y="332656"/>
            <a:ext cx="1296144" cy="1188132"/>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Store in some Internal </a:t>
            </a:r>
            <a:br>
              <a:rPr lang="en-US" dirty="0" smtClean="0"/>
            </a:br>
            <a:r>
              <a:rPr lang="en-US" dirty="0" smtClean="0"/>
              <a:t>notation</a:t>
            </a:r>
            <a:endParaRPr lang="en-US" dirty="0"/>
          </a:p>
        </p:txBody>
      </p:sp>
      <p:sp>
        <p:nvSpPr>
          <p:cNvPr id="6" name="Rectangle 5"/>
          <p:cNvSpPr/>
          <p:nvPr/>
        </p:nvSpPr>
        <p:spPr>
          <a:xfrm>
            <a:off x="4788024" y="332656"/>
            <a:ext cx="1296144" cy="1188132"/>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Interact with internal notation</a:t>
            </a:r>
            <a:endParaRPr lang="en-US" dirty="0"/>
          </a:p>
        </p:txBody>
      </p:sp>
      <p:sp>
        <p:nvSpPr>
          <p:cNvPr id="8" name="Rectangle 7"/>
          <p:cNvSpPr/>
          <p:nvPr/>
        </p:nvSpPr>
        <p:spPr>
          <a:xfrm>
            <a:off x="7092280" y="332656"/>
            <a:ext cx="1440160" cy="1188132"/>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Presentation to visually challenged user </a:t>
            </a:r>
            <a:endParaRPr lang="en-US" dirty="0"/>
          </a:p>
        </p:txBody>
      </p:sp>
      <p:sp>
        <p:nvSpPr>
          <p:cNvPr id="9" name="Right Arrow 8"/>
          <p:cNvSpPr/>
          <p:nvPr/>
        </p:nvSpPr>
        <p:spPr>
          <a:xfrm>
            <a:off x="3923928" y="566682"/>
            <a:ext cx="792088" cy="720080"/>
          </a:xfrm>
          <a:prstGeom prst="rightArrow">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ight Arrow 9"/>
          <p:cNvSpPr/>
          <p:nvPr/>
        </p:nvSpPr>
        <p:spPr>
          <a:xfrm>
            <a:off x="6228184" y="566682"/>
            <a:ext cx="792088" cy="720080"/>
          </a:xfrm>
          <a:prstGeom prst="rightArrow">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179512" y="2222866"/>
            <a:ext cx="1296144" cy="11521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Trans-</a:t>
            </a:r>
            <a:r>
              <a:rPr lang="en-US" dirty="0" err="1" smtClean="0"/>
              <a:t>cription</a:t>
            </a:r>
            <a:endParaRPr lang="en-US" dirty="0"/>
          </a:p>
        </p:txBody>
      </p:sp>
      <p:sp>
        <p:nvSpPr>
          <p:cNvPr id="12" name="Right Arrow 11"/>
          <p:cNvSpPr/>
          <p:nvPr/>
        </p:nvSpPr>
        <p:spPr>
          <a:xfrm>
            <a:off x="1619672" y="2438890"/>
            <a:ext cx="792088" cy="720080"/>
          </a:xfrm>
          <a:prstGeom prst="rightArrow">
            <a:avLst/>
          </a:prstGeom>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2555776" y="2204864"/>
            <a:ext cx="1296144" cy="11881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Semantic abstraction</a:t>
            </a:r>
          </a:p>
        </p:txBody>
      </p:sp>
      <p:sp>
        <p:nvSpPr>
          <p:cNvPr id="14" name="Rectangle 13"/>
          <p:cNvSpPr/>
          <p:nvPr/>
        </p:nvSpPr>
        <p:spPr>
          <a:xfrm>
            <a:off x="4788024" y="2204864"/>
            <a:ext cx="1296144" cy="11881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Semantic Search</a:t>
            </a:r>
          </a:p>
        </p:txBody>
      </p:sp>
      <p:sp>
        <p:nvSpPr>
          <p:cNvPr id="15" name="Rectangle 14"/>
          <p:cNvSpPr/>
          <p:nvPr/>
        </p:nvSpPr>
        <p:spPr>
          <a:xfrm>
            <a:off x="7092280" y="2204864"/>
            <a:ext cx="1440160" cy="11881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dk1"/>
                </a:solidFill>
              </a:rPr>
              <a:t>Multimodal Presentation</a:t>
            </a:r>
          </a:p>
        </p:txBody>
      </p:sp>
      <p:sp>
        <p:nvSpPr>
          <p:cNvPr id="16" name="Right Arrow 15"/>
          <p:cNvSpPr/>
          <p:nvPr/>
        </p:nvSpPr>
        <p:spPr>
          <a:xfrm>
            <a:off x="3923928" y="2438890"/>
            <a:ext cx="792088" cy="720080"/>
          </a:xfrm>
          <a:prstGeom prst="rightArrow">
            <a:avLst/>
          </a:prstGeom>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dk1"/>
              </a:solidFill>
            </a:endParaRPr>
          </a:p>
        </p:txBody>
      </p:sp>
      <p:sp>
        <p:nvSpPr>
          <p:cNvPr id="17" name="Right Arrow 16"/>
          <p:cNvSpPr/>
          <p:nvPr/>
        </p:nvSpPr>
        <p:spPr>
          <a:xfrm>
            <a:off x="6228184" y="2438890"/>
            <a:ext cx="792088" cy="720080"/>
          </a:xfrm>
          <a:prstGeom prst="rightArrow">
            <a:avLst/>
          </a:prstGeom>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dk1"/>
              </a:solidFill>
            </a:endParaRPr>
          </a:p>
        </p:txBody>
      </p:sp>
      <p:cxnSp>
        <p:nvCxnSpPr>
          <p:cNvPr id="19" name="Straight Connector 18"/>
          <p:cNvCxnSpPr/>
          <p:nvPr/>
        </p:nvCxnSpPr>
        <p:spPr>
          <a:xfrm>
            <a:off x="0" y="1916832"/>
            <a:ext cx="9144000"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5194" y="3419463"/>
            <a:ext cx="2421753" cy="3170099"/>
          </a:xfrm>
          <a:prstGeom prst="rect">
            <a:avLst/>
          </a:prstGeom>
          <a:noFill/>
        </p:spPr>
        <p:txBody>
          <a:bodyPr wrap="none" rtlCol="0">
            <a:spAutoFit/>
          </a:bodyPr>
          <a:lstStyle/>
          <a:p>
            <a:r>
              <a:rPr lang="en-US" sz="2000" b="1" u="sng" dirty="0" smtClean="0"/>
              <a:t>Techniques</a:t>
            </a:r>
            <a:r>
              <a:rPr lang="en-US" dirty="0" smtClean="0"/>
              <a:t>:</a:t>
            </a:r>
          </a:p>
          <a:p>
            <a:pPr marL="342900" indent="-342900">
              <a:buAutoNum type="arabicPeriod"/>
            </a:pPr>
            <a:r>
              <a:rPr lang="en-US" dirty="0" err="1" smtClean="0"/>
              <a:t>Orig</a:t>
            </a:r>
            <a:r>
              <a:rPr lang="en-US" dirty="0" smtClean="0"/>
              <a:t> Author</a:t>
            </a:r>
            <a:br>
              <a:rPr lang="en-US" dirty="0" smtClean="0"/>
            </a:br>
            <a:r>
              <a:rPr lang="en-US" dirty="0" err="1" smtClean="0"/>
              <a:t>AltText</a:t>
            </a:r>
            <a:endParaRPr lang="en-US" dirty="0" smtClean="0"/>
          </a:p>
          <a:p>
            <a:pPr marL="342900" indent="-342900">
              <a:buAutoNum type="arabicPeriod"/>
            </a:pPr>
            <a:r>
              <a:rPr lang="en-US" dirty="0" smtClean="0"/>
              <a:t>Volunteer User</a:t>
            </a:r>
            <a:br>
              <a:rPr lang="en-US" dirty="0" smtClean="0"/>
            </a:br>
            <a:r>
              <a:rPr lang="en-US" dirty="0" err="1" smtClean="0"/>
              <a:t>Renarration</a:t>
            </a:r>
            <a:endParaRPr lang="en-US" dirty="0" smtClean="0"/>
          </a:p>
          <a:p>
            <a:pPr marL="342900" indent="-342900">
              <a:buAutoNum type="arabicPeriod"/>
            </a:pPr>
            <a:r>
              <a:rPr lang="en-US" dirty="0" smtClean="0"/>
              <a:t>Crowd sourced </a:t>
            </a:r>
            <a:br>
              <a:rPr lang="en-US" dirty="0" smtClean="0"/>
            </a:br>
            <a:r>
              <a:rPr lang="en-US" dirty="0" err="1" smtClean="0"/>
              <a:t>Img</a:t>
            </a:r>
            <a:r>
              <a:rPr lang="en-US" dirty="0" smtClean="0"/>
              <a:t> annotation</a:t>
            </a:r>
          </a:p>
          <a:p>
            <a:pPr marL="342900" indent="-342900">
              <a:buAutoNum type="arabicPeriod"/>
            </a:pPr>
            <a:r>
              <a:rPr lang="en-US" dirty="0" smtClean="0"/>
              <a:t>Computer mediated</a:t>
            </a:r>
            <a:br>
              <a:rPr lang="en-US" dirty="0" smtClean="0"/>
            </a:br>
            <a:r>
              <a:rPr lang="en-US" dirty="0" smtClean="0"/>
              <a:t>Image Processing</a:t>
            </a:r>
          </a:p>
          <a:p>
            <a:pPr marL="342900" indent="-342900">
              <a:buAutoNum type="arabicPeriod"/>
            </a:pPr>
            <a:r>
              <a:rPr lang="en-US" dirty="0" smtClean="0"/>
              <a:t>Using CAD </a:t>
            </a:r>
            <a:r>
              <a:rPr lang="en-US" dirty="0" err="1" smtClean="0"/>
              <a:t>techn</a:t>
            </a:r>
            <a:endParaRPr lang="en-US" dirty="0" smtClean="0"/>
          </a:p>
          <a:p>
            <a:r>
              <a:rPr lang="en-US" dirty="0" smtClean="0"/>
              <a:t>(custom editor)</a:t>
            </a:r>
            <a:endParaRPr lang="en-US" dirty="0" smtClean="0"/>
          </a:p>
        </p:txBody>
      </p:sp>
      <p:sp>
        <p:nvSpPr>
          <p:cNvPr id="21" name="TextBox 20"/>
          <p:cNvSpPr txBox="1"/>
          <p:nvPr/>
        </p:nvSpPr>
        <p:spPr>
          <a:xfrm>
            <a:off x="2123728" y="3429000"/>
            <a:ext cx="2763192" cy="1785104"/>
          </a:xfrm>
          <a:prstGeom prst="rect">
            <a:avLst/>
          </a:prstGeom>
          <a:noFill/>
        </p:spPr>
        <p:txBody>
          <a:bodyPr wrap="none" rtlCol="0">
            <a:spAutoFit/>
          </a:bodyPr>
          <a:lstStyle/>
          <a:p>
            <a:r>
              <a:rPr lang="en-US" sz="2000" b="1" u="sng" dirty="0" smtClean="0"/>
              <a:t>Techniques</a:t>
            </a:r>
            <a:r>
              <a:rPr lang="en-US" dirty="0" smtClean="0"/>
              <a:t>:</a:t>
            </a:r>
          </a:p>
          <a:p>
            <a:pPr marL="342900" indent="-342900">
              <a:buAutoNum type="arabicPeriod"/>
            </a:pPr>
            <a:r>
              <a:rPr lang="en-US" dirty="0" smtClean="0"/>
              <a:t>Existing</a:t>
            </a:r>
            <a:r>
              <a:rPr lang="en-US" dirty="0"/>
              <a:t> </a:t>
            </a:r>
            <a:r>
              <a:rPr lang="en-US" dirty="0" smtClean="0"/>
              <a:t>notations: </a:t>
            </a:r>
            <a:br>
              <a:rPr lang="en-US" dirty="0" smtClean="0"/>
            </a:br>
            <a:r>
              <a:rPr lang="en-US" dirty="0" smtClean="0"/>
              <a:t>XPDL, DOT</a:t>
            </a:r>
          </a:p>
          <a:p>
            <a:pPr marL="342900" indent="-342900">
              <a:buAutoNum type="arabicPeriod"/>
            </a:pPr>
            <a:r>
              <a:rPr lang="en-US" dirty="0" smtClean="0"/>
              <a:t>Proprietary grammar</a:t>
            </a:r>
          </a:p>
          <a:p>
            <a:pPr marL="342900" indent="-342900">
              <a:buAutoNum type="arabicPeriod"/>
            </a:pPr>
            <a:r>
              <a:rPr lang="en-US" dirty="0" smtClean="0"/>
              <a:t>Ontologies</a:t>
            </a:r>
            <a:br>
              <a:rPr lang="en-US" dirty="0" smtClean="0"/>
            </a:br>
            <a:r>
              <a:rPr lang="en-US" dirty="0" smtClean="0"/>
              <a:t>design, use &amp; validation</a:t>
            </a:r>
          </a:p>
        </p:txBody>
      </p:sp>
      <p:sp>
        <p:nvSpPr>
          <p:cNvPr id="23" name="TextBox 22"/>
          <p:cNvSpPr txBox="1"/>
          <p:nvPr/>
        </p:nvSpPr>
        <p:spPr>
          <a:xfrm>
            <a:off x="4742535" y="3429000"/>
            <a:ext cx="2149819" cy="1508105"/>
          </a:xfrm>
          <a:prstGeom prst="rect">
            <a:avLst/>
          </a:prstGeom>
          <a:noFill/>
        </p:spPr>
        <p:txBody>
          <a:bodyPr wrap="none" rtlCol="0">
            <a:spAutoFit/>
          </a:bodyPr>
          <a:lstStyle/>
          <a:p>
            <a:r>
              <a:rPr lang="en-US" sz="2000" b="1" u="sng" dirty="0" smtClean="0"/>
              <a:t>Techniques</a:t>
            </a:r>
            <a:r>
              <a:rPr lang="en-US" dirty="0" smtClean="0"/>
              <a:t>:</a:t>
            </a:r>
          </a:p>
          <a:p>
            <a:pPr marL="342900" indent="-342900">
              <a:buAutoNum type="arabicPeriod"/>
            </a:pPr>
            <a:r>
              <a:rPr lang="en-US" dirty="0" smtClean="0"/>
              <a:t>Query engine</a:t>
            </a:r>
          </a:p>
          <a:p>
            <a:pPr marL="342900" indent="-342900">
              <a:buAutoNum type="arabicPeriod"/>
            </a:pPr>
            <a:r>
              <a:rPr lang="en-US" dirty="0" smtClean="0"/>
              <a:t>Stored vs </a:t>
            </a:r>
            <a:br>
              <a:rPr lang="en-US" dirty="0" smtClean="0"/>
            </a:br>
            <a:r>
              <a:rPr lang="en-US" dirty="0" smtClean="0"/>
              <a:t>real-time </a:t>
            </a:r>
            <a:r>
              <a:rPr lang="en-US" dirty="0" err="1" smtClean="0"/>
              <a:t>eval</a:t>
            </a:r>
            <a:endParaRPr lang="en-US" dirty="0" smtClean="0"/>
          </a:p>
          <a:p>
            <a:pPr marL="342900" indent="-342900">
              <a:buAutoNum type="arabicPeriod"/>
            </a:pPr>
            <a:r>
              <a:rPr lang="en-US" dirty="0" smtClean="0"/>
              <a:t>Dialogue systems</a:t>
            </a:r>
            <a:endParaRPr lang="en-US" dirty="0" smtClean="0"/>
          </a:p>
        </p:txBody>
      </p:sp>
      <p:sp>
        <p:nvSpPr>
          <p:cNvPr id="24" name="TextBox 23"/>
          <p:cNvSpPr txBox="1"/>
          <p:nvPr/>
        </p:nvSpPr>
        <p:spPr>
          <a:xfrm>
            <a:off x="6876256" y="3429000"/>
            <a:ext cx="2305055" cy="1785104"/>
          </a:xfrm>
          <a:prstGeom prst="rect">
            <a:avLst/>
          </a:prstGeom>
          <a:noFill/>
        </p:spPr>
        <p:txBody>
          <a:bodyPr wrap="none" rtlCol="0">
            <a:spAutoFit/>
          </a:bodyPr>
          <a:lstStyle/>
          <a:p>
            <a:r>
              <a:rPr lang="en-US" sz="2000" b="1" u="sng" dirty="0" smtClean="0"/>
              <a:t>Techniques</a:t>
            </a:r>
            <a:r>
              <a:rPr lang="en-US" dirty="0" smtClean="0"/>
              <a:t>:</a:t>
            </a:r>
          </a:p>
          <a:p>
            <a:pPr marL="342900" indent="-342900">
              <a:buAutoNum type="arabicPeriod"/>
            </a:pPr>
            <a:r>
              <a:rPr lang="en-US" dirty="0" smtClean="0"/>
              <a:t>Text </a:t>
            </a:r>
          </a:p>
          <a:p>
            <a:pPr marL="342900" indent="-342900">
              <a:buAutoNum type="arabicPeriod"/>
            </a:pPr>
            <a:r>
              <a:rPr lang="en-US" dirty="0" smtClean="0"/>
              <a:t>Text + audio</a:t>
            </a:r>
          </a:p>
          <a:p>
            <a:pPr marL="342900" indent="-342900">
              <a:buAutoNum type="arabicPeriod"/>
            </a:pPr>
            <a:r>
              <a:rPr lang="en-US" dirty="0" smtClean="0"/>
              <a:t>Multi-track audio</a:t>
            </a:r>
            <a:endParaRPr lang="en-US" dirty="0"/>
          </a:p>
          <a:p>
            <a:pPr marL="342900" indent="-342900">
              <a:buAutoNum type="arabicPeriod"/>
            </a:pPr>
            <a:r>
              <a:rPr lang="en-US" dirty="0" smtClean="0"/>
              <a:t>Grammar for</a:t>
            </a:r>
            <a:br>
              <a:rPr lang="en-US" dirty="0" smtClean="0"/>
            </a:br>
            <a:r>
              <a:rPr lang="en-US" dirty="0" smtClean="0"/>
              <a:t>sound effects track</a:t>
            </a:r>
            <a:endParaRPr lang="en-US" dirty="0"/>
          </a:p>
        </p:txBody>
      </p:sp>
    </p:spTree>
    <p:extLst>
      <p:ext uri="{BB962C8B-B14F-4D97-AF65-F5344CB8AC3E}">
        <p14:creationId xmlns:p14="http://schemas.microsoft.com/office/powerpoint/2010/main" val="2172999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1107</Words>
  <Application>Microsoft Office PowerPoint</Application>
  <PresentationFormat>On-screen Show (4:3)</PresentationFormat>
  <Paragraphs>181</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Providing blind users access to visual content</vt:lpstr>
      <vt:lpstr>Background</vt:lpstr>
      <vt:lpstr>Research Question</vt:lpstr>
      <vt:lpstr>Narrowing down the problem space</vt:lpstr>
      <vt:lpstr>Image comprehension</vt:lpstr>
      <vt:lpstr>accessibility techniques </vt:lpstr>
      <vt:lpstr>Our aim</vt:lpstr>
      <vt:lpstr>PowerPoint Presentation</vt:lpstr>
      <vt:lpstr>PowerPoint Presentation</vt:lpstr>
      <vt:lpstr>System Architecture</vt:lpstr>
      <vt:lpstr>Multiple challenges –  Image Processing (1/2)</vt:lpstr>
      <vt:lpstr>Multiple challenges –  Image Processing (2/2)</vt:lpstr>
      <vt:lpstr>Multiple challenges –  Diagrammatic Reasoning</vt:lpstr>
      <vt:lpstr>Multiple challenges –  Query Engine, Dialogue System</vt:lpstr>
      <vt:lpstr>Multiple big problems</vt:lpstr>
      <vt:lpstr>Work done so far</vt:lpstr>
      <vt:lpstr>Short-term process target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Gollapudi</dc:creator>
  <cp:lastModifiedBy>Sai Gollapudi</cp:lastModifiedBy>
  <cp:revision>19</cp:revision>
  <dcterms:created xsi:type="dcterms:W3CDTF">2014-09-01T02:01:57Z</dcterms:created>
  <dcterms:modified xsi:type="dcterms:W3CDTF">2014-09-08T05:55:20Z</dcterms:modified>
</cp:coreProperties>
</file>