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0" r:id="rId4"/>
    <p:sldId id="258" r:id="rId5"/>
    <p:sldId id="261" r:id="rId6"/>
    <p:sldId id="259"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52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EAF84F-3202-4BF1-A956-1A874E1FBF0B}" type="datetimeFigureOut">
              <a:rPr lang="en-US" smtClean="0"/>
              <a:t>12/8/2014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315956-2F4A-456F-8989-7BBA346D414F}" type="slidenum">
              <a:rPr lang="en-US" smtClean="0"/>
              <a:t>‹#›</a:t>
            </a:fld>
            <a:endParaRPr lang="en-US"/>
          </a:p>
        </p:txBody>
      </p:sp>
    </p:spTree>
    <p:extLst>
      <p:ext uri="{BB962C8B-B14F-4D97-AF65-F5344CB8AC3E}">
        <p14:creationId xmlns:p14="http://schemas.microsoft.com/office/powerpoint/2010/main" val="3130225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315956-2F4A-456F-8989-7BBA346D414F}" type="slidenum">
              <a:rPr lang="en-US" smtClean="0"/>
              <a:t>1</a:t>
            </a:fld>
            <a:endParaRPr lang="en-US"/>
          </a:p>
        </p:txBody>
      </p:sp>
    </p:spTree>
    <p:extLst>
      <p:ext uri="{BB962C8B-B14F-4D97-AF65-F5344CB8AC3E}">
        <p14:creationId xmlns:p14="http://schemas.microsoft.com/office/powerpoint/2010/main" val="1462975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315956-2F4A-456F-8989-7BBA346D414F}" type="slidenum">
              <a:rPr lang="en-US" smtClean="0"/>
              <a:t>2</a:t>
            </a:fld>
            <a:endParaRPr lang="en-US"/>
          </a:p>
        </p:txBody>
      </p:sp>
    </p:spTree>
    <p:extLst>
      <p:ext uri="{BB962C8B-B14F-4D97-AF65-F5344CB8AC3E}">
        <p14:creationId xmlns:p14="http://schemas.microsoft.com/office/powerpoint/2010/main" val="3432171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315956-2F4A-456F-8989-7BBA346D414F}" type="slidenum">
              <a:rPr lang="en-US" smtClean="0"/>
              <a:t>3</a:t>
            </a:fld>
            <a:endParaRPr lang="en-US"/>
          </a:p>
        </p:txBody>
      </p:sp>
    </p:spTree>
    <p:extLst>
      <p:ext uri="{BB962C8B-B14F-4D97-AF65-F5344CB8AC3E}">
        <p14:creationId xmlns:p14="http://schemas.microsoft.com/office/powerpoint/2010/main" val="3522204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315956-2F4A-456F-8989-7BBA346D414F}" type="slidenum">
              <a:rPr lang="en-US" smtClean="0"/>
              <a:t>4</a:t>
            </a:fld>
            <a:endParaRPr lang="en-US"/>
          </a:p>
        </p:txBody>
      </p:sp>
    </p:spTree>
    <p:extLst>
      <p:ext uri="{BB962C8B-B14F-4D97-AF65-F5344CB8AC3E}">
        <p14:creationId xmlns:p14="http://schemas.microsoft.com/office/powerpoint/2010/main" val="2225785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315956-2F4A-456F-8989-7BBA346D414F}" type="slidenum">
              <a:rPr lang="en-US" smtClean="0"/>
              <a:t>5</a:t>
            </a:fld>
            <a:endParaRPr lang="en-US"/>
          </a:p>
        </p:txBody>
      </p:sp>
    </p:spTree>
    <p:extLst>
      <p:ext uri="{BB962C8B-B14F-4D97-AF65-F5344CB8AC3E}">
        <p14:creationId xmlns:p14="http://schemas.microsoft.com/office/powerpoint/2010/main" val="3854340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315956-2F4A-456F-8989-7BBA346D414F}" type="slidenum">
              <a:rPr lang="en-US" smtClean="0"/>
              <a:t>6</a:t>
            </a:fld>
            <a:endParaRPr lang="en-US"/>
          </a:p>
        </p:txBody>
      </p:sp>
    </p:spTree>
    <p:extLst>
      <p:ext uri="{BB962C8B-B14F-4D97-AF65-F5344CB8AC3E}">
        <p14:creationId xmlns:p14="http://schemas.microsoft.com/office/powerpoint/2010/main" val="2449636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315956-2F4A-456F-8989-7BBA346D414F}" type="slidenum">
              <a:rPr lang="en-US" smtClean="0"/>
              <a:t>7</a:t>
            </a:fld>
            <a:endParaRPr lang="en-US"/>
          </a:p>
        </p:txBody>
      </p:sp>
    </p:spTree>
    <p:extLst>
      <p:ext uri="{BB962C8B-B14F-4D97-AF65-F5344CB8AC3E}">
        <p14:creationId xmlns:p14="http://schemas.microsoft.com/office/powerpoint/2010/main" val="3084936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315956-2F4A-456F-8989-7BBA346D414F}" type="slidenum">
              <a:rPr lang="en-US" smtClean="0"/>
              <a:t>8</a:t>
            </a:fld>
            <a:endParaRPr lang="en-US"/>
          </a:p>
        </p:txBody>
      </p:sp>
    </p:spTree>
    <p:extLst>
      <p:ext uri="{BB962C8B-B14F-4D97-AF65-F5344CB8AC3E}">
        <p14:creationId xmlns:p14="http://schemas.microsoft.com/office/powerpoint/2010/main" val="21769958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315956-2F4A-456F-8989-7BBA346D414F}" type="slidenum">
              <a:rPr lang="en-US" smtClean="0"/>
              <a:t>9</a:t>
            </a:fld>
            <a:endParaRPr lang="en-US"/>
          </a:p>
        </p:txBody>
      </p:sp>
    </p:spTree>
    <p:extLst>
      <p:ext uri="{BB962C8B-B14F-4D97-AF65-F5344CB8AC3E}">
        <p14:creationId xmlns:p14="http://schemas.microsoft.com/office/powerpoint/2010/main" val="1339244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2001331-7478-45B0-A72A-9EB57F984731}" type="datetimeFigureOut">
              <a:rPr lang="en-US" smtClean="0"/>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1EDC5-E73A-4E2A-8D71-C960D7453EF7}" type="slidenum">
              <a:rPr lang="en-US" smtClean="0"/>
              <a:t>‹#›</a:t>
            </a:fld>
            <a:endParaRPr lang="en-US"/>
          </a:p>
        </p:txBody>
      </p:sp>
    </p:spTree>
    <p:extLst>
      <p:ext uri="{BB962C8B-B14F-4D97-AF65-F5344CB8AC3E}">
        <p14:creationId xmlns:p14="http://schemas.microsoft.com/office/powerpoint/2010/main" val="940081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001331-7478-45B0-A72A-9EB57F984731}" type="datetimeFigureOut">
              <a:rPr lang="en-US" smtClean="0"/>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1EDC5-E73A-4E2A-8D71-C960D7453EF7}" type="slidenum">
              <a:rPr lang="en-US" smtClean="0"/>
              <a:t>‹#›</a:t>
            </a:fld>
            <a:endParaRPr lang="en-US"/>
          </a:p>
        </p:txBody>
      </p:sp>
    </p:spTree>
    <p:extLst>
      <p:ext uri="{BB962C8B-B14F-4D97-AF65-F5344CB8AC3E}">
        <p14:creationId xmlns:p14="http://schemas.microsoft.com/office/powerpoint/2010/main" val="3296705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001331-7478-45B0-A72A-9EB57F984731}" type="datetimeFigureOut">
              <a:rPr lang="en-US" smtClean="0"/>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1EDC5-E73A-4E2A-8D71-C960D7453EF7}" type="slidenum">
              <a:rPr lang="en-US" smtClean="0"/>
              <a:t>‹#›</a:t>
            </a:fld>
            <a:endParaRPr lang="en-US"/>
          </a:p>
        </p:txBody>
      </p:sp>
    </p:spTree>
    <p:extLst>
      <p:ext uri="{BB962C8B-B14F-4D97-AF65-F5344CB8AC3E}">
        <p14:creationId xmlns:p14="http://schemas.microsoft.com/office/powerpoint/2010/main" val="2767804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001331-7478-45B0-A72A-9EB57F984731}" type="datetimeFigureOut">
              <a:rPr lang="en-US" smtClean="0"/>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1EDC5-E73A-4E2A-8D71-C960D7453EF7}" type="slidenum">
              <a:rPr lang="en-US" smtClean="0"/>
              <a:t>‹#›</a:t>
            </a:fld>
            <a:endParaRPr lang="en-US"/>
          </a:p>
        </p:txBody>
      </p:sp>
    </p:spTree>
    <p:extLst>
      <p:ext uri="{BB962C8B-B14F-4D97-AF65-F5344CB8AC3E}">
        <p14:creationId xmlns:p14="http://schemas.microsoft.com/office/powerpoint/2010/main" val="1897428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001331-7478-45B0-A72A-9EB57F984731}" type="datetimeFigureOut">
              <a:rPr lang="en-US" smtClean="0"/>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1EDC5-E73A-4E2A-8D71-C960D7453EF7}" type="slidenum">
              <a:rPr lang="en-US" smtClean="0"/>
              <a:t>‹#›</a:t>
            </a:fld>
            <a:endParaRPr lang="en-US"/>
          </a:p>
        </p:txBody>
      </p:sp>
    </p:spTree>
    <p:extLst>
      <p:ext uri="{BB962C8B-B14F-4D97-AF65-F5344CB8AC3E}">
        <p14:creationId xmlns:p14="http://schemas.microsoft.com/office/powerpoint/2010/main" val="3788638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001331-7478-45B0-A72A-9EB57F984731}" type="datetimeFigureOut">
              <a:rPr lang="en-US" smtClean="0"/>
              <a:t>12/8/2014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61EDC5-E73A-4E2A-8D71-C960D7453EF7}" type="slidenum">
              <a:rPr lang="en-US" smtClean="0"/>
              <a:t>‹#›</a:t>
            </a:fld>
            <a:endParaRPr lang="en-US"/>
          </a:p>
        </p:txBody>
      </p:sp>
    </p:spTree>
    <p:extLst>
      <p:ext uri="{BB962C8B-B14F-4D97-AF65-F5344CB8AC3E}">
        <p14:creationId xmlns:p14="http://schemas.microsoft.com/office/powerpoint/2010/main" val="682679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2001331-7478-45B0-A72A-9EB57F984731}" type="datetimeFigureOut">
              <a:rPr lang="en-US" smtClean="0"/>
              <a:t>12/8/2014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61EDC5-E73A-4E2A-8D71-C960D7453EF7}" type="slidenum">
              <a:rPr lang="en-US" smtClean="0"/>
              <a:t>‹#›</a:t>
            </a:fld>
            <a:endParaRPr lang="en-US"/>
          </a:p>
        </p:txBody>
      </p:sp>
    </p:spTree>
    <p:extLst>
      <p:ext uri="{BB962C8B-B14F-4D97-AF65-F5344CB8AC3E}">
        <p14:creationId xmlns:p14="http://schemas.microsoft.com/office/powerpoint/2010/main" val="3464116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001331-7478-45B0-A72A-9EB57F984731}" type="datetimeFigureOut">
              <a:rPr lang="en-US" smtClean="0"/>
              <a:t>12/8/2014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61EDC5-E73A-4E2A-8D71-C960D7453EF7}" type="slidenum">
              <a:rPr lang="en-US" smtClean="0"/>
              <a:t>‹#›</a:t>
            </a:fld>
            <a:endParaRPr lang="en-US"/>
          </a:p>
        </p:txBody>
      </p:sp>
    </p:spTree>
    <p:extLst>
      <p:ext uri="{BB962C8B-B14F-4D97-AF65-F5344CB8AC3E}">
        <p14:creationId xmlns:p14="http://schemas.microsoft.com/office/powerpoint/2010/main" val="1194723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001331-7478-45B0-A72A-9EB57F984731}" type="datetimeFigureOut">
              <a:rPr lang="en-US" smtClean="0"/>
              <a:t>12/8/2014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61EDC5-E73A-4E2A-8D71-C960D7453EF7}" type="slidenum">
              <a:rPr lang="en-US" smtClean="0"/>
              <a:t>‹#›</a:t>
            </a:fld>
            <a:endParaRPr lang="en-US"/>
          </a:p>
        </p:txBody>
      </p:sp>
    </p:spTree>
    <p:extLst>
      <p:ext uri="{BB962C8B-B14F-4D97-AF65-F5344CB8AC3E}">
        <p14:creationId xmlns:p14="http://schemas.microsoft.com/office/powerpoint/2010/main" val="1016528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001331-7478-45B0-A72A-9EB57F984731}" type="datetimeFigureOut">
              <a:rPr lang="en-US" smtClean="0"/>
              <a:t>12/8/2014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61EDC5-E73A-4E2A-8D71-C960D7453EF7}" type="slidenum">
              <a:rPr lang="en-US" smtClean="0"/>
              <a:t>‹#›</a:t>
            </a:fld>
            <a:endParaRPr lang="en-US"/>
          </a:p>
        </p:txBody>
      </p:sp>
    </p:spTree>
    <p:extLst>
      <p:ext uri="{BB962C8B-B14F-4D97-AF65-F5344CB8AC3E}">
        <p14:creationId xmlns:p14="http://schemas.microsoft.com/office/powerpoint/2010/main" val="2899183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001331-7478-45B0-A72A-9EB57F984731}" type="datetimeFigureOut">
              <a:rPr lang="en-US" smtClean="0"/>
              <a:t>12/8/2014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61EDC5-E73A-4E2A-8D71-C960D7453EF7}" type="slidenum">
              <a:rPr lang="en-US" smtClean="0"/>
              <a:t>‹#›</a:t>
            </a:fld>
            <a:endParaRPr lang="en-US"/>
          </a:p>
        </p:txBody>
      </p:sp>
    </p:spTree>
    <p:extLst>
      <p:ext uri="{BB962C8B-B14F-4D97-AF65-F5344CB8AC3E}">
        <p14:creationId xmlns:p14="http://schemas.microsoft.com/office/powerpoint/2010/main" val="3086774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001331-7478-45B0-A72A-9EB57F984731}" type="datetimeFigureOut">
              <a:rPr lang="en-US" smtClean="0"/>
              <a:t>12/8/2014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61EDC5-E73A-4E2A-8D71-C960D7453EF7}" type="slidenum">
              <a:rPr lang="en-US" smtClean="0"/>
              <a:t>‹#›</a:t>
            </a:fld>
            <a:endParaRPr lang="en-US"/>
          </a:p>
        </p:txBody>
      </p:sp>
    </p:spTree>
    <p:extLst>
      <p:ext uri="{BB962C8B-B14F-4D97-AF65-F5344CB8AC3E}">
        <p14:creationId xmlns:p14="http://schemas.microsoft.com/office/powerpoint/2010/main" val="2366352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PhD status update </a:t>
            </a:r>
            <a:br>
              <a:rPr lang="en-US" dirty="0" smtClean="0"/>
            </a:br>
            <a:r>
              <a:rPr lang="en-US" dirty="0" smtClean="0"/>
              <a:t>Dec, 2014</a:t>
            </a:r>
            <a:endParaRPr lang="en-US" dirty="0"/>
          </a:p>
        </p:txBody>
      </p:sp>
      <p:sp>
        <p:nvSpPr>
          <p:cNvPr id="3" name="Subtitle 2"/>
          <p:cNvSpPr>
            <a:spLocks noGrp="1"/>
          </p:cNvSpPr>
          <p:nvPr>
            <p:ph type="subTitle" idx="1"/>
          </p:nvPr>
        </p:nvSpPr>
        <p:spPr/>
        <p:txBody>
          <a:bodyPr/>
          <a:lstStyle/>
          <a:p>
            <a:r>
              <a:rPr lang="en-US" dirty="0" smtClean="0"/>
              <a:t>Sai Gollapudi</a:t>
            </a:r>
            <a:endParaRPr lang="en-US" dirty="0"/>
          </a:p>
        </p:txBody>
      </p:sp>
    </p:spTree>
    <p:extLst>
      <p:ext uri="{BB962C8B-B14F-4D97-AF65-F5344CB8AC3E}">
        <p14:creationId xmlns:p14="http://schemas.microsoft.com/office/powerpoint/2010/main" val="1518552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am I working on</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I am doing Multiple things…</a:t>
            </a:r>
          </a:p>
          <a:p>
            <a:pPr marL="0" indent="0">
              <a:buNone/>
            </a:pPr>
            <a:endParaRPr lang="en-US" dirty="0" smtClean="0"/>
          </a:p>
          <a:p>
            <a:pPr marL="514350" indent="-514350">
              <a:buFont typeface="+mj-lt"/>
              <a:buAutoNum type="arabicPeriod"/>
            </a:pPr>
            <a:r>
              <a:rPr lang="en-US" dirty="0" smtClean="0"/>
              <a:t>Concretizing my thoughts; penning them down; gaining clarity in this process; having some text for subsequent use in papers, proposals, thesis etc.</a:t>
            </a:r>
          </a:p>
          <a:p>
            <a:pPr marL="514350" indent="-514350">
              <a:buFont typeface="+mj-lt"/>
              <a:buAutoNum type="arabicPeriod"/>
            </a:pPr>
            <a:endParaRPr lang="en-US" dirty="0" smtClean="0"/>
          </a:p>
          <a:p>
            <a:pPr marL="514350" indent="-514350">
              <a:buFont typeface="+mj-lt"/>
              <a:buAutoNum type="arabicPeriod"/>
            </a:pPr>
            <a:r>
              <a:rPr lang="en-US" dirty="0" smtClean="0"/>
              <a:t>Figuring out what to research: conceiving experiments that would reinforce my thesis direction as being setup in step 1</a:t>
            </a:r>
          </a:p>
          <a:p>
            <a:pPr marL="514350" indent="-514350">
              <a:buFont typeface="+mj-lt"/>
              <a:buAutoNum type="arabicPeriod"/>
            </a:pPr>
            <a:endParaRPr lang="en-US" dirty="0" smtClean="0"/>
          </a:p>
          <a:p>
            <a:pPr marL="514350" indent="-514350">
              <a:buFont typeface="+mj-lt"/>
              <a:buAutoNum type="arabicPeriod"/>
            </a:pPr>
            <a:r>
              <a:rPr lang="en-US" dirty="0" smtClean="0"/>
              <a:t>Exploring if I can I publish something… </a:t>
            </a:r>
            <a:r>
              <a:rPr lang="en-US" dirty="0" smtClean="0"/>
              <a:t>Targeting W4A and / or journal</a:t>
            </a:r>
          </a:p>
          <a:p>
            <a:pPr marL="914400" lvl="1" indent="-514350"/>
            <a:r>
              <a:rPr lang="en-US" dirty="0" smtClean="0"/>
              <a:t>Experiments, doctoral symposium…</a:t>
            </a:r>
            <a:endParaRPr lang="en-US" dirty="0"/>
          </a:p>
        </p:txBody>
      </p:sp>
    </p:spTree>
    <p:extLst>
      <p:ext uri="{BB962C8B-B14F-4D97-AF65-F5344CB8AC3E}">
        <p14:creationId xmlns:p14="http://schemas.microsoft.com/office/powerpoint/2010/main" val="1535449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Concretizing my thoughts</a:t>
            </a:r>
            <a:endParaRPr lang="en-US" dirty="0"/>
          </a:p>
        </p:txBody>
      </p:sp>
      <p:sp>
        <p:nvSpPr>
          <p:cNvPr id="3" name="Content Placeholder 2"/>
          <p:cNvSpPr>
            <a:spLocks noGrp="1"/>
          </p:cNvSpPr>
          <p:nvPr>
            <p:ph idx="1"/>
          </p:nvPr>
        </p:nvSpPr>
        <p:spPr/>
        <p:txBody>
          <a:bodyPr>
            <a:normAutofit fontScale="92500"/>
          </a:bodyPr>
          <a:lstStyle/>
          <a:p>
            <a:r>
              <a:rPr lang="en-US" dirty="0" err="1" smtClean="0"/>
              <a:t>Latexing</a:t>
            </a:r>
            <a:r>
              <a:rPr lang="en-US" dirty="0" smtClean="0"/>
              <a:t> ideas</a:t>
            </a:r>
          </a:p>
          <a:p>
            <a:r>
              <a:rPr lang="en-US" dirty="0" smtClean="0"/>
              <a:t>Detailing my thoughts takes time. Time for articulation and also time for citations</a:t>
            </a:r>
          </a:p>
          <a:p>
            <a:r>
              <a:rPr lang="en-US" dirty="0" smtClean="0"/>
              <a:t>Open items</a:t>
            </a:r>
          </a:p>
          <a:p>
            <a:pPr lvl="1"/>
            <a:r>
              <a:rPr lang="en-US" dirty="0" smtClean="0"/>
              <a:t>Application space (Accessibility) Vs. research space</a:t>
            </a:r>
          </a:p>
          <a:p>
            <a:pPr lvl="1"/>
            <a:r>
              <a:rPr lang="en-US" dirty="0" smtClean="0"/>
              <a:t>Extensive Literature survey… tons of sub categories to explore. So much is out there.</a:t>
            </a:r>
          </a:p>
          <a:p>
            <a:pPr lvl="1"/>
            <a:r>
              <a:rPr lang="en-US" dirty="0" smtClean="0"/>
              <a:t>Haven’t even gotten into: Ontologies, interactive systems (or dialog systems) </a:t>
            </a:r>
          </a:p>
          <a:p>
            <a:pPr lvl="1"/>
            <a:endParaRPr lang="en-US" dirty="0" smtClean="0"/>
          </a:p>
        </p:txBody>
      </p:sp>
    </p:spTree>
    <p:extLst>
      <p:ext uri="{BB962C8B-B14F-4D97-AF65-F5344CB8AC3E}">
        <p14:creationId xmlns:p14="http://schemas.microsoft.com/office/powerpoint/2010/main" val="2651100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Research ideas 1 </a:t>
            </a:r>
            <a:br>
              <a:rPr lang="en-US" dirty="0" smtClean="0"/>
            </a:br>
            <a:r>
              <a:rPr lang="en-US" dirty="0" smtClean="0"/>
              <a:t>Experiments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Sizing up the visual accessibility problem:</a:t>
            </a:r>
          </a:p>
          <a:p>
            <a:pPr marL="914400" lvl="1" indent="-514350">
              <a:buFont typeface="+mj-lt"/>
              <a:buAutoNum type="arabicPeriod"/>
            </a:pPr>
            <a:r>
              <a:rPr lang="en-US" dirty="0" smtClean="0"/>
              <a:t>What is illustrated text. How much of it is out there. Why should we be concerned</a:t>
            </a:r>
          </a:p>
          <a:p>
            <a:pPr marL="914400" lvl="1" indent="-514350">
              <a:buFont typeface="+mj-lt"/>
              <a:buAutoNum type="arabicPeriod"/>
            </a:pPr>
            <a:r>
              <a:rPr lang="en-US" dirty="0" smtClean="0"/>
              <a:t>Documenting various types of graphic devices being used in illustrated content – how much percentage, how critical is their functional use. Are all equally important? Which ones are more core? Does structure exist for the core types? How to exploit structure? Is current Web Accessibility solution exploiting this structure</a:t>
            </a:r>
          </a:p>
          <a:p>
            <a:pPr lvl="2"/>
            <a:r>
              <a:rPr lang="en-US" dirty="0" smtClean="0"/>
              <a:t>Open question: Which genre should I focus on? Web pages? School texts? College texts?</a:t>
            </a:r>
          </a:p>
        </p:txBody>
      </p:sp>
    </p:spTree>
    <p:extLst>
      <p:ext uri="{BB962C8B-B14F-4D97-AF65-F5344CB8AC3E}">
        <p14:creationId xmlns:p14="http://schemas.microsoft.com/office/powerpoint/2010/main" val="892327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Research ideas 2</a:t>
            </a:r>
            <a:endParaRPr lang="en-US" dirty="0"/>
          </a:p>
        </p:txBody>
      </p:sp>
      <p:sp>
        <p:nvSpPr>
          <p:cNvPr id="3" name="Content Placeholder 2"/>
          <p:cNvSpPr>
            <a:spLocks noGrp="1"/>
          </p:cNvSpPr>
          <p:nvPr>
            <p:ph idx="1"/>
          </p:nvPr>
        </p:nvSpPr>
        <p:spPr/>
        <p:txBody>
          <a:bodyPr/>
          <a:lstStyle/>
          <a:p>
            <a:r>
              <a:rPr lang="en-US" dirty="0" smtClean="0"/>
              <a:t>Establishing the need for interactivity: </a:t>
            </a:r>
          </a:p>
          <a:p>
            <a:pPr marL="971550" lvl="1" indent="-514350">
              <a:buFont typeface="+mj-lt"/>
              <a:buAutoNum type="arabicPeriod"/>
            </a:pPr>
            <a:r>
              <a:rPr lang="en-US" dirty="0" smtClean="0"/>
              <a:t>(h) There is a variation in the comprehension strategies of Text vs Visuals. Establish this through </a:t>
            </a:r>
            <a:r>
              <a:rPr lang="en-US" dirty="0" err="1" smtClean="0"/>
              <a:t>eyetracker</a:t>
            </a:r>
            <a:r>
              <a:rPr lang="en-US" dirty="0" smtClean="0"/>
              <a:t> work.  Show that exploration of image happens. </a:t>
            </a:r>
          </a:p>
          <a:p>
            <a:pPr marL="971550" lvl="1" indent="-514350">
              <a:buFont typeface="+mj-lt"/>
              <a:buAutoNum type="arabicPeriod"/>
            </a:pPr>
            <a:r>
              <a:rPr lang="en-US" dirty="0" smtClean="0"/>
              <a:t>(h) visual exploration = interaction. Establish the need for interactivity. Show interaction  is required for important visuals.</a:t>
            </a:r>
          </a:p>
          <a:p>
            <a:endParaRPr lang="en-US" dirty="0"/>
          </a:p>
        </p:txBody>
      </p:sp>
    </p:spTree>
    <p:extLst>
      <p:ext uri="{BB962C8B-B14F-4D97-AF65-F5344CB8AC3E}">
        <p14:creationId xmlns:p14="http://schemas.microsoft.com/office/powerpoint/2010/main" val="744193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Research ideas 3</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Ontologies required to navigate within an illustrated text</a:t>
            </a:r>
          </a:p>
          <a:p>
            <a:pPr marL="514350" indent="-514350">
              <a:buFont typeface="+mj-lt"/>
              <a:buAutoNum type="arabicPeriod"/>
            </a:pPr>
            <a:r>
              <a:rPr lang="en-US" dirty="0" smtClean="0"/>
              <a:t>Ontologies are required for various graphic types (can there be a universal data representation for all graphic types? How does visual language grammar fit into this?)</a:t>
            </a:r>
          </a:p>
          <a:p>
            <a:pPr marL="514350" indent="-514350">
              <a:buFont typeface="+mj-lt"/>
              <a:buAutoNum type="arabicPeriod"/>
            </a:pPr>
            <a:endParaRPr lang="en-US" dirty="0"/>
          </a:p>
        </p:txBody>
      </p:sp>
    </p:spTree>
    <p:extLst>
      <p:ext uri="{BB962C8B-B14F-4D97-AF65-F5344CB8AC3E}">
        <p14:creationId xmlns:p14="http://schemas.microsoft.com/office/powerpoint/2010/main" val="2511269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Publishing</a:t>
            </a:r>
            <a:endParaRPr lang="en-US" dirty="0"/>
          </a:p>
        </p:txBody>
      </p:sp>
      <p:sp>
        <p:nvSpPr>
          <p:cNvPr id="3" name="Content Placeholder 2"/>
          <p:cNvSpPr>
            <a:spLocks noGrp="1"/>
          </p:cNvSpPr>
          <p:nvPr>
            <p:ph idx="1"/>
          </p:nvPr>
        </p:nvSpPr>
        <p:spPr/>
        <p:txBody>
          <a:bodyPr/>
          <a:lstStyle/>
          <a:p>
            <a:r>
              <a:rPr lang="en-US" dirty="0" smtClean="0"/>
              <a:t>Targeting W4A for papers for doctoral symposium</a:t>
            </a:r>
          </a:p>
          <a:p>
            <a:r>
              <a:rPr lang="en-US" dirty="0" smtClean="0"/>
              <a:t>Need to freeze on concept for </a:t>
            </a:r>
            <a:r>
              <a:rPr lang="en-US" dirty="0" smtClean="0"/>
              <a:t>experiment </a:t>
            </a:r>
          </a:p>
          <a:p>
            <a:r>
              <a:rPr lang="en-US" dirty="0" smtClean="0"/>
              <a:t>Need to freeze the crux of my thesis research emphasis</a:t>
            </a:r>
          </a:p>
          <a:p>
            <a:r>
              <a:rPr lang="en-US" dirty="0" smtClean="0"/>
              <a:t>Did connect with </a:t>
            </a:r>
            <a:r>
              <a:rPr lang="en-US" dirty="0" err="1" smtClean="0"/>
              <a:t>CogSci</a:t>
            </a:r>
            <a:r>
              <a:rPr lang="en-US" dirty="0" smtClean="0"/>
              <a:t> person for teaming up with </a:t>
            </a:r>
            <a:r>
              <a:rPr lang="en-US" dirty="0" err="1" smtClean="0"/>
              <a:t>Eyetracker</a:t>
            </a:r>
            <a:endParaRPr lang="en-US" dirty="0"/>
          </a:p>
        </p:txBody>
      </p:sp>
    </p:spTree>
    <p:extLst>
      <p:ext uri="{BB962C8B-B14F-4D97-AF65-F5344CB8AC3E}">
        <p14:creationId xmlns:p14="http://schemas.microsoft.com/office/powerpoint/2010/main" val="2975662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my state now?</a:t>
            </a:r>
            <a:endParaRPr lang="en-US" dirty="0"/>
          </a:p>
        </p:txBody>
      </p:sp>
      <p:sp>
        <p:nvSpPr>
          <p:cNvPr id="3" name="Content Placeholder 2"/>
          <p:cNvSpPr>
            <a:spLocks noGrp="1"/>
          </p:cNvSpPr>
          <p:nvPr>
            <p:ph idx="1"/>
          </p:nvPr>
        </p:nvSpPr>
        <p:spPr/>
        <p:txBody>
          <a:bodyPr/>
          <a:lstStyle/>
          <a:p>
            <a:r>
              <a:rPr lang="en-US" dirty="0" smtClean="0"/>
              <a:t>Lot of effort is going in there </a:t>
            </a:r>
          </a:p>
          <a:p>
            <a:r>
              <a:rPr lang="en-US" dirty="0" smtClean="0"/>
              <a:t>Multiple pockets of information and content being parallel built up</a:t>
            </a:r>
          </a:p>
          <a:p>
            <a:r>
              <a:rPr lang="en-US" dirty="0" smtClean="0"/>
              <a:t>Cohesion has not come in yet… one full story is not yet there</a:t>
            </a:r>
          </a:p>
          <a:p>
            <a:r>
              <a:rPr lang="en-US" dirty="0" smtClean="0"/>
              <a:t>Feeling that full story is required to gain focus and clarity in each area (experimentation/ research or write ups for publication).</a:t>
            </a:r>
          </a:p>
          <a:p>
            <a:endParaRPr lang="en-US" dirty="0"/>
          </a:p>
        </p:txBody>
      </p:sp>
    </p:spTree>
    <p:extLst>
      <p:ext uri="{BB962C8B-B14F-4D97-AF65-F5344CB8AC3E}">
        <p14:creationId xmlns:p14="http://schemas.microsoft.com/office/powerpoint/2010/main" val="901556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Continue to keep pounding each area (writing, reading, experimenting…)</a:t>
            </a:r>
          </a:p>
          <a:p>
            <a:r>
              <a:rPr lang="en-US" dirty="0" smtClean="0"/>
              <a:t>Target W4A</a:t>
            </a:r>
          </a:p>
          <a:p>
            <a:pPr lvl="1"/>
            <a:r>
              <a:rPr lang="en-US" dirty="0" smtClean="0"/>
              <a:t>Quickly freeze on some experiments for W4A</a:t>
            </a:r>
          </a:p>
          <a:p>
            <a:pPr lvl="1"/>
            <a:r>
              <a:rPr lang="en-US" dirty="0" smtClean="0"/>
              <a:t>Quickly come up with some reasonable story for W4A doctoral symposium</a:t>
            </a:r>
          </a:p>
          <a:p>
            <a:r>
              <a:rPr lang="en-US" dirty="0" smtClean="0"/>
              <a:t>Attend Diagrammatic Reasoning workshop being held in </a:t>
            </a:r>
            <a:r>
              <a:rPr lang="en-US" dirty="0" err="1" smtClean="0"/>
              <a:t>Gowhati</a:t>
            </a:r>
            <a:r>
              <a:rPr lang="en-US" dirty="0" smtClean="0"/>
              <a:t> this Jan, 2015.</a:t>
            </a:r>
            <a:endParaRPr lang="en-US" dirty="0"/>
          </a:p>
        </p:txBody>
      </p:sp>
    </p:spTree>
    <p:extLst>
      <p:ext uri="{BB962C8B-B14F-4D97-AF65-F5344CB8AC3E}">
        <p14:creationId xmlns:p14="http://schemas.microsoft.com/office/powerpoint/2010/main" val="1962962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499</Words>
  <Application>Microsoft Office PowerPoint</Application>
  <PresentationFormat>On-screen Show (4:3)</PresentationFormat>
  <Paragraphs>55</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PhD status update  Dec, 2014</vt:lpstr>
      <vt:lpstr>What am I working on</vt:lpstr>
      <vt:lpstr>Concretizing my thoughts</vt:lpstr>
      <vt:lpstr>Research ideas 1  Experiments</vt:lpstr>
      <vt:lpstr>Research ideas 2</vt:lpstr>
      <vt:lpstr>Research ideas 3</vt:lpstr>
      <vt:lpstr>Publishing</vt:lpstr>
      <vt:lpstr>What is my state now?</vt:lpstr>
      <vt:lpstr>Next steps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Gollapudi</dc:creator>
  <cp:lastModifiedBy>Sai Gollapudi</cp:lastModifiedBy>
  <cp:revision>7</cp:revision>
  <dcterms:created xsi:type="dcterms:W3CDTF">2014-12-08T04:26:28Z</dcterms:created>
  <dcterms:modified xsi:type="dcterms:W3CDTF">2014-12-08T05:47:12Z</dcterms:modified>
</cp:coreProperties>
</file>