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79" r:id="rId4"/>
    <p:sldId id="277" r:id="rId5"/>
    <p:sldId id="278" r:id="rId6"/>
    <p:sldId id="263" r:id="rId7"/>
    <p:sldId id="265" r:id="rId8"/>
    <p:sldId id="259" r:id="rId9"/>
    <p:sldId id="260" r:id="rId10"/>
    <p:sldId id="266" r:id="rId11"/>
    <p:sldId id="280" r:id="rId12"/>
    <p:sldId id="267" r:id="rId13"/>
    <p:sldId id="274" r:id="rId14"/>
    <p:sldId id="273" r:id="rId15"/>
    <p:sldId id="275" r:id="rId16"/>
    <p:sldId id="281" r:id="rId17"/>
    <p:sldId id="269" r:id="rId18"/>
    <p:sldId id="271" r:id="rId19"/>
    <p:sldId id="276" r:id="rId20"/>
    <p:sldId id="270" r:id="rId21"/>
    <p:sldId id="272" r:id="rId22"/>
    <p:sldId id="268" r:id="rId23"/>
    <p:sldId id="261" r:id="rId24"/>
    <p:sldId id="2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2C43F-3AFF-427A-9F0E-80FA0829B245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A6CB3-6AFC-4704-A709-3EA2717D4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6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6CB3-6AFC-4704-A709-3EA2717D45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4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6CB3-6AFC-4704-A709-3EA2717D45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97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http://bhughey.commons.hwdsb.on.ca/files/2013/04/Apple.jpg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6CB3-6AFC-4704-A709-3EA2717D45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80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6CB3-6AFC-4704-A709-3EA2717D45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5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http://www.perl.com/pub/2004/09/23/fsms.html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EBF6-60F4-4A84-B69D-DFE5B0BECE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07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6CB3-6AFC-4704-A709-3EA2717D45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37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http://www.perl.com/pub/2004/09/23/fsms.html</a:t>
            </a:r>
          </a:p>
          <a:p>
            <a:r>
              <a:rPr lang="en-US" dirty="0" smtClean="0"/>
              <a:t>http://www.sigmabooks.co.uk/_borders/logo.jpg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EBF6-60F4-4A84-B69D-DFE5B0BECE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07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http://mydl.itweb.co.za/index.php?view=image&amp;format=raw&amp;type=img&amp;id=664&amp;option=com_joomgallery&amp;Itemid=335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6CB3-6AFC-4704-A709-3EA2717D45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05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28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EBF6-60F4-4A84-B69D-DFE5B0BECE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93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EBF6-60F4-4A84-B69D-DFE5B0BECE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9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6CB3-6AFC-4704-A709-3EA2717D45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98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1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1441D-2513-4972-8182-FE60DC1CBB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12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6CB3-6AFC-4704-A709-3EA2717D45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62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6CB3-6AFC-4704-A709-3EA2717D45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88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6CB3-6AFC-4704-A709-3EA2717D45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8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6CB3-6AFC-4704-A709-3EA2717D45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http://i461.photobucket.com/albums/qq334/ladez12/FarSide.jpg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6CB3-6AFC-4704-A709-3EA2717D45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2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http://i461.photobucket.com/albums/qq334/ladez12/FarSide.jpg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6CB3-6AFC-4704-A709-3EA2717D45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25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6CB3-6AFC-4704-A709-3EA2717D45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08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6CB3-6AFC-4704-A709-3EA2717D45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4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6CB3-6AFC-4704-A709-3EA2717D45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88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6CB3-6AFC-4704-A709-3EA2717D45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3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D5A3-06D8-4342-91A3-2FF774ECB76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45CC-DC42-4A14-8FB1-D4AA0148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3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D5A3-06D8-4342-91A3-2FF774ECB76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45CC-DC42-4A14-8FB1-D4AA0148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8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D5A3-06D8-4342-91A3-2FF774ECB76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45CC-DC42-4A14-8FB1-D4AA0148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D5A3-06D8-4342-91A3-2FF774ECB76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45CC-DC42-4A14-8FB1-D4AA0148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0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D5A3-06D8-4342-91A3-2FF774ECB76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45CC-DC42-4A14-8FB1-D4AA0148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D5A3-06D8-4342-91A3-2FF774ECB76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45CC-DC42-4A14-8FB1-D4AA0148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1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D5A3-06D8-4342-91A3-2FF774ECB76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45CC-DC42-4A14-8FB1-D4AA0148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0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D5A3-06D8-4342-91A3-2FF774ECB76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45CC-DC42-4A14-8FB1-D4AA0148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D5A3-06D8-4342-91A3-2FF774ECB76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45CC-DC42-4A14-8FB1-D4AA0148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9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D5A3-06D8-4342-91A3-2FF774ECB76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45CC-DC42-4A14-8FB1-D4AA0148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3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D5A3-06D8-4342-91A3-2FF774ECB76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45CC-DC42-4A14-8FB1-D4AA0148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6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D5A3-06D8-4342-91A3-2FF774ECB76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545CC-DC42-4A14-8FB1-D4AA0148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1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6793"/>
            <a:ext cx="7772400" cy="2043658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Semester Update</a:t>
            </a:r>
            <a:br>
              <a:rPr lang="en-US" sz="60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(PhD research update,</a:t>
            </a:r>
            <a:br>
              <a:rPr lang="en-US" dirty="0" smtClean="0"/>
            </a:br>
            <a:r>
              <a:rPr lang="en-US" dirty="0" smtClean="0"/>
              <a:t>my research orientation)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172819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Sai Gollapudi</a:t>
            </a:r>
          </a:p>
          <a:p>
            <a:r>
              <a:rPr lang="en-US" dirty="0" smtClean="0"/>
              <a:t>Fall, 2014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21496" y="3917087"/>
            <a:ext cx="39320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2000" dirty="0">
                <a:solidFill>
                  <a:prstClr val="black">
                    <a:tint val="75000"/>
                  </a:prstClr>
                </a:solidFill>
              </a:rPr>
              <a:t>Advisor: </a:t>
            </a:r>
            <a:r>
              <a:rPr lang="en-US" sz="2000" dirty="0" err="1">
                <a:solidFill>
                  <a:prstClr val="black">
                    <a:tint val="75000"/>
                  </a:prstClr>
                </a:solidFill>
              </a:rPr>
              <a:t>Venkatesh</a:t>
            </a:r>
            <a:r>
              <a:rPr lang="en-US" sz="20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tint val="75000"/>
                  </a:prstClr>
                </a:solidFill>
              </a:rPr>
              <a:t>Choppella</a:t>
            </a:r>
            <a:r>
              <a:rPr lang="en-US" sz="2000" dirty="0">
                <a:solidFill>
                  <a:prstClr val="black">
                    <a:tint val="75000"/>
                  </a:prstClr>
                </a:solidFill>
              </a:rPr>
              <a:t>, PhD</a:t>
            </a:r>
          </a:p>
        </p:txBody>
      </p:sp>
    </p:spTree>
    <p:extLst>
      <p:ext uri="{BB962C8B-B14F-4D97-AF65-F5344CB8AC3E}">
        <p14:creationId xmlns:p14="http://schemas.microsoft.com/office/powerpoint/2010/main" val="33749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work this semester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80399" y="1776948"/>
            <a:ext cx="115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Clarity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8535" y="3706870"/>
            <a:ext cx="1857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Confidence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1727" y="5210852"/>
            <a:ext cx="171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Credibility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7935" y="1772816"/>
            <a:ext cx="5400600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Exploring &amp; crystalizing my problem </a:t>
            </a:r>
          </a:p>
          <a:p>
            <a:r>
              <a:rPr lang="en-US" sz="2800" dirty="0" smtClean="0"/>
              <a:t>Articulating my approach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7935" y="3701542"/>
            <a:ext cx="54006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dk1"/>
                </a:solidFill>
              </a:rPr>
              <a:t>Beginning my literature </a:t>
            </a:r>
            <a:r>
              <a:rPr lang="en-US" sz="2800" dirty="0">
                <a:solidFill>
                  <a:schemeClr val="dk1"/>
                </a:solidFill>
              </a:rPr>
              <a:t>surveys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57935" y="5220199"/>
            <a:ext cx="5400600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</a:rPr>
              <a:t>Targeting publications </a:t>
            </a:r>
            <a:r>
              <a:rPr lang="en-US" sz="2800" dirty="0" smtClean="0">
                <a:solidFill>
                  <a:schemeClr val="dk1"/>
                </a:solidFill>
              </a:rPr>
              <a:t>(W4A) – </a:t>
            </a:r>
            <a:r>
              <a:rPr lang="en-US" sz="2800" dirty="0">
                <a:solidFill>
                  <a:schemeClr val="dk1"/>
                </a:solidFill>
              </a:rPr>
              <a:t>but which experiment?</a:t>
            </a:r>
          </a:p>
        </p:txBody>
      </p:sp>
    </p:spTree>
    <p:extLst>
      <p:ext uri="{BB962C8B-B14F-4D97-AF65-F5344CB8AC3E}">
        <p14:creationId xmlns:p14="http://schemas.microsoft.com/office/powerpoint/2010/main" val="343954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-19514"/>
            <a:ext cx="6877113" cy="687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79712" y="476672"/>
            <a:ext cx="5616624" cy="5616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7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Findings…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6512" y="4463247"/>
            <a:ext cx="2226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Raw online </a:t>
            </a:r>
            <a:b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illustrated input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47355" y="4463247"/>
            <a:ext cx="3264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Current options only </a:t>
            </a:r>
            <a:b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address the text portion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00192" y="4437112"/>
            <a:ext cx="2581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Output is provided</a:t>
            </a:r>
            <a:b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as text only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6162" y="1412776"/>
            <a:ext cx="8941107" cy="3009529"/>
            <a:chOff x="26162" y="2276872"/>
            <a:chExt cx="8941107" cy="3009529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0" r="29095"/>
            <a:stretch/>
          </p:blipFill>
          <p:spPr bwMode="auto">
            <a:xfrm>
              <a:off x="2836562" y="2276873"/>
              <a:ext cx="3000004" cy="3009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" name="Group 15"/>
            <p:cNvGrpSpPr/>
            <p:nvPr/>
          </p:nvGrpSpPr>
          <p:grpSpPr>
            <a:xfrm>
              <a:off x="2836563" y="4149081"/>
              <a:ext cx="3576067" cy="1008112"/>
              <a:chOff x="239850" y="4941168"/>
              <a:chExt cx="3576067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39850" y="4941168"/>
                <a:ext cx="3000004" cy="100811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239854" y="5229200"/>
                <a:ext cx="57606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6304617" y="3861049"/>
              <a:ext cx="26626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Text can be presented as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input to either a Braille 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to a text-to-speech system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48233" y="2564905"/>
              <a:ext cx="3564397" cy="1368152"/>
              <a:chOff x="239850" y="4941168"/>
              <a:chExt cx="3564397" cy="100811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39850" y="4941168"/>
                <a:ext cx="3000004" cy="1008112"/>
              </a:xfrm>
              <a:prstGeom prst="rect">
                <a:avLst/>
              </a:prstGeom>
              <a:noFill/>
              <a:ln w="57150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3239854" y="5229200"/>
                <a:ext cx="564393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6331073" y="2492897"/>
              <a:ext cx="25614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Figure may be presented 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as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 smtClean="0">
                  <a:solidFill>
                    <a:srgbClr val="0070C0"/>
                  </a:solidFill>
                </a:rPr>
                <a:t>brief narrative (given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by the &lt;alt text&gt; tag)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pic>
          <p:nvPicPr>
            <p:cNvPr id="25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0" r="29095"/>
            <a:stretch/>
          </p:blipFill>
          <p:spPr bwMode="auto">
            <a:xfrm>
              <a:off x="26162" y="2797478"/>
              <a:ext cx="1938063" cy="1944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1964225" y="4149081"/>
              <a:ext cx="822952" cy="10081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apezoid 27"/>
            <p:cNvSpPr/>
            <p:nvPr/>
          </p:nvSpPr>
          <p:spPr>
            <a:xfrm rot="16200000">
              <a:off x="875796" y="3301534"/>
              <a:ext cx="2985427" cy="936104"/>
            </a:xfrm>
            <a:prstGeom prst="trapezoid">
              <a:avLst>
                <a:gd name="adj" fmla="val 51784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16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CogSci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Gaze, </a:t>
            </a:r>
            <a:r>
              <a:rPr lang="en-US" dirty="0" err="1" smtClean="0"/>
              <a:t>Scanpath</a:t>
            </a:r>
            <a:r>
              <a:rPr lang="en-US" dirty="0" smtClean="0"/>
              <a:t>, Visual Exploration, info foraging</a:t>
            </a:r>
          </a:p>
          <a:p>
            <a:r>
              <a:rPr lang="en-US" dirty="0" smtClean="0"/>
              <a:t>Partial Hypothesis, observation, validation, improved hypothesis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Interactivity</a:t>
            </a:r>
          </a:p>
          <a:p>
            <a:pPr lvl="1"/>
            <a:endParaRPr lang="en-US" dirty="0"/>
          </a:p>
          <a:p>
            <a:r>
              <a:rPr lang="en-US" dirty="0" smtClean="0"/>
              <a:t>Brain + Perceptual systems</a:t>
            </a:r>
          </a:p>
          <a:p>
            <a:r>
              <a:rPr lang="en-US" dirty="0" smtClean="0"/>
              <a:t>Will functions of organ X be replaced by Y in disabled cases? Will the same intent / tendencies of the brain (or neural processes) persist even in the new organ? How does it impact modal translations?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Inter Modal + Translations </a:t>
            </a:r>
          </a:p>
        </p:txBody>
      </p:sp>
    </p:spTree>
    <p:extLst>
      <p:ext uri="{BB962C8B-B14F-4D97-AF65-F5344CB8AC3E}">
        <p14:creationId xmlns:p14="http://schemas.microsoft.com/office/powerpoint/2010/main" val="34307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6512" y="1340768"/>
            <a:ext cx="9068560" cy="4032448"/>
            <a:chOff x="-36512" y="1340768"/>
            <a:chExt cx="9068560" cy="4032448"/>
          </a:xfrm>
        </p:grpSpPr>
        <p:sp>
          <p:nvSpPr>
            <p:cNvPr id="6" name="Rectangle 5"/>
            <p:cNvSpPr/>
            <p:nvPr/>
          </p:nvSpPr>
          <p:spPr>
            <a:xfrm>
              <a:off x="5149474" y="2571869"/>
              <a:ext cx="3882574" cy="2295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01" name="Group 4100"/>
            <p:cNvGrpSpPr/>
            <p:nvPr/>
          </p:nvGrpSpPr>
          <p:grpSpPr>
            <a:xfrm>
              <a:off x="-36512" y="1340768"/>
              <a:ext cx="9068560" cy="4032448"/>
              <a:chOff x="-36512" y="2060848"/>
              <a:chExt cx="9068560" cy="4032448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-36512" y="2132857"/>
                <a:ext cx="22260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online </a:t>
                </a:r>
                <a:b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</a:rPr>
                </a:br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illustrated input</a:t>
                </a:r>
                <a:endParaRPr lang="en-US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70676" y="2060848"/>
                <a:ext cx="334758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</a:rPr>
                  <a:t>Dialog system to interact</a:t>
                </a:r>
                <a:b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</a:rPr>
                </a:br>
                <a: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</a:rPr>
                  <a:t>with </a:t>
                </a:r>
                <a:r>
                  <a:rPr lang="en-US" sz="24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visuals. </a:t>
                </a:r>
                <a: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</a:rPr>
                  <a:t>Plus normal</a:t>
                </a:r>
                <a:b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</a:rPr>
                </a:br>
                <a: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</a:rPr>
                  <a:t>text as inputs to UI</a:t>
                </a:r>
              </a:p>
            </p:txBody>
          </p:sp>
          <p:grpSp>
            <p:nvGrpSpPr>
              <p:cNvPr id="4100" name="Group 4099"/>
              <p:cNvGrpSpPr/>
              <p:nvPr/>
            </p:nvGrpSpPr>
            <p:grpSpPr>
              <a:xfrm>
                <a:off x="26162" y="3003916"/>
                <a:ext cx="9005886" cy="3089380"/>
                <a:chOff x="26162" y="3003916"/>
                <a:chExt cx="9005886" cy="3089380"/>
              </a:xfrm>
            </p:grpSpPr>
            <p:pic>
              <p:nvPicPr>
                <p:cNvPr id="25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860" r="29095"/>
                <a:stretch/>
              </p:blipFill>
              <p:spPr bwMode="auto">
                <a:xfrm>
                  <a:off x="26162" y="3524522"/>
                  <a:ext cx="1938063" cy="1944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" name="Trapezoid 27"/>
                <p:cNvSpPr/>
                <p:nvPr/>
              </p:nvSpPr>
              <p:spPr>
                <a:xfrm rot="16200000">
                  <a:off x="735404" y="4168970"/>
                  <a:ext cx="2985427" cy="655320"/>
                </a:xfrm>
                <a:prstGeom prst="trapezoid">
                  <a:avLst>
                    <a:gd name="adj" fmla="val 85542"/>
                  </a:avLst>
                </a:prstGeom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97" name="Group 4096"/>
                <p:cNvGrpSpPr/>
                <p:nvPr/>
              </p:nvGrpSpPr>
              <p:grpSpPr>
                <a:xfrm>
                  <a:off x="5299326" y="3200844"/>
                  <a:ext cx="3732722" cy="2892452"/>
                  <a:chOff x="5299326" y="3200844"/>
                  <a:chExt cx="3732722" cy="2892452"/>
                </a:xfrm>
              </p:grpSpPr>
              <p:sp>
                <p:nvSpPr>
                  <p:cNvPr id="4096" name="Rectangle 4095"/>
                  <p:cNvSpPr/>
                  <p:nvPr/>
                </p:nvSpPr>
                <p:spPr>
                  <a:xfrm>
                    <a:off x="5299326" y="3200844"/>
                    <a:ext cx="3732721" cy="23861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5299326" y="3465005"/>
                    <a:ext cx="1000866" cy="648072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Dialog</a:t>
                    </a:r>
                  </a:p>
                  <a:p>
                    <a:pPr algn="ctr"/>
                    <a:r>
                      <a:rPr lang="en-US" dirty="0" smtClean="0"/>
                      <a:t>System</a:t>
                    </a:r>
                    <a:endParaRPr lang="en-US" dirty="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364088" y="5116542"/>
                    <a:ext cx="6182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Text </a:t>
                    </a:r>
                  </a:p>
                </p:txBody>
              </p:sp>
              <p:sp>
                <p:nvSpPr>
                  <p:cNvPr id="4" name="Rectangle 3"/>
                  <p:cNvSpPr/>
                  <p:nvPr/>
                </p:nvSpPr>
                <p:spPr>
                  <a:xfrm>
                    <a:off x="6282055" y="3200844"/>
                    <a:ext cx="1204432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Text based</a:t>
                    </a:r>
                  </a:p>
                  <a:p>
                    <a:r>
                      <a:rPr lang="en-US" dirty="0" smtClean="0"/>
                      <a:t>interaction</a:t>
                    </a:r>
                    <a:endParaRPr lang="en-US" dirty="0"/>
                  </a:p>
                </p:txBody>
              </p:sp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452320" y="3956863"/>
                    <a:ext cx="1579728" cy="12003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UI for visually</a:t>
                    </a:r>
                    <a:br>
                      <a:rPr lang="en-US" dirty="0" smtClean="0"/>
                    </a:br>
                    <a:r>
                      <a:rPr lang="en-US" dirty="0" smtClean="0"/>
                      <a:t>challenged </a:t>
                    </a:r>
                    <a:br>
                      <a:rPr lang="en-US" dirty="0" smtClean="0"/>
                    </a:br>
                    <a:r>
                      <a:rPr lang="en-US" dirty="0" smtClean="0"/>
                      <a:t>user integrates</a:t>
                    </a:r>
                    <a:br>
                      <a:rPr lang="en-US" dirty="0" smtClean="0"/>
                    </a:br>
                    <a:r>
                      <a:rPr lang="en-US" dirty="0" smtClean="0"/>
                      <a:t>text-to-speech</a:t>
                    </a:r>
                    <a:endParaRPr lang="en-US" dirty="0" smtClean="0"/>
                  </a:p>
                </p:txBody>
              </p:sp>
              <p:pic>
                <p:nvPicPr>
                  <p:cNvPr id="512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48691" y="4336987"/>
                    <a:ext cx="582696" cy="5391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cxnSp>
                <p:nvCxnSpPr>
                  <p:cNvPr id="9" name="Elbow Connector 8"/>
                  <p:cNvCxnSpPr>
                    <a:stCxn id="15" idx="3"/>
                    <a:endCxn id="5122" idx="2"/>
                  </p:cNvCxnSpPr>
                  <p:nvPr/>
                </p:nvCxnSpPr>
                <p:spPr>
                  <a:xfrm flipV="1">
                    <a:off x="5982334" y="4876125"/>
                    <a:ext cx="957705" cy="425083"/>
                  </a:xfrm>
                  <a:prstGeom prst="bentConnector2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Elbow Connector 11"/>
                  <p:cNvCxnSpPr>
                    <a:stCxn id="2" idx="3"/>
                    <a:endCxn id="5122" idx="0"/>
                  </p:cNvCxnSpPr>
                  <p:nvPr/>
                </p:nvCxnSpPr>
                <p:spPr>
                  <a:xfrm>
                    <a:off x="6300192" y="3789041"/>
                    <a:ext cx="639847" cy="547946"/>
                  </a:xfrm>
                  <a:prstGeom prst="bentConnector2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>
                    <a:stCxn id="5122" idx="3"/>
                  </p:cNvCxnSpPr>
                  <p:nvPr/>
                </p:nvCxnSpPr>
                <p:spPr>
                  <a:xfrm flipV="1">
                    <a:off x="7231387" y="4599712"/>
                    <a:ext cx="255100" cy="684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ight Brace 23"/>
                  <p:cNvSpPr/>
                  <p:nvPr/>
                </p:nvSpPr>
                <p:spPr>
                  <a:xfrm rot="5400000">
                    <a:off x="6951875" y="3797099"/>
                    <a:ext cx="427623" cy="3732722"/>
                  </a:xfrm>
                  <a:prstGeom prst="rightBrace">
                    <a:avLst>
                      <a:gd name="adj1" fmla="val 60067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143127" y="5723964"/>
                    <a:ext cx="21012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Proposed new work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4098" name="Group 4097"/>
              <p:cNvGrpSpPr/>
              <p:nvPr/>
            </p:nvGrpSpPr>
            <p:grpSpPr>
              <a:xfrm>
                <a:off x="2411760" y="2132856"/>
                <a:ext cx="3031581" cy="3880589"/>
                <a:chOff x="2411760" y="2132856"/>
                <a:chExt cx="3031581" cy="3880589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2411760" y="2132856"/>
                  <a:ext cx="301076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Our system processes </a:t>
                  </a:r>
                </a:p>
                <a:p>
                  <a:r>
                    <a:rPr lang="en-US" sz="2400" b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the text + diagram</a:t>
                  </a:r>
                  <a:endParaRPr lang="en-US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pic>
              <p:nvPicPr>
                <p:cNvPr id="4099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860" r="29095"/>
                <a:stretch/>
              </p:blipFill>
              <p:spPr bwMode="auto">
                <a:xfrm>
                  <a:off x="2555776" y="3003917"/>
                  <a:ext cx="2311502" cy="3009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6" name="Group 15"/>
                <p:cNvGrpSpPr/>
                <p:nvPr/>
              </p:nvGrpSpPr>
              <p:grpSpPr>
                <a:xfrm>
                  <a:off x="2555777" y="4876125"/>
                  <a:ext cx="2887564" cy="1008112"/>
                  <a:chOff x="239850" y="4941168"/>
                  <a:chExt cx="2887564" cy="1008112"/>
                </a:xfrm>
              </p:grpSpPr>
              <p:sp>
                <p:nvSpPr>
                  <p:cNvPr id="7" name="Rectangle 6"/>
                  <p:cNvSpPr/>
                  <p:nvPr/>
                </p:nvSpPr>
                <p:spPr>
                  <a:xfrm>
                    <a:off x="239850" y="4941168"/>
                    <a:ext cx="2311501" cy="1008112"/>
                  </a:xfrm>
                  <a:prstGeom prst="rect">
                    <a:avLst/>
                  </a:prstGeom>
                  <a:noFill/>
                  <a:ln w="57150">
                    <a:solidFill>
                      <a:srgbClr val="FF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" name="Straight Arrow Connector 12"/>
                  <p:cNvCxnSpPr/>
                  <p:nvPr/>
                </p:nvCxnSpPr>
                <p:spPr>
                  <a:xfrm>
                    <a:off x="2551351" y="5366251"/>
                    <a:ext cx="576063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2567447" y="3291949"/>
                  <a:ext cx="2864224" cy="1368152"/>
                  <a:chOff x="239850" y="4941168"/>
                  <a:chExt cx="2864224" cy="1008112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239850" y="4941168"/>
                    <a:ext cx="2299831" cy="1008112"/>
                  </a:xfrm>
                  <a:prstGeom prst="rect">
                    <a:avLst/>
                  </a:prstGeom>
                  <a:noFill/>
                  <a:ln w="57150">
                    <a:solidFill>
                      <a:srgbClr val="0070C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2539681" y="5307446"/>
                    <a:ext cx="564393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7427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-2"/>
            <a:ext cx="5184576" cy="682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36395" y="6116707"/>
            <a:ext cx="472719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The better equipped slave ships, of course,</a:t>
            </a:r>
          </a:p>
          <a:p>
            <a:pPr algn="ctr"/>
            <a:r>
              <a:rPr lang="en-US" sz="2000" b="1" dirty="0" smtClean="0"/>
              <a:t>always carried a spare.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7465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84850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4699" y="2051556"/>
            <a:ext cx="9114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cartoon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2891" y="3563724"/>
            <a:ext cx="14030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EngDiagrams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35896" y="3861048"/>
            <a:ext cx="1650195" cy="36933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Well-structured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2891" y="4922584"/>
            <a:ext cx="17407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bizProcDiagrams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35896" y="5219908"/>
            <a:ext cx="1650195" cy="36933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Well-structured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8716" y="611396"/>
            <a:ext cx="12368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41721" y="908720"/>
            <a:ext cx="1300356" cy="36933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accessibility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3251" y="1979548"/>
            <a:ext cx="12368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76256" y="2267580"/>
            <a:ext cx="1300356" cy="36933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accessibility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83251" y="3491716"/>
            <a:ext cx="1121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3779748"/>
            <a:ext cx="1300356" cy="36933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accessibility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79039" y="4869160"/>
            <a:ext cx="1121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72044" y="5157192"/>
            <a:ext cx="1300356" cy="36933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accessibility</a:t>
            </a:r>
          </a:p>
        </p:txBody>
      </p:sp>
      <p:cxnSp>
        <p:nvCxnSpPr>
          <p:cNvPr id="21" name="Straight Arrow Connector 20"/>
          <p:cNvCxnSpPr>
            <a:stCxn id="4" idx="3"/>
            <a:endCxn id="12" idx="1"/>
          </p:cNvCxnSpPr>
          <p:nvPr/>
        </p:nvCxnSpPr>
        <p:spPr>
          <a:xfrm flipV="1">
            <a:off x="1244038" y="796062"/>
            <a:ext cx="5604678" cy="92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4" idx="1"/>
          </p:cNvCxnSpPr>
          <p:nvPr/>
        </p:nvCxnSpPr>
        <p:spPr>
          <a:xfrm flipV="1">
            <a:off x="2826167" y="2164214"/>
            <a:ext cx="4057084" cy="72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6" idx="1"/>
          </p:cNvCxnSpPr>
          <p:nvPr/>
        </p:nvCxnSpPr>
        <p:spPr>
          <a:xfrm flipV="1">
            <a:off x="5045904" y="3676382"/>
            <a:ext cx="1837347" cy="72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8" idx="1"/>
          </p:cNvCxnSpPr>
          <p:nvPr/>
        </p:nvCxnSpPr>
        <p:spPr>
          <a:xfrm flipV="1">
            <a:off x="5383624" y="5053826"/>
            <a:ext cx="1495415" cy="534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19787" y="260648"/>
            <a:ext cx="0" cy="604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39752" y="260648"/>
            <a:ext cx="0" cy="604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99992" y="260648"/>
            <a:ext cx="0" cy="604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947217" y="1278052"/>
            <a:ext cx="1392535" cy="566772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restricted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>
            <a:off x="2411760" y="2708920"/>
            <a:ext cx="2049233" cy="504056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restricted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88541" y="611396"/>
            <a:ext cx="3657836" cy="666656"/>
            <a:chOff x="388541" y="611396"/>
            <a:chExt cx="3657836" cy="666656"/>
          </a:xfrm>
        </p:grpSpPr>
        <p:sp>
          <p:nvSpPr>
            <p:cNvPr id="5" name="TextBox 4"/>
            <p:cNvSpPr txBox="1"/>
            <p:nvPr/>
          </p:nvSpPr>
          <p:spPr>
            <a:xfrm>
              <a:off x="388541" y="908720"/>
              <a:ext cx="1405385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unstructured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642891" y="611396"/>
              <a:ext cx="403486" cy="378624"/>
              <a:chOff x="3642891" y="611396"/>
              <a:chExt cx="403486" cy="378624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3642891" y="611396"/>
                <a:ext cx="403486" cy="3786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3642891" y="611396"/>
                <a:ext cx="201743" cy="3786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1907704" y="2042264"/>
            <a:ext cx="2291073" cy="666656"/>
            <a:chOff x="1907704" y="2042264"/>
            <a:chExt cx="2291073" cy="666656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2339588"/>
              <a:ext cx="1690719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Semi-structured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795291" y="2042264"/>
              <a:ext cx="403486" cy="378624"/>
              <a:chOff x="3642891" y="611396"/>
              <a:chExt cx="403486" cy="378624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3642891" y="611396"/>
                <a:ext cx="403486" cy="3786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3642891" y="611396"/>
                <a:ext cx="201743" cy="3786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52120" y="3114256"/>
            <a:ext cx="479211" cy="530768"/>
            <a:chOff x="5652120" y="2960948"/>
            <a:chExt cx="479211" cy="53076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5652120" y="3284984"/>
              <a:ext cx="144016" cy="20673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796136" y="2960948"/>
              <a:ext cx="335195" cy="53076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652120" y="4482408"/>
            <a:ext cx="479211" cy="530768"/>
            <a:chOff x="5652120" y="2960948"/>
            <a:chExt cx="479211" cy="530768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5652120" y="3284984"/>
              <a:ext cx="144016" cy="20673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796136" y="2960948"/>
              <a:ext cx="335195" cy="53076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600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 animBg="1"/>
      <p:bldP spid="11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sosceles Triangle 40"/>
          <p:cNvSpPr/>
          <p:nvPr/>
        </p:nvSpPr>
        <p:spPr>
          <a:xfrm>
            <a:off x="1835696" y="1656732"/>
            <a:ext cx="5517454" cy="2420340"/>
          </a:xfrm>
          <a:prstGeom prst="triangle">
            <a:avLst>
              <a:gd name="adj" fmla="val 2503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96872" y="467693"/>
            <a:ext cx="8642356" cy="1881048"/>
            <a:chOff x="296872" y="4356125"/>
            <a:chExt cx="8642356" cy="1881048"/>
          </a:xfrm>
        </p:grpSpPr>
        <p:sp>
          <p:nvSpPr>
            <p:cNvPr id="38" name="Line 4"/>
            <p:cNvSpPr>
              <a:spLocks noChangeShapeType="1"/>
            </p:cNvSpPr>
            <p:nvPr/>
          </p:nvSpPr>
          <p:spPr bwMode="auto">
            <a:xfrm>
              <a:off x="958279" y="5453087"/>
              <a:ext cx="7404100" cy="0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296872" y="5503887"/>
              <a:ext cx="1324402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 b="1" dirty="0" smtClean="0">
                  <a:solidFill>
                    <a:srgbClr val="0070C0"/>
                  </a:solidFill>
                  <a:latin typeface="Arial" charset="0"/>
                </a:rPr>
                <a:t>MORE</a:t>
              </a:r>
              <a:br>
                <a:rPr lang="en-US" altLang="en-US" sz="2000" b="1" dirty="0" smtClean="0">
                  <a:solidFill>
                    <a:srgbClr val="0070C0"/>
                  </a:solidFill>
                  <a:latin typeface="Arial" charset="0"/>
                </a:rPr>
              </a:br>
              <a:r>
                <a:rPr lang="en-US" altLang="en-US" sz="2000" b="1" dirty="0" smtClean="0">
                  <a:solidFill>
                    <a:srgbClr val="0070C0"/>
                  </a:solidFill>
                  <a:latin typeface="Arial" charset="0"/>
                </a:rPr>
                <a:t>Structure</a:t>
              </a:r>
              <a:endParaRPr lang="en-US" altLang="en-US" sz="2000" b="1" dirty="0">
                <a:solidFill>
                  <a:srgbClr val="0070C0"/>
                </a:solidFill>
                <a:latin typeface="Arial" charset="0"/>
              </a:endParaRPr>
            </a:p>
          </p:txBody>
        </p:sp>
        <p:sp>
          <p:nvSpPr>
            <p:cNvPr id="40" name="Text Box 6"/>
            <p:cNvSpPr txBox="1">
              <a:spLocks noChangeArrowheads="1"/>
            </p:cNvSpPr>
            <p:nvPr/>
          </p:nvSpPr>
          <p:spPr bwMode="auto">
            <a:xfrm>
              <a:off x="7614826" y="5529287"/>
              <a:ext cx="1324402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2000" b="1" dirty="0" smtClean="0">
                  <a:solidFill>
                    <a:srgbClr val="0070C0"/>
                  </a:solidFill>
                  <a:latin typeface="Arial" charset="0"/>
                </a:rPr>
                <a:t>LESS</a:t>
              </a:r>
              <a:br>
                <a:rPr lang="en-US" altLang="en-US" sz="2000" b="1" dirty="0" smtClean="0">
                  <a:solidFill>
                    <a:srgbClr val="0070C0"/>
                  </a:solidFill>
                  <a:latin typeface="Arial" charset="0"/>
                </a:rPr>
              </a:br>
              <a:r>
                <a:rPr lang="en-US" altLang="en-US" sz="2000" b="1" dirty="0" smtClean="0">
                  <a:solidFill>
                    <a:srgbClr val="0070C0"/>
                  </a:solidFill>
                  <a:latin typeface="Arial" charset="0"/>
                </a:rPr>
                <a:t>Structure</a:t>
              </a:r>
              <a:endParaRPr lang="en-US" altLang="en-US" sz="2000" b="1" dirty="0">
                <a:solidFill>
                  <a:srgbClr val="0070C0"/>
                </a:solidFill>
                <a:latin typeface="Arial" charset="0"/>
              </a:endParaRPr>
            </a:p>
          </p:txBody>
        </p:sp>
        <p:grpSp>
          <p:nvGrpSpPr>
            <p:cNvPr id="42" name="Group 12"/>
            <p:cNvGrpSpPr>
              <a:grpSpLocks/>
            </p:cNvGrpSpPr>
            <p:nvPr/>
          </p:nvGrpSpPr>
          <p:grpSpPr bwMode="auto">
            <a:xfrm>
              <a:off x="5557366" y="4591074"/>
              <a:ext cx="958850" cy="954088"/>
              <a:chOff x="1392" y="3143"/>
              <a:chExt cx="604" cy="601"/>
            </a:xfrm>
          </p:grpSpPr>
          <p:grpSp>
            <p:nvGrpSpPr>
              <p:cNvPr id="68" name="Group 10"/>
              <p:cNvGrpSpPr>
                <a:grpSpLocks/>
              </p:cNvGrpSpPr>
              <p:nvPr/>
            </p:nvGrpSpPr>
            <p:grpSpPr bwMode="auto">
              <a:xfrm>
                <a:off x="1392" y="3456"/>
                <a:ext cx="96" cy="288"/>
                <a:chOff x="1392" y="3312"/>
                <a:chExt cx="192" cy="480"/>
              </a:xfrm>
            </p:grpSpPr>
            <p:sp>
              <p:nvSpPr>
                <p:cNvPr id="70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392" y="3504"/>
                  <a:ext cx="0" cy="288"/>
                </a:xfrm>
                <a:prstGeom prst="line">
                  <a:avLst/>
                </a:prstGeom>
                <a:noFill/>
                <a:ln w="5715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392" y="3312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9" name="Text Box 11"/>
              <p:cNvSpPr txBox="1">
                <a:spLocks noChangeArrowheads="1"/>
              </p:cNvSpPr>
              <p:nvPr/>
            </p:nvSpPr>
            <p:spPr bwMode="auto">
              <a:xfrm rot="-2448905">
                <a:off x="1400" y="3143"/>
                <a:ext cx="5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>
                    <a:latin typeface="Arial" charset="0"/>
                  </a:rPr>
                  <a:t>Comics</a:t>
                </a:r>
              </a:p>
            </p:txBody>
          </p:sp>
        </p:grpSp>
        <p:grpSp>
          <p:nvGrpSpPr>
            <p:cNvPr id="43" name="Group 13"/>
            <p:cNvGrpSpPr>
              <a:grpSpLocks/>
            </p:cNvGrpSpPr>
            <p:nvPr/>
          </p:nvGrpSpPr>
          <p:grpSpPr bwMode="auto">
            <a:xfrm>
              <a:off x="5017616" y="4537099"/>
              <a:ext cx="1111250" cy="1008063"/>
              <a:chOff x="1388" y="3109"/>
              <a:chExt cx="700" cy="635"/>
            </a:xfrm>
          </p:grpSpPr>
          <p:grpSp>
            <p:nvGrpSpPr>
              <p:cNvPr id="64" name="Group 14"/>
              <p:cNvGrpSpPr>
                <a:grpSpLocks/>
              </p:cNvGrpSpPr>
              <p:nvPr/>
            </p:nvGrpSpPr>
            <p:grpSpPr bwMode="auto">
              <a:xfrm>
                <a:off x="1392" y="3456"/>
                <a:ext cx="96" cy="288"/>
                <a:chOff x="1392" y="3312"/>
                <a:chExt cx="192" cy="480"/>
              </a:xfrm>
            </p:grpSpPr>
            <p:sp>
              <p:nvSpPr>
                <p:cNvPr id="66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392" y="3504"/>
                  <a:ext cx="0" cy="288"/>
                </a:xfrm>
                <a:prstGeom prst="line">
                  <a:avLst/>
                </a:prstGeom>
                <a:noFill/>
                <a:ln w="5715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392" y="3312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5" name="Text Box 17"/>
              <p:cNvSpPr txBox="1">
                <a:spLocks noChangeArrowheads="1"/>
              </p:cNvSpPr>
              <p:nvPr/>
            </p:nvSpPr>
            <p:spPr bwMode="auto">
              <a:xfrm rot="-2448905">
                <a:off x="1388" y="3109"/>
                <a:ext cx="7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>
                    <a:latin typeface="Arial" charset="0"/>
                  </a:rPr>
                  <a:t>Cartoons</a:t>
                </a:r>
              </a:p>
            </p:txBody>
          </p:sp>
        </p:grpSp>
        <p:grpSp>
          <p:nvGrpSpPr>
            <p:cNvPr id="45" name="Group 23"/>
            <p:cNvGrpSpPr>
              <a:grpSpLocks/>
            </p:cNvGrpSpPr>
            <p:nvPr/>
          </p:nvGrpSpPr>
          <p:grpSpPr bwMode="auto">
            <a:xfrm>
              <a:off x="3134447" y="4533923"/>
              <a:ext cx="1236663" cy="1011238"/>
              <a:chOff x="1344" y="3107"/>
              <a:chExt cx="779" cy="637"/>
            </a:xfrm>
          </p:grpSpPr>
          <p:grpSp>
            <p:nvGrpSpPr>
              <p:cNvPr id="56" name="Group 24"/>
              <p:cNvGrpSpPr>
                <a:grpSpLocks/>
              </p:cNvGrpSpPr>
              <p:nvPr/>
            </p:nvGrpSpPr>
            <p:grpSpPr bwMode="auto">
              <a:xfrm>
                <a:off x="1392" y="3456"/>
                <a:ext cx="96" cy="288"/>
                <a:chOff x="1392" y="3312"/>
                <a:chExt cx="192" cy="480"/>
              </a:xfrm>
            </p:grpSpPr>
            <p:sp>
              <p:nvSpPr>
                <p:cNvPr id="58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392" y="3504"/>
                  <a:ext cx="0" cy="288"/>
                </a:xfrm>
                <a:prstGeom prst="line">
                  <a:avLst/>
                </a:prstGeom>
                <a:noFill/>
                <a:ln w="5715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392" y="3312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7" name="Text Box 27"/>
              <p:cNvSpPr txBox="1">
                <a:spLocks noChangeArrowheads="1"/>
              </p:cNvSpPr>
              <p:nvPr/>
            </p:nvSpPr>
            <p:spPr bwMode="auto">
              <a:xfrm rot="19151095">
                <a:off x="1344" y="3107"/>
                <a:ext cx="779" cy="23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b="1" dirty="0">
                    <a:latin typeface="Arial" charset="0"/>
                  </a:rPr>
                  <a:t>D</a:t>
                </a:r>
                <a:r>
                  <a:rPr lang="en-US" altLang="en-US" b="1" dirty="0" smtClean="0">
                    <a:latin typeface="Arial" charset="0"/>
                  </a:rPr>
                  <a:t>iagrams</a:t>
                </a:r>
                <a:endParaRPr lang="en-US" altLang="en-US" b="1" dirty="0">
                  <a:latin typeface="Arial" charset="0"/>
                </a:endParaRPr>
              </a:p>
            </p:txBody>
          </p:sp>
        </p:grpSp>
        <p:grpSp>
          <p:nvGrpSpPr>
            <p:cNvPr id="46" name="Group 28"/>
            <p:cNvGrpSpPr>
              <a:grpSpLocks/>
            </p:cNvGrpSpPr>
            <p:nvPr/>
          </p:nvGrpSpPr>
          <p:grpSpPr bwMode="auto">
            <a:xfrm>
              <a:off x="2106042" y="4356125"/>
              <a:ext cx="1593850" cy="1189039"/>
              <a:chOff x="1338" y="2995"/>
              <a:chExt cx="1004" cy="749"/>
            </a:xfrm>
          </p:grpSpPr>
          <p:grpSp>
            <p:nvGrpSpPr>
              <p:cNvPr id="52" name="Group 29"/>
              <p:cNvGrpSpPr>
                <a:grpSpLocks/>
              </p:cNvGrpSpPr>
              <p:nvPr/>
            </p:nvGrpSpPr>
            <p:grpSpPr bwMode="auto">
              <a:xfrm>
                <a:off x="1392" y="3456"/>
                <a:ext cx="96" cy="288"/>
                <a:chOff x="1392" y="3312"/>
                <a:chExt cx="192" cy="480"/>
              </a:xfrm>
            </p:grpSpPr>
            <p:sp>
              <p:nvSpPr>
                <p:cNvPr id="5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392" y="3504"/>
                  <a:ext cx="0" cy="288"/>
                </a:xfrm>
                <a:prstGeom prst="line">
                  <a:avLst/>
                </a:prstGeom>
                <a:noFill/>
                <a:ln w="5715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392" y="3312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3" name="Text Box 32"/>
              <p:cNvSpPr txBox="1">
                <a:spLocks noChangeArrowheads="1"/>
              </p:cNvSpPr>
              <p:nvPr/>
            </p:nvSpPr>
            <p:spPr bwMode="auto">
              <a:xfrm rot="19009591">
                <a:off x="1338" y="2995"/>
                <a:ext cx="10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en-US" dirty="0">
                    <a:latin typeface="Arial" charset="0"/>
                  </a:rPr>
                  <a:t>Math symbols</a:t>
                </a:r>
              </a:p>
            </p:txBody>
          </p:sp>
        </p:grpSp>
        <p:grpSp>
          <p:nvGrpSpPr>
            <p:cNvPr id="48" name="Group 34"/>
            <p:cNvGrpSpPr>
              <a:grpSpLocks/>
            </p:cNvGrpSpPr>
            <p:nvPr/>
          </p:nvGrpSpPr>
          <p:grpSpPr bwMode="auto">
            <a:xfrm>
              <a:off x="7428929" y="5087962"/>
              <a:ext cx="152400" cy="457200"/>
              <a:chOff x="1392" y="3312"/>
              <a:chExt cx="192" cy="480"/>
            </a:xfrm>
          </p:grpSpPr>
          <p:sp>
            <p:nvSpPr>
              <p:cNvPr id="50" name="Line 35"/>
              <p:cNvSpPr>
                <a:spLocks noChangeShapeType="1"/>
              </p:cNvSpPr>
              <p:nvPr/>
            </p:nvSpPr>
            <p:spPr bwMode="auto">
              <a:xfrm flipV="1">
                <a:off x="1392" y="3504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36"/>
              <p:cNvSpPr>
                <a:spLocks noChangeShapeType="1"/>
              </p:cNvSpPr>
              <p:nvPr/>
            </p:nvSpPr>
            <p:spPr bwMode="auto">
              <a:xfrm flipV="1">
                <a:off x="1392" y="331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" name="Text Box 37"/>
            <p:cNvSpPr txBox="1">
              <a:spLocks noChangeArrowheads="1"/>
            </p:cNvSpPr>
            <p:nvPr/>
          </p:nvSpPr>
          <p:spPr bwMode="auto">
            <a:xfrm rot="19151095">
              <a:off x="7379483" y="4407202"/>
              <a:ext cx="149271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dirty="0" smtClean="0">
                  <a:latin typeface="Arial" charset="0"/>
                </a:rPr>
                <a:t>Photographs</a:t>
              </a:r>
              <a:endParaRPr lang="en-US" altLang="en-US" dirty="0">
                <a:latin typeface="Arial" charset="0"/>
              </a:endParaRPr>
            </a:p>
          </p:txBody>
        </p:sp>
        <p:sp>
          <p:nvSpPr>
            <p:cNvPr id="73" name="Text Box 37"/>
            <p:cNvSpPr txBox="1">
              <a:spLocks noChangeArrowheads="1"/>
            </p:cNvSpPr>
            <p:nvPr/>
          </p:nvSpPr>
          <p:spPr bwMode="auto">
            <a:xfrm rot="19151095">
              <a:off x="6869685" y="4555811"/>
              <a:ext cx="9669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dirty="0">
                  <a:latin typeface="Arial" charset="0"/>
                </a:rPr>
                <a:t>A</a:t>
              </a:r>
              <a:r>
                <a:rPr lang="en-US" altLang="en-US" dirty="0" smtClean="0">
                  <a:latin typeface="Arial" charset="0"/>
                </a:rPr>
                <a:t>rtwork</a:t>
              </a:r>
              <a:endParaRPr lang="en-US" altLang="en-US" dirty="0">
                <a:latin typeface="Arial" charset="0"/>
              </a:endParaRPr>
            </a:p>
          </p:txBody>
        </p:sp>
        <p:grpSp>
          <p:nvGrpSpPr>
            <p:cNvPr id="75" name="Group 34"/>
            <p:cNvGrpSpPr>
              <a:grpSpLocks/>
            </p:cNvGrpSpPr>
            <p:nvPr/>
          </p:nvGrpSpPr>
          <p:grpSpPr bwMode="auto">
            <a:xfrm>
              <a:off x="6893941" y="5085184"/>
              <a:ext cx="152400" cy="457200"/>
              <a:chOff x="1392" y="3312"/>
              <a:chExt cx="192" cy="480"/>
            </a:xfrm>
          </p:grpSpPr>
          <p:sp>
            <p:nvSpPr>
              <p:cNvPr id="76" name="Line 35"/>
              <p:cNvSpPr>
                <a:spLocks noChangeShapeType="1"/>
              </p:cNvSpPr>
              <p:nvPr/>
            </p:nvSpPr>
            <p:spPr bwMode="auto">
              <a:xfrm flipV="1">
                <a:off x="1392" y="3504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36"/>
              <p:cNvSpPr>
                <a:spLocks noChangeShapeType="1"/>
              </p:cNvSpPr>
              <p:nvPr/>
            </p:nvSpPr>
            <p:spPr bwMode="auto">
              <a:xfrm flipV="1">
                <a:off x="1392" y="331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" name="Group 34"/>
            <p:cNvGrpSpPr>
              <a:grpSpLocks/>
            </p:cNvGrpSpPr>
            <p:nvPr/>
          </p:nvGrpSpPr>
          <p:grpSpPr bwMode="auto">
            <a:xfrm>
              <a:off x="2619400" y="5085184"/>
              <a:ext cx="152400" cy="457200"/>
              <a:chOff x="1392" y="3312"/>
              <a:chExt cx="192" cy="480"/>
            </a:xfrm>
          </p:grpSpPr>
          <p:sp>
            <p:nvSpPr>
              <p:cNvPr id="84" name="Line 35"/>
              <p:cNvSpPr>
                <a:spLocks noChangeShapeType="1"/>
              </p:cNvSpPr>
              <p:nvPr/>
            </p:nvSpPr>
            <p:spPr bwMode="auto">
              <a:xfrm flipV="1">
                <a:off x="1392" y="3504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36"/>
              <p:cNvSpPr>
                <a:spLocks noChangeShapeType="1"/>
              </p:cNvSpPr>
              <p:nvPr/>
            </p:nvSpPr>
            <p:spPr bwMode="auto">
              <a:xfrm flipV="1">
                <a:off x="1392" y="331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" name="Text Box 32"/>
            <p:cNvSpPr txBox="1">
              <a:spLocks noChangeArrowheads="1"/>
            </p:cNvSpPr>
            <p:nvPr/>
          </p:nvSpPr>
          <p:spPr bwMode="auto">
            <a:xfrm rot="19151095">
              <a:off x="2621563" y="4563625"/>
              <a:ext cx="10438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dirty="0" smtClean="0">
                  <a:latin typeface="Arial" charset="0"/>
                </a:rPr>
                <a:t>Notation</a:t>
              </a:r>
              <a:endParaRPr lang="en-US" altLang="en-US" dirty="0">
                <a:latin typeface="Arial" charset="0"/>
              </a:endParaRPr>
            </a:p>
          </p:txBody>
        </p:sp>
        <p:sp>
          <p:nvSpPr>
            <p:cNvPr id="87" name="Text Box 37"/>
            <p:cNvSpPr txBox="1">
              <a:spLocks noChangeArrowheads="1"/>
            </p:cNvSpPr>
            <p:nvPr/>
          </p:nvSpPr>
          <p:spPr bwMode="auto">
            <a:xfrm rot="19151095">
              <a:off x="1397012" y="4734897"/>
              <a:ext cx="6079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dirty="0" smtClean="0">
                  <a:latin typeface="Arial" charset="0"/>
                </a:rPr>
                <a:t>Text</a:t>
              </a:r>
              <a:endParaRPr lang="en-US" altLang="en-US" dirty="0">
                <a:latin typeface="Arial" charset="0"/>
              </a:endParaRPr>
            </a:p>
          </p:txBody>
        </p:sp>
        <p:grpSp>
          <p:nvGrpSpPr>
            <p:cNvPr id="88" name="Group 34"/>
            <p:cNvGrpSpPr>
              <a:grpSpLocks/>
            </p:cNvGrpSpPr>
            <p:nvPr/>
          </p:nvGrpSpPr>
          <p:grpSpPr bwMode="auto">
            <a:xfrm>
              <a:off x="1349325" y="5085184"/>
              <a:ext cx="152400" cy="457200"/>
              <a:chOff x="1392" y="3312"/>
              <a:chExt cx="192" cy="480"/>
            </a:xfrm>
          </p:grpSpPr>
          <p:sp>
            <p:nvSpPr>
              <p:cNvPr id="89" name="Line 35"/>
              <p:cNvSpPr>
                <a:spLocks noChangeShapeType="1"/>
              </p:cNvSpPr>
              <p:nvPr/>
            </p:nvSpPr>
            <p:spPr bwMode="auto">
              <a:xfrm flipV="1">
                <a:off x="1392" y="3504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36"/>
              <p:cNvSpPr>
                <a:spLocks noChangeShapeType="1"/>
              </p:cNvSpPr>
              <p:nvPr/>
            </p:nvSpPr>
            <p:spPr bwMode="auto">
              <a:xfrm flipV="1">
                <a:off x="1392" y="331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7583600" y="3501008"/>
            <a:ext cx="15969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b="1" dirty="0" smtClean="0">
                <a:solidFill>
                  <a:srgbClr val="0070C0"/>
                </a:solidFill>
                <a:latin typeface="Arial" charset="0"/>
              </a:rPr>
              <a:t>Convention</a:t>
            </a:r>
            <a:br>
              <a:rPr lang="en-US" altLang="en-US" sz="2000" b="1" dirty="0" smtClean="0">
                <a:solidFill>
                  <a:srgbClr val="0070C0"/>
                </a:solidFill>
                <a:latin typeface="Arial" charset="0"/>
              </a:rPr>
            </a:br>
            <a:r>
              <a:rPr lang="en-US" altLang="en-US" sz="2000" b="1" dirty="0" smtClean="0">
                <a:solidFill>
                  <a:srgbClr val="0070C0"/>
                </a:solidFill>
                <a:latin typeface="Arial" charset="0"/>
              </a:rPr>
              <a:t>orientation</a:t>
            </a:r>
            <a:endParaRPr lang="en-US" altLang="en-US" sz="2000" b="1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102" name="Text Box 32"/>
          <p:cNvSpPr txBox="1">
            <a:spLocks noChangeArrowheads="1"/>
          </p:cNvSpPr>
          <p:nvPr/>
        </p:nvSpPr>
        <p:spPr bwMode="auto">
          <a:xfrm rot="19151095">
            <a:off x="91100" y="4796304"/>
            <a:ext cx="25442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 smtClean="0">
                <a:latin typeface="Arial" charset="0"/>
              </a:rPr>
              <a:t>Connected Diagrams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BPMN, UML, discipline</a:t>
            </a:r>
            <a:br>
              <a:rPr lang="en-US" altLang="en-US" dirty="0" smtClean="0">
                <a:latin typeface="Arial" charset="0"/>
              </a:rPr>
            </a:br>
            <a:r>
              <a:rPr lang="en-US" altLang="en-US" dirty="0" smtClean="0">
                <a:latin typeface="Arial" charset="0"/>
              </a:rPr>
              <a:t>oriented diagrams…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98" name="Text Box 37"/>
          <p:cNvSpPr txBox="1">
            <a:spLocks noChangeArrowheads="1"/>
          </p:cNvSpPr>
          <p:nvPr/>
        </p:nvSpPr>
        <p:spPr bwMode="auto">
          <a:xfrm rot="19043306">
            <a:off x="4660748" y="4836878"/>
            <a:ext cx="21595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 smtClean="0">
                <a:latin typeface="Arial" charset="0"/>
              </a:rPr>
              <a:t>Scientific Diagrams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Technical Drawings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121" name="Line 4"/>
          <p:cNvSpPr>
            <a:spLocks noChangeShapeType="1"/>
          </p:cNvSpPr>
          <p:nvPr/>
        </p:nvSpPr>
        <p:spPr bwMode="auto">
          <a:xfrm flipV="1">
            <a:off x="1501725" y="4077072"/>
            <a:ext cx="6113102" cy="7863"/>
          </a:xfrm>
          <a:prstGeom prst="line">
            <a:avLst/>
          </a:prstGeom>
          <a:noFill/>
          <a:ln w="76200">
            <a:solidFill>
              <a:srgbClr val="0070C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Text Box 5"/>
          <p:cNvSpPr txBox="1">
            <a:spLocks noChangeArrowheads="1"/>
          </p:cNvSpPr>
          <p:nvPr/>
        </p:nvSpPr>
        <p:spPr bwMode="auto">
          <a:xfrm>
            <a:off x="-7021" y="3585210"/>
            <a:ext cx="1508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en-US" sz="2000" b="1" dirty="0" smtClean="0">
                <a:solidFill>
                  <a:srgbClr val="0070C0"/>
                </a:solidFill>
                <a:latin typeface="Arial" charset="0"/>
              </a:rPr>
              <a:t>Grammar</a:t>
            </a:r>
            <a:br>
              <a:rPr lang="en-US" altLang="en-US" sz="2000" b="1" dirty="0" smtClean="0">
                <a:solidFill>
                  <a:srgbClr val="0070C0"/>
                </a:solidFill>
                <a:latin typeface="Arial" charset="0"/>
              </a:rPr>
            </a:br>
            <a:r>
              <a:rPr lang="en-US" altLang="en-US" sz="2000" b="1" dirty="0" smtClean="0">
                <a:solidFill>
                  <a:srgbClr val="0070C0"/>
                </a:solidFill>
                <a:latin typeface="Arial" charset="0"/>
              </a:rPr>
              <a:t>orientation</a:t>
            </a:r>
            <a:endParaRPr lang="en-US" altLang="en-US" sz="2000" b="1" dirty="0">
              <a:solidFill>
                <a:srgbClr val="0070C0"/>
              </a:solidFill>
              <a:latin typeface="Arial" charset="0"/>
            </a:endParaRPr>
          </a:p>
        </p:txBody>
      </p:sp>
      <p:grpSp>
        <p:nvGrpSpPr>
          <p:cNvPr id="127" name="Group 29"/>
          <p:cNvGrpSpPr>
            <a:grpSpLocks/>
          </p:cNvGrpSpPr>
          <p:nvPr/>
        </p:nvGrpSpPr>
        <p:grpSpPr bwMode="auto">
          <a:xfrm>
            <a:off x="2339752" y="4005064"/>
            <a:ext cx="152400" cy="425768"/>
            <a:chOff x="1210" y="3504"/>
            <a:chExt cx="192" cy="447"/>
          </a:xfrm>
        </p:grpSpPr>
        <p:sp>
          <p:nvSpPr>
            <p:cNvPr id="128" name="Line 30"/>
            <p:cNvSpPr>
              <a:spLocks noChangeShapeType="1"/>
            </p:cNvSpPr>
            <p:nvPr/>
          </p:nvSpPr>
          <p:spPr bwMode="auto">
            <a:xfrm flipV="1">
              <a:off x="1392" y="3504"/>
              <a:ext cx="0" cy="288"/>
            </a:xfrm>
            <a:prstGeom prst="line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1"/>
            <p:cNvSpPr>
              <a:spLocks noChangeShapeType="1"/>
            </p:cNvSpPr>
            <p:nvPr/>
          </p:nvSpPr>
          <p:spPr bwMode="auto">
            <a:xfrm flipV="1">
              <a:off x="1210" y="375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" name="Group 29"/>
          <p:cNvGrpSpPr>
            <a:grpSpLocks/>
          </p:cNvGrpSpPr>
          <p:nvPr/>
        </p:nvGrpSpPr>
        <p:grpSpPr bwMode="auto">
          <a:xfrm>
            <a:off x="6516216" y="4011344"/>
            <a:ext cx="152400" cy="425768"/>
            <a:chOff x="1210" y="3504"/>
            <a:chExt cx="192" cy="447"/>
          </a:xfrm>
        </p:grpSpPr>
        <p:sp>
          <p:nvSpPr>
            <p:cNvPr id="131" name="Line 30"/>
            <p:cNvSpPr>
              <a:spLocks noChangeShapeType="1"/>
            </p:cNvSpPr>
            <p:nvPr/>
          </p:nvSpPr>
          <p:spPr bwMode="auto">
            <a:xfrm flipV="1">
              <a:off x="1392" y="3504"/>
              <a:ext cx="0" cy="288"/>
            </a:xfrm>
            <a:prstGeom prst="line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1"/>
            <p:cNvSpPr>
              <a:spLocks noChangeShapeType="1"/>
            </p:cNvSpPr>
            <p:nvPr/>
          </p:nvSpPr>
          <p:spPr bwMode="auto">
            <a:xfrm flipV="1">
              <a:off x="1210" y="375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4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75310" y="1641992"/>
            <a:ext cx="3351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Comprehension requires</a:t>
            </a:r>
          </a:p>
          <a:p>
            <a:r>
              <a:rPr lang="en-US" dirty="0" smtClean="0"/>
              <a:t>Understanding of both modes</a:t>
            </a:r>
          </a:p>
          <a:p>
            <a:endParaRPr lang="en-US" dirty="0"/>
          </a:p>
          <a:p>
            <a:r>
              <a:rPr lang="en-US" dirty="0" smtClean="0"/>
              <a:t>Graphics, a big challenge for blind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75310" y="973314"/>
            <a:ext cx="422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Renarrate</a:t>
            </a:r>
            <a:r>
              <a:rPr lang="en-US" dirty="0" smtClean="0">
                <a:solidFill>
                  <a:srgbClr val="0070C0"/>
                </a:solidFill>
              </a:rPr>
              <a:t> only partial categories to enable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better accessibility of illustrated content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52520" y="3038905"/>
            <a:ext cx="2601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Prototype will be built</a:t>
            </a:r>
          </a:p>
          <a:p>
            <a:r>
              <a:rPr lang="en-US" dirty="0" smtClean="0"/>
              <a:t>Validated with blind users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7504" y="1340768"/>
            <a:ext cx="8640960" cy="4104456"/>
            <a:chOff x="323528" y="476672"/>
            <a:chExt cx="8640960" cy="4104456"/>
          </a:xfrm>
        </p:grpSpPr>
        <p:sp>
          <p:nvSpPr>
            <p:cNvPr id="22" name="Rectangle 21"/>
            <p:cNvSpPr/>
            <p:nvPr/>
          </p:nvSpPr>
          <p:spPr>
            <a:xfrm>
              <a:off x="4043357" y="476672"/>
              <a:ext cx="3779182" cy="38257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Cloud 1"/>
            <p:cNvSpPr/>
            <p:nvPr/>
          </p:nvSpPr>
          <p:spPr>
            <a:xfrm>
              <a:off x="323528" y="476672"/>
              <a:ext cx="1872208" cy="1368152"/>
            </a:xfrm>
            <a:prstGeom prst="cloud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Tons of Illustrated content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23528" y="2492896"/>
              <a:ext cx="1159123" cy="720080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Text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23528" y="3163327"/>
              <a:ext cx="1159123" cy="841737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Graphics</a:t>
              </a:r>
              <a:endParaRPr lang="en-US" dirty="0"/>
            </a:p>
          </p:txBody>
        </p:sp>
        <p:sp>
          <p:nvSpPr>
            <p:cNvPr id="6" name="Trapezoid 5"/>
            <p:cNvSpPr/>
            <p:nvPr/>
          </p:nvSpPr>
          <p:spPr>
            <a:xfrm rot="16200000">
              <a:off x="1158615" y="3176972"/>
              <a:ext cx="1440160" cy="792088"/>
            </a:xfrm>
            <a:prstGeom prst="trapezoid">
              <a:avLst>
                <a:gd name="adj" fmla="val 3661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54040" y="2564904"/>
              <a:ext cx="68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79379" y="4211796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less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1520783" y="3372961"/>
              <a:ext cx="11385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structure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691680" y="2492896"/>
              <a:ext cx="1017404" cy="864096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742565" y="1860519"/>
              <a:ext cx="485619" cy="579562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017186" y="2683545"/>
              <a:ext cx="906742" cy="579562"/>
            </a:xfrm>
            <a:prstGeom prst="right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3543138" y="2458632"/>
              <a:ext cx="2022861" cy="646331"/>
            </a:xfrm>
            <a:prstGeom prst="rect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Discipline + Genre</a:t>
              </a:r>
              <a:br>
                <a:rPr lang="en-US" dirty="0" smtClean="0"/>
              </a:br>
              <a:r>
                <a:rPr lang="en-US" dirty="0" smtClean="0"/>
                <a:t>linked ONTOLOGIES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05733" y="1732509"/>
              <a:ext cx="1342803" cy="369332"/>
            </a:xfrm>
            <a:prstGeom prst="rect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Editing tools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67507" y="2299281"/>
              <a:ext cx="1476558" cy="369332"/>
            </a:xfrm>
            <a:prstGeom prst="rect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Dialog system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05733" y="3194735"/>
              <a:ext cx="1546962" cy="369332"/>
            </a:xfrm>
            <a:prstGeom prst="rect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Online storage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37605" y="3861098"/>
              <a:ext cx="881844" cy="369332"/>
            </a:xfrm>
            <a:prstGeom prst="rect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 smtClean="0"/>
                <a:t>SWeets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6316353" y="2509789"/>
              <a:ext cx="2096536" cy="646331"/>
            </a:xfrm>
            <a:prstGeom prst="rect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dirty="0"/>
                <a:t>Text to speech tools 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integrated </a:t>
              </a:r>
              <a:r>
                <a:rPr lang="en-US" dirty="0"/>
                <a:t>UI</a:t>
              </a:r>
            </a:p>
          </p:txBody>
        </p:sp>
        <p:cxnSp>
          <p:nvCxnSpPr>
            <p:cNvPr id="23" name="Straight Arrow Connector 22"/>
            <p:cNvCxnSpPr>
              <a:stCxn id="19" idx="2"/>
              <a:endCxn id="20" idx="0"/>
            </p:cNvCxnSpPr>
            <p:nvPr/>
          </p:nvCxnSpPr>
          <p:spPr>
            <a:xfrm flipH="1">
              <a:off x="5978527" y="3564067"/>
              <a:ext cx="687" cy="297031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1"/>
              <a:endCxn id="16" idx="0"/>
            </p:cNvCxnSpPr>
            <p:nvPr/>
          </p:nvCxnSpPr>
          <p:spPr>
            <a:xfrm flipH="1">
              <a:off x="4877734" y="1917175"/>
              <a:ext cx="327999" cy="864623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7" idx="3"/>
              <a:endCxn id="21" idx="2"/>
            </p:cNvCxnSpPr>
            <p:nvPr/>
          </p:nvCxnSpPr>
          <p:spPr>
            <a:xfrm>
              <a:off x="6548536" y="1917175"/>
              <a:ext cx="492920" cy="91578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6" idx="0"/>
              <a:endCxn id="19" idx="1"/>
            </p:cNvCxnSpPr>
            <p:nvPr/>
          </p:nvCxnSpPr>
          <p:spPr>
            <a:xfrm>
              <a:off x="4877734" y="2781798"/>
              <a:ext cx="327999" cy="597603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21" idx="2"/>
            </p:cNvCxnSpPr>
            <p:nvPr/>
          </p:nvCxnSpPr>
          <p:spPr>
            <a:xfrm flipV="1">
              <a:off x="6752695" y="2832955"/>
              <a:ext cx="288761" cy="546446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6" idx="0"/>
              <a:endCxn id="18" idx="1"/>
            </p:cNvCxnSpPr>
            <p:nvPr/>
          </p:nvCxnSpPr>
          <p:spPr>
            <a:xfrm flipV="1">
              <a:off x="4877734" y="2483947"/>
              <a:ext cx="289773" cy="297851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8" idx="3"/>
              <a:endCxn id="21" idx="2"/>
            </p:cNvCxnSpPr>
            <p:nvPr/>
          </p:nvCxnSpPr>
          <p:spPr>
            <a:xfrm>
              <a:off x="6644065" y="2483947"/>
              <a:ext cx="397391" cy="349008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1" idx="0"/>
            </p:cNvCxnSpPr>
            <p:nvPr/>
          </p:nvCxnSpPr>
          <p:spPr>
            <a:xfrm>
              <a:off x="7687787" y="2832955"/>
              <a:ext cx="557534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038582" y="488174"/>
              <a:ext cx="37791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Framework for Structuring &amp; accessing 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Visual </a:t>
              </a:r>
              <a:r>
                <a:rPr lang="en-US" dirty="0"/>
                <a:t>content</a:t>
              </a:r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5450" y="2329239"/>
              <a:ext cx="639038" cy="855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19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Cartoon</a:t>
            </a:r>
          </a:p>
          <a:p>
            <a:r>
              <a:rPr lang="en-US" dirty="0" smtClean="0"/>
              <a:t>Website explaining something…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350658"/>
            <a:ext cx="1296144" cy="115212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</a:p>
          <a:p>
            <a:pPr algn="ctr"/>
            <a:r>
              <a:rPr lang="en-US" dirty="0"/>
              <a:t>Raw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1619672" y="566682"/>
            <a:ext cx="792088" cy="720080"/>
          </a:xfrm>
          <a:prstGeom prst="right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55776" y="332656"/>
            <a:ext cx="1296144" cy="11881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in some Internal </a:t>
            </a:r>
            <a:br>
              <a:rPr lang="en-US" dirty="0" smtClean="0"/>
            </a:br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88024" y="332656"/>
            <a:ext cx="1296144" cy="11881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 with internal notation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92280" y="332656"/>
            <a:ext cx="1440160" cy="11881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to visually challenged user 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923928" y="566682"/>
            <a:ext cx="792088" cy="720080"/>
          </a:xfrm>
          <a:prstGeom prst="right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228184" y="566682"/>
            <a:ext cx="792088" cy="720080"/>
          </a:xfrm>
          <a:prstGeom prst="right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1916832"/>
            <a:ext cx="9144000" cy="1476164"/>
            <a:chOff x="0" y="1916832"/>
            <a:chExt cx="9144000" cy="1476164"/>
          </a:xfrm>
        </p:grpSpPr>
        <p:sp>
          <p:nvSpPr>
            <p:cNvPr id="11" name="Rectangle 10"/>
            <p:cNvSpPr/>
            <p:nvPr/>
          </p:nvSpPr>
          <p:spPr>
            <a:xfrm>
              <a:off x="179512" y="2222866"/>
              <a:ext cx="1296144" cy="11521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Trans-</a:t>
              </a:r>
              <a:r>
                <a:rPr lang="en-US" dirty="0" err="1" smtClean="0"/>
                <a:t>cription</a:t>
              </a:r>
              <a:endParaRPr lang="en-US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619672" y="2438890"/>
              <a:ext cx="792088" cy="720080"/>
            </a:xfrm>
            <a:prstGeom prst="rightArrow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55776" y="2204864"/>
              <a:ext cx="1296144" cy="11881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Semantic abstraction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88024" y="2204864"/>
              <a:ext cx="1296144" cy="11881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Semantic Search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92280" y="2204864"/>
              <a:ext cx="1440160" cy="11881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Multimodal Presentation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923928" y="2438890"/>
              <a:ext cx="792088" cy="720080"/>
            </a:xfrm>
            <a:prstGeom prst="rightArrow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228184" y="2438890"/>
              <a:ext cx="792088" cy="720080"/>
            </a:xfrm>
            <a:prstGeom prst="rightArrow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0" y="1916832"/>
              <a:ext cx="9144000" cy="7200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65194" y="3419463"/>
            <a:ext cx="242175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Techniques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Orig</a:t>
            </a:r>
            <a:r>
              <a:rPr lang="en-US" dirty="0" smtClean="0"/>
              <a:t> Author</a:t>
            </a:r>
            <a:br>
              <a:rPr lang="en-US" dirty="0" smtClean="0"/>
            </a:br>
            <a:r>
              <a:rPr lang="en-US" dirty="0" err="1" smtClean="0"/>
              <a:t>AltText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Volunteer User</a:t>
            </a:r>
            <a:br>
              <a:rPr lang="en-US" dirty="0" smtClean="0"/>
            </a:br>
            <a:r>
              <a:rPr lang="en-US" dirty="0" err="1" smtClean="0"/>
              <a:t>Renarration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Crowd sourced </a:t>
            </a:r>
            <a:br>
              <a:rPr lang="en-US" dirty="0" smtClean="0"/>
            </a:br>
            <a:r>
              <a:rPr lang="en-US" dirty="0" err="1" smtClean="0"/>
              <a:t>Img</a:t>
            </a:r>
            <a:r>
              <a:rPr lang="en-US" dirty="0" smtClean="0"/>
              <a:t> annotation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Computer mediated</a:t>
            </a:r>
            <a:br>
              <a:rPr lang="en-US" dirty="0" smtClean="0"/>
            </a:br>
            <a:r>
              <a:rPr lang="en-US" dirty="0" smtClean="0"/>
              <a:t>Image Processing</a:t>
            </a:r>
          </a:p>
          <a:p>
            <a:pPr marL="342900" indent="-342900">
              <a:buAutoNum type="arabicPeriod"/>
            </a:pPr>
            <a:r>
              <a:rPr lang="en-US" dirty="0" smtClean="0"/>
              <a:t>Using CAD </a:t>
            </a:r>
            <a:r>
              <a:rPr lang="en-US" dirty="0" err="1" smtClean="0"/>
              <a:t>techn</a:t>
            </a:r>
            <a:endParaRPr lang="en-US" dirty="0" smtClean="0"/>
          </a:p>
          <a:p>
            <a:r>
              <a:rPr lang="en-US" dirty="0" smtClean="0"/>
              <a:t>(custom editor)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23728" y="3429000"/>
            <a:ext cx="276319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Techniques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Existing</a:t>
            </a:r>
            <a:r>
              <a:rPr lang="en-US" dirty="0"/>
              <a:t> </a:t>
            </a:r>
            <a:r>
              <a:rPr lang="en-US" dirty="0" smtClean="0"/>
              <a:t>notations: </a:t>
            </a:r>
            <a:br>
              <a:rPr lang="en-US" dirty="0" smtClean="0"/>
            </a:br>
            <a:r>
              <a:rPr lang="en-US" dirty="0" smtClean="0"/>
              <a:t>XPDL, DOT</a:t>
            </a:r>
          </a:p>
          <a:p>
            <a:pPr marL="342900" indent="-342900">
              <a:buAutoNum type="arabicPeriod"/>
            </a:pPr>
            <a:r>
              <a:rPr lang="en-US" dirty="0" smtClean="0"/>
              <a:t>Proprietary grammar</a:t>
            </a:r>
          </a:p>
          <a:p>
            <a:pPr marL="342900" indent="-342900">
              <a:buAutoNum type="arabicPeriod"/>
            </a:pPr>
            <a:r>
              <a:rPr lang="en-US" dirty="0" smtClean="0"/>
              <a:t>Ontologies</a:t>
            </a:r>
            <a:br>
              <a:rPr lang="en-US" dirty="0" smtClean="0"/>
            </a:br>
            <a:r>
              <a:rPr lang="en-US" dirty="0" smtClean="0"/>
              <a:t>design, use &amp; validation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42535" y="3429000"/>
            <a:ext cx="214981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Techniques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Query engine</a:t>
            </a:r>
          </a:p>
          <a:p>
            <a:pPr marL="342900" indent="-342900">
              <a:buAutoNum type="arabicPeriod"/>
            </a:pPr>
            <a:r>
              <a:rPr lang="en-US" dirty="0" smtClean="0"/>
              <a:t>Stored vs </a:t>
            </a:r>
            <a:br>
              <a:rPr lang="en-US" dirty="0" smtClean="0"/>
            </a:br>
            <a:r>
              <a:rPr lang="en-US" dirty="0" smtClean="0"/>
              <a:t>real-time </a:t>
            </a:r>
            <a:r>
              <a:rPr lang="en-US" dirty="0" err="1" smtClean="0"/>
              <a:t>eval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Dialogue systems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76256" y="3429000"/>
            <a:ext cx="230505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Techniques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Text </a:t>
            </a:r>
          </a:p>
          <a:p>
            <a:pPr marL="342900" indent="-342900">
              <a:buAutoNum type="arabicPeriod"/>
            </a:pPr>
            <a:r>
              <a:rPr lang="en-US" dirty="0" smtClean="0"/>
              <a:t>Text + audio</a:t>
            </a:r>
          </a:p>
          <a:p>
            <a:pPr marL="342900" indent="-342900">
              <a:buAutoNum type="arabicPeriod"/>
            </a:pPr>
            <a:r>
              <a:rPr lang="en-US" dirty="0" smtClean="0"/>
              <a:t>Multi-track audio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Grammar for</a:t>
            </a:r>
            <a:br>
              <a:rPr lang="en-US" dirty="0" smtClean="0"/>
            </a:br>
            <a:r>
              <a:rPr lang="en-US" dirty="0" smtClean="0"/>
              <a:t>sound effects 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6135687"/>
            <a:ext cx="2445759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XPDL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3328" y="5343599"/>
            <a:ext cx="2442143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Descriptive model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4809926"/>
            <a:ext cx="244575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Semantic model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6945" y="5759097"/>
            <a:ext cx="382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Ontology1 for representation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5055567"/>
            <a:ext cx="382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Ontology2 for representation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2915816" y="3183359"/>
            <a:ext cx="720080" cy="1626567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9992" y="3643148"/>
            <a:ext cx="290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Ontology3 for queries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2649686"/>
            <a:ext cx="2445759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Query Engine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51720" y="1340768"/>
            <a:ext cx="2445759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Natural language Text to Query </a:t>
            </a:r>
            <a:r>
              <a:rPr lang="en-US" sz="2400" dirty="0" err="1" smtClean="0"/>
              <a:t>lang</a:t>
            </a:r>
            <a:r>
              <a:rPr lang="en-US" sz="2400" dirty="0" smtClean="0"/>
              <a:t> translator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1720" y="404664"/>
            <a:ext cx="24457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Text to speech convertor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9992" y="2339588"/>
            <a:ext cx="3459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Ontology4 for text queries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0478"/>
            <a:ext cx="639038" cy="855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eft-Right Arrow 15"/>
          <p:cNvSpPr/>
          <p:nvPr/>
        </p:nvSpPr>
        <p:spPr>
          <a:xfrm>
            <a:off x="1034574" y="620688"/>
            <a:ext cx="1017146" cy="36004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6466" y="1242622"/>
            <a:ext cx="55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UI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1619672" y="404665"/>
            <a:ext cx="319692" cy="2245022"/>
          </a:xfrm>
          <a:prstGeom prst="leftBrace">
            <a:avLst>
              <a:gd name="adj1" fmla="val 43036"/>
              <a:gd name="adj2" fmla="val 49521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8664" y="3717032"/>
            <a:ext cx="13410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Dialog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system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>
            <a:off x="1619449" y="2780928"/>
            <a:ext cx="319692" cy="2734269"/>
          </a:xfrm>
          <a:prstGeom prst="leftBrace">
            <a:avLst>
              <a:gd name="adj1" fmla="val 43036"/>
              <a:gd name="adj2" fmla="val 49521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0131" y="5343599"/>
            <a:ext cx="14893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Internal</a:t>
            </a: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model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Left Brace 22"/>
          <p:cNvSpPr/>
          <p:nvPr/>
        </p:nvSpPr>
        <p:spPr>
          <a:xfrm>
            <a:off x="1664313" y="5574431"/>
            <a:ext cx="319692" cy="1094929"/>
          </a:xfrm>
          <a:prstGeom prst="leftBrace">
            <a:avLst>
              <a:gd name="adj1" fmla="val 43036"/>
              <a:gd name="adj2" fmla="val 49521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W4A &lt;- experiments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TACCESS &lt;- clarity in story + significant research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9" y="4109103"/>
            <a:ext cx="9036525" cy="2632265"/>
            <a:chOff x="-29" y="4109103"/>
            <a:chExt cx="9036525" cy="2632265"/>
          </a:xfrm>
        </p:grpSpPr>
        <p:sp>
          <p:nvSpPr>
            <p:cNvPr id="61" name="Rectangle 60"/>
            <p:cNvSpPr/>
            <p:nvPr/>
          </p:nvSpPr>
          <p:spPr>
            <a:xfrm>
              <a:off x="72008" y="4308484"/>
              <a:ext cx="8964488" cy="243288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-29" y="4109103"/>
              <a:ext cx="2456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Application Space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3287" y="-27384"/>
            <a:ext cx="9028705" cy="4017060"/>
            <a:chOff x="43287" y="-27384"/>
            <a:chExt cx="9028705" cy="4017060"/>
          </a:xfrm>
        </p:grpSpPr>
        <p:sp>
          <p:nvSpPr>
            <p:cNvPr id="63" name="Rectangle 62"/>
            <p:cNvSpPr/>
            <p:nvPr/>
          </p:nvSpPr>
          <p:spPr>
            <a:xfrm>
              <a:off x="107504" y="116632"/>
              <a:ext cx="8964488" cy="38730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287" y="-27384"/>
              <a:ext cx="1894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Theory Space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95536" y="4797152"/>
            <a:ext cx="216024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Practical life challenge</a:t>
            </a:r>
            <a:endParaRPr lang="en-US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043608" y="2348880"/>
            <a:ext cx="2160240" cy="2424281"/>
            <a:chOff x="1043608" y="2348880"/>
            <a:chExt cx="2160240" cy="2424281"/>
          </a:xfrm>
        </p:grpSpPr>
        <p:sp>
          <p:nvSpPr>
            <p:cNvPr id="56" name="TextBox 55"/>
            <p:cNvSpPr txBox="1"/>
            <p:nvPr/>
          </p:nvSpPr>
          <p:spPr>
            <a:xfrm>
              <a:off x="1043608" y="2348880"/>
              <a:ext cx="2160240" cy="13849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Theoretical</a:t>
              </a:r>
              <a:br>
                <a:rPr lang="en-US" sz="2800" dirty="0" smtClean="0"/>
              </a:br>
              <a:r>
                <a:rPr lang="en-US" sz="2800" dirty="0" smtClean="0"/>
                <a:t>Abstraction of </a:t>
              </a:r>
              <a:r>
                <a:rPr lang="en-US" sz="2800" dirty="0" err="1" smtClean="0"/>
                <a:t>prob</a:t>
              </a:r>
              <a:r>
                <a:rPr lang="en-US" sz="2800" dirty="0" smtClean="0"/>
                <a:t> space</a:t>
              </a:r>
              <a:endParaRPr lang="en-US" sz="2800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1043608" y="3728178"/>
              <a:ext cx="936104" cy="1044983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843808" y="434281"/>
            <a:ext cx="2016224" cy="1914599"/>
            <a:chOff x="2843808" y="434281"/>
            <a:chExt cx="2016224" cy="1914599"/>
          </a:xfrm>
        </p:grpSpPr>
        <p:sp>
          <p:nvSpPr>
            <p:cNvPr id="57" name="TextBox 56"/>
            <p:cNvSpPr txBox="1"/>
            <p:nvPr/>
          </p:nvSpPr>
          <p:spPr>
            <a:xfrm>
              <a:off x="3419872" y="434281"/>
              <a:ext cx="144016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Theories</a:t>
              </a:r>
              <a:endParaRPr lang="en-US" sz="2800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V="1">
              <a:off x="2843808" y="957502"/>
              <a:ext cx="1152128" cy="139137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>
            <a:endCxn id="59" idx="0"/>
          </p:cNvCxnSpPr>
          <p:nvPr/>
        </p:nvCxnSpPr>
        <p:spPr>
          <a:xfrm>
            <a:off x="6732240" y="3752169"/>
            <a:ext cx="695416" cy="105418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555776" y="4806355"/>
            <a:ext cx="6276036" cy="1384995"/>
            <a:chOff x="2555776" y="4806355"/>
            <a:chExt cx="6276036" cy="1384995"/>
          </a:xfrm>
        </p:grpSpPr>
        <p:sp>
          <p:nvSpPr>
            <p:cNvPr id="59" name="TextBox 58"/>
            <p:cNvSpPr txBox="1"/>
            <p:nvPr/>
          </p:nvSpPr>
          <p:spPr>
            <a:xfrm>
              <a:off x="6023500" y="4806355"/>
              <a:ext cx="2808312" cy="13849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Solution to the practical life problem</a:t>
              </a:r>
              <a:endParaRPr lang="en-US" sz="28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555776" y="5274205"/>
              <a:ext cx="3467724" cy="0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203848" y="2367174"/>
            <a:ext cx="4320480" cy="1384995"/>
            <a:chOff x="3203848" y="2367174"/>
            <a:chExt cx="4320480" cy="1384995"/>
          </a:xfrm>
        </p:grpSpPr>
        <p:sp>
          <p:nvSpPr>
            <p:cNvPr id="58" name="TextBox 57"/>
            <p:cNvSpPr txBox="1"/>
            <p:nvPr/>
          </p:nvSpPr>
          <p:spPr>
            <a:xfrm>
              <a:off x="5076056" y="2367174"/>
              <a:ext cx="2448272" cy="13849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CSE/SE</a:t>
              </a:r>
            </a:p>
            <a:p>
              <a:r>
                <a:rPr lang="en-US" sz="2800" dirty="0" smtClean="0"/>
                <a:t>Principles &amp; practices</a:t>
              </a:r>
              <a:endParaRPr lang="en-US" sz="2800" dirty="0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3203848" y="2852936"/>
              <a:ext cx="1872208" cy="0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>
            <a:endCxn id="61" idx="2"/>
          </p:cNvCxnSpPr>
          <p:nvPr/>
        </p:nvCxnSpPr>
        <p:spPr>
          <a:xfrm flipH="1">
            <a:off x="4554252" y="-171400"/>
            <a:ext cx="17748" cy="691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900659" y="-27384"/>
            <a:ext cx="1603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Problem Space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37958" y="-27384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Solution Space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4852219" y="485760"/>
            <a:ext cx="3200400" cy="4322214"/>
          </a:xfrm>
          <a:custGeom>
            <a:avLst/>
            <a:gdLst>
              <a:gd name="connsiteX0" fmla="*/ 0 w 3200400"/>
              <a:gd name="connsiteY0" fmla="*/ 222163 h 4322214"/>
              <a:gd name="connsiteX1" fmla="*/ 2580968 w 3200400"/>
              <a:gd name="connsiteY1" fmla="*/ 458137 h 4322214"/>
              <a:gd name="connsiteX2" fmla="*/ 3200400 w 3200400"/>
              <a:gd name="connsiteY2" fmla="*/ 4322214 h 432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4322214">
                <a:moveTo>
                  <a:pt x="0" y="222163"/>
                </a:moveTo>
                <a:cubicBezTo>
                  <a:pt x="1023784" y="-1521"/>
                  <a:pt x="2047568" y="-225205"/>
                  <a:pt x="2580968" y="458137"/>
                </a:cubicBezTo>
                <a:cubicBezTo>
                  <a:pt x="3114368" y="1141479"/>
                  <a:pt x="3157384" y="2731846"/>
                  <a:pt x="3200400" y="4322214"/>
                </a:cubicBezTo>
              </a:path>
            </a:pathLst>
          </a:cu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9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5445224"/>
            <a:ext cx="79208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ET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2996952"/>
            <a:ext cx="216024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Surface S&amp;V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799364" y="2781508"/>
            <a:ext cx="244827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How CSE/SE</a:t>
            </a:r>
          </a:p>
          <a:p>
            <a:r>
              <a:rPr lang="en-US" sz="2800" dirty="0" smtClean="0"/>
              <a:t>Addressed S&amp;V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315797" y="5942902"/>
            <a:ext cx="280831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Used SE principles to solve my problem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5" idx="0"/>
            <a:endCxn id="6" idx="2"/>
          </p:cNvCxnSpPr>
          <p:nvPr/>
        </p:nvCxnSpPr>
        <p:spPr>
          <a:xfrm flipV="1">
            <a:off x="791580" y="3520172"/>
            <a:ext cx="1980220" cy="1925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4" idx="2"/>
            <a:endCxn id="9" idx="0"/>
          </p:cNvCxnSpPr>
          <p:nvPr/>
        </p:nvCxnSpPr>
        <p:spPr>
          <a:xfrm flipH="1">
            <a:off x="7719953" y="4817283"/>
            <a:ext cx="189198" cy="1125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5536" y="6161936"/>
            <a:ext cx="79208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AL 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256853" y="2781508"/>
            <a:ext cx="17076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DP, </a:t>
            </a:r>
            <a:r>
              <a:rPr lang="en-US" sz="2800" dirty="0" err="1" smtClean="0"/>
              <a:t>Ont</a:t>
            </a:r>
            <a:r>
              <a:rPr lang="en-US" sz="2800" dirty="0" smtClean="0"/>
              <a:t>, PL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732240" y="3735615"/>
            <a:ext cx="23762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My contribution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721019" y="4294063"/>
            <a:ext cx="237626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My research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757355" y="3924731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Lit survey (minor)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6" idx="3"/>
            <a:endCxn id="8" idx="1"/>
          </p:cNvCxnSpPr>
          <p:nvPr/>
        </p:nvCxnSpPr>
        <p:spPr>
          <a:xfrm>
            <a:off x="3851920" y="3258562"/>
            <a:ext cx="9474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65208" y="2717501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Lit survey (minor)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54106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Lit survey (major)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03583" y="4161274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0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god. I am saved!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43808" y="2462981"/>
            <a:ext cx="1728192" cy="973393"/>
            <a:chOff x="2843808" y="2462981"/>
            <a:chExt cx="1728192" cy="97339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54" t="35849" r="50000" b="49892"/>
            <a:stretch/>
          </p:blipFill>
          <p:spPr bwMode="auto">
            <a:xfrm>
              <a:off x="3052916" y="2462981"/>
              <a:ext cx="1519084" cy="973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2843808" y="2949677"/>
              <a:ext cx="432048" cy="4866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2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821"/>
            <a:ext cx="5616624" cy="682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9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Web Accessibility / Visual </a:t>
            </a:r>
            <a:r>
              <a:rPr lang="en-US" sz="3200" dirty="0" err="1" smtClean="0"/>
              <a:t>renarration</a:t>
            </a:r>
            <a:endParaRPr lang="en-US" sz="3200" dirty="0" smtClean="0"/>
          </a:p>
          <a:p>
            <a:pPr marL="742950" lvl="2" indent="-342900"/>
            <a:r>
              <a:rPr lang="en-US" dirty="0" smtClean="0"/>
              <a:t>Help visually challenged people gain access to informative visual content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Research goal: </a:t>
            </a:r>
          </a:p>
          <a:p>
            <a:pPr marL="742950" lvl="2" indent="-342900"/>
            <a:r>
              <a:rPr lang="en-US" dirty="0" smtClean="0"/>
              <a:t>Framework to aid visually challenged users get access to structured visual content</a:t>
            </a:r>
          </a:p>
          <a:p>
            <a:endParaRPr lang="en-US" dirty="0" smtClean="0"/>
          </a:p>
          <a:p>
            <a:r>
              <a:rPr lang="en-US" dirty="0" smtClean="0"/>
              <a:t>Current systems are inadequate, incomplete</a:t>
            </a:r>
          </a:p>
          <a:p>
            <a:pPr lvl="1"/>
            <a:r>
              <a:rPr lang="en-US" dirty="0" smtClean="0"/>
              <a:t>Tactile</a:t>
            </a:r>
          </a:p>
          <a:p>
            <a:pPr lvl="1"/>
            <a:r>
              <a:rPr lang="en-US" dirty="0" err="1" smtClean="0"/>
              <a:t>Sonification</a:t>
            </a:r>
            <a:endParaRPr lang="en-US" dirty="0" smtClean="0"/>
          </a:p>
          <a:p>
            <a:pPr lvl="1"/>
            <a:r>
              <a:rPr lang="en-US" dirty="0" smtClean="0"/>
              <a:t>&lt;Alt-text&gt;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aspiration (Solution Space)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Using </a:t>
            </a:r>
            <a:r>
              <a:rPr lang="en-US" sz="3600" b="1" dirty="0" smtClean="0">
                <a:solidFill>
                  <a:srgbClr val="0070C0"/>
                </a:solidFill>
              </a:rPr>
              <a:t>cognitive science </a:t>
            </a:r>
            <a:r>
              <a:rPr lang="en-US" sz="3600" dirty="0" smtClean="0"/>
              <a:t>principles and current </a:t>
            </a:r>
            <a:r>
              <a:rPr lang="en-US" sz="3600" b="1" dirty="0" smtClean="0">
                <a:solidFill>
                  <a:srgbClr val="0070C0"/>
                </a:solidFill>
              </a:rPr>
              <a:t>computer science techniques </a:t>
            </a:r>
            <a:r>
              <a:rPr lang="en-US" sz="3600" dirty="0" smtClean="0"/>
              <a:t>and technologies, I wish to come up with an approach &amp; framework to address this accessibility problem</a:t>
            </a:r>
          </a:p>
          <a:p>
            <a:endParaRPr lang="en-US" sz="3600" dirty="0" smtClean="0"/>
          </a:p>
          <a:p>
            <a:r>
              <a:rPr lang="en-US" sz="3600" dirty="0" smtClean="0"/>
              <a:t>Solution can be of use to sighted users also in situational blindness cases… or in better understanding representation / manipulation of diagrams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489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43287" y="332656"/>
            <a:ext cx="9028705" cy="3600400"/>
            <a:chOff x="43287" y="-27384"/>
            <a:chExt cx="9028705" cy="4017060"/>
          </a:xfrm>
        </p:grpSpPr>
        <p:sp>
          <p:nvSpPr>
            <p:cNvPr id="63" name="Rectangle 62"/>
            <p:cNvSpPr/>
            <p:nvPr/>
          </p:nvSpPr>
          <p:spPr>
            <a:xfrm>
              <a:off x="107504" y="116632"/>
              <a:ext cx="8964488" cy="38730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287" y="-27384"/>
              <a:ext cx="1894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Theory Space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-29" y="4109103"/>
            <a:ext cx="9036525" cy="2632265"/>
            <a:chOff x="-29" y="4109103"/>
            <a:chExt cx="9036525" cy="2632265"/>
          </a:xfrm>
        </p:grpSpPr>
        <p:sp>
          <p:nvSpPr>
            <p:cNvPr id="61" name="Rectangle 60"/>
            <p:cNvSpPr/>
            <p:nvPr/>
          </p:nvSpPr>
          <p:spPr>
            <a:xfrm>
              <a:off x="72008" y="4308484"/>
              <a:ext cx="8964488" cy="243288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-29" y="4109103"/>
              <a:ext cx="27815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Application Instance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51520" y="5229199"/>
            <a:ext cx="216024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Blind people</a:t>
            </a:r>
          </a:p>
          <a:p>
            <a:r>
              <a:rPr lang="en-US" sz="2800" dirty="0" smtClean="0"/>
              <a:t>!access visual content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4688" y="2242577"/>
            <a:ext cx="15910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CogSci</a:t>
            </a:r>
            <a:r>
              <a:rPr lang="en-US" dirty="0" smtClean="0"/>
              <a:t> theory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5009" y="5259976"/>
            <a:ext cx="3129479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Framework using</a:t>
            </a:r>
            <a:br>
              <a:rPr lang="en-US" sz="2000" dirty="0" smtClean="0"/>
            </a:br>
            <a:r>
              <a:rPr lang="en-US" sz="2000" dirty="0" smtClean="0"/>
              <a:t>ontologies, dialog systems to do inter modal </a:t>
            </a:r>
            <a:r>
              <a:rPr lang="en-US" sz="2000" dirty="0" err="1" smtClean="0"/>
              <a:t>xlations</a:t>
            </a:r>
            <a:r>
              <a:rPr lang="en-US" sz="2000" dirty="0" smtClean="0"/>
              <a:t> to solve blind access problem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5" idx="0"/>
            <a:endCxn id="6" idx="2"/>
          </p:cNvCxnSpPr>
          <p:nvPr/>
        </p:nvCxnSpPr>
        <p:spPr>
          <a:xfrm flipH="1" flipV="1">
            <a:off x="1040192" y="2611909"/>
            <a:ext cx="291448" cy="2617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35695" y="1988840"/>
            <a:ext cx="132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intermodal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35696" y="2360019"/>
            <a:ext cx="13282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Interactivity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355976" y="476672"/>
            <a:ext cx="4608512" cy="3240360"/>
            <a:chOff x="4355976" y="116632"/>
            <a:chExt cx="4608512" cy="3240360"/>
          </a:xfrm>
        </p:grpSpPr>
        <p:sp>
          <p:nvSpPr>
            <p:cNvPr id="41" name="Oval 40"/>
            <p:cNvSpPr/>
            <p:nvPr/>
          </p:nvSpPr>
          <p:spPr>
            <a:xfrm>
              <a:off x="4355976" y="116632"/>
              <a:ext cx="4608512" cy="32403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88926" y="266153"/>
              <a:ext cx="147707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b="1" dirty="0">
                  <a:solidFill>
                    <a:prstClr val="black"/>
                  </a:solidFill>
                </a:rPr>
                <a:t>CSE approach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163936" y="1268760"/>
            <a:ext cx="6033928" cy="1091842"/>
            <a:chOff x="3163936" y="908720"/>
            <a:chExt cx="6033928" cy="1091842"/>
          </a:xfrm>
        </p:grpSpPr>
        <p:sp>
          <p:nvSpPr>
            <p:cNvPr id="22" name="TextBox 21"/>
            <p:cNvSpPr txBox="1"/>
            <p:nvPr/>
          </p:nvSpPr>
          <p:spPr>
            <a:xfrm>
              <a:off x="4644008" y="1064027"/>
              <a:ext cx="12974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translators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96136" y="1475492"/>
              <a:ext cx="22769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Concept of grammars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41457" y="1064027"/>
              <a:ext cx="122413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Tool chains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44008" y="1444717"/>
              <a:ext cx="113846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formalism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59400" y="1260051"/>
              <a:ext cx="113846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ProgLang</a:t>
              </a:r>
              <a:endParaRPr lang="en-US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59400" y="1631230"/>
              <a:ext cx="113846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VisLang</a:t>
              </a:r>
              <a:endParaRPr lang="en-US" dirty="0" smtClean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3163936" y="1392709"/>
              <a:ext cx="976016" cy="3801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Left Brace 45"/>
            <p:cNvSpPr/>
            <p:nvPr/>
          </p:nvSpPr>
          <p:spPr>
            <a:xfrm>
              <a:off x="4198069" y="908720"/>
              <a:ext cx="301923" cy="972616"/>
            </a:xfrm>
            <a:prstGeom prst="leftBrace">
              <a:avLst>
                <a:gd name="adj1" fmla="val 4297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159748" y="949392"/>
            <a:ext cx="8082907" cy="4351816"/>
            <a:chOff x="1159748" y="949392"/>
            <a:chExt cx="8082907" cy="4351816"/>
          </a:xfrm>
        </p:grpSpPr>
        <p:sp>
          <p:nvSpPr>
            <p:cNvPr id="48" name="TextBox 47"/>
            <p:cNvSpPr txBox="1"/>
            <p:nvPr/>
          </p:nvSpPr>
          <p:spPr>
            <a:xfrm>
              <a:off x="1331640" y="4901098"/>
              <a:ext cx="30728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LS: inadequate, incomplete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59748" y="1604702"/>
              <a:ext cx="19972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LS: </a:t>
              </a:r>
              <a:r>
                <a:rPr lang="en-US" sz="2000" b="1" dirty="0" err="1" smtClean="0">
                  <a:solidFill>
                    <a:srgbClr val="0070C0"/>
                  </a:solidFill>
                </a:rPr>
                <a:t>CogSci</a:t>
              </a:r>
              <a:r>
                <a:rPr lang="en-US" sz="2000" b="1" dirty="0" smtClean="0">
                  <a:solidFill>
                    <a:srgbClr val="0070C0"/>
                  </a:solidFill>
                </a:rPr>
                <a:t> theory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304" y="2106381"/>
              <a:ext cx="1984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LS: CSE approach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85385" y="949392"/>
              <a:ext cx="18866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LS: current </a:t>
              </a:r>
              <a:r>
                <a:rPr lang="en-US" sz="2000" b="1" dirty="0" err="1" smtClean="0">
                  <a:solidFill>
                    <a:srgbClr val="0070C0"/>
                  </a:solidFill>
                </a:rPr>
                <a:t>soln</a:t>
              </a:r>
              <a:r>
                <a:rPr lang="en-US" sz="2000" b="1" dirty="0" smtClean="0">
                  <a:solidFill>
                    <a:srgbClr val="0070C0"/>
                  </a:solidFill>
                </a:rPr>
                <a:t>,</a:t>
              </a:r>
              <a:br>
                <a:rPr lang="en-US" sz="2000" b="1" dirty="0" smtClean="0">
                  <a:solidFill>
                    <a:srgbClr val="0070C0"/>
                  </a:solidFill>
                </a:rPr>
              </a:br>
              <a:r>
                <a:rPr lang="en-US" sz="2000" b="1" dirty="0" smtClean="0">
                  <a:solidFill>
                    <a:srgbClr val="0070C0"/>
                  </a:solidFill>
                </a:rPr>
                <a:t>grammar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084168" y="2812866"/>
              <a:ext cx="2828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LS: current dialog system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4348" y="2444856"/>
              <a:ext cx="2008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70C0"/>
                  </a:solidFill>
                </a:rPr>
                <a:t>LS: how ontology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660232" y="3717032"/>
            <a:ext cx="758783" cy="1542944"/>
            <a:chOff x="6660232" y="3717032"/>
            <a:chExt cx="758783" cy="1542944"/>
          </a:xfrm>
        </p:grpSpPr>
        <p:cxnSp>
          <p:nvCxnSpPr>
            <p:cNvPr id="17" name="Straight Arrow Connector 16"/>
            <p:cNvCxnSpPr>
              <a:stCxn id="41" idx="4"/>
              <a:endCxn id="9" idx="0"/>
            </p:cNvCxnSpPr>
            <p:nvPr/>
          </p:nvCxnSpPr>
          <p:spPr>
            <a:xfrm>
              <a:off x="6660232" y="3717032"/>
              <a:ext cx="739517" cy="1542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 rot="3848208">
              <a:off x="6512292" y="4262656"/>
              <a:ext cx="1444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My Approach</a:t>
              </a:r>
              <a:endParaRPr lang="en-US" dirty="0"/>
            </a:p>
          </p:txBody>
        </p:sp>
      </p:grpSp>
      <p:cxnSp>
        <p:nvCxnSpPr>
          <p:cNvPr id="79" name="Straight Arrow Connector 78"/>
          <p:cNvCxnSpPr>
            <a:stCxn id="5" idx="3"/>
            <a:endCxn id="9" idx="1"/>
          </p:cNvCxnSpPr>
          <p:nvPr/>
        </p:nvCxnSpPr>
        <p:spPr>
          <a:xfrm flipV="1">
            <a:off x="2411760" y="5921696"/>
            <a:ext cx="3423249" cy="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1975076" y="8858"/>
            <a:ext cx="3836763" cy="6849142"/>
            <a:chOff x="1975076" y="8858"/>
            <a:chExt cx="3836763" cy="6849142"/>
          </a:xfrm>
        </p:grpSpPr>
        <p:sp>
          <p:nvSpPr>
            <p:cNvPr id="95" name="Left Arrow 94"/>
            <p:cNvSpPr/>
            <p:nvPr/>
          </p:nvSpPr>
          <p:spPr>
            <a:xfrm>
              <a:off x="1975076" y="8858"/>
              <a:ext cx="1992709" cy="737578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Problem space</a:t>
              </a:r>
              <a:endParaRPr lang="en-US" dirty="0"/>
            </a:p>
          </p:txBody>
        </p:sp>
        <p:sp>
          <p:nvSpPr>
            <p:cNvPr id="97" name="Right Arrow 96"/>
            <p:cNvSpPr/>
            <p:nvPr/>
          </p:nvSpPr>
          <p:spPr>
            <a:xfrm>
              <a:off x="4067944" y="67238"/>
              <a:ext cx="1743895" cy="62081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dk1"/>
                  </a:solidFill>
                </a:rPr>
                <a:t>Soln</a:t>
              </a:r>
              <a:r>
                <a:rPr lang="en-US" dirty="0">
                  <a:solidFill>
                    <a:schemeClr val="dk1"/>
                  </a:solidFill>
                </a:rPr>
                <a:t> space</a:t>
              </a: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3995936" y="8858"/>
              <a:ext cx="112343" cy="6849142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163936" y="2389007"/>
            <a:ext cx="4253271" cy="967986"/>
            <a:chOff x="3163936" y="2389007"/>
            <a:chExt cx="4253271" cy="967986"/>
          </a:xfrm>
        </p:grpSpPr>
        <p:sp>
          <p:nvSpPr>
            <p:cNvPr id="102" name="TextBox 101"/>
            <p:cNvSpPr txBox="1"/>
            <p:nvPr/>
          </p:nvSpPr>
          <p:spPr>
            <a:xfrm>
              <a:off x="6037715" y="2394779"/>
              <a:ext cx="1379492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ontologies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3163936" y="2389007"/>
              <a:ext cx="2960143" cy="967986"/>
              <a:chOff x="3163936" y="2028967"/>
              <a:chExt cx="2960143" cy="96798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644008" y="2411596"/>
                <a:ext cx="148007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Dialog system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644008" y="2028967"/>
                <a:ext cx="119100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Info forage</a:t>
                </a:r>
              </a:p>
            </p:txBody>
          </p:sp>
          <p:cxnSp>
            <p:nvCxnSpPr>
              <p:cNvPr id="45" name="Straight Arrow Connector 44"/>
              <p:cNvCxnSpPr>
                <a:endCxn id="47" idx="1"/>
              </p:cNvCxnSpPr>
              <p:nvPr/>
            </p:nvCxnSpPr>
            <p:spPr>
              <a:xfrm>
                <a:off x="3163936" y="2279242"/>
                <a:ext cx="1074050" cy="2496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Left Brace 46"/>
              <p:cNvSpPr/>
              <p:nvPr/>
            </p:nvSpPr>
            <p:spPr>
              <a:xfrm>
                <a:off x="4237986" y="2060849"/>
                <a:ext cx="189998" cy="936104"/>
              </a:xfrm>
              <a:prstGeom prst="leftBrace">
                <a:avLst>
                  <a:gd name="adj1" fmla="val 42976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1881867" y="1268760"/>
            <a:ext cx="7159871" cy="4126228"/>
            <a:chOff x="1881867" y="1268760"/>
            <a:chExt cx="7159871" cy="4126228"/>
          </a:xfrm>
        </p:grpSpPr>
        <p:grpSp>
          <p:nvGrpSpPr>
            <p:cNvPr id="84" name="Group 83"/>
            <p:cNvGrpSpPr/>
            <p:nvPr/>
          </p:nvGrpSpPr>
          <p:grpSpPr>
            <a:xfrm>
              <a:off x="7936051" y="4395827"/>
              <a:ext cx="1105687" cy="999161"/>
              <a:chOff x="7936051" y="4395827"/>
              <a:chExt cx="1105687" cy="999161"/>
            </a:xfrm>
          </p:grpSpPr>
          <p:sp>
            <p:nvSpPr>
              <p:cNvPr id="72" name="5-Point Star 71"/>
              <p:cNvSpPr/>
              <p:nvPr/>
            </p:nvSpPr>
            <p:spPr>
              <a:xfrm>
                <a:off x="8210427" y="5074809"/>
                <a:ext cx="417802" cy="320179"/>
              </a:xfrm>
              <a:prstGeom prst="star5">
                <a:avLst/>
              </a:prstGeom>
              <a:solidFill>
                <a:srgbClr val="FFFF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936051" y="4395827"/>
                <a:ext cx="11056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Build,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validation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508104" y="3038000"/>
              <a:ext cx="1913922" cy="607024"/>
              <a:chOff x="5508104" y="3038000"/>
              <a:chExt cx="1913922" cy="607024"/>
            </a:xfrm>
          </p:grpSpPr>
          <p:sp>
            <p:nvSpPr>
              <p:cNvPr id="71" name="5-Point Star 70"/>
              <p:cNvSpPr/>
              <p:nvPr/>
            </p:nvSpPr>
            <p:spPr>
              <a:xfrm>
                <a:off x="5732556" y="3038000"/>
                <a:ext cx="417802" cy="320179"/>
              </a:xfrm>
              <a:prstGeom prst="star5">
                <a:avLst/>
              </a:prstGeom>
              <a:solidFill>
                <a:srgbClr val="FFFF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508104" y="3275692"/>
                <a:ext cx="1913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Surface, validation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190848" y="2173506"/>
              <a:ext cx="1228480" cy="379724"/>
              <a:chOff x="7190848" y="2173506"/>
              <a:chExt cx="1228480" cy="37972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537035" y="2183898"/>
                <a:ext cx="8822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Surface</a:t>
                </a:r>
                <a:endParaRPr lang="en-US" dirty="0"/>
              </a:p>
            </p:txBody>
          </p:sp>
          <p:sp>
            <p:nvSpPr>
              <p:cNvPr id="70" name="5-Point Star 69"/>
              <p:cNvSpPr/>
              <p:nvPr/>
            </p:nvSpPr>
            <p:spPr>
              <a:xfrm>
                <a:off x="7190848" y="2173506"/>
                <a:ext cx="417802" cy="320179"/>
              </a:xfrm>
              <a:prstGeom prst="star5">
                <a:avLst/>
              </a:prstGeom>
              <a:solidFill>
                <a:srgbClr val="FFFF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881867" y="2644911"/>
              <a:ext cx="2051459" cy="712081"/>
              <a:chOff x="1881867" y="2644911"/>
              <a:chExt cx="2051459" cy="712081"/>
            </a:xfrm>
          </p:grpSpPr>
          <p:sp>
            <p:nvSpPr>
              <p:cNvPr id="68" name="5-Point Star 67"/>
              <p:cNvSpPr/>
              <p:nvPr/>
            </p:nvSpPr>
            <p:spPr>
              <a:xfrm>
                <a:off x="2762530" y="2644911"/>
                <a:ext cx="417802" cy="320179"/>
              </a:xfrm>
              <a:prstGeom prst="star5">
                <a:avLst/>
              </a:prstGeom>
              <a:solidFill>
                <a:srgbClr val="FFFF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81867" y="2987660"/>
                <a:ext cx="2051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Reaffirm hypothesis</a:t>
                </a:r>
                <a:endParaRPr lang="en-US" dirty="0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2232509" y="1268760"/>
              <a:ext cx="2051459" cy="663941"/>
              <a:chOff x="2232509" y="1268760"/>
              <a:chExt cx="2051459" cy="663941"/>
            </a:xfrm>
          </p:grpSpPr>
          <p:sp>
            <p:nvSpPr>
              <p:cNvPr id="69" name="5-Point Star 68"/>
              <p:cNvSpPr/>
              <p:nvPr/>
            </p:nvSpPr>
            <p:spPr>
              <a:xfrm>
                <a:off x="3019744" y="1612522"/>
                <a:ext cx="417802" cy="320179"/>
              </a:xfrm>
              <a:prstGeom prst="star5">
                <a:avLst/>
              </a:prstGeom>
              <a:solidFill>
                <a:srgbClr val="FFFF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232509" y="1268760"/>
                <a:ext cx="2051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Reaffirm hypothesis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545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proposed (primary) contributions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(Developing) an Approach</a:t>
            </a:r>
            <a:r>
              <a:rPr lang="en-US" dirty="0" smtClean="0"/>
              <a:t> that uses existing CSE components to address </a:t>
            </a:r>
            <a:r>
              <a:rPr lang="en-US" dirty="0" err="1" smtClean="0"/>
              <a:t>CogSci</a:t>
            </a:r>
            <a:r>
              <a:rPr lang="en-US" dirty="0" smtClean="0"/>
              <a:t> inter-modality and interactivity problem</a:t>
            </a:r>
          </a:p>
          <a:p>
            <a:pPr lvl="1"/>
            <a:r>
              <a:rPr lang="en-US" dirty="0" smtClean="0"/>
              <a:t>CSE components utilize: formalism, grammar, ontologies, translation systems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(Developing) a Framework </a:t>
            </a:r>
            <a:r>
              <a:rPr lang="en-US" dirty="0" smtClean="0"/>
              <a:t>that uses above approach for providing  visual accessibility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Provides the social value of blind-user accessibility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Also an alternate approach for sighted-users</a:t>
            </a:r>
          </a:p>
        </p:txBody>
      </p:sp>
    </p:spTree>
    <p:extLst>
      <p:ext uri="{BB962C8B-B14F-4D97-AF65-F5344CB8AC3E}">
        <p14:creationId xmlns:p14="http://schemas.microsoft.com/office/powerpoint/2010/main" val="8583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725</Words>
  <Application>Microsoft Office PowerPoint</Application>
  <PresentationFormat>On-screen Show (4:3)</PresentationFormat>
  <Paragraphs>253</Paragraphs>
  <Slides>24</Slides>
  <Notes>24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Semester Update  (PhD research update, my research orientation)</vt:lpstr>
      <vt:lpstr>Imagine…</vt:lpstr>
      <vt:lpstr>PowerPoint Presentation</vt:lpstr>
      <vt:lpstr>PowerPoint Presentation</vt:lpstr>
      <vt:lpstr>PowerPoint Presentation</vt:lpstr>
      <vt:lpstr>Application Space</vt:lpstr>
      <vt:lpstr>My aspiration (Solution Space)</vt:lpstr>
      <vt:lpstr>PowerPoint Presentation</vt:lpstr>
      <vt:lpstr>My proposed (primary) contributions</vt:lpstr>
      <vt:lpstr>My work this semester</vt:lpstr>
      <vt:lpstr>PowerPoint Presentation</vt:lpstr>
      <vt:lpstr>My Findings…</vt:lpstr>
      <vt:lpstr>PowerPoint Presentation</vt:lpstr>
      <vt:lpstr>CogSci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Gollapudi</dc:creator>
  <cp:lastModifiedBy>Sai Gollapudi</cp:lastModifiedBy>
  <cp:revision>31</cp:revision>
  <dcterms:created xsi:type="dcterms:W3CDTF">2014-12-09T04:47:36Z</dcterms:created>
  <dcterms:modified xsi:type="dcterms:W3CDTF">2015-01-20T07:09:17Z</dcterms:modified>
</cp:coreProperties>
</file>