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74" r:id="rId4"/>
    <p:sldId id="271" r:id="rId5"/>
    <p:sldId id="259" r:id="rId6"/>
    <p:sldId id="260" r:id="rId7"/>
    <p:sldId id="257" r:id="rId8"/>
    <p:sldId id="261" r:id="rId9"/>
    <p:sldId id="264" r:id="rId10"/>
    <p:sldId id="273" r:id="rId11"/>
    <p:sldId id="262" r:id="rId12"/>
    <p:sldId id="269" r:id="rId13"/>
    <p:sldId id="258" r:id="rId14"/>
    <p:sldId id="263" r:id="rId15"/>
    <p:sldId id="265" r:id="rId16"/>
    <p:sldId id="266" r:id="rId17"/>
    <p:sldId id="267" r:id="rId18"/>
    <p:sldId id="268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A2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93" autoAdjust="0"/>
  </p:normalViewPr>
  <p:slideViewPr>
    <p:cSldViewPr>
      <p:cViewPr varScale="1">
        <p:scale>
          <a:sx n="64" d="100"/>
          <a:sy n="6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506CF-6C7C-49C7-A334-C311F10F2CD0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E7417-32E3-4292-BBD6-80DE1B32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E7417-32E3-4292-BBD6-80DE1B32F7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29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E7417-32E3-4292-BBD6-80DE1B32F7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8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E7417-32E3-4292-BBD6-80DE1B32F7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54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E7417-32E3-4292-BBD6-80DE1B32F7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98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E7417-32E3-4292-BBD6-80DE1B32F7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10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E7417-32E3-4292-BBD6-80DE1B32F7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3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FFD7E-F93B-4F34-9A6F-7C8DF5A18F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64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FFD7E-F93B-4F34-9A6F-7C8DF5A18F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63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FFD7E-F93B-4F34-9A6F-7C8DF5A18F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11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FFD7E-F93B-4F34-9A6F-7C8DF5A18F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42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E7417-32E3-4292-BBD6-80DE1B32F7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1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http://www.clker.com/cliparts/e/7/9/3/13165489952069035880Detour%20Sign%20Arrow.svg.hi.png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E7417-32E3-4292-BBD6-80DE1B32F7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58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E7417-32E3-4292-BBD6-80DE1B32F7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9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E7417-32E3-4292-BBD6-80DE1B32F7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9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Average number of emails sent and received daily (in 2014) is moving upwards of 108 billion [26]. Average number of tweets per day in 2013 is 500 million</a:t>
            </a:r>
          </a:p>
          <a:p>
            <a:r>
              <a:rPr lang="en-AU" dirty="0" smtClean="0"/>
              <a:t>About 1500 pictures are being uploaded on Instagram every second. By mid-day in India, there are about 2 million new blog posts, and over 4 billion YouTube videos being watched by over 3 billion internet users. That is, about half the world population is being active on the net by lunch hour in</a:t>
            </a:r>
          </a:p>
          <a:p>
            <a:r>
              <a:rPr lang="en-AU" dirty="0" smtClean="0"/>
              <a:t>India.</a:t>
            </a:r>
          </a:p>
          <a:p>
            <a:endParaRPr lang="en-US" dirty="0" smtClean="0"/>
          </a:p>
          <a:p>
            <a:r>
              <a:rPr lang="en-US" dirty="0" smtClean="0"/>
              <a:t>Asia, Africa…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E7417-32E3-4292-BBD6-80DE1B32F7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54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E7417-32E3-4292-BBD6-80DE1B32F7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54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E7417-32E3-4292-BBD6-80DE1B32F7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26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E7417-32E3-4292-BBD6-80DE1B32F7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89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FFD7E-F93B-4F34-9A6F-7C8DF5A18F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5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77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1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1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2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9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5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9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DE54-D64E-4E31-AF45-DE9E3D0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7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Improved Web Accessibility Through </a:t>
            </a:r>
            <a:r>
              <a:rPr lang="en-US" dirty="0" err="1" smtClean="0"/>
              <a:t>Renarration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1224136"/>
          </a:xfrm>
        </p:spPr>
        <p:txBody>
          <a:bodyPr>
            <a:normAutofit fontScale="70000" lnSpcReduction="20000"/>
          </a:bodyPr>
          <a:lstStyle/>
          <a:p>
            <a:r>
              <a:rPr lang="en-US" sz="5100" dirty="0" smtClean="0"/>
              <a:t>Sai Gollapudi</a:t>
            </a:r>
          </a:p>
          <a:p>
            <a:r>
              <a:rPr lang="en-US" dirty="0" smtClean="0"/>
              <a:t>PhD research Scholar</a:t>
            </a:r>
          </a:p>
          <a:p>
            <a:r>
              <a:rPr lang="en-US" dirty="0" smtClean="0"/>
              <a:t>IIIT-H/SERC/Dr. </a:t>
            </a:r>
            <a:r>
              <a:rPr lang="en-US" dirty="0" err="1" smtClean="0"/>
              <a:t>Choppella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1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to establish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Web content is indeed </a:t>
            </a:r>
            <a:r>
              <a:rPr lang="en-US" dirty="0" err="1" smtClean="0"/>
              <a:t>inAccessibile</a:t>
            </a:r>
            <a:r>
              <a:rPr lang="en-US" dirty="0" smtClean="0"/>
              <a:t> for a (non-native English speaker) user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is indeed unsolved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This is interesting to solve because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have approaches that can contribute to this problem </a:t>
            </a:r>
            <a:r>
              <a:rPr lang="en-US" dirty="0" err="1" smtClean="0"/>
              <a:t>soln</a:t>
            </a:r>
            <a:r>
              <a:rPr lang="en-US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solved it will be useful in many places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Renarration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3600" dirty="0" smtClean="0"/>
              <a:t>Repurposing, Repackaging, Redelivery</a:t>
            </a:r>
            <a:endParaRPr lang="en-US" sz="3600" dirty="0"/>
          </a:p>
        </p:txBody>
      </p:sp>
      <p:sp>
        <p:nvSpPr>
          <p:cNvPr id="7" name="Freeform 6"/>
          <p:cNvSpPr/>
          <p:nvPr/>
        </p:nvSpPr>
        <p:spPr>
          <a:xfrm>
            <a:off x="2216603" y="2528917"/>
            <a:ext cx="2787445" cy="3112055"/>
          </a:xfrm>
          <a:custGeom>
            <a:avLst/>
            <a:gdLst>
              <a:gd name="connsiteX0" fmla="*/ 0 w 2787445"/>
              <a:gd name="connsiteY0" fmla="*/ 3112055 h 3112055"/>
              <a:gd name="connsiteX1" fmla="*/ 1415845 w 2787445"/>
              <a:gd name="connsiteY1" fmla="*/ 145 h 3112055"/>
              <a:gd name="connsiteX2" fmla="*/ 2787445 w 2787445"/>
              <a:gd name="connsiteY2" fmla="*/ 3008816 h 311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7445" h="3112055">
                <a:moveTo>
                  <a:pt x="0" y="3112055"/>
                </a:moveTo>
                <a:cubicBezTo>
                  <a:pt x="475635" y="1564703"/>
                  <a:pt x="951271" y="17351"/>
                  <a:pt x="1415845" y="145"/>
                </a:cubicBezTo>
                <a:cubicBezTo>
                  <a:pt x="1880419" y="-17061"/>
                  <a:pt x="2333932" y="1495877"/>
                  <a:pt x="2787445" y="3008816"/>
                </a:cubicBezTo>
              </a:path>
            </a:pathLst>
          </a:custGeom>
          <a:solidFill>
            <a:srgbClr val="DCE6F2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584755" y="2494637"/>
            <a:ext cx="2787445" cy="3112055"/>
          </a:xfrm>
          <a:custGeom>
            <a:avLst/>
            <a:gdLst>
              <a:gd name="connsiteX0" fmla="*/ 0 w 2787445"/>
              <a:gd name="connsiteY0" fmla="*/ 3112055 h 3112055"/>
              <a:gd name="connsiteX1" fmla="*/ 1415845 w 2787445"/>
              <a:gd name="connsiteY1" fmla="*/ 145 h 3112055"/>
              <a:gd name="connsiteX2" fmla="*/ 2787445 w 2787445"/>
              <a:gd name="connsiteY2" fmla="*/ 3008816 h 311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7445" h="3112055">
                <a:moveTo>
                  <a:pt x="0" y="3112055"/>
                </a:moveTo>
                <a:cubicBezTo>
                  <a:pt x="475635" y="1564703"/>
                  <a:pt x="951271" y="17351"/>
                  <a:pt x="1415845" y="145"/>
                </a:cubicBezTo>
                <a:cubicBezTo>
                  <a:pt x="1880419" y="-17061"/>
                  <a:pt x="2333932" y="1495877"/>
                  <a:pt x="2787445" y="3008816"/>
                </a:cubicBezTo>
              </a:path>
            </a:pathLst>
          </a:custGeom>
          <a:solidFill>
            <a:srgbClr val="FCFC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24257" y="5721515"/>
            <a:ext cx="5759649" cy="1019853"/>
            <a:chOff x="1424257" y="4999694"/>
            <a:chExt cx="5759649" cy="1019853"/>
          </a:xfrm>
        </p:grpSpPr>
        <p:sp>
          <p:nvSpPr>
            <p:cNvPr id="2" name="Right Brace 1"/>
            <p:cNvSpPr/>
            <p:nvPr/>
          </p:nvSpPr>
          <p:spPr>
            <a:xfrm rot="5400000">
              <a:off x="4139757" y="4466376"/>
              <a:ext cx="445531" cy="1512168"/>
            </a:xfrm>
            <a:prstGeom prst="rightBrace">
              <a:avLst>
                <a:gd name="adj1" fmla="val 25889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474470" y="5373216"/>
              <a:ext cx="1668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Satisfied users</a:t>
              </a:r>
            </a:p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Utilized content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2513030" y="4468117"/>
              <a:ext cx="445531" cy="1512168"/>
            </a:xfrm>
            <a:prstGeom prst="rightBrace">
              <a:avLst>
                <a:gd name="adj1" fmla="val 25889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24257" y="5374957"/>
              <a:ext cx="1938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00000"/>
                  </a:solidFill>
                </a:rPr>
                <a:t>UNutilized</a:t>
              </a:r>
              <a:r>
                <a:rPr lang="en-US" dirty="0" smtClean="0">
                  <a:solidFill>
                    <a:srgbClr val="C00000"/>
                  </a:solidFill>
                </a:rPr>
                <a:t> content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5753391" y="4479858"/>
              <a:ext cx="445531" cy="1512168"/>
            </a:xfrm>
            <a:prstGeom prst="rightBrace">
              <a:avLst>
                <a:gd name="adj1" fmla="val 25889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80400" y="5386699"/>
              <a:ext cx="1803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00000"/>
                  </a:solidFill>
                </a:rPr>
                <a:t>UNsatisfied</a:t>
              </a:r>
              <a:r>
                <a:rPr lang="en-US" dirty="0" smtClean="0">
                  <a:solidFill>
                    <a:srgbClr val="C00000"/>
                  </a:solidFill>
                </a:rPr>
                <a:t> users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393720" y="1738035"/>
            <a:ext cx="2443751" cy="3868657"/>
            <a:chOff x="2393720" y="1738035"/>
            <a:chExt cx="2443751" cy="3868657"/>
          </a:xfrm>
        </p:grpSpPr>
        <p:sp>
          <p:nvSpPr>
            <p:cNvPr id="6" name="Oval 5"/>
            <p:cNvSpPr/>
            <p:nvPr/>
          </p:nvSpPr>
          <p:spPr>
            <a:xfrm>
              <a:off x="2393720" y="2528917"/>
              <a:ext cx="1530207" cy="307777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2157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204813" y="1738035"/>
              <a:ext cx="1632658" cy="798688"/>
            </a:xfrm>
            <a:custGeom>
              <a:avLst/>
              <a:gdLst>
                <a:gd name="connsiteX0" fmla="*/ 25084 w 1632658"/>
                <a:gd name="connsiteY0" fmla="*/ 783939 h 798688"/>
                <a:gd name="connsiteX1" fmla="*/ 157819 w 1632658"/>
                <a:gd name="connsiteY1" fmla="*/ 208752 h 798688"/>
                <a:gd name="connsiteX2" fmla="*/ 1219703 w 1632658"/>
                <a:gd name="connsiteY2" fmla="*/ 31771 h 798688"/>
                <a:gd name="connsiteX3" fmla="*/ 1632658 w 1632658"/>
                <a:gd name="connsiteY3" fmla="*/ 798688 h 798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2658" h="798688">
                  <a:moveTo>
                    <a:pt x="25084" y="783939"/>
                  </a:moveTo>
                  <a:cubicBezTo>
                    <a:pt x="-8100" y="559026"/>
                    <a:pt x="-41284" y="334113"/>
                    <a:pt x="157819" y="208752"/>
                  </a:cubicBezTo>
                  <a:cubicBezTo>
                    <a:pt x="356922" y="83391"/>
                    <a:pt x="973897" y="-66552"/>
                    <a:pt x="1219703" y="31771"/>
                  </a:cubicBezTo>
                  <a:cubicBezTo>
                    <a:pt x="1465509" y="130094"/>
                    <a:pt x="1549083" y="464391"/>
                    <a:pt x="1632658" y="798688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4813" y="1738035"/>
            <a:ext cx="515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 needs to be repurposed to suit the needs of </a:t>
            </a:r>
            <a:br>
              <a:rPr lang="en-US" dirty="0" smtClean="0"/>
            </a:br>
            <a:r>
              <a:rPr lang="en-US" dirty="0" smtClean="0"/>
              <a:t>this special group of “non-mainstream” users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8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Approach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3034407"/>
            <a:ext cx="1701107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Content </a:t>
            </a:r>
            <a:br>
              <a:rPr lang="en-US" sz="3200" dirty="0" smtClean="0"/>
            </a:br>
            <a:r>
              <a:rPr lang="en-US" sz="3200" dirty="0" smtClean="0"/>
              <a:t>Handling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987824" y="3071862"/>
            <a:ext cx="2175211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Transcoding</a:t>
            </a:r>
            <a:br>
              <a:rPr lang="en-US" sz="3200" dirty="0" smtClean="0"/>
            </a:br>
            <a:r>
              <a:rPr lang="en-US" sz="3200" dirty="0" smtClean="0"/>
              <a:t>Content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084168" y="3050311"/>
            <a:ext cx="2305118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Content </a:t>
            </a:r>
            <a:br>
              <a:rPr lang="en-US" sz="3200" dirty="0" smtClean="0"/>
            </a:br>
            <a:r>
              <a:rPr lang="en-US" sz="3200" dirty="0" smtClean="0"/>
              <a:t>Presentation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4509120"/>
            <a:ext cx="20170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New CMS</a:t>
            </a:r>
          </a:p>
          <a:p>
            <a:r>
              <a:rPr lang="en-US" sz="2400" dirty="0" smtClean="0"/>
              <a:t>Annotation</a:t>
            </a:r>
          </a:p>
          <a:p>
            <a:r>
              <a:rPr lang="en-US" sz="2400" dirty="0" smtClean="0"/>
              <a:t>Ontologies</a:t>
            </a:r>
          </a:p>
          <a:p>
            <a:r>
              <a:rPr lang="en-US" sz="2400" dirty="0" smtClean="0"/>
              <a:t>Fragmentation</a:t>
            </a:r>
          </a:p>
          <a:p>
            <a:r>
              <a:rPr lang="en-US" sz="2400" dirty="0" smtClean="0"/>
              <a:t>Semantic Web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59370" y="2457761"/>
            <a:ext cx="179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Tech. Comm.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4653136"/>
            <a:ext cx="3620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Adaptive Systems</a:t>
            </a:r>
          </a:p>
          <a:p>
            <a:r>
              <a:rPr lang="en-US" sz="2400" dirty="0" smtClean="0"/>
              <a:t>Responsive Systems</a:t>
            </a:r>
          </a:p>
          <a:p>
            <a:r>
              <a:rPr lang="en-US" sz="2400" dirty="0" smtClean="0"/>
              <a:t>Proxy Vs. Browser Vs Server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84168" y="4653136"/>
            <a:ext cx="29529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Web Personalization</a:t>
            </a:r>
          </a:p>
          <a:p>
            <a:r>
              <a:rPr lang="en-US" sz="2400" dirty="0" smtClean="0"/>
              <a:t>Context</a:t>
            </a:r>
          </a:p>
          <a:p>
            <a:r>
              <a:rPr lang="en-US" sz="2400" dirty="0" smtClean="0"/>
              <a:t>Advertising</a:t>
            </a:r>
          </a:p>
          <a:p>
            <a:r>
              <a:rPr lang="en-US" sz="2400" dirty="0" smtClean="0"/>
              <a:t>User Models / Profiles</a:t>
            </a:r>
            <a:endParaRPr lang="en-US" sz="2400" dirty="0"/>
          </a:p>
        </p:txBody>
      </p:sp>
      <p:sp>
        <p:nvSpPr>
          <p:cNvPr id="13" name="Right Arrow 12"/>
          <p:cNvSpPr/>
          <p:nvPr/>
        </p:nvSpPr>
        <p:spPr>
          <a:xfrm>
            <a:off x="2280893" y="3356992"/>
            <a:ext cx="562915" cy="50405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305229" y="3356992"/>
            <a:ext cx="562915" cy="50405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87824" y="2273096"/>
            <a:ext cx="1093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Design </a:t>
            </a:r>
            <a:br>
              <a:rPr lang="en-US" sz="2400" dirty="0" smtClean="0"/>
            </a:br>
            <a:r>
              <a:rPr lang="en-US" sz="2400" dirty="0" smtClean="0"/>
              <a:t>HCI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112828" y="2555612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1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human annotation to mark-up (meta data) existing content </a:t>
            </a:r>
          </a:p>
          <a:p>
            <a:pPr lvl="1"/>
            <a:r>
              <a:rPr lang="en-US" dirty="0" smtClean="0"/>
              <a:t>Editors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Decomposition Ontology for annotation</a:t>
            </a:r>
          </a:p>
          <a:p>
            <a:pPr lvl="1"/>
            <a:r>
              <a:rPr lang="en-US" dirty="0" smtClean="0"/>
              <a:t>Domain specific ontology; e.g. curriculum for schools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Fragmenting existing content based on annotation</a:t>
            </a:r>
          </a:p>
          <a:p>
            <a:pPr lvl="1"/>
            <a:r>
              <a:rPr lang="en-US" dirty="0" smtClean="0"/>
              <a:t>Algorithm; web service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Reconstruction Ontology for repackaging</a:t>
            </a:r>
          </a:p>
          <a:p>
            <a:pPr lvl="1"/>
            <a:r>
              <a:rPr lang="en-US" dirty="0" smtClean="0"/>
              <a:t>User / learner oriented ontologies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Renarrated</a:t>
            </a:r>
            <a:r>
              <a:rPr lang="en-US" dirty="0" smtClean="0"/>
              <a:t> (reformatted, transcoded, with complementary info) content repurposed</a:t>
            </a:r>
          </a:p>
          <a:p>
            <a:pPr lvl="1"/>
            <a:r>
              <a:rPr lang="en-US" dirty="0" smtClean="0"/>
              <a:t>Technology to </a:t>
            </a:r>
            <a:r>
              <a:rPr lang="en-US" dirty="0" err="1" smtClean="0"/>
              <a:t>restitch</a:t>
            </a:r>
            <a:r>
              <a:rPr lang="en-US" dirty="0" smtClean="0"/>
              <a:t> the fragmented content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8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Personalization &amp; Web Services for solving accessibility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6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Educational Technology</a:t>
            </a:r>
          </a:p>
          <a:p>
            <a:r>
              <a:rPr lang="en-US" dirty="0" smtClean="0"/>
              <a:t>Middle School</a:t>
            </a:r>
          </a:p>
          <a:p>
            <a:r>
              <a:rPr lang="en-US" dirty="0" smtClean="0"/>
              <a:t>Digital Text Books</a:t>
            </a:r>
          </a:p>
          <a:p>
            <a:endParaRPr lang="en-US" dirty="0"/>
          </a:p>
          <a:p>
            <a:r>
              <a:rPr lang="en-US" dirty="0" smtClean="0"/>
              <a:t>Build a system</a:t>
            </a:r>
          </a:p>
          <a:p>
            <a:r>
              <a:rPr lang="en-US" dirty="0" smtClean="0"/>
              <a:t>Browsers for deep diving digital (Text)books  </a:t>
            </a:r>
          </a:p>
          <a:p>
            <a:r>
              <a:rPr lang="en-US" dirty="0" smtClean="0"/>
              <a:t>Research inspired tools / aids for students &amp; teachers for improving content comprehension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0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book, multiple values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902910" y="2906544"/>
            <a:ext cx="4926714" cy="3546792"/>
            <a:chOff x="1902910" y="1835532"/>
            <a:chExt cx="4926714" cy="3546792"/>
          </a:xfrm>
        </p:grpSpPr>
        <p:sp>
          <p:nvSpPr>
            <p:cNvPr id="4" name="Oval 3"/>
            <p:cNvSpPr/>
            <p:nvPr/>
          </p:nvSpPr>
          <p:spPr>
            <a:xfrm>
              <a:off x="3491880" y="3429000"/>
              <a:ext cx="1728192" cy="15121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Digital 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Textbook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4"/>
            <p:cNvSpPr/>
            <p:nvPr/>
          </p:nvSpPr>
          <p:spPr>
            <a:xfrm>
              <a:off x="2735796" y="2636912"/>
              <a:ext cx="3312368" cy="2736304"/>
            </a:xfrm>
            <a:prstGeom prst="blockArc">
              <a:avLst>
                <a:gd name="adj1" fmla="val 10800000"/>
                <a:gd name="adj2" fmla="val 13645984"/>
                <a:gd name="adj3" fmla="val 2539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Block Arc 5"/>
            <p:cNvSpPr/>
            <p:nvPr/>
          </p:nvSpPr>
          <p:spPr>
            <a:xfrm>
              <a:off x="2712358" y="2636912"/>
              <a:ext cx="3312368" cy="2736304"/>
            </a:xfrm>
            <a:prstGeom prst="blockArc">
              <a:avLst>
                <a:gd name="adj1" fmla="val 14775918"/>
                <a:gd name="adj2" fmla="val 17859126"/>
                <a:gd name="adj3" fmla="val 24625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Block Arc 6"/>
            <p:cNvSpPr/>
            <p:nvPr/>
          </p:nvSpPr>
          <p:spPr>
            <a:xfrm>
              <a:off x="2699792" y="2646020"/>
              <a:ext cx="3312368" cy="2736304"/>
            </a:xfrm>
            <a:prstGeom prst="blockArc">
              <a:avLst>
                <a:gd name="adj1" fmla="val 19108632"/>
                <a:gd name="adj2" fmla="val 0"/>
                <a:gd name="adj3" fmla="val 25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2411760" y="3140968"/>
              <a:ext cx="1296144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368542" y="2204864"/>
              <a:ext cx="23438" cy="14401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860032" y="3284984"/>
              <a:ext cx="144016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902910" y="2785946"/>
              <a:ext cx="10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Students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56680" y="1835532"/>
              <a:ext cx="1003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Teachers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96136" y="2862044"/>
              <a:ext cx="1033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Sponsors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166624" y="1988840"/>
            <a:ext cx="1981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Tools for …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53114" y="6012180"/>
            <a:ext cx="234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NPTEL videos, VLABs …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6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Fitment of my earlier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784976" cy="5400600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200" b="1" dirty="0" smtClean="0"/>
              <a:t>Modalities </a:t>
            </a:r>
            <a:r>
              <a:rPr lang="en-US" sz="4200" b="1" dirty="0"/>
              <a:t>impact comprehension </a:t>
            </a:r>
            <a:endParaRPr lang="en-US" sz="4200" b="1" dirty="0" smtClean="0"/>
          </a:p>
          <a:p>
            <a:pPr marL="914400" lvl="1" indent="-514350"/>
            <a:r>
              <a:rPr lang="en-AU" sz="2500" dirty="0"/>
              <a:t>Prasad, Gollapudi VRJ Sai, and </a:t>
            </a:r>
            <a:r>
              <a:rPr lang="en-AU" sz="2500" dirty="0" err="1"/>
              <a:t>Amitash</a:t>
            </a:r>
            <a:r>
              <a:rPr lang="en-AU" sz="2500" dirty="0"/>
              <a:t> </a:t>
            </a:r>
            <a:r>
              <a:rPr lang="en-AU" sz="2500" dirty="0" err="1"/>
              <a:t>Ojha</a:t>
            </a:r>
            <a:r>
              <a:rPr lang="en-AU" sz="2500" dirty="0"/>
              <a:t>. "Text, Table and Graph--Which is Faster and More Accurate to Understand?." </a:t>
            </a:r>
            <a:r>
              <a:rPr lang="en-AU" sz="2500" i="1" dirty="0"/>
              <a:t>Technology for Education (T4E), 2012 IEEE Fourth International Conference on</a:t>
            </a:r>
            <a:r>
              <a:rPr lang="en-AU" sz="2500" dirty="0"/>
              <a:t>. IEEE, 2012.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4200" b="1" dirty="0"/>
              <a:t>Non-native English speakers prefer instructions in vernacular</a:t>
            </a:r>
          </a:p>
          <a:p>
            <a:pPr marL="914400" lvl="1" indent="-514350"/>
            <a:r>
              <a:rPr lang="en-AU" sz="2500" dirty="0"/>
              <a:t>Prasad, V. R. J., and </a:t>
            </a:r>
            <a:r>
              <a:rPr lang="en-AU" sz="2500" dirty="0" err="1"/>
              <a:t>Venkatesh</a:t>
            </a:r>
            <a:r>
              <a:rPr lang="en-AU" sz="2500" dirty="0"/>
              <a:t> </a:t>
            </a:r>
            <a:r>
              <a:rPr lang="en-AU" sz="2500" dirty="0" err="1"/>
              <a:t>Choppella</a:t>
            </a:r>
            <a:r>
              <a:rPr lang="en-AU" sz="2500" dirty="0"/>
              <a:t>. "Descriptive Study of College Bound Rural Youth of AP, India." Technology for Education (T4E), 2013 IEEE Fifth International Conference on. IEEE, 2013.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4200" b="1" dirty="0"/>
              <a:t>Accessibility </a:t>
            </a:r>
            <a:r>
              <a:rPr lang="en-US" sz="4200" b="1" dirty="0" smtClean="0"/>
              <a:t>definition needs </a:t>
            </a:r>
            <a:r>
              <a:rPr lang="en-US" sz="4200" b="1" dirty="0"/>
              <a:t>to </a:t>
            </a:r>
            <a:r>
              <a:rPr lang="en-US" sz="4200" b="1" dirty="0" smtClean="0"/>
              <a:t>be more inclusive</a:t>
            </a:r>
            <a:endParaRPr lang="en-US" sz="4200" b="1" dirty="0"/>
          </a:p>
          <a:p>
            <a:pPr marL="914400" lvl="1" indent="-514350"/>
            <a:r>
              <a:rPr lang="en-AU" sz="2500" dirty="0"/>
              <a:t>Prasad, Gollapudi </a:t>
            </a:r>
            <a:r>
              <a:rPr lang="en-AU" sz="2500" dirty="0" err="1"/>
              <a:t>Vrj</a:t>
            </a:r>
            <a:r>
              <a:rPr lang="en-AU" sz="2500" dirty="0"/>
              <a:t> Sai, T. B. Dinesh, and </a:t>
            </a:r>
            <a:r>
              <a:rPr lang="en-AU" sz="2500" dirty="0" err="1"/>
              <a:t>Venkatesh</a:t>
            </a:r>
            <a:r>
              <a:rPr lang="en-AU" sz="2500" dirty="0"/>
              <a:t> </a:t>
            </a:r>
            <a:r>
              <a:rPr lang="en-AU" sz="2500" dirty="0" err="1"/>
              <a:t>Choppella</a:t>
            </a:r>
            <a:r>
              <a:rPr lang="en-AU" sz="2500" dirty="0"/>
              <a:t>. "Overcoming the new accessibility challenges using the sweet framework." Proceedings of the 11th Web for All Conference. ACM, 2014.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4200" b="1" dirty="0"/>
              <a:t>Content need not be changed… only presentation needs to be adjusted to reach a wider audience</a:t>
            </a:r>
          </a:p>
          <a:p>
            <a:pPr marL="914400" lvl="1" indent="-514350"/>
            <a:r>
              <a:rPr lang="en-AU" sz="2500" dirty="0"/>
              <a:t>Sai Prasad, Gollapudi VRJ, and </a:t>
            </a:r>
            <a:r>
              <a:rPr lang="en-AU" sz="2500" dirty="0" err="1"/>
              <a:t>Niyati</a:t>
            </a:r>
            <a:r>
              <a:rPr lang="en-AU" sz="2500" dirty="0"/>
              <a:t> Mishra. "For video lecture transmission, less is more: analysis of image cropping as a cost savings technique." Proceedings of the 11th Asia Pacific Conference on Computer Human Interaction. ACM, 2013.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200" b="1" dirty="0"/>
              <a:t>One can quantify depth of learning </a:t>
            </a:r>
          </a:p>
          <a:p>
            <a:pPr marL="914400" lvl="1" indent="-514350"/>
            <a:r>
              <a:rPr lang="en-AU" sz="2500" dirty="0" err="1"/>
              <a:t>Zade</a:t>
            </a:r>
            <a:r>
              <a:rPr lang="en-AU" sz="2500" dirty="0"/>
              <a:t>, </a:t>
            </a:r>
            <a:r>
              <a:rPr lang="en-AU" sz="2500" dirty="0" err="1"/>
              <a:t>Himanshu</a:t>
            </a:r>
            <a:r>
              <a:rPr lang="en-AU" sz="2500" dirty="0"/>
              <a:t>, et al. "Edit distance modulo </a:t>
            </a:r>
            <a:r>
              <a:rPr lang="en-AU" sz="2500" dirty="0" err="1"/>
              <a:t>bisimulation</a:t>
            </a:r>
            <a:r>
              <a:rPr lang="en-AU" sz="2500" dirty="0"/>
              <a:t>: a quantitative measure to study evolution of user models." Proceedings of the 32nd annual ACM conference on Human factors in computing systems. ACM, 2014.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200" b="1" dirty="0"/>
              <a:t>We can develop aids to help those with disorders</a:t>
            </a:r>
          </a:p>
          <a:p>
            <a:pPr marL="914400" lvl="1" indent="-514350"/>
            <a:r>
              <a:rPr lang="en-AU" sz="2500" dirty="0" err="1"/>
              <a:t>Rekha</a:t>
            </a:r>
            <a:r>
              <a:rPr lang="en-AU" sz="2500" dirty="0"/>
              <a:t>, </a:t>
            </a:r>
            <a:r>
              <a:rPr lang="en-AU" sz="2500" dirty="0" err="1"/>
              <a:t>Suvarna</a:t>
            </a:r>
            <a:r>
              <a:rPr lang="en-AU" sz="2500" dirty="0"/>
              <a:t>, et al. "Read-Aid-an assistive reading tool for children with dyslexia." Universal Access in Human-Computer Interaction. Applications and Services for Quality of Life. Springer Berlin Heidelberg, 2013. 297-304.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pitch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smtClean="0"/>
              <a:t>More accessibility thru </a:t>
            </a:r>
            <a:r>
              <a:rPr lang="en-US" dirty="0" smtClean="0"/>
              <a:t>content </a:t>
            </a:r>
            <a:r>
              <a:rPr lang="en-US" dirty="0" err="1" smtClean="0"/>
              <a:t>mgmt</a:t>
            </a:r>
            <a:r>
              <a:rPr lang="en-US" dirty="0" smtClean="0"/>
              <a:t>, transcoding, personalization</a:t>
            </a:r>
            <a:endParaRPr lang="en-US" dirty="0" smtClean="0"/>
          </a:p>
          <a:p>
            <a:pPr lvl="1"/>
            <a:r>
              <a:rPr lang="en-US" dirty="0" smtClean="0"/>
              <a:t>Non-native </a:t>
            </a:r>
            <a:r>
              <a:rPr lang="en-US" dirty="0"/>
              <a:t>E</a:t>
            </a:r>
            <a:r>
              <a:rPr lang="en-US" dirty="0" smtClean="0"/>
              <a:t>nglish speaking students get instructions in vernacular (research finding)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Building scaffolding around existing content so that it is much more consumable by a wider group of users-&gt; reach is higher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Target: Next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Journal Paper</a:t>
            </a:r>
          </a:p>
          <a:p>
            <a:pPr lvl="1"/>
            <a:r>
              <a:rPr lang="en-US" dirty="0" smtClean="0"/>
              <a:t>Pick Domain</a:t>
            </a:r>
          </a:p>
          <a:p>
            <a:pPr lvl="1"/>
            <a:r>
              <a:rPr lang="en-US" dirty="0" smtClean="0"/>
              <a:t>Demo code</a:t>
            </a:r>
          </a:p>
          <a:p>
            <a:pPr lvl="1"/>
            <a:r>
              <a:rPr lang="en-US" dirty="0" smtClean="0"/>
              <a:t>Empirical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EndSem</a:t>
            </a:r>
            <a:r>
              <a:rPr lang="en-US" dirty="0" smtClean="0"/>
              <a:t> Update: Visual Data for Blind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3 experiments</a:t>
            </a:r>
          </a:p>
          <a:p>
            <a:pPr lvl="1"/>
            <a:r>
              <a:rPr lang="en-US" dirty="0" smtClean="0"/>
              <a:t>Blind presentation</a:t>
            </a:r>
          </a:p>
          <a:p>
            <a:pPr lvl="1"/>
            <a:r>
              <a:rPr lang="en-US" dirty="0" smtClean="0"/>
              <a:t>20 questions</a:t>
            </a:r>
          </a:p>
          <a:p>
            <a:pPr lvl="1"/>
            <a:r>
              <a:rPr lang="en-US" dirty="0" smtClean="0"/>
              <a:t>Eye Tracking</a:t>
            </a:r>
          </a:p>
          <a:p>
            <a:r>
              <a:rPr lang="en-US" dirty="0" smtClean="0"/>
              <a:t>1 full paper </a:t>
            </a:r>
          </a:p>
          <a:p>
            <a:pPr lvl="1"/>
            <a:r>
              <a:rPr lang="en-US" dirty="0" smtClean="0"/>
              <a:t>We don’t just see, we scrounge for info</a:t>
            </a:r>
          </a:p>
          <a:p>
            <a:r>
              <a:rPr lang="en-US" dirty="0" smtClean="0"/>
              <a:t>1 paper for PhD consortium </a:t>
            </a:r>
          </a:p>
          <a:p>
            <a:pPr lvl="1"/>
            <a:r>
              <a:rPr lang="en-US" dirty="0" smtClean="0"/>
              <a:t>Feedback: Not significantly novel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5200639"/>
            <a:ext cx="2857501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2685837" y="3342510"/>
            <a:ext cx="2833312" cy="1502115"/>
            <a:chOff x="2685837" y="3342510"/>
            <a:chExt cx="2833312" cy="1502115"/>
          </a:xfrm>
        </p:grpSpPr>
        <p:grpSp>
          <p:nvGrpSpPr>
            <p:cNvPr id="11" name="Group 10"/>
            <p:cNvGrpSpPr/>
            <p:nvPr/>
          </p:nvGrpSpPr>
          <p:grpSpPr>
            <a:xfrm rot="20688285">
              <a:off x="2685837" y="3342510"/>
              <a:ext cx="253772" cy="499021"/>
              <a:chOff x="9684568" y="2348880"/>
              <a:chExt cx="504056" cy="648072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9684568" y="2348880"/>
                <a:ext cx="504056" cy="648072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9684568" y="2348880"/>
                <a:ext cx="360040" cy="576064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20688285">
              <a:off x="5265377" y="4345604"/>
              <a:ext cx="253772" cy="499021"/>
              <a:chOff x="9684568" y="2348880"/>
              <a:chExt cx="504056" cy="648072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9684568" y="2348880"/>
                <a:ext cx="504056" cy="648072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9684568" y="2348880"/>
                <a:ext cx="360040" cy="576064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/>
          <p:cNvSpPr txBox="1"/>
          <p:nvPr/>
        </p:nvSpPr>
        <p:spPr>
          <a:xfrm>
            <a:off x="3563888" y="5811199"/>
            <a:ext cx="2483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Exploring -&gt; Lit review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945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Prior work which motivates detour…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713387"/>
          </a:xfrm>
        </p:spPr>
        <p:txBody>
          <a:bodyPr>
            <a:noAutofit/>
          </a:bodyPr>
          <a:lstStyle/>
          <a:p>
            <a:r>
              <a:rPr lang="en-US" sz="2800" dirty="0" smtClean="0"/>
              <a:t>Tier 2 college students</a:t>
            </a:r>
          </a:p>
          <a:p>
            <a:pPr lvl="1"/>
            <a:r>
              <a:rPr lang="en-US" sz="2400" dirty="0" smtClean="0"/>
              <a:t>Informal survey</a:t>
            </a:r>
          </a:p>
          <a:p>
            <a:pPr lvl="2"/>
            <a:r>
              <a:rPr lang="en-US" sz="2000" dirty="0" smtClean="0"/>
              <a:t>Poor comprehension of Browser tabs</a:t>
            </a:r>
          </a:p>
          <a:p>
            <a:pPr lvl="2"/>
            <a:r>
              <a:rPr lang="en-US" sz="2000" dirty="0" smtClean="0"/>
              <a:t>Using click habits to go to social media sites</a:t>
            </a:r>
          </a:p>
          <a:p>
            <a:pPr lvl="1"/>
            <a:r>
              <a:rPr lang="en-US" sz="2400" dirty="0" smtClean="0"/>
              <a:t>Formal Survey</a:t>
            </a:r>
          </a:p>
          <a:p>
            <a:pPr lvl="2"/>
            <a:r>
              <a:rPr lang="en-US" sz="2000" dirty="0" smtClean="0"/>
              <a:t>claim English understanding, making errors</a:t>
            </a:r>
          </a:p>
          <a:p>
            <a:pPr lvl="2"/>
            <a:r>
              <a:rPr lang="en-US" sz="2000" dirty="0"/>
              <a:t>T</a:t>
            </a:r>
            <a:r>
              <a:rPr lang="en-US" sz="2000" dirty="0" smtClean="0"/>
              <a:t>elugu </a:t>
            </a:r>
            <a:r>
              <a:rPr lang="en-US" sz="2000" dirty="0"/>
              <a:t>instructions for English work</a:t>
            </a:r>
            <a:endParaRPr lang="en-US" sz="2000" dirty="0" smtClean="0"/>
          </a:p>
          <a:p>
            <a:pPr lvl="1"/>
            <a:r>
              <a:rPr lang="en-US" sz="2400" dirty="0" smtClean="0"/>
              <a:t>Informal interactions</a:t>
            </a:r>
          </a:p>
          <a:p>
            <a:pPr lvl="2"/>
            <a:r>
              <a:rPr lang="en-US" sz="2000" dirty="0"/>
              <a:t>stop-pause-explain… method;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err="1" smtClean="0"/>
              <a:t>Renarration</a:t>
            </a:r>
            <a:r>
              <a:rPr lang="en-US" sz="2400" dirty="0" smtClean="0"/>
              <a:t>: Policy &amp; Law not accessible by citizens</a:t>
            </a:r>
          </a:p>
          <a:p>
            <a:pPr lvl="1"/>
            <a:r>
              <a:rPr lang="en-US" sz="2400" dirty="0" smtClean="0"/>
              <a:t>Cultural examples (Ontology talks about wines / pizza)… which are potentially not accessible by all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61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dirty="0" smtClean="0"/>
              <a:t>Prior work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713387"/>
          </a:xfrm>
        </p:spPr>
        <p:txBody>
          <a:bodyPr>
            <a:noAutofit/>
          </a:bodyPr>
          <a:lstStyle/>
          <a:p>
            <a:r>
              <a:rPr lang="en-US" sz="2800" dirty="0" smtClean="0"/>
              <a:t>Software Engineering focus</a:t>
            </a:r>
          </a:p>
          <a:p>
            <a:pPr lvl="1"/>
            <a:r>
              <a:rPr lang="en-US" sz="2400" dirty="0" smtClean="0"/>
              <a:t>“Web page transformation”</a:t>
            </a:r>
          </a:p>
          <a:p>
            <a:pPr lvl="1"/>
            <a:r>
              <a:rPr lang="en-US" sz="2400" dirty="0" smtClean="0"/>
              <a:t>“Semantic </a:t>
            </a:r>
            <a:r>
              <a:rPr lang="en-US" sz="2400" dirty="0"/>
              <a:t>Style </a:t>
            </a:r>
            <a:r>
              <a:rPr lang="en-US" sz="2400" dirty="0" smtClean="0"/>
              <a:t>Sheets”</a:t>
            </a:r>
            <a:endParaRPr lang="en-US" sz="2400" dirty="0"/>
          </a:p>
          <a:p>
            <a:pPr lvl="2"/>
            <a:r>
              <a:rPr lang="en-US" sz="2000" dirty="0"/>
              <a:t>Browser add-on to change Metrics, Forex</a:t>
            </a:r>
            <a:r>
              <a:rPr lang="en-US" sz="2000" dirty="0" smtClean="0"/>
              <a:t>… through find/replace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3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187624" y="1807096"/>
            <a:ext cx="2787445" cy="3112055"/>
          </a:xfrm>
          <a:custGeom>
            <a:avLst/>
            <a:gdLst>
              <a:gd name="connsiteX0" fmla="*/ 0 w 2787445"/>
              <a:gd name="connsiteY0" fmla="*/ 3112055 h 3112055"/>
              <a:gd name="connsiteX1" fmla="*/ 1415845 w 2787445"/>
              <a:gd name="connsiteY1" fmla="*/ 145 h 3112055"/>
              <a:gd name="connsiteX2" fmla="*/ 2787445 w 2787445"/>
              <a:gd name="connsiteY2" fmla="*/ 3008816 h 311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7445" h="3112055">
                <a:moveTo>
                  <a:pt x="0" y="3112055"/>
                </a:moveTo>
                <a:cubicBezTo>
                  <a:pt x="475635" y="1564703"/>
                  <a:pt x="951271" y="17351"/>
                  <a:pt x="1415845" y="145"/>
                </a:cubicBezTo>
                <a:cubicBezTo>
                  <a:pt x="1880419" y="-17061"/>
                  <a:pt x="2333932" y="1495877"/>
                  <a:pt x="2787445" y="3008816"/>
                </a:cubicBezTo>
              </a:path>
            </a:pathLst>
          </a:custGeom>
          <a:solidFill>
            <a:srgbClr val="DCE6F2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Amount of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Web Content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(English)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837511" y="1772816"/>
            <a:ext cx="2787445" cy="3112055"/>
          </a:xfrm>
          <a:custGeom>
            <a:avLst/>
            <a:gdLst>
              <a:gd name="connsiteX0" fmla="*/ 0 w 2787445"/>
              <a:gd name="connsiteY0" fmla="*/ 3112055 h 3112055"/>
              <a:gd name="connsiteX1" fmla="*/ 1415845 w 2787445"/>
              <a:gd name="connsiteY1" fmla="*/ 145 h 3112055"/>
              <a:gd name="connsiteX2" fmla="*/ 2787445 w 2787445"/>
              <a:gd name="connsiteY2" fmla="*/ 3008816 h 311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7445" h="3112055">
                <a:moveTo>
                  <a:pt x="0" y="3112055"/>
                </a:moveTo>
                <a:cubicBezTo>
                  <a:pt x="475635" y="1564703"/>
                  <a:pt x="951271" y="17351"/>
                  <a:pt x="1415845" y="145"/>
                </a:cubicBezTo>
                <a:cubicBezTo>
                  <a:pt x="1880419" y="-17061"/>
                  <a:pt x="2333932" y="1495877"/>
                  <a:pt x="2787445" y="3008816"/>
                </a:cubicBezTo>
              </a:path>
            </a:pathLst>
          </a:custGeom>
          <a:solidFill>
            <a:srgbClr val="FCFCA2">
              <a:alpha val="69804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Amount of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Web Users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seeking sensible information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(Potentially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non-native English Speakers)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1187624" y="1807096"/>
            <a:ext cx="2787445" cy="3112055"/>
          </a:xfrm>
          <a:custGeom>
            <a:avLst/>
            <a:gdLst>
              <a:gd name="connsiteX0" fmla="*/ 0 w 2787445"/>
              <a:gd name="connsiteY0" fmla="*/ 3112055 h 3112055"/>
              <a:gd name="connsiteX1" fmla="*/ 1415845 w 2787445"/>
              <a:gd name="connsiteY1" fmla="*/ 145 h 3112055"/>
              <a:gd name="connsiteX2" fmla="*/ 2787445 w 2787445"/>
              <a:gd name="connsiteY2" fmla="*/ 3008816 h 311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7445" h="3112055">
                <a:moveTo>
                  <a:pt x="0" y="3112055"/>
                </a:moveTo>
                <a:cubicBezTo>
                  <a:pt x="475635" y="1564703"/>
                  <a:pt x="951271" y="17351"/>
                  <a:pt x="1415845" y="145"/>
                </a:cubicBezTo>
                <a:cubicBezTo>
                  <a:pt x="1880419" y="-17061"/>
                  <a:pt x="2333932" y="1495877"/>
                  <a:pt x="2787445" y="3008816"/>
                </a:cubicBezTo>
              </a:path>
            </a:pathLst>
          </a:custGeom>
          <a:solidFill>
            <a:srgbClr val="DCE6F2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Web Content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(English)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837511" y="1772816"/>
            <a:ext cx="2787445" cy="3112055"/>
          </a:xfrm>
          <a:custGeom>
            <a:avLst/>
            <a:gdLst>
              <a:gd name="connsiteX0" fmla="*/ 0 w 2787445"/>
              <a:gd name="connsiteY0" fmla="*/ 3112055 h 3112055"/>
              <a:gd name="connsiteX1" fmla="*/ 1415845 w 2787445"/>
              <a:gd name="connsiteY1" fmla="*/ 145 h 3112055"/>
              <a:gd name="connsiteX2" fmla="*/ 2787445 w 2787445"/>
              <a:gd name="connsiteY2" fmla="*/ 3008816 h 311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7445" h="3112055">
                <a:moveTo>
                  <a:pt x="0" y="3112055"/>
                </a:moveTo>
                <a:cubicBezTo>
                  <a:pt x="475635" y="1564703"/>
                  <a:pt x="951271" y="17351"/>
                  <a:pt x="1415845" y="145"/>
                </a:cubicBezTo>
                <a:cubicBezTo>
                  <a:pt x="1880419" y="-17061"/>
                  <a:pt x="2333932" y="1495877"/>
                  <a:pt x="2787445" y="3008816"/>
                </a:cubicBezTo>
              </a:path>
            </a:pathLst>
          </a:custGeom>
          <a:solidFill>
            <a:srgbClr val="FCFCA2">
              <a:alpha val="69804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Potential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Web </a:t>
            </a:r>
            <a:r>
              <a:rPr lang="en-US" sz="2000" dirty="0" smtClean="0">
                <a:solidFill>
                  <a:schemeClr val="tx1"/>
                </a:solidFill>
              </a:rPr>
              <a:t>Seekers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(non-native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English Speakers)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24257" y="4999694"/>
            <a:ext cx="5759649" cy="1019853"/>
            <a:chOff x="1424257" y="4999694"/>
            <a:chExt cx="5759649" cy="1019853"/>
          </a:xfrm>
        </p:grpSpPr>
        <p:sp>
          <p:nvSpPr>
            <p:cNvPr id="2" name="Right Brace 1"/>
            <p:cNvSpPr/>
            <p:nvPr/>
          </p:nvSpPr>
          <p:spPr>
            <a:xfrm rot="5400000">
              <a:off x="4139757" y="4466376"/>
              <a:ext cx="445531" cy="1512168"/>
            </a:xfrm>
            <a:prstGeom prst="rightBrace">
              <a:avLst>
                <a:gd name="adj1" fmla="val 25889"/>
                <a:gd name="adj2" fmla="val 50000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474470" y="5373216"/>
              <a:ext cx="16680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Satisfied users</a:t>
              </a:r>
            </a:p>
            <a:p>
              <a:pPr algn="ctr"/>
              <a:r>
                <a:rPr lang="en-US" dirty="0" smtClean="0">
                  <a:solidFill>
                    <a:srgbClr val="00B050"/>
                  </a:solidFill>
                </a:rPr>
                <a:t>Utilized content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2513030" y="4468117"/>
              <a:ext cx="445531" cy="1512168"/>
            </a:xfrm>
            <a:prstGeom prst="rightBrace">
              <a:avLst>
                <a:gd name="adj1" fmla="val 25889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24257" y="5374957"/>
              <a:ext cx="1938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00000"/>
                  </a:solidFill>
                </a:rPr>
                <a:t>UNutilized</a:t>
              </a:r>
              <a:r>
                <a:rPr lang="en-US" dirty="0" smtClean="0">
                  <a:solidFill>
                    <a:srgbClr val="C00000"/>
                  </a:solidFill>
                </a:rPr>
                <a:t> content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5753391" y="4479858"/>
              <a:ext cx="445531" cy="1512168"/>
            </a:xfrm>
            <a:prstGeom prst="rightBrace">
              <a:avLst>
                <a:gd name="adj1" fmla="val 25889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80400" y="5386699"/>
              <a:ext cx="1803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C00000"/>
                  </a:solidFill>
                </a:rPr>
                <a:t>UNsatisfied</a:t>
              </a:r>
              <a:r>
                <a:rPr lang="en-US" dirty="0" smtClean="0">
                  <a:solidFill>
                    <a:srgbClr val="C00000"/>
                  </a:solidFill>
                </a:rPr>
                <a:t> users</a:t>
              </a: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6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96296E-6 L -0.12621 0.00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12327 -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W3C’s WAI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The content should be accessible for persons </a:t>
            </a:r>
            <a:r>
              <a:rPr lang="en-AU" dirty="0" smtClean="0">
                <a:solidFill>
                  <a:schemeClr val="bg1">
                    <a:lumMod val="75000"/>
                  </a:schemeClr>
                </a:solidFill>
              </a:rPr>
              <a:t>with disabilities</a:t>
            </a:r>
            <a:r>
              <a:rPr lang="en-AU" dirty="0" smtClean="0"/>
              <a:t> to perceive, understand, and use </a:t>
            </a:r>
          </a:p>
          <a:p>
            <a:pPr marL="514350" indent="-514350">
              <a:buFont typeface="+mj-lt"/>
              <a:buAutoNum type="arabicPeriod"/>
            </a:pPr>
            <a:endParaRPr lang="en-AU" dirty="0" smtClean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Web browsers and media players should be usable for persons </a:t>
            </a:r>
            <a:r>
              <a:rPr lang="en-AU" dirty="0" smtClean="0">
                <a:solidFill>
                  <a:schemeClr val="bg1">
                    <a:lumMod val="75000"/>
                  </a:schemeClr>
                </a:solidFill>
              </a:rPr>
              <a:t>with disabilities</a:t>
            </a:r>
            <a:r>
              <a:rPr lang="en-AU" dirty="0" smtClean="0"/>
              <a:t>. They should be made operable through assistive </a:t>
            </a:r>
            <a:r>
              <a:rPr lang="en-AU" dirty="0" err="1" smtClean="0"/>
              <a:t>techn</a:t>
            </a:r>
            <a:r>
              <a:rPr lang="en-AU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en-AU" dirty="0" smtClean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There should exist some Web authoring tools and </a:t>
            </a:r>
            <a:r>
              <a:rPr lang="en-AU" dirty="0" err="1" smtClean="0"/>
              <a:t>techn</a:t>
            </a:r>
            <a:r>
              <a:rPr lang="en-AU" dirty="0" smtClean="0"/>
              <a:t> to support production of accessible Web content and sites, so that persons </a:t>
            </a:r>
            <a:r>
              <a:rPr lang="en-AU" dirty="0" smtClean="0">
                <a:solidFill>
                  <a:schemeClr val="bg1">
                    <a:lumMod val="75000"/>
                  </a:schemeClr>
                </a:solidFill>
              </a:rPr>
              <a:t>with disabilities </a:t>
            </a:r>
            <a:r>
              <a:rPr lang="en-AU" dirty="0" smtClean="0"/>
              <a:t>can use them effectively. 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3568" y="5373216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WCAG 2.0: Guideline </a:t>
            </a:r>
            <a:r>
              <a:rPr lang="en-AU" dirty="0"/>
              <a:t>1.3 Adaptable: Create content that can be presented in different ways (for example simpler layout) without losing information or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6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– broader </a:t>
            </a:r>
            <a:r>
              <a:rPr lang="en-US" dirty="0" err="1" smtClean="0"/>
              <a:t>defn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Non-native English speakers may not be body disabled but they too have an accessibility problem with content</a:t>
            </a:r>
          </a:p>
          <a:p>
            <a:r>
              <a:rPr lang="en-US" dirty="0" smtClean="0"/>
              <a:t>Language barriers, Cultural barriers, Socio-cognitive barriers can lead to scenarios of inaccessibility</a:t>
            </a:r>
          </a:p>
          <a:p>
            <a:endParaRPr lang="en-US" dirty="0" smtClean="0"/>
          </a:p>
          <a:p>
            <a:r>
              <a:rPr lang="en-US" dirty="0" smtClean="0"/>
              <a:t>W4A paper 2014</a:t>
            </a:r>
          </a:p>
          <a:p>
            <a:pPr lvl="1"/>
            <a:r>
              <a:rPr lang="en-US" dirty="0" smtClean="0"/>
              <a:t>Accessibility </a:t>
            </a:r>
            <a:r>
              <a:rPr lang="en-US" dirty="0" err="1" smtClean="0"/>
              <a:t>defn</a:t>
            </a:r>
            <a:r>
              <a:rPr lang="en-US" dirty="0" smtClean="0"/>
              <a:t> needs to be broad</a:t>
            </a:r>
          </a:p>
          <a:p>
            <a:pPr lvl="1"/>
            <a:r>
              <a:rPr lang="en-US" dirty="0" smtClean="0"/>
              <a:t>Many accessibility barriers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renarration</a:t>
            </a:r>
            <a:r>
              <a:rPr lang="en-US" dirty="0" smtClean="0"/>
              <a:t> technique (using SWEETs) to bridge the gap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</a:t>
            </a:r>
            <a:r>
              <a:rPr lang="en-US" dirty="0" smtClean="0"/>
              <a:t>we re-purpose, re-narrate and re-present existing digital content in novel but personalized ways to increase its accessibility?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we transform existing digital content such that it is much more personally relevant to a diversified user base?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we increase the </a:t>
            </a:r>
            <a:r>
              <a:rPr lang="en-US" dirty="0"/>
              <a:t>comprehension </a:t>
            </a:r>
            <a:r>
              <a:rPr lang="en-US" dirty="0" smtClean="0"/>
              <a:t>of the mostly English digital-content for non-native English speakers?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IIIT-Hyd/SERC/Sai Gollapudi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endSem Apr'15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BDE54-D64E-4E31-AF45-DE9E3D0D21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1209</Words>
  <Application>Microsoft Office PowerPoint</Application>
  <PresentationFormat>On-screen Show (4:3)</PresentationFormat>
  <Paragraphs>245</Paragraphs>
  <Slides>19</Slides>
  <Notes>19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Improved Web Accessibility Through Renarration</vt:lpstr>
      <vt:lpstr>EndSem Update: Visual Data for Blind</vt:lpstr>
      <vt:lpstr>Prior work which motivates detour…</vt:lpstr>
      <vt:lpstr>Prior work …</vt:lpstr>
      <vt:lpstr>Problem Statement</vt:lpstr>
      <vt:lpstr>Problem Statement</vt:lpstr>
      <vt:lpstr>W3C’s WAI expectations</vt:lpstr>
      <vt:lpstr>Accessibility – broader defn.</vt:lpstr>
      <vt:lpstr>Research Questions</vt:lpstr>
      <vt:lpstr>Working to establish</vt:lpstr>
      <vt:lpstr>Renarration: Repurposing, Repackaging, Redelivery</vt:lpstr>
      <vt:lpstr>Potential Approach</vt:lpstr>
      <vt:lpstr>Potential Approach</vt:lpstr>
      <vt:lpstr>PowerPoint Presentation</vt:lpstr>
      <vt:lpstr>Scope</vt:lpstr>
      <vt:lpstr>One book, multiple values</vt:lpstr>
      <vt:lpstr>Fitment of my earlier publications</vt:lpstr>
      <vt:lpstr>Accessibility pitch</vt:lpstr>
      <vt:lpstr>Target: Next Semester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Gollapudi</dc:creator>
  <cp:lastModifiedBy>Sai Gollapudi</cp:lastModifiedBy>
  <cp:revision>22</cp:revision>
  <dcterms:created xsi:type="dcterms:W3CDTF">2015-04-18T15:22:39Z</dcterms:created>
  <dcterms:modified xsi:type="dcterms:W3CDTF">2015-04-20T11:06:15Z</dcterms:modified>
</cp:coreProperties>
</file>