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2" r:id="rId2"/>
    <p:sldId id="266" r:id="rId3"/>
    <p:sldId id="256" r:id="rId4"/>
    <p:sldId id="263" r:id="rId5"/>
    <p:sldId id="264" r:id="rId6"/>
    <p:sldId id="265" r:id="rId7"/>
    <p:sldId id="261" r:id="rId8"/>
    <p:sldId id="267" r:id="rId9"/>
    <p:sldId id="258" r:id="rId10"/>
    <p:sldId id="260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59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87BCF-4359-47C9-A36A-8B93AFED75E3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CC951-0B0D-4D87-A370-73714BD5F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7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7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7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7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0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BF27-9644-4A9A-B099-B41F34F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0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the research potential of Virtual Labs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Sai Gollapudi</a:t>
            </a:r>
          </a:p>
          <a:p>
            <a:r>
              <a:rPr lang="en-US" dirty="0" smtClean="0"/>
              <a:t>July, 2013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Renarration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Language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English Vs. local vernacular (full L2, partial L2 with only instructions in L2)</a:t>
            </a:r>
          </a:p>
          <a:p>
            <a:r>
              <a:rPr lang="en-US" b="1" dirty="0" smtClean="0"/>
              <a:t>Web Technology </a:t>
            </a:r>
            <a:endParaRPr lang="en-US" dirty="0" smtClean="0"/>
          </a:p>
          <a:p>
            <a:pPr lvl="1"/>
            <a:r>
              <a:rPr lang="en-US" dirty="0" smtClean="0"/>
              <a:t>novel and intimidating… especially for those with little or no online exposure… those with maximum print exposure</a:t>
            </a:r>
          </a:p>
          <a:p>
            <a:r>
              <a:rPr lang="en-US" b="1" dirty="0" smtClean="0"/>
              <a:t>Presentation Style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too western; style diff may be required</a:t>
            </a:r>
          </a:p>
          <a:p>
            <a:pPr lvl="1"/>
            <a:r>
              <a:rPr lang="en-US" dirty="0" smtClean="0"/>
              <a:t>Triangle models; direct Vs. Indirect; </a:t>
            </a:r>
          </a:p>
          <a:p>
            <a:r>
              <a:rPr lang="en-US" b="1" dirty="0" smtClean="0"/>
              <a:t>Level of maturity </a:t>
            </a:r>
            <a:endParaRPr lang="en-US" dirty="0" smtClean="0"/>
          </a:p>
          <a:p>
            <a:pPr lvl="1"/>
            <a:r>
              <a:rPr lang="en-US" dirty="0" smtClean="0"/>
              <a:t>Author assumes level X; consumer level might be lower than X</a:t>
            </a:r>
          </a:p>
          <a:p>
            <a:pPr lvl="1"/>
            <a:r>
              <a:rPr lang="en-US" dirty="0" smtClean="0"/>
              <a:t>Indian T2 students may be lower grade level than western peers</a:t>
            </a:r>
          </a:p>
          <a:p>
            <a:r>
              <a:rPr lang="en-US" b="1" dirty="0" smtClean="0"/>
              <a:t>Modality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Some content is best presented in one of the many choice modalities (Text, Audio, Video)… some mathematical concepts (</a:t>
            </a:r>
            <a:r>
              <a:rPr lang="en-US" dirty="0" err="1" smtClean="0"/>
              <a:t>eg</a:t>
            </a:r>
            <a:r>
              <a:rPr lang="en-US" dirty="0" smtClean="0"/>
              <a:t>. Trends) are better represented as graphs than numbers… emotional content, for example, may do well as audio or video (instead of text)</a:t>
            </a:r>
          </a:p>
          <a:p>
            <a:pPr lvl="1"/>
            <a:r>
              <a:rPr lang="en-US" dirty="0" smtClean="0"/>
              <a:t>User preferences also matter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0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VL is not a social web app</a:t>
            </a:r>
          </a:p>
          <a:p>
            <a:r>
              <a:rPr lang="en-US" dirty="0" smtClean="0"/>
              <a:t>Traditional techniques to increase the social networking, collaborating may help in the uptake</a:t>
            </a:r>
          </a:p>
          <a:p>
            <a:r>
              <a:rPr lang="en-US" dirty="0" smtClean="0"/>
              <a:t>Research and development can drive this thread</a:t>
            </a:r>
          </a:p>
          <a:p>
            <a:r>
              <a:rPr lang="en-US" dirty="0" smtClean="0"/>
              <a:t>FOAF type Semantic Web technologies can be used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6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Gamification</a:t>
            </a:r>
            <a:r>
              <a:rPr lang="en-US" dirty="0" smtClean="0"/>
              <a:t> / Serious Games </a:t>
            </a:r>
            <a:endParaRPr lang="en-US" dirty="0"/>
          </a:p>
          <a:p>
            <a:r>
              <a:rPr lang="en-US" dirty="0" smtClean="0"/>
              <a:t>UX </a:t>
            </a:r>
          </a:p>
          <a:p>
            <a:r>
              <a:rPr lang="en-US" dirty="0" err="1" smtClean="0"/>
              <a:t>Funology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are individual app level techniques. Could bring in Semantic Web by making the content (</a:t>
            </a:r>
            <a:r>
              <a:rPr lang="en-US" dirty="0" err="1" smtClean="0"/>
              <a:t>ie</a:t>
            </a:r>
            <a:r>
              <a:rPr lang="en-US" dirty="0" smtClean="0"/>
              <a:t>. Topic) interoperable with other web sources (like wikis, khan academy, </a:t>
            </a:r>
            <a:r>
              <a:rPr lang="en-US" dirty="0" err="1" smtClean="0"/>
              <a:t>youtube</a:t>
            </a:r>
            <a:r>
              <a:rPr lang="en-US" dirty="0" smtClean="0"/>
              <a:t>) etc.</a:t>
            </a:r>
          </a:p>
          <a:p>
            <a:r>
              <a:rPr lang="en-US" dirty="0" smtClean="0"/>
              <a:t>Research on means &amp; ways to make data interoperable; Ontology to allow for interoperability …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8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Pedagogy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Again, this could be about what makes e-learning effective</a:t>
            </a:r>
          </a:p>
          <a:p>
            <a:r>
              <a:rPr lang="en-US" dirty="0" smtClean="0"/>
              <a:t>Serious Gaming is about how to make topic fun for end user</a:t>
            </a:r>
          </a:p>
          <a:p>
            <a:r>
              <a:rPr lang="en-US" dirty="0" err="1" smtClean="0"/>
              <a:t>Gamification</a:t>
            </a:r>
            <a:r>
              <a:rPr lang="en-US" dirty="0" smtClean="0"/>
              <a:t> can be about incorporating playful elements to make subject </a:t>
            </a:r>
            <a:r>
              <a:rPr lang="en-US" dirty="0" err="1" smtClean="0"/>
              <a:t>dissemenation</a:t>
            </a:r>
            <a:r>
              <a:rPr lang="en-US" dirty="0" smtClean="0"/>
              <a:t> easy</a:t>
            </a:r>
          </a:p>
          <a:p>
            <a:r>
              <a:rPr lang="en-US" dirty="0" smtClean="0"/>
              <a:t>However, since India is a collective society (unlike most of the west)… we could explore group games (e.g. for class participation, for sharing of screen at net café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8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Currently VL is limited to author’s control</a:t>
            </a:r>
          </a:p>
          <a:p>
            <a:r>
              <a:rPr lang="en-US" dirty="0" smtClean="0"/>
              <a:t>Can we expand this by interlinking data with other sources like Wikis, Blogs, Khan Academy, YouTube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r>
              <a:rPr lang="en-US" dirty="0" smtClean="0"/>
              <a:t>Also, can we interlink it with University databases? Could help instructor link grades database to this</a:t>
            </a:r>
          </a:p>
          <a:p>
            <a:r>
              <a:rPr lang="en-US" dirty="0" smtClean="0"/>
              <a:t>Semantic technologies for interoperability, data portability can be leveraged.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7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Angle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5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 cloud computing, performance…</a:t>
            </a:r>
          </a:p>
          <a:p>
            <a:r>
              <a:rPr lang="en-US" dirty="0" smtClean="0"/>
              <a:t>About creating SWING like widgets that would enable easy deployment of ideal VLs</a:t>
            </a:r>
          </a:p>
          <a:p>
            <a:r>
              <a:rPr lang="en-US" dirty="0" smtClean="0"/>
              <a:t>Automating the creation, testing of labs</a:t>
            </a:r>
          </a:p>
          <a:p>
            <a:r>
              <a:rPr lang="en-US" dirty="0" smtClean="0"/>
              <a:t>Automating the linking of subjects to other web sources; Pedagogy helper tool</a:t>
            </a:r>
          </a:p>
          <a:p>
            <a:r>
              <a:rPr lang="en-US" dirty="0" smtClean="0"/>
              <a:t>Automating the creation of communities, tests, scoring etc. (academic circles of interest – social web)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Angle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the technology, social angle can help…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Instructor guides / hand-holds the students for some time</a:t>
            </a:r>
          </a:p>
          <a:p>
            <a:r>
              <a:rPr lang="en-US" dirty="0" smtClean="0"/>
              <a:t>Instructor teaches the students how to use the lab (and thru the lab teaches critical thinking, analytical thinking and problem solving approach)</a:t>
            </a:r>
          </a:p>
          <a:p>
            <a:r>
              <a:rPr lang="en-US" dirty="0" smtClean="0"/>
              <a:t>Instructor first gives basic problems to get the students habituated</a:t>
            </a:r>
          </a:p>
          <a:p>
            <a:r>
              <a:rPr lang="en-US" dirty="0" smtClean="0"/>
              <a:t>Instructor then gives higher order problems to lead them thru the learning of the higher order skills</a:t>
            </a:r>
          </a:p>
          <a:p>
            <a:endParaRPr lang="en-US" dirty="0"/>
          </a:p>
          <a:p>
            <a:r>
              <a:rPr lang="en-US" dirty="0" smtClean="0"/>
              <a:t>Can the instructor be virtual? E.g. avatar or video?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5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7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</a:t>
            </a:r>
            <a:r>
              <a:rPr lang="en-US" dirty="0" err="1" smtClean="0"/>
              <a:t>ppt</a:t>
            </a:r>
            <a:r>
              <a:rPr lang="en-US" dirty="0" smtClean="0"/>
              <a:t>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start the discussion on what we can potentially explore (in research) with Virtual Labs (VL)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ppt</a:t>
            </a:r>
            <a:r>
              <a:rPr lang="en-US" dirty="0" smtClean="0"/>
              <a:t> should help in the discussion … which could lead up to a good proposal</a:t>
            </a:r>
          </a:p>
          <a:p>
            <a:endParaRPr lang="en-US" dirty="0"/>
          </a:p>
          <a:p>
            <a:r>
              <a:rPr lang="en-US" dirty="0" smtClean="0"/>
              <a:t>VL is a big concept, implementation, project. What we are discussing here is the VLEAD type VL effort being rolled out here at IIIT-</a:t>
            </a:r>
            <a:r>
              <a:rPr lang="en-US" dirty="0" err="1" smtClean="0"/>
              <a:t>Hyd</a:t>
            </a:r>
            <a:r>
              <a:rPr lang="en-US" dirty="0" smtClean="0"/>
              <a:t>/SERC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77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Many ways to conduct research in VLs</a:t>
            </a:r>
          </a:p>
          <a:p>
            <a:r>
              <a:rPr lang="en-US" dirty="0" smtClean="0"/>
              <a:t>We need to agree on many things</a:t>
            </a:r>
          </a:p>
          <a:p>
            <a:pPr lvl="1"/>
            <a:r>
              <a:rPr lang="en-US" dirty="0" smtClean="0"/>
              <a:t>Our VL/VLEAD scope or MSHRD overall scope?</a:t>
            </a:r>
          </a:p>
          <a:p>
            <a:pPr lvl="1"/>
            <a:r>
              <a:rPr lang="en-US" dirty="0" smtClean="0"/>
              <a:t>Technical, Non-</a:t>
            </a:r>
            <a:r>
              <a:rPr lang="en-US" dirty="0" err="1" smtClean="0"/>
              <a:t>technial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S2W or just Semantic web?</a:t>
            </a:r>
          </a:p>
          <a:p>
            <a:pPr lvl="1"/>
            <a:endParaRPr lang="en-US" dirty="0"/>
          </a:p>
          <a:p>
            <a:r>
              <a:rPr lang="en-US" dirty="0" smtClean="0"/>
              <a:t>Also, how do we overlay research </a:t>
            </a:r>
            <a:r>
              <a:rPr lang="en-US" dirty="0" err="1" smtClean="0"/>
              <a:t>ontop</a:t>
            </a:r>
            <a:r>
              <a:rPr lang="en-US" dirty="0" smtClean="0"/>
              <a:t> of the existing Development effort? Who arbitraries priority differences? How do we allocate resources? Who should be involved in which part?</a:t>
            </a:r>
          </a:p>
          <a:p>
            <a:r>
              <a:rPr lang="en-US" dirty="0" smtClean="0"/>
              <a:t>Many open questions to explore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1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for thought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Devi &amp; </a:t>
            </a:r>
            <a:r>
              <a:rPr lang="en-US" dirty="0" err="1" smtClean="0"/>
              <a:t>Chandan</a:t>
            </a:r>
            <a:r>
              <a:rPr lang="en-US" dirty="0" smtClean="0"/>
              <a:t> know that there is also a research dimension of VL work that is being explored. This may constraint their feature, resource or roadmap deployment. My initial PPT was for that purpose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This </a:t>
            </a:r>
            <a:r>
              <a:rPr lang="en-US" dirty="0" err="1" smtClean="0"/>
              <a:t>ppt</a:t>
            </a:r>
            <a:r>
              <a:rPr lang="en-US" dirty="0" smtClean="0"/>
              <a:t> should allow us to align on thoughts. What are you thinking? Where do you think we should put the emphasis?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also need to figure out how this fits into my (</a:t>
            </a:r>
            <a:r>
              <a:rPr lang="en-US" dirty="0" err="1" smtClean="0"/>
              <a:t>SaiGO</a:t>
            </a:r>
            <a:r>
              <a:rPr lang="en-US" dirty="0" smtClean="0"/>
              <a:t>) PhD directions? Will it complicate my work or enable a easier completion? In the past I have learnt that collaboration could potentially lead to priority mismatches and potential delays – which ought not to effect my PhD timelines.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1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1880" y="908720"/>
            <a:ext cx="17071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Proj</a:t>
            </a:r>
            <a:r>
              <a:rPr lang="en-US" dirty="0" smtClean="0"/>
              <a:t> coordinator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2874" y="2348879"/>
            <a:ext cx="1330814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Lab Sponsor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univ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345806"/>
            <a:ext cx="1563761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Lab Supervisor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(chief contact)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7289" y="3684282"/>
            <a:ext cx="5389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1..n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1098281" y="2995210"/>
            <a:ext cx="7128" cy="35059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83568" y="5210616"/>
            <a:ext cx="2051098" cy="521028"/>
            <a:chOff x="683568" y="4355812"/>
            <a:chExt cx="2051098" cy="521028"/>
          </a:xfrm>
        </p:grpSpPr>
        <p:sp>
          <p:nvSpPr>
            <p:cNvPr id="12" name="TextBox 11"/>
            <p:cNvSpPr txBox="1"/>
            <p:nvPr/>
          </p:nvSpPr>
          <p:spPr>
            <a:xfrm>
              <a:off x="683568" y="4355812"/>
              <a:ext cx="1513363" cy="369332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Lab developer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95736" y="4507508"/>
              <a:ext cx="5389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1..n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140" y="4645585"/>
            <a:ext cx="1874636" cy="439599"/>
            <a:chOff x="703983" y="3790781"/>
            <a:chExt cx="1874636" cy="439599"/>
          </a:xfrm>
        </p:grpSpPr>
        <p:sp>
          <p:nvSpPr>
            <p:cNvPr id="11" name="TextBox 10"/>
            <p:cNvSpPr txBox="1"/>
            <p:nvPr/>
          </p:nvSpPr>
          <p:spPr>
            <a:xfrm>
              <a:off x="703983" y="3790781"/>
              <a:ext cx="1374094" cy="369332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Lab designer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39689" y="3861048"/>
              <a:ext cx="5389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0..n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3567" y="5786680"/>
            <a:ext cx="1968724" cy="553998"/>
            <a:chOff x="683568" y="4850576"/>
            <a:chExt cx="1487248" cy="553998"/>
          </a:xfrm>
        </p:grpSpPr>
        <p:sp>
          <p:nvSpPr>
            <p:cNvPr id="15" name="TextBox 14"/>
            <p:cNvSpPr txBox="1"/>
            <p:nvPr/>
          </p:nvSpPr>
          <p:spPr>
            <a:xfrm>
              <a:off x="683568" y="4850576"/>
              <a:ext cx="842205" cy="369332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Lab tester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3688" y="5035242"/>
              <a:ext cx="407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0..n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8" name="Elbow Connector 17"/>
          <p:cNvCxnSpPr>
            <a:stCxn id="7" idx="2"/>
            <a:endCxn id="11" idx="1"/>
          </p:cNvCxnSpPr>
          <p:nvPr/>
        </p:nvCxnSpPr>
        <p:spPr>
          <a:xfrm rot="5400000">
            <a:off x="474218" y="4199060"/>
            <a:ext cx="838114" cy="424269"/>
          </a:xfrm>
          <a:prstGeom prst="bentConnector4">
            <a:avLst>
              <a:gd name="adj1" fmla="val 38983"/>
              <a:gd name="adj2" fmla="val 15388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2"/>
            <a:endCxn id="12" idx="1"/>
          </p:cNvCxnSpPr>
          <p:nvPr/>
        </p:nvCxnSpPr>
        <p:spPr>
          <a:xfrm rot="5400000">
            <a:off x="192917" y="4482789"/>
            <a:ext cx="1403145" cy="421841"/>
          </a:xfrm>
          <a:prstGeom prst="bentConnector4">
            <a:avLst>
              <a:gd name="adj1" fmla="val 22685"/>
              <a:gd name="adj2" fmla="val 15419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15" idx="1"/>
          </p:cNvCxnSpPr>
          <p:nvPr/>
        </p:nvCxnSpPr>
        <p:spPr>
          <a:xfrm rot="5400000">
            <a:off x="-95116" y="4770820"/>
            <a:ext cx="1979209" cy="421842"/>
          </a:xfrm>
          <a:prstGeom prst="bentConnector4">
            <a:avLst>
              <a:gd name="adj1" fmla="val 15935"/>
              <a:gd name="adj2" fmla="val 15419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37489" y="4149080"/>
            <a:ext cx="2442623" cy="23762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Virtual Labs</a:t>
            </a:r>
            <a:br>
              <a:rPr lang="en-US" sz="2400" b="1" dirty="0" smtClean="0"/>
            </a:br>
            <a:r>
              <a:rPr lang="en-US" sz="2400" b="1" dirty="0" smtClean="0"/>
              <a:t>&amp;</a:t>
            </a:r>
            <a:br>
              <a:rPr lang="en-US" sz="2400" b="1" dirty="0" smtClean="0"/>
            </a:br>
            <a:r>
              <a:rPr lang="en-US" sz="2400" b="1" dirty="0" smtClean="0"/>
              <a:t>ecosystem</a:t>
            </a:r>
            <a:endParaRPr lang="en-US" sz="2400" b="1" dirty="0"/>
          </a:p>
        </p:txBody>
      </p:sp>
      <p:cxnSp>
        <p:nvCxnSpPr>
          <p:cNvPr id="34" name="Straight Arrow Connector 33"/>
          <p:cNvCxnSpPr>
            <a:stCxn id="5" idx="2"/>
            <a:endCxn id="77" idx="0"/>
          </p:cNvCxnSpPr>
          <p:nvPr/>
        </p:nvCxnSpPr>
        <p:spPr>
          <a:xfrm flipH="1">
            <a:off x="4331812" y="1278052"/>
            <a:ext cx="13668" cy="120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3"/>
            <a:endCxn id="32" idx="2"/>
          </p:cNvCxnSpPr>
          <p:nvPr/>
        </p:nvCxnSpPr>
        <p:spPr>
          <a:xfrm flipV="1">
            <a:off x="2196931" y="5337212"/>
            <a:ext cx="940558" cy="5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  <a:endCxn id="32" idx="2"/>
          </p:cNvCxnSpPr>
          <p:nvPr/>
        </p:nvCxnSpPr>
        <p:spPr>
          <a:xfrm>
            <a:off x="2055234" y="4830251"/>
            <a:ext cx="1082255" cy="506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32" idx="2"/>
          </p:cNvCxnSpPr>
          <p:nvPr/>
        </p:nvCxnSpPr>
        <p:spPr>
          <a:xfrm flipV="1">
            <a:off x="1798424" y="5337212"/>
            <a:ext cx="1339065" cy="634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75656" y="404664"/>
            <a:ext cx="13719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Proj</a:t>
            </a:r>
            <a:r>
              <a:rPr lang="en-US" dirty="0" smtClean="0"/>
              <a:t> Sponsor</a:t>
            </a:r>
          </a:p>
        </p:txBody>
      </p:sp>
      <p:cxnSp>
        <p:nvCxnSpPr>
          <p:cNvPr id="56" name="Straight Arrow Connector 55"/>
          <p:cNvCxnSpPr>
            <a:stCxn id="54" idx="2"/>
            <a:endCxn id="5" idx="1"/>
          </p:cNvCxnSpPr>
          <p:nvPr/>
        </p:nvCxnSpPr>
        <p:spPr>
          <a:xfrm>
            <a:off x="2161646" y="773996"/>
            <a:ext cx="1330234" cy="3193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6" idx="0"/>
          </p:cNvCxnSpPr>
          <p:nvPr/>
        </p:nvCxnSpPr>
        <p:spPr>
          <a:xfrm flipH="1">
            <a:off x="1098281" y="773996"/>
            <a:ext cx="1063365" cy="157488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8" idx="2"/>
            <a:endCxn id="11" idx="3"/>
          </p:cNvCxnSpPr>
          <p:nvPr/>
        </p:nvCxnSpPr>
        <p:spPr>
          <a:xfrm flipH="1">
            <a:off x="2055234" y="3654316"/>
            <a:ext cx="1737678" cy="1175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8" idx="2"/>
          </p:cNvCxnSpPr>
          <p:nvPr/>
        </p:nvCxnSpPr>
        <p:spPr>
          <a:xfrm flipH="1">
            <a:off x="2195736" y="3654316"/>
            <a:ext cx="1597176" cy="1711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8" idx="2"/>
            <a:endCxn id="15" idx="3"/>
          </p:cNvCxnSpPr>
          <p:nvPr/>
        </p:nvCxnSpPr>
        <p:spPr>
          <a:xfrm flipH="1">
            <a:off x="1798424" y="3654316"/>
            <a:ext cx="1994488" cy="2317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Brace 71"/>
          <p:cNvSpPr/>
          <p:nvPr/>
        </p:nvSpPr>
        <p:spPr>
          <a:xfrm>
            <a:off x="5940152" y="4205104"/>
            <a:ext cx="180020" cy="776637"/>
          </a:xfrm>
          <a:prstGeom prst="rightBrace">
            <a:avLst>
              <a:gd name="adj1" fmla="val 42966"/>
              <a:gd name="adj2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>
            <a:off x="5940152" y="5244651"/>
            <a:ext cx="180020" cy="776637"/>
          </a:xfrm>
          <a:prstGeom prst="rightBrace">
            <a:avLst>
              <a:gd name="adj1" fmla="val 42966"/>
              <a:gd name="adj2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084168" y="4437112"/>
            <a:ext cx="2055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User group profile 1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84168" y="5435932"/>
            <a:ext cx="20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User group profile 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31583" y="2483604"/>
            <a:ext cx="12004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Proj</a:t>
            </a:r>
            <a:r>
              <a:rPr lang="en-US" dirty="0" smtClean="0"/>
              <a:t> admin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97799" y="3284984"/>
            <a:ext cx="19902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Proj</a:t>
            </a:r>
            <a:r>
              <a:rPr lang="en-US" dirty="0" smtClean="0"/>
              <a:t> technical team</a:t>
            </a:r>
          </a:p>
        </p:txBody>
      </p:sp>
      <p:cxnSp>
        <p:nvCxnSpPr>
          <p:cNvPr id="82" name="Straight Arrow Connector 81"/>
          <p:cNvCxnSpPr>
            <a:stCxn id="6" idx="3"/>
            <a:endCxn id="77" idx="1"/>
          </p:cNvCxnSpPr>
          <p:nvPr/>
        </p:nvCxnSpPr>
        <p:spPr>
          <a:xfrm flipV="1">
            <a:off x="1763688" y="2668270"/>
            <a:ext cx="1967895" cy="37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3"/>
            <a:endCxn id="77" idx="1"/>
          </p:cNvCxnSpPr>
          <p:nvPr/>
        </p:nvCxnSpPr>
        <p:spPr>
          <a:xfrm flipV="1">
            <a:off x="1887289" y="2668270"/>
            <a:ext cx="1844294" cy="100070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" idx="2"/>
            <a:endCxn id="78" idx="0"/>
          </p:cNvCxnSpPr>
          <p:nvPr/>
        </p:nvCxnSpPr>
        <p:spPr>
          <a:xfrm flipH="1">
            <a:off x="3792912" y="1278052"/>
            <a:ext cx="552568" cy="2006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77" idx="3"/>
            <a:endCxn id="32" idx="7"/>
          </p:cNvCxnSpPr>
          <p:nvPr/>
        </p:nvCxnSpPr>
        <p:spPr>
          <a:xfrm>
            <a:off x="4932040" y="2668270"/>
            <a:ext cx="290358" cy="18288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78" idx="3"/>
            <a:endCxn id="32" idx="7"/>
          </p:cNvCxnSpPr>
          <p:nvPr/>
        </p:nvCxnSpPr>
        <p:spPr>
          <a:xfrm>
            <a:off x="4788024" y="3469650"/>
            <a:ext cx="434374" cy="10274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483768" y="2636912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governance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987824" y="3645024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ecosystem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136" y="706552"/>
            <a:ext cx="3106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Various stakeholders for VL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3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24128" y="2995210"/>
            <a:ext cx="1872208" cy="474440"/>
          </a:xfrm>
          <a:prstGeom prst="ellipse">
            <a:avLst/>
          </a:prstGeom>
          <a:ln>
            <a:solidFill>
              <a:srgbClr val="F47D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Researchers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3"/>
            <a:endCxn id="32" idx="7"/>
          </p:cNvCxnSpPr>
          <p:nvPr/>
        </p:nvCxnSpPr>
        <p:spPr>
          <a:xfrm flipH="1">
            <a:off x="5222398" y="3400170"/>
            <a:ext cx="775909" cy="1096906"/>
          </a:xfrm>
          <a:prstGeom prst="straightConnector1">
            <a:avLst/>
          </a:prstGeom>
          <a:ln w="28575">
            <a:solidFill>
              <a:srgbClr val="F47D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  <a:endCxn id="78" idx="3"/>
          </p:cNvCxnSpPr>
          <p:nvPr/>
        </p:nvCxnSpPr>
        <p:spPr>
          <a:xfrm flipH="1">
            <a:off x="4788024" y="3232430"/>
            <a:ext cx="936104" cy="237220"/>
          </a:xfrm>
          <a:prstGeom prst="straightConnector1">
            <a:avLst/>
          </a:prstGeom>
          <a:ln w="28575">
            <a:solidFill>
              <a:srgbClr val="F47D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5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potential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End-user uptake 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Technical (back-end) 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Social angle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of these above three points are now discussed in a separate section.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0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End-user uptake of VL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9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&amp; 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to make VL a “killer app” amongst tier 2/ tier 3 students at least?</a:t>
            </a:r>
          </a:p>
          <a:p>
            <a:r>
              <a:rPr lang="en-US" dirty="0" smtClean="0"/>
              <a:t>How to increase uptake?</a:t>
            </a:r>
          </a:p>
          <a:p>
            <a:r>
              <a:rPr lang="en-US" dirty="0" smtClean="0"/>
              <a:t>How to increase its reach? Also into new geographies beyond India (e.g. Africa)?</a:t>
            </a:r>
          </a:p>
          <a:p>
            <a:endParaRPr lang="en-US" dirty="0" smtClean="0"/>
          </a:p>
          <a:p>
            <a:r>
              <a:rPr lang="en-US" dirty="0" smtClean="0"/>
              <a:t>Assumption that is driving this thread: </a:t>
            </a:r>
          </a:p>
          <a:p>
            <a:pPr lvl="1"/>
            <a:r>
              <a:rPr lang="en-US" dirty="0" smtClean="0"/>
              <a:t>We feel that VL uptake is not yet in the 1000s level that MSHRD or other stakeholders are expecting. So, what is the problem and how to overcome it?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2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Potential reasons for not having uptake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Language barrier; i.e. digital divide; accessibility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social; content is too individualistic; end-users are not used to learning like this; make VL social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interoperable; VL is an island of data; not enough linking to other sites hosting similar /related and extended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Current content is not compelling enough – the topics addressed are not of interest or of too high a level; need to see how the topics fit the curriculum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Delivery of content is not “usability” enough. UX is not compelling (-&gt; </a:t>
            </a:r>
            <a:r>
              <a:rPr lang="en-US" dirty="0" err="1" smtClean="0"/>
              <a:t>gamification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Content is not exhaustive enough. Lot of hullabaloo for too few a points… and that too not explained in a detailed enough way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LMS links; student can’t tell if learning is happening; instructor can not give / not give grades on the assessment… no assessment; no history; no persistence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Experimentation can uncover the real issues</a:t>
            </a:r>
          </a:p>
          <a:p>
            <a:r>
              <a:rPr lang="en-US" dirty="0" smtClean="0"/>
              <a:t>The issues could be categorized into</a:t>
            </a:r>
          </a:p>
          <a:p>
            <a:pPr lvl="1"/>
            <a:r>
              <a:rPr lang="en-US" dirty="0" smtClean="0"/>
              <a:t>accessibility and </a:t>
            </a:r>
            <a:r>
              <a:rPr lang="en-US" dirty="0" err="1" smtClean="0"/>
              <a:t>renarration</a:t>
            </a:r>
            <a:r>
              <a:rPr lang="en-US" dirty="0" smtClean="0"/>
              <a:t> related</a:t>
            </a:r>
          </a:p>
          <a:p>
            <a:pPr lvl="1"/>
            <a:r>
              <a:rPr lang="en-US" dirty="0" smtClean="0"/>
              <a:t>Social Web</a:t>
            </a:r>
          </a:p>
          <a:p>
            <a:pPr lvl="1"/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Digital Pedagogy techniques</a:t>
            </a:r>
          </a:p>
          <a:p>
            <a:pPr lvl="1"/>
            <a:r>
              <a:rPr lang="en-US" dirty="0" smtClean="0"/>
              <a:t>Interoperability of content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6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Accessibility / </a:t>
            </a:r>
            <a:r>
              <a:rPr lang="en-US" dirty="0" err="1" smtClean="0"/>
              <a:t>Renarration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Tier 2 &amp; 3 students may be faced with issues of Unfamiliarity &amp; language </a:t>
            </a:r>
          </a:p>
          <a:p>
            <a:pPr lvl="1"/>
            <a:r>
              <a:rPr lang="en-US" dirty="0" smtClean="0"/>
              <a:t>Unfamiliarity of subject – and they lack critical / analytical thinking to understand something foreign</a:t>
            </a:r>
          </a:p>
          <a:p>
            <a:pPr lvl="2"/>
            <a:r>
              <a:rPr lang="en-US" dirty="0" smtClean="0"/>
              <a:t>Related to Lab, research, domain / content…</a:t>
            </a:r>
          </a:p>
          <a:p>
            <a:pPr lvl="2"/>
            <a:r>
              <a:rPr lang="en-US" dirty="0" smtClean="0"/>
              <a:t>Related to web apps</a:t>
            </a:r>
          </a:p>
          <a:p>
            <a:pPr lvl="2"/>
            <a:r>
              <a:rPr lang="en-US" dirty="0" smtClean="0"/>
              <a:t>Related to problem based learning, constructivist thinking… (mostly coming from paper based thought process, spoon fed, told what to think etc.)</a:t>
            </a:r>
          </a:p>
          <a:p>
            <a:pPr lvl="1"/>
            <a:r>
              <a:rPr lang="en-US" dirty="0" smtClean="0"/>
              <a:t>Language: non-English speakers learning from English content.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0.1/ 29 Jun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BF27-9644-4A9A-B099-B41F34F8F5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1424</Words>
  <Application>Microsoft Office PowerPoint</Application>
  <PresentationFormat>On-screen Show (4:3)</PresentationFormat>
  <Paragraphs>195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Exploring the research potential of Virtual Labs</vt:lpstr>
      <vt:lpstr>Goal of this ppt deck</vt:lpstr>
      <vt:lpstr>Various stakeholders for VL</vt:lpstr>
      <vt:lpstr>Areas of potential research</vt:lpstr>
      <vt:lpstr>End-user uptake of VL</vt:lpstr>
      <vt:lpstr>Aims &amp; Objectives</vt:lpstr>
      <vt:lpstr>Potential reasons for not having uptake</vt:lpstr>
      <vt:lpstr>PowerPoint Presentation</vt:lpstr>
      <vt:lpstr>Accessibility / Renarration</vt:lpstr>
      <vt:lpstr>Renarration</vt:lpstr>
      <vt:lpstr>Social Web</vt:lpstr>
      <vt:lpstr>Usability</vt:lpstr>
      <vt:lpstr>Digital Pedagogy</vt:lpstr>
      <vt:lpstr>Interoperability of content</vt:lpstr>
      <vt:lpstr>Technical Angle</vt:lpstr>
      <vt:lpstr>PowerPoint Presentation</vt:lpstr>
      <vt:lpstr>Social Angle</vt:lpstr>
      <vt:lpstr>Beyond the technology, social angle can help…</vt:lpstr>
      <vt:lpstr>Summary</vt:lpstr>
      <vt:lpstr>Summary</vt:lpstr>
      <vt:lpstr>Next steps for thought alignment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Gollapudi</dc:creator>
  <cp:lastModifiedBy>Sai Gollapudi</cp:lastModifiedBy>
  <cp:revision>16</cp:revision>
  <dcterms:created xsi:type="dcterms:W3CDTF">2013-07-17T06:31:31Z</dcterms:created>
  <dcterms:modified xsi:type="dcterms:W3CDTF">2013-07-29T12:00:58Z</dcterms:modified>
</cp:coreProperties>
</file>