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81" r:id="rId3"/>
    <p:sldId id="275" r:id="rId4"/>
    <p:sldId id="257" r:id="rId5"/>
    <p:sldId id="270" r:id="rId6"/>
    <p:sldId id="269" r:id="rId7"/>
    <p:sldId id="272" r:id="rId8"/>
    <p:sldId id="271" r:id="rId9"/>
    <p:sldId id="276" r:id="rId10"/>
    <p:sldId id="274" r:id="rId11"/>
    <p:sldId id="273" r:id="rId12"/>
    <p:sldId id="258" r:id="rId13"/>
    <p:sldId id="277" r:id="rId14"/>
    <p:sldId id="259" r:id="rId15"/>
    <p:sldId id="260" r:id="rId16"/>
    <p:sldId id="263" r:id="rId17"/>
    <p:sldId id="279" r:id="rId18"/>
    <p:sldId id="280" r:id="rId19"/>
    <p:sldId id="262" r:id="rId20"/>
    <p:sldId id="264" r:id="rId21"/>
    <p:sldId id="266" r:id="rId22"/>
    <p:sldId id="278" r:id="rId23"/>
    <p:sldId id="284" r:id="rId24"/>
    <p:sldId id="286" r:id="rId25"/>
    <p:sldId id="294" r:id="rId26"/>
    <p:sldId id="287" r:id="rId27"/>
    <p:sldId id="288" r:id="rId28"/>
    <p:sldId id="289" r:id="rId29"/>
    <p:sldId id="290" r:id="rId30"/>
    <p:sldId id="291" r:id="rId31"/>
    <p:sldId id="282" r:id="rId32"/>
    <p:sldId id="283" r:id="rId33"/>
    <p:sldId id="293"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782"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C8B692-BDA6-4283-B160-7243FB3F02FB}" type="datetimeFigureOut">
              <a:rPr lang="en-US" smtClean="0"/>
              <a:t>10/23/2015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294A58-FC81-4BE3-AD49-8364892E4DBD}" type="slidenum">
              <a:rPr lang="en-US" smtClean="0"/>
              <a:t>‹#›</a:t>
            </a:fld>
            <a:endParaRPr lang="en-US"/>
          </a:p>
        </p:txBody>
      </p:sp>
    </p:spTree>
    <p:extLst>
      <p:ext uri="{BB962C8B-B14F-4D97-AF65-F5344CB8AC3E}">
        <p14:creationId xmlns:p14="http://schemas.microsoft.com/office/powerpoint/2010/main" val="2982122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w3.org/2007/Talks/0130-sb-W3CTechSemWeb/layerCake-4.png"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www.just2good.co.uk/images/gif/tcpipstack.gif"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98CA395-C694-4BBE-91FD-84C7146FE88C}" type="slidenum">
              <a:rPr lang="en-IN"/>
              <a:pPr/>
              <a:t>5</a:t>
            </a:fld>
            <a:endParaRPr lang="en-IN"/>
          </a:p>
        </p:txBody>
      </p:sp>
      <p:sp>
        <p:nvSpPr>
          <p:cNvPr id="11265"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17E9D7A-341B-4AD1-92B0-C39C3F0E1A4D}" type="slidenum">
              <a:rPr lang="en-IN"/>
              <a:pPr/>
              <a:t>27</a:t>
            </a:fld>
            <a:endParaRPr lang="en-IN"/>
          </a:p>
        </p:txBody>
      </p:sp>
      <p:sp>
        <p:nvSpPr>
          <p:cNvPr id="15361"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2"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870CD99-9A4D-4719-B838-80B49D2AFBB2}" type="slidenum">
              <a:rPr lang="en-IN"/>
              <a:pPr/>
              <a:t>28</a:t>
            </a:fld>
            <a:endParaRPr lang="en-IN"/>
          </a:p>
        </p:txBody>
      </p:sp>
      <p:sp>
        <p:nvSpPr>
          <p:cNvPr id="16385"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6"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2094C3B-C351-4085-89A4-57C496D5BAEF}" type="slidenum">
              <a:rPr lang="en-IN"/>
              <a:pPr/>
              <a:t>29</a:t>
            </a:fld>
            <a:endParaRPr lang="en-IN"/>
          </a:p>
        </p:txBody>
      </p:sp>
      <p:sp>
        <p:nvSpPr>
          <p:cNvPr id="17409"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0"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D7A1A38-51F1-4908-A123-861EBBF79109}" type="slidenum">
              <a:rPr lang="en-IN"/>
              <a:pPr/>
              <a:t>30</a:t>
            </a:fld>
            <a:endParaRPr lang="en-IN"/>
          </a:p>
        </p:txBody>
      </p:sp>
      <p:sp>
        <p:nvSpPr>
          <p:cNvPr id="18433"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4"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ACFCA5D-EE50-49B7-95B0-4B3EAB27C7FE}" type="slidenum">
              <a:rPr lang="en-IN"/>
              <a:pPr/>
              <a:t>33</a:t>
            </a:fld>
            <a:endParaRPr lang="en-IN"/>
          </a:p>
        </p:txBody>
      </p:sp>
      <p:sp>
        <p:nvSpPr>
          <p:cNvPr id="20481"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2"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98CA395-C694-4BBE-91FD-84C7146FE88C}" type="slidenum">
              <a:rPr lang="en-IN"/>
              <a:pPr/>
              <a:t>8</a:t>
            </a:fld>
            <a:endParaRPr lang="en-IN"/>
          </a:p>
        </p:txBody>
      </p:sp>
      <p:sp>
        <p:nvSpPr>
          <p:cNvPr id="11265"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web page modification can be reduced / abstracted in CSE as “semantic transformation” of web content</a:t>
            </a:r>
          </a:p>
          <a:p>
            <a:endParaRPr lang="en-US" dirty="0"/>
          </a:p>
        </p:txBody>
      </p:sp>
      <p:sp>
        <p:nvSpPr>
          <p:cNvPr id="4" name="Slide Number Placeholder 3"/>
          <p:cNvSpPr>
            <a:spLocks noGrp="1"/>
          </p:cNvSpPr>
          <p:nvPr>
            <p:ph type="sldNum" sz="quarter" idx="10"/>
          </p:nvPr>
        </p:nvSpPr>
        <p:spPr/>
        <p:txBody>
          <a:bodyPr/>
          <a:lstStyle/>
          <a:p>
            <a:fld id="{E2294A58-FC81-4BE3-AD49-8364892E4DBD}" type="slidenum">
              <a:rPr lang="en-US" smtClean="0"/>
              <a:t>12</a:t>
            </a:fld>
            <a:endParaRPr lang="en-US"/>
          </a:p>
        </p:txBody>
      </p:sp>
    </p:spTree>
    <p:extLst>
      <p:ext uri="{BB962C8B-B14F-4D97-AF65-F5344CB8AC3E}">
        <p14:creationId xmlns:p14="http://schemas.microsoft.com/office/powerpoint/2010/main" val="1107256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web page modification can be reduced / abstracted in CSE as “semantic transformation” of web content</a:t>
            </a:r>
          </a:p>
          <a:p>
            <a:r>
              <a:rPr lang="en-US" dirty="0" smtClean="0"/>
              <a:t>http://computernetworkhomeworkhelp.com/wp-content/uploads/2014/01/comparision.png</a:t>
            </a:r>
          </a:p>
          <a:p>
            <a:endParaRPr lang="en-US" dirty="0"/>
          </a:p>
        </p:txBody>
      </p:sp>
      <p:sp>
        <p:nvSpPr>
          <p:cNvPr id="4" name="Slide Number Placeholder 3"/>
          <p:cNvSpPr>
            <a:spLocks noGrp="1"/>
          </p:cNvSpPr>
          <p:nvPr>
            <p:ph type="sldNum" sz="quarter" idx="10"/>
          </p:nvPr>
        </p:nvSpPr>
        <p:spPr/>
        <p:txBody>
          <a:bodyPr/>
          <a:lstStyle/>
          <a:p>
            <a:fld id="{E2294A58-FC81-4BE3-AD49-8364892E4DBD}" type="slidenum">
              <a:rPr lang="en-US" smtClean="0"/>
              <a:t>13</a:t>
            </a:fld>
            <a:endParaRPr lang="en-US"/>
          </a:p>
        </p:txBody>
      </p:sp>
    </p:spTree>
    <p:extLst>
      <p:ext uri="{BB962C8B-B14F-4D97-AF65-F5344CB8AC3E}">
        <p14:creationId xmlns:p14="http://schemas.microsoft.com/office/powerpoint/2010/main" val="1107256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http://www.cbsesyllabus.in/class-11/business-studies-class-11-syllabus</a:t>
            </a:r>
            <a:endParaRPr lang="en-US" dirty="0"/>
          </a:p>
        </p:txBody>
      </p:sp>
      <p:sp>
        <p:nvSpPr>
          <p:cNvPr id="4" name="Slide Number Placeholder 3"/>
          <p:cNvSpPr>
            <a:spLocks noGrp="1"/>
          </p:cNvSpPr>
          <p:nvPr>
            <p:ph type="sldNum" sz="quarter" idx="10"/>
          </p:nvPr>
        </p:nvSpPr>
        <p:spPr/>
        <p:txBody>
          <a:bodyPr/>
          <a:lstStyle/>
          <a:p>
            <a:fld id="{E2294A58-FC81-4BE3-AD49-8364892E4DBD}" type="slidenum">
              <a:rPr lang="en-US" smtClean="0"/>
              <a:t>18</a:t>
            </a:fld>
            <a:endParaRPr lang="en-US"/>
          </a:p>
        </p:txBody>
      </p:sp>
    </p:spTree>
    <p:extLst>
      <p:ext uri="{BB962C8B-B14F-4D97-AF65-F5344CB8AC3E}">
        <p14:creationId xmlns:p14="http://schemas.microsoft.com/office/powerpoint/2010/main" val="1852556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294A58-FC81-4BE3-AD49-8364892E4DBD}" type="slidenum">
              <a:rPr lang="en-US" smtClean="0"/>
              <a:t>22</a:t>
            </a:fld>
            <a:endParaRPr lang="en-US"/>
          </a:p>
        </p:txBody>
      </p:sp>
    </p:spTree>
    <p:extLst>
      <p:ext uri="{BB962C8B-B14F-4D97-AF65-F5344CB8AC3E}">
        <p14:creationId xmlns:p14="http://schemas.microsoft.com/office/powerpoint/2010/main" val="499363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B2DAA1F-906A-45B5-ACA0-511D2164F1A5}" type="slidenum">
              <a:rPr lang="en-IN"/>
              <a:pPr/>
              <a:t>24</a:t>
            </a:fld>
            <a:endParaRPr lang="en-IN"/>
          </a:p>
        </p:txBody>
      </p:sp>
      <p:sp>
        <p:nvSpPr>
          <p:cNvPr id="13313"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4"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a:tabLst>
                <a:tab pos="393869" algn="l"/>
                <a:tab pos="787737" algn="l"/>
                <a:tab pos="1181606" algn="l"/>
                <a:tab pos="1575474" algn="l"/>
                <a:tab pos="1969343" algn="l"/>
                <a:tab pos="2363211" algn="l"/>
                <a:tab pos="2757079" algn="l"/>
              </a:tabLst>
              <a:defRPr>
                <a:solidFill>
                  <a:schemeClr val="tx1"/>
                </a:solidFill>
                <a:latin typeface="Arial" charset="0"/>
                <a:ea typeface="Droid Sans Fallback" charset="0"/>
                <a:cs typeface="Droid Sans Fallback" charset="0"/>
              </a:defRPr>
            </a:lvl1pPr>
            <a:lvl2pPr eaLnBrk="0">
              <a:tabLst>
                <a:tab pos="393869" algn="l"/>
                <a:tab pos="787737" algn="l"/>
                <a:tab pos="1181606" algn="l"/>
                <a:tab pos="1575474" algn="l"/>
                <a:tab pos="1969343" algn="l"/>
                <a:tab pos="2363211" algn="l"/>
                <a:tab pos="2757079" algn="l"/>
              </a:tabLst>
              <a:defRPr>
                <a:solidFill>
                  <a:schemeClr val="tx1"/>
                </a:solidFill>
                <a:latin typeface="Arial" charset="0"/>
                <a:ea typeface="Droid Sans Fallback" charset="0"/>
                <a:cs typeface="Droid Sans Fallback" charset="0"/>
              </a:defRPr>
            </a:lvl2pPr>
            <a:lvl3pPr eaLnBrk="0">
              <a:tabLst>
                <a:tab pos="393869" algn="l"/>
                <a:tab pos="787737" algn="l"/>
                <a:tab pos="1181606" algn="l"/>
                <a:tab pos="1575474" algn="l"/>
                <a:tab pos="1969343" algn="l"/>
                <a:tab pos="2363211" algn="l"/>
                <a:tab pos="2757079" algn="l"/>
              </a:tabLst>
              <a:defRPr>
                <a:solidFill>
                  <a:schemeClr val="tx1"/>
                </a:solidFill>
                <a:latin typeface="Arial" charset="0"/>
                <a:ea typeface="Droid Sans Fallback" charset="0"/>
                <a:cs typeface="Droid Sans Fallback" charset="0"/>
              </a:defRPr>
            </a:lvl3pPr>
            <a:lvl4pPr eaLnBrk="0">
              <a:tabLst>
                <a:tab pos="393869" algn="l"/>
                <a:tab pos="787737" algn="l"/>
                <a:tab pos="1181606" algn="l"/>
                <a:tab pos="1575474" algn="l"/>
                <a:tab pos="1969343" algn="l"/>
                <a:tab pos="2363211" algn="l"/>
                <a:tab pos="2757079" algn="l"/>
              </a:tabLst>
              <a:defRPr>
                <a:solidFill>
                  <a:schemeClr val="tx1"/>
                </a:solidFill>
                <a:latin typeface="Arial" charset="0"/>
                <a:ea typeface="Droid Sans Fallback" charset="0"/>
                <a:cs typeface="Droid Sans Fallback" charset="0"/>
              </a:defRPr>
            </a:lvl4pPr>
            <a:lvl5pPr eaLnBrk="0">
              <a:tabLst>
                <a:tab pos="393869" algn="l"/>
                <a:tab pos="787737" algn="l"/>
                <a:tab pos="1181606" algn="l"/>
                <a:tab pos="1575474" algn="l"/>
                <a:tab pos="1969343" algn="l"/>
                <a:tab pos="2363211" algn="l"/>
                <a:tab pos="2757079" algn="l"/>
              </a:tabLst>
              <a:defRPr>
                <a:solidFill>
                  <a:schemeClr val="tx1"/>
                </a:solidFill>
                <a:latin typeface="Arial" charset="0"/>
                <a:ea typeface="Droid Sans Fallback" charset="0"/>
                <a:cs typeface="Droid Sans Fallback" charset="0"/>
              </a:defRPr>
            </a:lvl5pPr>
            <a:lvl6pPr marL="2204550" indent="-200414" defTabSz="393869" eaLnBrk="0" fontAlgn="base" hangingPunct="0">
              <a:lnSpc>
                <a:spcPct val="94000"/>
              </a:lnSpc>
              <a:spcBef>
                <a:spcPct val="0"/>
              </a:spcBef>
              <a:spcAft>
                <a:spcPct val="0"/>
              </a:spcAft>
              <a:buClr>
                <a:srgbClr val="000000"/>
              </a:buClr>
              <a:buSzPct val="100000"/>
              <a:buFont typeface="Times New Roman" pitchFamily="16" charset="0"/>
              <a:tabLst>
                <a:tab pos="393869" algn="l"/>
                <a:tab pos="787737" algn="l"/>
                <a:tab pos="1181606" algn="l"/>
                <a:tab pos="1575474" algn="l"/>
                <a:tab pos="1969343" algn="l"/>
                <a:tab pos="2363211" algn="l"/>
                <a:tab pos="2757079" algn="l"/>
              </a:tabLst>
              <a:defRPr>
                <a:solidFill>
                  <a:schemeClr val="tx1"/>
                </a:solidFill>
                <a:latin typeface="Arial" charset="0"/>
                <a:ea typeface="Droid Sans Fallback" charset="0"/>
                <a:cs typeface="Droid Sans Fallback" charset="0"/>
              </a:defRPr>
            </a:lvl6pPr>
            <a:lvl7pPr marL="2605377" indent="-200414" defTabSz="393869" eaLnBrk="0" fontAlgn="base" hangingPunct="0">
              <a:lnSpc>
                <a:spcPct val="94000"/>
              </a:lnSpc>
              <a:spcBef>
                <a:spcPct val="0"/>
              </a:spcBef>
              <a:spcAft>
                <a:spcPct val="0"/>
              </a:spcAft>
              <a:buClr>
                <a:srgbClr val="000000"/>
              </a:buClr>
              <a:buSzPct val="100000"/>
              <a:buFont typeface="Times New Roman" pitchFamily="16" charset="0"/>
              <a:tabLst>
                <a:tab pos="393869" algn="l"/>
                <a:tab pos="787737" algn="l"/>
                <a:tab pos="1181606" algn="l"/>
                <a:tab pos="1575474" algn="l"/>
                <a:tab pos="1969343" algn="l"/>
                <a:tab pos="2363211" algn="l"/>
                <a:tab pos="2757079" algn="l"/>
              </a:tabLst>
              <a:defRPr>
                <a:solidFill>
                  <a:schemeClr val="tx1"/>
                </a:solidFill>
                <a:latin typeface="Arial" charset="0"/>
                <a:ea typeface="Droid Sans Fallback" charset="0"/>
                <a:cs typeface="Droid Sans Fallback" charset="0"/>
              </a:defRPr>
            </a:lvl7pPr>
            <a:lvl8pPr marL="3006204" indent="-200414" defTabSz="393869" eaLnBrk="0" fontAlgn="base" hangingPunct="0">
              <a:lnSpc>
                <a:spcPct val="94000"/>
              </a:lnSpc>
              <a:spcBef>
                <a:spcPct val="0"/>
              </a:spcBef>
              <a:spcAft>
                <a:spcPct val="0"/>
              </a:spcAft>
              <a:buClr>
                <a:srgbClr val="000000"/>
              </a:buClr>
              <a:buSzPct val="100000"/>
              <a:buFont typeface="Times New Roman" pitchFamily="16" charset="0"/>
              <a:tabLst>
                <a:tab pos="393869" algn="l"/>
                <a:tab pos="787737" algn="l"/>
                <a:tab pos="1181606" algn="l"/>
                <a:tab pos="1575474" algn="l"/>
                <a:tab pos="1969343" algn="l"/>
                <a:tab pos="2363211" algn="l"/>
                <a:tab pos="2757079" algn="l"/>
              </a:tabLst>
              <a:defRPr>
                <a:solidFill>
                  <a:schemeClr val="tx1"/>
                </a:solidFill>
                <a:latin typeface="Arial" charset="0"/>
                <a:ea typeface="Droid Sans Fallback" charset="0"/>
                <a:cs typeface="Droid Sans Fallback" charset="0"/>
              </a:defRPr>
            </a:lvl8pPr>
            <a:lvl9pPr marL="3407032" indent="-200414" defTabSz="393869" eaLnBrk="0" fontAlgn="base" hangingPunct="0">
              <a:lnSpc>
                <a:spcPct val="94000"/>
              </a:lnSpc>
              <a:spcBef>
                <a:spcPct val="0"/>
              </a:spcBef>
              <a:spcAft>
                <a:spcPct val="0"/>
              </a:spcAft>
              <a:buClr>
                <a:srgbClr val="000000"/>
              </a:buClr>
              <a:buSzPct val="100000"/>
              <a:buFont typeface="Times New Roman" pitchFamily="16" charset="0"/>
              <a:tabLst>
                <a:tab pos="393869" algn="l"/>
                <a:tab pos="787737" algn="l"/>
                <a:tab pos="1181606" algn="l"/>
                <a:tab pos="1575474" algn="l"/>
                <a:tab pos="1969343" algn="l"/>
                <a:tab pos="2363211" algn="l"/>
                <a:tab pos="2757079" algn="l"/>
              </a:tabLst>
              <a:defRPr>
                <a:solidFill>
                  <a:schemeClr val="tx1"/>
                </a:solidFill>
                <a:latin typeface="Arial" charset="0"/>
                <a:ea typeface="Droid Sans Fallback" charset="0"/>
                <a:cs typeface="Droid Sans Fallback" charset="0"/>
              </a:defRPr>
            </a:lvl9pPr>
          </a:lstStyle>
          <a:p>
            <a:pPr eaLnBrk="1"/>
            <a:fld id="{4381FA1E-3ED4-43D2-8286-7EAEFAD6A19D}" type="slidenum">
              <a:rPr lang="en-IN">
                <a:solidFill>
                  <a:srgbClr val="000000"/>
                </a:solidFill>
                <a:latin typeface="Times New Roman" pitchFamily="16" charset="0"/>
                <a:ea typeface="DejaVu Sans" charset="0"/>
                <a:cs typeface="DejaVu Sans" charset="0"/>
              </a:rPr>
              <a:pPr eaLnBrk="1"/>
              <a:t>25</a:t>
            </a:fld>
            <a:endParaRPr lang="en-IN">
              <a:solidFill>
                <a:srgbClr val="000000"/>
              </a:solidFill>
              <a:latin typeface="Times New Roman" pitchFamily="16" charset="0"/>
              <a:ea typeface="DejaVu Sans" charset="0"/>
              <a:cs typeface="DejaVu Sans" charset="0"/>
            </a:endParaRPr>
          </a:p>
        </p:txBody>
      </p:sp>
      <p:sp>
        <p:nvSpPr>
          <p:cNvPr id="48131" name="Rectangle 1"/>
          <p:cNvSpPr txBox="1">
            <a:spLocks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2" name="Text Box 2"/>
          <p:cNvSpPr txBox="1">
            <a:spLocks noChangeArrowheads="1"/>
          </p:cNvSpPr>
          <p:nvPr>
            <p:ph type="body" idx="1"/>
          </p:nvPr>
        </p:nvSpPr>
        <p:spPr>
          <a:xfrm>
            <a:off x="685512" y="4343230"/>
            <a:ext cx="5486976" cy="4115139"/>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13256"/>
          <a:lstStyle>
            <a:lvl1pPr marL="215900" indent="-214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defRPr sz="1200">
                <a:solidFill>
                  <a:srgbClr val="000000"/>
                </a:solidFill>
                <a:latin typeface="Times New Roman" pitchFamily="16" charset="0"/>
              </a:defRPr>
            </a:lvl9pPr>
          </a:lstStyle>
          <a:p>
            <a:pPr eaLnBrk="1">
              <a:lnSpc>
                <a:spcPct val="94000"/>
              </a:lnSpc>
              <a:spcBef>
                <a:spcPct val="0"/>
              </a:spcBef>
            </a:pPr>
            <a:r>
              <a:rPr lang="en-IN" sz="1800">
                <a:latin typeface="Arial" charset="0"/>
                <a:ea typeface="Droid Sans Fallback" charset="0"/>
                <a:cs typeface="Droid Sans Fallback" charset="0"/>
                <a:hlinkClick r:id="rId3"/>
              </a:rPr>
              <a:t>http://www.w3.org/2007/Talks/0130-sb-W3CTechSemWeb/layerCake-4.png</a:t>
            </a:r>
          </a:p>
          <a:p>
            <a:pPr eaLnBrk="1">
              <a:lnSpc>
                <a:spcPct val="94000"/>
              </a:lnSpc>
              <a:spcBef>
                <a:spcPct val="0"/>
              </a:spcBef>
            </a:pPr>
            <a:endParaRPr lang="en-IN" sz="1800">
              <a:latin typeface="Arial" charset="0"/>
              <a:ea typeface="Droid Sans Fallback" charset="0"/>
              <a:cs typeface="Droid Sans Fallback" charset="0"/>
            </a:endParaRPr>
          </a:p>
          <a:p>
            <a:pPr eaLnBrk="1">
              <a:lnSpc>
                <a:spcPct val="94000"/>
              </a:lnSpc>
              <a:spcBef>
                <a:spcPct val="0"/>
              </a:spcBef>
            </a:pPr>
            <a:r>
              <a:rPr lang="en-IN" sz="1800">
                <a:latin typeface="Arial" charset="0"/>
                <a:ea typeface="Droid Sans Fallback" charset="0"/>
                <a:cs typeface="Droid Sans Fallback" charset="0"/>
                <a:hlinkClick r:id="rId4"/>
              </a:rPr>
              <a:t>http://www.just2good.co.uk/images/gif/tcpipstack.gif</a:t>
            </a:r>
          </a:p>
          <a:p>
            <a:pPr eaLnBrk="1">
              <a:lnSpc>
                <a:spcPct val="94000"/>
              </a:lnSpc>
              <a:spcBef>
                <a:spcPct val="0"/>
              </a:spcBef>
            </a:pPr>
            <a:endParaRPr lang="en-IN" sz="1800">
              <a:latin typeface="Arial" charset="0"/>
              <a:ea typeface="Droid Sans Fallback" charset="0"/>
              <a:cs typeface="Droid Sans Fallback"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FC9810D-8725-4509-80F9-CE5D4A275009}" type="slidenum">
              <a:rPr lang="en-IN"/>
              <a:pPr/>
              <a:t>26</a:t>
            </a:fld>
            <a:endParaRPr lang="en-IN"/>
          </a:p>
        </p:txBody>
      </p:sp>
      <p:sp>
        <p:nvSpPr>
          <p:cNvPr id="14337"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8"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C68EFC-172E-4097-843F-57DE68B3E464}" type="datetimeFigureOut">
              <a:rPr lang="en-US" smtClean="0"/>
              <a:t>10/23/2015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799496-651D-4C6C-B028-50DF104CB202}" type="slidenum">
              <a:rPr lang="en-US" smtClean="0"/>
              <a:t>‹#›</a:t>
            </a:fld>
            <a:endParaRPr lang="en-US"/>
          </a:p>
        </p:txBody>
      </p:sp>
    </p:spTree>
    <p:extLst>
      <p:ext uri="{BB962C8B-B14F-4D97-AF65-F5344CB8AC3E}">
        <p14:creationId xmlns:p14="http://schemas.microsoft.com/office/powerpoint/2010/main" val="2501564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C68EFC-172E-4097-843F-57DE68B3E464}" type="datetimeFigureOut">
              <a:rPr lang="en-US" smtClean="0"/>
              <a:t>10/23/2015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799496-651D-4C6C-B028-50DF104CB202}" type="slidenum">
              <a:rPr lang="en-US" smtClean="0"/>
              <a:t>‹#›</a:t>
            </a:fld>
            <a:endParaRPr lang="en-US"/>
          </a:p>
        </p:txBody>
      </p:sp>
    </p:spTree>
    <p:extLst>
      <p:ext uri="{BB962C8B-B14F-4D97-AF65-F5344CB8AC3E}">
        <p14:creationId xmlns:p14="http://schemas.microsoft.com/office/powerpoint/2010/main" val="4131673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C68EFC-172E-4097-843F-57DE68B3E464}" type="datetimeFigureOut">
              <a:rPr lang="en-US" smtClean="0"/>
              <a:t>10/23/2015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799496-651D-4C6C-B028-50DF104CB202}" type="slidenum">
              <a:rPr lang="en-US" smtClean="0"/>
              <a:t>‹#›</a:t>
            </a:fld>
            <a:endParaRPr lang="en-US"/>
          </a:p>
        </p:txBody>
      </p:sp>
    </p:spTree>
    <p:extLst>
      <p:ext uri="{BB962C8B-B14F-4D97-AF65-F5344CB8AC3E}">
        <p14:creationId xmlns:p14="http://schemas.microsoft.com/office/powerpoint/2010/main" val="4292375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C68EFC-172E-4097-843F-57DE68B3E464}" type="datetimeFigureOut">
              <a:rPr lang="en-US" smtClean="0"/>
              <a:t>10/23/2015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799496-651D-4C6C-B028-50DF104CB202}" type="slidenum">
              <a:rPr lang="en-US" smtClean="0"/>
              <a:t>‹#›</a:t>
            </a:fld>
            <a:endParaRPr lang="en-US"/>
          </a:p>
        </p:txBody>
      </p:sp>
    </p:spTree>
    <p:extLst>
      <p:ext uri="{BB962C8B-B14F-4D97-AF65-F5344CB8AC3E}">
        <p14:creationId xmlns:p14="http://schemas.microsoft.com/office/powerpoint/2010/main" val="1124818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C68EFC-172E-4097-843F-57DE68B3E464}" type="datetimeFigureOut">
              <a:rPr lang="en-US" smtClean="0"/>
              <a:t>10/23/2015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799496-651D-4C6C-B028-50DF104CB202}" type="slidenum">
              <a:rPr lang="en-US" smtClean="0"/>
              <a:t>‹#›</a:t>
            </a:fld>
            <a:endParaRPr lang="en-US"/>
          </a:p>
        </p:txBody>
      </p:sp>
    </p:spTree>
    <p:extLst>
      <p:ext uri="{BB962C8B-B14F-4D97-AF65-F5344CB8AC3E}">
        <p14:creationId xmlns:p14="http://schemas.microsoft.com/office/powerpoint/2010/main" val="3520388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C68EFC-172E-4097-843F-57DE68B3E464}" type="datetimeFigureOut">
              <a:rPr lang="en-US" smtClean="0"/>
              <a:t>10/23/2015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799496-651D-4C6C-B028-50DF104CB202}" type="slidenum">
              <a:rPr lang="en-US" smtClean="0"/>
              <a:t>‹#›</a:t>
            </a:fld>
            <a:endParaRPr lang="en-US"/>
          </a:p>
        </p:txBody>
      </p:sp>
    </p:spTree>
    <p:extLst>
      <p:ext uri="{BB962C8B-B14F-4D97-AF65-F5344CB8AC3E}">
        <p14:creationId xmlns:p14="http://schemas.microsoft.com/office/powerpoint/2010/main" val="3777073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C68EFC-172E-4097-843F-57DE68B3E464}" type="datetimeFigureOut">
              <a:rPr lang="en-US" smtClean="0"/>
              <a:t>10/23/2015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799496-651D-4C6C-B028-50DF104CB202}" type="slidenum">
              <a:rPr lang="en-US" smtClean="0"/>
              <a:t>‹#›</a:t>
            </a:fld>
            <a:endParaRPr lang="en-US"/>
          </a:p>
        </p:txBody>
      </p:sp>
    </p:spTree>
    <p:extLst>
      <p:ext uri="{BB962C8B-B14F-4D97-AF65-F5344CB8AC3E}">
        <p14:creationId xmlns:p14="http://schemas.microsoft.com/office/powerpoint/2010/main" val="2487502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C68EFC-172E-4097-843F-57DE68B3E464}" type="datetimeFigureOut">
              <a:rPr lang="en-US" smtClean="0"/>
              <a:t>10/23/2015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799496-651D-4C6C-B028-50DF104CB202}" type="slidenum">
              <a:rPr lang="en-US" smtClean="0"/>
              <a:t>‹#›</a:t>
            </a:fld>
            <a:endParaRPr lang="en-US"/>
          </a:p>
        </p:txBody>
      </p:sp>
    </p:spTree>
    <p:extLst>
      <p:ext uri="{BB962C8B-B14F-4D97-AF65-F5344CB8AC3E}">
        <p14:creationId xmlns:p14="http://schemas.microsoft.com/office/powerpoint/2010/main" val="679281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C68EFC-172E-4097-843F-57DE68B3E464}" type="datetimeFigureOut">
              <a:rPr lang="en-US" smtClean="0"/>
              <a:t>10/23/2015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799496-651D-4C6C-B028-50DF104CB202}" type="slidenum">
              <a:rPr lang="en-US" smtClean="0"/>
              <a:t>‹#›</a:t>
            </a:fld>
            <a:endParaRPr lang="en-US"/>
          </a:p>
        </p:txBody>
      </p:sp>
    </p:spTree>
    <p:extLst>
      <p:ext uri="{BB962C8B-B14F-4D97-AF65-F5344CB8AC3E}">
        <p14:creationId xmlns:p14="http://schemas.microsoft.com/office/powerpoint/2010/main" val="1652244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C68EFC-172E-4097-843F-57DE68B3E464}" type="datetimeFigureOut">
              <a:rPr lang="en-US" smtClean="0"/>
              <a:t>10/23/2015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799496-651D-4C6C-B028-50DF104CB202}" type="slidenum">
              <a:rPr lang="en-US" smtClean="0"/>
              <a:t>‹#›</a:t>
            </a:fld>
            <a:endParaRPr lang="en-US"/>
          </a:p>
        </p:txBody>
      </p:sp>
    </p:spTree>
    <p:extLst>
      <p:ext uri="{BB962C8B-B14F-4D97-AF65-F5344CB8AC3E}">
        <p14:creationId xmlns:p14="http://schemas.microsoft.com/office/powerpoint/2010/main" val="872274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C68EFC-172E-4097-843F-57DE68B3E464}" type="datetimeFigureOut">
              <a:rPr lang="en-US" smtClean="0"/>
              <a:t>10/23/2015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799496-651D-4C6C-B028-50DF104CB202}" type="slidenum">
              <a:rPr lang="en-US" smtClean="0"/>
              <a:t>‹#›</a:t>
            </a:fld>
            <a:endParaRPr lang="en-US"/>
          </a:p>
        </p:txBody>
      </p:sp>
    </p:spTree>
    <p:extLst>
      <p:ext uri="{BB962C8B-B14F-4D97-AF65-F5344CB8AC3E}">
        <p14:creationId xmlns:p14="http://schemas.microsoft.com/office/powerpoint/2010/main" val="770112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C68EFC-172E-4097-843F-57DE68B3E464}" type="datetimeFigureOut">
              <a:rPr lang="en-US" smtClean="0"/>
              <a:t>10/23/2015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799496-651D-4C6C-B028-50DF104CB202}" type="slidenum">
              <a:rPr lang="en-US" smtClean="0"/>
              <a:t>‹#›</a:t>
            </a:fld>
            <a:endParaRPr lang="en-US"/>
          </a:p>
        </p:txBody>
      </p:sp>
    </p:spTree>
    <p:extLst>
      <p:ext uri="{BB962C8B-B14F-4D97-AF65-F5344CB8AC3E}">
        <p14:creationId xmlns:p14="http://schemas.microsoft.com/office/powerpoint/2010/main" val="284126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mailto:rayanon004@gmail.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file:///D:\WorkingFolder\research\OrangeJuice_webpage_modification.doc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8515" y="1752600"/>
            <a:ext cx="7772400" cy="1470025"/>
          </a:xfrm>
        </p:spPr>
        <p:txBody>
          <a:bodyPr/>
          <a:lstStyle/>
          <a:p>
            <a:r>
              <a:rPr lang="en-US" dirty="0" smtClean="0"/>
              <a:t>Mid2 update</a:t>
            </a:r>
            <a:br>
              <a:rPr lang="en-US" dirty="0" smtClean="0"/>
            </a:br>
            <a:r>
              <a:rPr lang="en-US" dirty="0" smtClean="0"/>
              <a:t>on my PhD effort</a:t>
            </a:r>
            <a:endParaRPr lang="en-US" dirty="0"/>
          </a:p>
        </p:txBody>
      </p:sp>
      <p:sp>
        <p:nvSpPr>
          <p:cNvPr id="3" name="Subtitle 2"/>
          <p:cNvSpPr>
            <a:spLocks noGrp="1"/>
          </p:cNvSpPr>
          <p:nvPr>
            <p:ph type="subTitle" idx="1"/>
          </p:nvPr>
        </p:nvSpPr>
        <p:spPr/>
        <p:txBody>
          <a:bodyPr/>
          <a:lstStyle/>
          <a:p>
            <a:r>
              <a:rPr lang="en-US" dirty="0" err="1" smtClean="0"/>
              <a:t>Sai</a:t>
            </a:r>
            <a:r>
              <a:rPr lang="en-US" dirty="0" smtClean="0"/>
              <a:t> </a:t>
            </a:r>
            <a:r>
              <a:rPr lang="en-US" dirty="0" err="1" smtClean="0"/>
              <a:t>Gollapudi</a:t>
            </a:r>
            <a:endParaRPr lang="en-US" dirty="0" smtClean="0"/>
          </a:p>
          <a:p>
            <a:r>
              <a:rPr lang="en-US" dirty="0" smtClean="0"/>
              <a:t>IIIT-H/SERC/</a:t>
            </a:r>
            <a:r>
              <a:rPr lang="en-US" sz="1800" dirty="0" smtClean="0"/>
              <a:t>Advisor: </a:t>
            </a:r>
            <a:r>
              <a:rPr lang="en-US" dirty="0" smtClean="0"/>
              <a:t>Dr. </a:t>
            </a:r>
            <a:r>
              <a:rPr lang="en-US" dirty="0" err="1" smtClean="0"/>
              <a:t>Choppella</a:t>
            </a:r>
            <a:endParaRPr lang="en-US" dirty="0"/>
          </a:p>
          <a:p>
            <a:r>
              <a:rPr lang="en-US" dirty="0" smtClean="0"/>
              <a:t>Oct 22, 2015</a:t>
            </a:r>
          </a:p>
        </p:txBody>
      </p:sp>
      <p:sp>
        <p:nvSpPr>
          <p:cNvPr id="4" name="TextBox 3"/>
          <p:cNvSpPr txBox="1"/>
          <p:nvPr/>
        </p:nvSpPr>
        <p:spPr>
          <a:xfrm>
            <a:off x="3657600" y="152400"/>
            <a:ext cx="1874231" cy="369332"/>
          </a:xfrm>
          <a:prstGeom prst="rect">
            <a:avLst/>
          </a:prstGeom>
          <a:noFill/>
        </p:spPr>
        <p:txBody>
          <a:bodyPr wrap="none" rtlCol="0">
            <a:spAutoFit/>
          </a:bodyPr>
          <a:lstStyle/>
          <a:p>
            <a:r>
              <a:rPr lang="en-US" dirty="0" err="1" smtClean="0"/>
              <a:t>Aum</a:t>
            </a:r>
            <a:r>
              <a:rPr lang="en-US" dirty="0" smtClean="0"/>
              <a:t> Sri </a:t>
            </a:r>
            <a:r>
              <a:rPr lang="en-US" dirty="0" err="1" smtClean="0"/>
              <a:t>Sai</a:t>
            </a:r>
            <a:r>
              <a:rPr lang="en-US" dirty="0" smtClean="0"/>
              <a:t> Rama</a:t>
            </a:r>
            <a:endParaRPr lang="en-US" dirty="0"/>
          </a:p>
        </p:txBody>
      </p:sp>
    </p:spTree>
    <p:extLst>
      <p:ext uri="{BB962C8B-B14F-4D97-AF65-F5344CB8AC3E}">
        <p14:creationId xmlns:p14="http://schemas.microsoft.com/office/powerpoint/2010/main" val="3124657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CSE problem</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777740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CSE Problem</a:t>
            </a:r>
            <a:endParaRPr lang="en-US" dirty="0"/>
          </a:p>
        </p:txBody>
      </p:sp>
      <p:sp>
        <p:nvSpPr>
          <p:cNvPr id="3" name="Content Placeholder 2"/>
          <p:cNvSpPr>
            <a:spLocks noGrp="1"/>
          </p:cNvSpPr>
          <p:nvPr>
            <p:ph idx="1"/>
          </p:nvPr>
        </p:nvSpPr>
        <p:spPr>
          <a:xfrm>
            <a:off x="457200" y="1524000"/>
            <a:ext cx="8229600" cy="1249363"/>
          </a:xfrm>
        </p:spPr>
        <p:txBody>
          <a:bodyPr>
            <a:normAutofit fontScale="70000" lnSpcReduction="20000"/>
          </a:bodyPr>
          <a:lstStyle/>
          <a:p>
            <a:r>
              <a:rPr lang="en-US" dirty="0" smtClean="0"/>
              <a:t>Semantic Transformation problem</a:t>
            </a:r>
          </a:p>
          <a:p>
            <a:r>
              <a:rPr lang="en-US" dirty="0" smtClean="0"/>
              <a:t>What </a:t>
            </a:r>
            <a:r>
              <a:rPr lang="en-US" dirty="0" smtClean="0"/>
              <a:t>mediation platform, tools</a:t>
            </a:r>
            <a:r>
              <a:rPr lang="en-US" dirty="0" smtClean="0"/>
              <a:t>, systems, semantic structures help in doing this in a systematic manner for </a:t>
            </a:r>
            <a:r>
              <a:rPr lang="en-US" dirty="0" smtClean="0"/>
              <a:t>a variety of domains</a:t>
            </a:r>
            <a:r>
              <a:rPr lang="en-US" dirty="0" smtClean="0"/>
              <a:t>?</a:t>
            </a:r>
          </a:p>
        </p:txBody>
      </p:sp>
      <p:sp>
        <p:nvSpPr>
          <p:cNvPr id="4" name="Right Arrow 3"/>
          <p:cNvSpPr/>
          <p:nvPr/>
        </p:nvSpPr>
        <p:spPr>
          <a:xfrm>
            <a:off x="3124200" y="4348371"/>
            <a:ext cx="2209800" cy="1371600"/>
          </a:xfrm>
          <a:prstGeom prst="righ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Transformation Process</a:t>
            </a:r>
            <a:endParaRPr lang="en-US" b="1" dirty="0">
              <a:solidFill>
                <a:schemeClr val="tx1"/>
              </a:solidFill>
            </a:endParaRPr>
          </a:p>
        </p:txBody>
      </p:sp>
      <p:sp>
        <p:nvSpPr>
          <p:cNvPr id="6" name="TextBox 5"/>
          <p:cNvSpPr txBox="1"/>
          <p:nvPr/>
        </p:nvSpPr>
        <p:spPr>
          <a:xfrm>
            <a:off x="152400" y="4249341"/>
            <a:ext cx="4113434" cy="1846659"/>
          </a:xfrm>
          <a:prstGeom prst="rect">
            <a:avLst/>
          </a:prstGeom>
          <a:noFill/>
        </p:spPr>
        <p:txBody>
          <a:bodyPr wrap="none" rtlCol="0">
            <a:spAutoFit/>
          </a:bodyPr>
          <a:lstStyle/>
          <a:p>
            <a:r>
              <a:rPr lang="en-US" sz="2400" b="1" dirty="0" smtClean="0"/>
              <a:t>Inputs</a:t>
            </a:r>
            <a:r>
              <a:rPr lang="en-US" dirty="0" smtClean="0"/>
              <a:t>:</a:t>
            </a:r>
          </a:p>
          <a:p>
            <a:pPr marL="285750" indent="-285750">
              <a:buFontTx/>
              <a:buChar char="-"/>
            </a:pPr>
            <a:r>
              <a:rPr lang="en-US" dirty="0" smtClean="0"/>
              <a:t>Transformed</a:t>
            </a:r>
          </a:p>
          <a:p>
            <a:pPr marL="742950" lvl="1" indent="-285750">
              <a:buFontTx/>
              <a:buChar char="-"/>
            </a:pPr>
            <a:r>
              <a:rPr lang="en-US" dirty="0" smtClean="0"/>
              <a:t>Content of web page</a:t>
            </a:r>
          </a:p>
          <a:p>
            <a:pPr marL="742950" lvl="1" indent="-285750">
              <a:buFontTx/>
              <a:buChar char="-"/>
            </a:pPr>
            <a:r>
              <a:rPr lang="en-US" dirty="0" smtClean="0"/>
              <a:t>Presentation of web page</a:t>
            </a:r>
          </a:p>
          <a:p>
            <a:pPr marL="285750" indent="-285750">
              <a:buFontTx/>
              <a:buChar char="-"/>
            </a:pPr>
            <a:r>
              <a:rPr lang="en-US" dirty="0" smtClean="0"/>
              <a:t>Transforming</a:t>
            </a:r>
          </a:p>
          <a:p>
            <a:pPr marL="742950" lvl="1" indent="-285750">
              <a:buFontTx/>
              <a:buChar char="-"/>
            </a:pPr>
            <a:r>
              <a:rPr lang="en-US" dirty="0" smtClean="0"/>
              <a:t>Annotation that is ontology based</a:t>
            </a:r>
            <a:endParaRPr lang="en-US" dirty="0"/>
          </a:p>
        </p:txBody>
      </p:sp>
      <p:sp>
        <p:nvSpPr>
          <p:cNvPr id="8" name="TextBox 7"/>
          <p:cNvSpPr txBox="1"/>
          <p:nvPr/>
        </p:nvSpPr>
        <p:spPr>
          <a:xfrm>
            <a:off x="5334000" y="4348494"/>
            <a:ext cx="3862404" cy="1015663"/>
          </a:xfrm>
          <a:prstGeom prst="rect">
            <a:avLst/>
          </a:prstGeom>
          <a:noFill/>
        </p:spPr>
        <p:txBody>
          <a:bodyPr wrap="none" rtlCol="0">
            <a:spAutoFit/>
          </a:bodyPr>
          <a:lstStyle/>
          <a:p>
            <a:r>
              <a:rPr lang="en-US" sz="2400" b="1" dirty="0" smtClean="0"/>
              <a:t>Primary Outputs</a:t>
            </a:r>
            <a:r>
              <a:rPr lang="en-US" dirty="0" smtClean="0"/>
              <a:t>:</a:t>
            </a:r>
          </a:p>
          <a:p>
            <a:pPr marL="285750" indent="-285750">
              <a:buFontTx/>
              <a:buChar char="-"/>
            </a:pPr>
            <a:r>
              <a:rPr lang="en-US" dirty="0" smtClean="0"/>
              <a:t>Modified page which is semantically</a:t>
            </a:r>
            <a:br>
              <a:rPr lang="en-US" dirty="0" smtClean="0"/>
            </a:br>
            <a:r>
              <a:rPr lang="en-US" dirty="0" smtClean="0"/>
              <a:t>relevant for a new context &amp; intent</a:t>
            </a:r>
            <a:endParaRPr lang="en-US" dirty="0"/>
          </a:p>
        </p:txBody>
      </p:sp>
      <p:sp>
        <p:nvSpPr>
          <p:cNvPr id="7" name="Freeform 6"/>
          <p:cNvSpPr/>
          <p:nvPr/>
        </p:nvSpPr>
        <p:spPr>
          <a:xfrm>
            <a:off x="1142999" y="3648475"/>
            <a:ext cx="5275907" cy="769616"/>
          </a:xfrm>
          <a:custGeom>
            <a:avLst/>
            <a:gdLst>
              <a:gd name="connsiteX0" fmla="*/ 5522614 w 5522614"/>
              <a:gd name="connsiteY0" fmla="*/ 769616 h 769616"/>
              <a:gd name="connsiteX1" fmla="*/ 3585172 w 5522614"/>
              <a:gd name="connsiteY1" fmla="*/ 72 h 769616"/>
              <a:gd name="connsiteX2" fmla="*/ 0 w 5522614"/>
              <a:gd name="connsiteY2" fmla="*/ 733402 h 769616"/>
            </a:gdLst>
            <a:ahLst/>
            <a:cxnLst>
              <a:cxn ang="0">
                <a:pos x="connsiteX0" y="connsiteY0"/>
              </a:cxn>
              <a:cxn ang="0">
                <a:pos x="connsiteX1" y="connsiteY1"/>
              </a:cxn>
              <a:cxn ang="0">
                <a:pos x="connsiteX2" y="connsiteY2"/>
              </a:cxn>
            </a:cxnLst>
            <a:rect l="l" t="t" r="r" b="b"/>
            <a:pathLst>
              <a:path w="5522614" h="769616">
                <a:moveTo>
                  <a:pt x="5522614" y="769616"/>
                </a:moveTo>
                <a:cubicBezTo>
                  <a:pt x="5014111" y="387862"/>
                  <a:pt x="4505608" y="6108"/>
                  <a:pt x="3585172" y="72"/>
                </a:cubicBezTo>
                <a:cubicBezTo>
                  <a:pt x="2664736" y="-5964"/>
                  <a:pt x="1332368" y="363719"/>
                  <a:pt x="0" y="733402"/>
                </a:cubicBezTo>
              </a:path>
            </a:pathLst>
          </a:cu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3581400" y="3694744"/>
            <a:ext cx="1074140" cy="369332"/>
          </a:xfrm>
          <a:prstGeom prst="rect">
            <a:avLst/>
          </a:prstGeom>
          <a:noFill/>
        </p:spPr>
        <p:txBody>
          <a:bodyPr wrap="none" rtlCol="0">
            <a:spAutoFit/>
          </a:bodyPr>
          <a:lstStyle/>
          <a:p>
            <a:r>
              <a:rPr lang="en-US" dirty="0" smtClean="0"/>
              <a:t>Feedback</a:t>
            </a:r>
            <a:endParaRPr lang="en-US" dirty="0"/>
          </a:p>
        </p:txBody>
      </p:sp>
    </p:spTree>
    <p:extLst>
      <p:ext uri="{BB962C8B-B14F-4D97-AF65-F5344CB8AC3E}">
        <p14:creationId xmlns:p14="http://schemas.microsoft.com/office/powerpoint/2010/main" val="2582915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Existing CSE work </a:t>
            </a:r>
            <a:r>
              <a:rPr lang="en-US" dirty="0"/>
              <a:t/>
            </a:r>
            <a:br>
              <a:rPr lang="en-US" dirty="0"/>
            </a:br>
            <a:r>
              <a:rPr lang="en-US" dirty="0"/>
              <a:t>(Content repurposing areas</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r>
              <a:rPr lang="en-US" dirty="0" smtClean="0"/>
              <a:t>Text summarization</a:t>
            </a:r>
          </a:p>
          <a:p>
            <a:r>
              <a:rPr lang="en-US" dirty="0" smtClean="0"/>
              <a:t>Language translations</a:t>
            </a:r>
          </a:p>
          <a:p>
            <a:r>
              <a:rPr lang="en-US" dirty="0" smtClean="0"/>
              <a:t>Mash-up</a:t>
            </a:r>
          </a:p>
          <a:p>
            <a:r>
              <a:rPr lang="en-US" dirty="0" smtClean="0"/>
              <a:t>Content aggregators </a:t>
            </a:r>
          </a:p>
          <a:p>
            <a:r>
              <a:rPr lang="en-US" dirty="0" smtClean="0"/>
              <a:t>Personalization systems</a:t>
            </a:r>
          </a:p>
          <a:p>
            <a:r>
              <a:rPr lang="en-US" dirty="0" smtClean="0"/>
              <a:t>Accessibility systems</a:t>
            </a:r>
          </a:p>
          <a:p>
            <a:r>
              <a:rPr lang="en-US" dirty="0" smtClean="0"/>
              <a:t>(?) Annotation </a:t>
            </a:r>
            <a:r>
              <a:rPr lang="en-US" dirty="0"/>
              <a:t>systems</a:t>
            </a:r>
          </a:p>
          <a:p>
            <a:endParaRPr lang="en-US" dirty="0"/>
          </a:p>
        </p:txBody>
      </p:sp>
    </p:spTree>
    <p:extLst>
      <p:ext uri="{BB962C8B-B14F-4D97-AF65-F5344CB8AC3E}">
        <p14:creationId xmlns:p14="http://schemas.microsoft.com/office/powerpoint/2010/main" val="3875170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Existing CSE work </a:t>
            </a:r>
            <a:br>
              <a:rPr lang="en-US" dirty="0" smtClean="0"/>
            </a:br>
            <a:r>
              <a:rPr lang="en-US" dirty="0" smtClean="0"/>
              <a:t>(counter intuitive areas)</a:t>
            </a:r>
            <a:endParaRPr lang="en-US" dirty="0"/>
          </a:p>
        </p:txBody>
      </p:sp>
      <p:sp>
        <p:nvSpPr>
          <p:cNvPr id="3" name="Content Placeholder 2"/>
          <p:cNvSpPr>
            <a:spLocks noGrp="1"/>
          </p:cNvSpPr>
          <p:nvPr>
            <p:ph idx="1"/>
          </p:nvPr>
        </p:nvSpPr>
        <p:spPr/>
        <p:txBody>
          <a:bodyPr>
            <a:normAutofit/>
          </a:bodyPr>
          <a:lstStyle/>
          <a:p>
            <a:r>
              <a:rPr lang="en-US" dirty="0" smtClean="0"/>
              <a:t>Earlier uses of Semantic Transformation</a:t>
            </a:r>
          </a:p>
          <a:p>
            <a:pPr lvl="1"/>
            <a:r>
              <a:rPr lang="en-US" dirty="0" smtClean="0"/>
              <a:t>Math (has domain transforms)</a:t>
            </a:r>
          </a:p>
          <a:p>
            <a:pPr lvl="1"/>
            <a:r>
              <a:rPr lang="en-US" dirty="0" smtClean="0"/>
              <a:t>OSI and TCP / IP stack </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276600"/>
            <a:ext cx="7024571"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3501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Stacks</a:t>
            </a:r>
            <a:endParaRPr lang="en-US" dirty="0"/>
          </a:p>
        </p:txBody>
      </p:sp>
      <p:sp>
        <p:nvSpPr>
          <p:cNvPr id="4" name="TextBox 3"/>
          <p:cNvSpPr txBox="1"/>
          <p:nvPr/>
        </p:nvSpPr>
        <p:spPr>
          <a:xfrm>
            <a:off x="5715000" y="6107668"/>
            <a:ext cx="2487284" cy="369332"/>
          </a:xfrm>
          <a:prstGeom prst="rect">
            <a:avLst/>
          </a:prstGeom>
          <a:noFill/>
        </p:spPr>
        <p:txBody>
          <a:bodyPr wrap="none" rtlCol="0">
            <a:spAutoFit/>
          </a:bodyPr>
          <a:lstStyle/>
          <a:p>
            <a:r>
              <a:rPr lang="en-US" dirty="0" smtClean="0"/>
              <a:t>Raw Web-Data - Content</a:t>
            </a:r>
            <a:endParaRPr lang="en-US" dirty="0"/>
          </a:p>
        </p:txBody>
      </p:sp>
      <p:sp>
        <p:nvSpPr>
          <p:cNvPr id="6" name="Rectangle 5"/>
          <p:cNvSpPr/>
          <p:nvPr/>
        </p:nvSpPr>
        <p:spPr>
          <a:xfrm>
            <a:off x="5638800" y="5726668"/>
            <a:ext cx="2819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Layer of annotations</a:t>
            </a:r>
            <a:endParaRPr lang="en-US" dirty="0"/>
          </a:p>
        </p:txBody>
      </p:sp>
      <p:sp>
        <p:nvSpPr>
          <p:cNvPr id="7" name="Rectangle 6"/>
          <p:cNvSpPr/>
          <p:nvPr/>
        </p:nvSpPr>
        <p:spPr>
          <a:xfrm>
            <a:off x="5638800" y="4659868"/>
            <a:ext cx="2819400" cy="1066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Layer of Ontologies</a:t>
            </a:r>
          </a:p>
          <a:p>
            <a:pPr marL="800100" lvl="1" indent="-342900">
              <a:buFont typeface="+mj-lt"/>
              <a:buAutoNum type="arabicPeriod"/>
            </a:pPr>
            <a:r>
              <a:rPr lang="en-US" sz="1600" dirty="0">
                <a:solidFill>
                  <a:schemeClr val="accent5">
                    <a:lumMod val="60000"/>
                    <a:lumOff val="40000"/>
                  </a:schemeClr>
                </a:solidFill>
              </a:rPr>
              <a:t>Task/Intent-Ontology</a:t>
            </a:r>
          </a:p>
          <a:p>
            <a:pPr marL="800100" lvl="1" indent="-342900">
              <a:buFont typeface="+mj-lt"/>
              <a:buAutoNum type="arabicPeriod"/>
            </a:pPr>
            <a:r>
              <a:rPr lang="en-US" sz="1600" dirty="0">
                <a:solidFill>
                  <a:schemeClr val="accent5">
                    <a:lumMod val="60000"/>
                    <a:lumOff val="40000"/>
                  </a:schemeClr>
                </a:solidFill>
              </a:rPr>
              <a:t>Context/Domain-Ontology</a:t>
            </a:r>
          </a:p>
        </p:txBody>
      </p:sp>
      <p:sp>
        <p:nvSpPr>
          <p:cNvPr id="8" name="Rectangle 7"/>
          <p:cNvSpPr/>
          <p:nvPr/>
        </p:nvSpPr>
        <p:spPr>
          <a:xfrm>
            <a:off x="5638800" y="2754868"/>
            <a:ext cx="2819400" cy="1905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Prototype application</a:t>
            </a:r>
          </a:p>
          <a:p>
            <a:pPr marL="800100" lvl="1" indent="-342900">
              <a:buFont typeface="+mj-lt"/>
              <a:buAutoNum type="arabicPeriod"/>
            </a:pPr>
            <a:r>
              <a:rPr lang="en-US" sz="1600" dirty="0">
                <a:solidFill>
                  <a:schemeClr val="accent5">
                    <a:lumMod val="60000"/>
                    <a:lumOff val="40000"/>
                  </a:schemeClr>
                </a:solidFill>
              </a:rPr>
              <a:t>Dbase for storing records</a:t>
            </a:r>
          </a:p>
          <a:p>
            <a:pPr marL="800100" lvl="1" indent="-342900">
              <a:buFont typeface="+mj-lt"/>
              <a:buAutoNum type="arabicPeriod"/>
            </a:pPr>
            <a:r>
              <a:rPr lang="en-US" sz="1600" dirty="0">
                <a:solidFill>
                  <a:schemeClr val="accent5">
                    <a:lumMod val="60000"/>
                    <a:lumOff val="40000"/>
                  </a:schemeClr>
                </a:solidFill>
              </a:rPr>
              <a:t>Studio for editing</a:t>
            </a:r>
          </a:p>
          <a:p>
            <a:pPr marL="800100" lvl="1" indent="-342900">
              <a:buFont typeface="+mj-lt"/>
              <a:buAutoNum type="arabicPeriod"/>
            </a:pPr>
            <a:r>
              <a:rPr lang="en-US" sz="1600" dirty="0">
                <a:solidFill>
                  <a:schemeClr val="accent5">
                    <a:lumMod val="60000"/>
                    <a:lumOff val="40000"/>
                  </a:schemeClr>
                </a:solidFill>
              </a:rPr>
              <a:t>Browser for viewing</a:t>
            </a:r>
          </a:p>
          <a:p>
            <a:pPr marL="800100" lvl="1" indent="-342900">
              <a:buFont typeface="+mj-lt"/>
              <a:buAutoNum type="arabicPeriod"/>
            </a:pPr>
            <a:r>
              <a:rPr lang="en-US" sz="1600" dirty="0">
                <a:solidFill>
                  <a:schemeClr val="accent5">
                    <a:lumMod val="60000"/>
                    <a:lumOff val="40000"/>
                  </a:schemeClr>
                </a:solidFill>
              </a:rPr>
              <a:t>Admin portal for configuration</a:t>
            </a:r>
          </a:p>
        </p:txBody>
      </p:sp>
      <p:sp>
        <p:nvSpPr>
          <p:cNvPr id="9" name="Rectangle 8"/>
          <p:cNvSpPr/>
          <p:nvPr/>
        </p:nvSpPr>
        <p:spPr>
          <a:xfrm>
            <a:off x="5638800" y="2069068"/>
            <a:ext cx="28194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 Interface</a:t>
            </a:r>
            <a:br>
              <a:rPr lang="en-US" dirty="0" smtClean="0"/>
            </a:br>
            <a:r>
              <a:rPr lang="en-US" sz="1600" dirty="0" smtClean="0">
                <a:solidFill>
                  <a:schemeClr val="accent5">
                    <a:lumMod val="60000"/>
                    <a:lumOff val="40000"/>
                  </a:schemeClr>
                </a:solidFill>
              </a:rPr>
              <a:t>Theory / Concept Model</a:t>
            </a:r>
            <a:endParaRPr lang="en-US" sz="1600" dirty="0">
              <a:solidFill>
                <a:schemeClr val="accent5">
                  <a:lumMod val="60000"/>
                  <a:lumOff val="40000"/>
                </a:schemeClr>
              </a:solidFill>
            </a:endParaRPr>
          </a:p>
        </p:txBody>
      </p:sp>
      <p:grpSp>
        <p:nvGrpSpPr>
          <p:cNvPr id="3" name="Group 2"/>
          <p:cNvGrpSpPr/>
          <p:nvPr/>
        </p:nvGrpSpPr>
        <p:grpSpPr>
          <a:xfrm>
            <a:off x="609600" y="2057400"/>
            <a:ext cx="3276600" cy="4407932"/>
            <a:chOff x="609600" y="2057400"/>
            <a:chExt cx="3276600" cy="4407932"/>
          </a:xfrm>
        </p:grpSpPr>
        <p:sp>
          <p:nvSpPr>
            <p:cNvPr id="10" name="TextBox 9"/>
            <p:cNvSpPr txBox="1"/>
            <p:nvPr/>
          </p:nvSpPr>
          <p:spPr>
            <a:xfrm>
              <a:off x="685800" y="6096000"/>
              <a:ext cx="2487284" cy="369332"/>
            </a:xfrm>
            <a:prstGeom prst="rect">
              <a:avLst/>
            </a:prstGeom>
            <a:noFill/>
          </p:spPr>
          <p:txBody>
            <a:bodyPr wrap="none" rtlCol="0">
              <a:spAutoFit/>
            </a:bodyPr>
            <a:lstStyle/>
            <a:p>
              <a:r>
                <a:rPr lang="en-US" dirty="0" smtClean="0"/>
                <a:t>Raw Web-Data - Content</a:t>
              </a:r>
              <a:endParaRPr lang="en-US" dirty="0"/>
            </a:p>
          </p:txBody>
        </p:sp>
        <p:sp>
          <p:nvSpPr>
            <p:cNvPr id="11" name="Rectangle 10"/>
            <p:cNvSpPr/>
            <p:nvPr/>
          </p:nvSpPr>
          <p:spPr>
            <a:xfrm>
              <a:off x="609600" y="5410200"/>
              <a:ext cx="32766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Physical Layer - Implementation</a:t>
              </a:r>
            </a:p>
            <a:p>
              <a:pPr algn="ctr"/>
              <a:r>
                <a:rPr lang="en-US" sz="1600" dirty="0" smtClean="0">
                  <a:solidFill>
                    <a:schemeClr val="accent5">
                      <a:lumMod val="60000"/>
                      <a:lumOff val="40000"/>
                    </a:schemeClr>
                  </a:solidFill>
                </a:rPr>
                <a:t>RDF </a:t>
              </a:r>
              <a:r>
                <a:rPr lang="en-US" sz="1600" dirty="0">
                  <a:solidFill>
                    <a:schemeClr val="accent5">
                      <a:lumMod val="60000"/>
                      <a:lumOff val="40000"/>
                    </a:schemeClr>
                  </a:solidFill>
                </a:rPr>
                <a:t>/ Turtle / JSON etc.</a:t>
              </a:r>
            </a:p>
          </p:txBody>
        </p:sp>
        <p:sp>
          <p:nvSpPr>
            <p:cNvPr id="12" name="Rectangle 11"/>
            <p:cNvSpPr/>
            <p:nvPr/>
          </p:nvSpPr>
          <p:spPr>
            <a:xfrm>
              <a:off x="609600" y="4876800"/>
              <a:ext cx="32766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Semantic Records</a:t>
              </a:r>
            </a:p>
            <a:p>
              <a:pPr algn="ctr"/>
              <a:r>
                <a:rPr lang="en-US" sz="1600" dirty="0" smtClean="0">
                  <a:solidFill>
                    <a:schemeClr val="accent5">
                      <a:lumMod val="60000"/>
                      <a:lumOff val="40000"/>
                    </a:schemeClr>
                  </a:solidFill>
                </a:rPr>
                <a:t>Sweets</a:t>
              </a:r>
              <a:endParaRPr lang="en-US" sz="1600" dirty="0">
                <a:solidFill>
                  <a:schemeClr val="accent5">
                    <a:lumMod val="60000"/>
                    <a:lumOff val="40000"/>
                  </a:schemeClr>
                </a:solidFill>
              </a:endParaRPr>
            </a:p>
          </p:txBody>
        </p:sp>
        <p:sp>
          <p:nvSpPr>
            <p:cNvPr id="13" name="Rectangle 12"/>
            <p:cNvSpPr/>
            <p:nvPr/>
          </p:nvSpPr>
          <p:spPr>
            <a:xfrm>
              <a:off x="609600" y="4267200"/>
              <a:ext cx="32766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Abstract Data Types</a:t>
              </a:r>
            </a:p>
            <a:p>
              <a:pPr algn="ctr"/>
              <a:r>
                <a:rPr lang="en-US" sz="1600" dirty="0" smtClean="0">
                  <a:solidFill>
                    <a:schemeClr val="accent5">
                      <a:lumMod val="60000"/>
                      <a:lumOff val="40000"/>
                    </a:schemeClr>
                  </a:solidFill>
                </a:rPr>
                <a:t>Compound Sweets</a:t>
              </a:r>
              <a:endParaRPr lang="en-US" sz="1600" dirty="0">
                <a:solidFill>
                  <a:schemeClr val="accent5">
                    <a:lumMod val="60000"/>
                    <a:lumOff val="40000"/>
                  </a:schemeClr>
                </a:solidFill>
              </a:endParaRPr>
            </a:p>
          </p:txBody>
        </p:sp>
        <p:sp>
          <p:nvSpPr>
            <p:cNvPr id="14" name="Rectangle 13"/>
            <p:cNvSpPr/>
            <p:nvPr/>
          </p:nvSpPr>
          <p:spPr>
            <a:xfrm>
              <a:off x="609600" y="3505200"/>
              <a:ext cx="32766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Language /Script</a:t>
              </a:r>
              <a:br>
                <a:rPr lang="en-US" dirty="0" smtClean="0"/>
              </a:br>
              <a:r>
                <a:rPr lang="en-US" sz="1600" dirty="0" smtClean="0">
                  <a:solidFill>
                    <a:schemeClr val="accent5">
                      <a:lumMod val="60000"/>
                      <a:lumOff val="40000"/>
                    </a:schemeClr>
                  </a:solidFill>
                </a:rPr>
                <a:t>Manipulation of semantic objects</a:t>
              </a:r>
              <a:endParaRPr lang="en-US" sz="1600" dirty="0">
                <a:solidFill>
                  <a:schemeClr val="accent5">
                    <a:lumMod val="60000"/>
                    <a:lumOff val="40000"/>
                  </a:schemeClr>
                </a:solidFill>
              </a:endParaRPr>
            </a:p>
          </p:txBody>
        </p:sp>
        <p:sp>
          <p:nvSpPr>
            <p:cNvPr id="15" name="Rectangle 14"/>
            <p:cNvSpPr/>
            <p:nvPr/>
          </p:nvSpPr>
          <p:spPr>
            <a:xfrm>
              <a:off x="609600" y="2754868"/>
              <a:ext cx="3276600" cy="750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Application (for </a:t>
              </a:r>
              <a:r>
                <a:rPr lang="en-US" dirty="0" err="1" smtClean="0"/>
                <a:t>Xformation</a:t>
              </a:r>
              <a:r>
                <a:rPr lang="en-US" dirty="0" smtClean="0"/>
                <a:t>)</a:t>
              </a:r>
              <a:br>
                <a:rPr lang="en-US" dirty="0" smtClean="0"/>
              </a:br>
              <a:r>
                <a:rPr lang="en-US" sz="1600" dirty="0" smtClean="0">
                  <a:solidFill>
                    <a:schemeClr val="accent5">
                      <a:lumMod val="60000"/>
                      <a:lumOff val="40000"/>
                    </a:schemeClr>
                  </a:solidFill>
                </a:rPr>
                <a:t>Studio, Browser, Portal</a:t>
              </a:r>
              <a:endParaRPr lang="en-US" sz="1600" dirty="0">
                <a:solidFill>
                  <a:schemeClr val="accent5">
                    <a:lumMod val="60000"/>
                    <a:lumOff val="40000"/>
                  </a:schemeClr>
                </a:solidFill>
              </a:endParaRPr>
            </a:p>
          </p:txBody>
        </p:sp>
        <p:sp>
          <p:nvSpPr>
            <p:cNvPr id="16" name="Rectangle 15"/>
            <p:cNvSpPr/>
            <p:nvPr/>
          </p:nvSpPr>
          <p:spPr>
            <a:xfrm>
              <a:off x="609600" y="2057400"/>
              <a:ext cx="32766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 Interface (for </a:t>
              </a:r>
              <a:r>
                <a:rPr lang="en-US" dirty="0" err="1" smtClean="0"/>
                <a:t>renarration</a:t>
              </a:r>
              <a:r>
                <a:rPr lang="en-US" dirty="0" smtClean="0"/>
                <a:t>)</a:t>
              </a:r>
              <a:br>
                <a:rPr lang="en-US" dirty="0" smtClean="0"/>
              </a:br>
              <a:r>
                <a:rPr lang="en-US" sz="1600" dirty="0" smtClean="0">
                  <a:solidFill>
                    <a:schemeClr val="accent5">
                      <a:lumMod val="60000"/>
                      <a:lumOff val="40000"/>
                    </a:schemeClr>
                  </a:solidFill>
                </a:rPr>
                <a:t>Theory / Concept Model</a:t>
              </a:r>
              <a:endParaRPr lang="en-US" sz="1600" dirty="0">
                <a:solidFill>
                  <a:schemeClr val="accent5">
                    <a:lumMod val="60000"/>
                    <a:lumOff val="40000"/>
                  </a:schemeClr>
                </a:solidFill>
              </a:endParaRPr>
            </a:p>
          </p:txBody>
        </p:sp>
      </p:grpSp>
      <p:sp>
        <p:nvSpPr>
          <p:cNvPr id="18" name="TextBox 17"/>
          <p:cNvSpPr txBox="1"/>
          <p:nvPr/>
        </p:nvSpPr>
        <p:spPr>
          <a:xfrm>
            <a:off x="1219200" y="1333298"/>
            <a:ext cx="1881862" cy="461665"/>
          </a:xfrm>
          <a:prstGeom prst="rect">
            <a:avLst/>
          </a:prstGeom>
          <a:noFill/>
        </p:spPr>
        <p:txBody>
          <a:bodyPr wrap="none" rtlCol="0">
            <a:spAutoFit/>
          </a:bodyPr>
          <a:lstStyle/>
          <a:p>
            <a:r>
              <a:rPr lang="en-US" sz="2400" b="1" dirty="0" smtClean="0">
                <a:solidFill>
                  <a:schemeClr val="tx2">
                    <a:lumMod val="60000"/>
                    <a:lumOff val="40000"/>
                  </a:schemeClr>
                </a:solidFill>
              </a:rPr>
              <a:t>Perspective 1</a:t>
            </a:r>
            <a:endParaRPr lang="en-US" sz="2400" b="1" dirty="0">
              <a:solidFill>
                <a:schemeClr val="tx2">
                  <a:lumMod val="60000"/>
                  <a:lumOff val="40000"/>
                </a:schemeClr>
              </a:solidFill>
            </a:endParaRPr>
          </a:p>
        </p:txBody>
      </p:sp>
      <p:sp>
        <p:nvSpPr>
          <p:cNvPr id="19" name="TextBox 18"/>
          <p:cNvSpPr txBox="1"/>
          <p:nvPr/>
        </p:nvSpPr>
        <p:spPr>
          <a:xfrm>
            <a:off x="6042938" y="1295400"/>
            <a:ext cx="1881862" cy="461665"/>
          </a:xfrm>
          <a:prstGeom prst="rect">
            <a:avLst/>
          </a:prstGeom>
          <a:noFill/>
        </p:spPr>
        <p:txBody>
          <a:bodyPr wrap="none" rtlCol="0">
            <a:spAutoFit/>
          </a:bodyPr>
          <a:lstStyle/>
          <a:p>
            <a:r>
              <a:rPr lang="en-US" sz="2400" b="1" dirty="0" smtClean="0">
                <a:solidFill>
                  <a:schemeClr val="tx2">
                    <a:lumMod val="60000"/>
                    <a:lumOff val="40000"/>
                  </a:schemeClr>
                </a:solidFill>
              </a:rPr>
              <a:t>Perspective 2</a:t>
            </a:r>
            <a:endParaRPr lang="en-US" sz="2400" b="1" dirty="0">
              <a:solidFill>
                <a:schemeClr val="tx2">
                  <a:lumMod val="60000"/>
                  <a:lumOff val="40000"/>
                </a:schemeClr>
              </a:solidFill>
            </a:endParaRPr>
          </a:p>
        </p:txBody>
      </p:sp>
    </p:spTree>
    <p:extLst>
      <p:ext uri="{BB962C8B-B14F-4D97-AF65-F5344CB8AC3E}">
        <p14:creationId xmlns:p14="http://schemas.microsoft.com/office/powerpoint/2010/main" val="3932926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Application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 web based app</a:t>
            </a:r>
          </a:p>
          <a:p>
            <a:r>
              <a:rPr lang="en-US" dirty="0" smtClean="0"/>
              <a:t>Portal for administrative configuration</a:t>
            </a:r>
          </a:p>
          <a:p>
            <a:pPr lvl="1"/>
            <a:r>
              <a:rPr lang="en-US" dirty="0" smtClean="0"/>
              <a:t>Will use Sweets (</a:t>
            </a:r>
            <a:r>
              <a:rPr lang="en-US" dirty="0" err="1" smtClean="0"/>
              <a:t>Swtstore</a:t>
            </a:r>
            <a:r>
              <a:rPr lang="en-US" dirty="0" smtClean="0"/>
              <a:t>)</a:t>
            </a:r>
          </a:p>
          <a:p>
            <a:pPr lvl="1"/>
            <a:r>
              <a:rPr lang="en-US" dirty="0" smtClean="0"/>
              <a:t>Will link to two types of ontologies</a:t>
            </a:r>
          </a:p>
          <a:p>
            <a:pPr lvl="2"/>
            <a:r>
              <a:rPr lang="en-US" dirty="0" smtClean="0"/>
              <a:t>Context (domain) related Ontology  </a:t>
            </a:r>
          </a:p>
          <a:p>
            <a:pPr lvl="2"/>
            <a:r>
              <a:rPr lang="en-US" dirty="0" smtClean="0"/>
              <a:t>Intent (Task) related Ontology</a:t>
            </a:r>
          </a:p>
          <a:p>
            <a:pPr lvl="1"/>
            <a:r>
              <a:rPr lang="en-US" dirty="0" smtClean="0"/>
              <a:t>Annotation system</a:t>
            </a:r>
          </a:p>
          <a:p>
            <a:r>
              <a:rPr lang="en-US" dirty="0" smtClean="0"/>
              <a:t>Studio for </a:t>
            </a:r>
            <a:r>
              <a:rPr lang="en-US" dirty="0" err="1" smtClean="0"/>
              <a:t>renarration</a:t>
            </a:r>
            <a:r>
              <a:rPr lang="en-US" dirty="0" smtClean="0"/>
              <a:t> by curator</a:t>
            </a:r>
          </a:p>
          <a:p>
            <a:pPr lvl="1"/>
            <a:r>
              <a:rPr lang="en-US" dirty="0" smtClean="0"/>
              <a:t>Enabling editing, creating end-page-</a:t>
            </a:r>
            <a:r>
              <a:rPr lang="en-US" dirty="0" err="1" smtClean="0"/>
              <a:t>xformation</a:t>
            </a:r>
            <a:endParaRPr lang="en-US" dirty="0" smtClean="0"/>
          </a:p>
          <a:p>
            <a:pPr lvl="1"/>
            <a:r>
              <a:rPr lang="en-US" dirty="0" smtClean="0"/>
              <a:t>New </a:t>
            </a:r>
            <a:r>
              <a:rPr lang="en-US" dirty="0" err="1" smtClean="0"/>
              <a:t>renarrator</a:t>
            </a:r>
            <a:r>
              <a:rPr lang="en-US" dirty="0" smtClean="0"/>
              <a:t> should be pluggable on the platform</a:t>
            </a:r>
          </a:p>
          <a:p>
            <a:r>
              <a:rPr lang="en-US" dirty="0" smtClean="0"/>
              <a:t>Browser for end-user to view transformed / </a:t>
            </a:r>
            <a:r>
              <a:rPr lang="en-US" dirty="0" err="1" smtClean="0"/>
              <a:t>renarrated</a:t>
            </a:r>
            <a:r>
              <a:rPr lang="en-US" dirty="0" smtClean="0"/>
              <a:t> pages</a:t>
            </a:r>
          </a:p>
          <a:p>
            <a:pPr lvl="1"/>
            <a:r>
              <a:rPr lang="en-US" dirty="0" smtClean="0"/>
              <a:t>End-user should be able to view modified content thru portal</a:t>
            </a:r>
          </a:p>
          <a:p>
            <a:endParaRPr lang="en-US" dirty="0"/>
          </a:p>
        </p:txBody>
      </p:sp>
    </p:spTree>
    <p:extLst>
      <p:ext uri="{BB962C8B-B14F-4D97-AF65-F5344CB8AC3E}">
        <p14:creationId xmlns:p14="http://schemas.microsoft.com/office/powerpoint/2010/main" val="3947989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Domain – </a:t>
            </a:r>
            <a:r>
              <a:rPr lang="en-US" sz="2800" dirty="0" smtClean="0"/>
              <a:t>Education/CBSE/11</a:t>
            </a:r>
            <a:r>
              <a:rPr lang="en-US" sz="2800" baseline="30000" dirty="0" smtClean="0"/>
              <a:t>th</a:t>
            </a:r>
            <a:r>
              <a:rPr lang="en-US" sz="2800" dirty="0" smtClean="0"/>
              <a:t> Grade</a:t>
            </a:r>
            <a:endParaRPr lang="en-US" sz="2800"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297061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Focusing on one domain</a:t>
            </a:r>
            <a:endParaRPr lang="en-US" dirty="0"/>
          </a:p>
        </p:txBody>
      </p:sp>
      <p:sp>
        <p:nvSpPr>
          <p:cNvPr id="5" name="Content Placeholder 4"/>
          <p:cNvSpPr>
            <a:spLocks noGrp="1"/>
          </p:cNvSpPr>
          <p:nvPr>
            <p:ph idx="1"/>
          </p:nvPr>
        </p:nvSpPr>
        <p:spPr/>
        <p:txBody>
          <a:bodyPr>
            <a:normAutofit fontScale="92500" lnSpcReduction="10000"/>
          </a:bodyPr>
          <a:lstStyle/>
          <a:p>
            <a:r>
              <a:rPr lang="en-US" dirty="0" smtClean="0"/>
              <a:t>Education/CBSE curriculum</a:t>
            </a:r>
          </a:p>
          <a:p>
            <a:r>
              <a:rPr lang="en-US" dirty="0" smtClean="0"/>
              <a:t>11</a:t>
            </a:r>
            <a:r>
              <a:rPr lang="en-US" baseline="30000" dirty="0" smtClean="0"/>
              <a:t>th</a:t>
            </a:r>
            <a:r>
              <a:rPr lang="en-US" dirty="0" smtClean="0"/>
              <a:t> grade syllabus for biz studies</a:t>
            </a:r>
          </a:p>
          <a:p>
            <a:endParaRPr lang="en-US" dirty="0"/>
          </a:p>
          <a:p>
            <a:r>
              <a:rPr lang="en-US" dirty="0" smtClean="0"/>
              <a:t>Other choices</a:t>
            </a:r>
          </a:p>
          <a:p>
            <a:pPr lvl="1"/>
            <a:r>
              <a:rPr lang="en-US" dirty="0" smtClean="0"/>
              <a:t>Math, science … are more structured but usually the principles do not vary as much in context, intent. Whereas, biz studies, has scope for variation, local interpretation, differences in presentation style etc. Therefore, biz studies topic may give us more opportunities to highlight our content transformation</a:t>
            </a:r>
            <a:endParaRPr lang="en-US" dirty="0"/>
          </a:p>
        </p:txBody>
      </p:sp>
    </p:spTree>
    <p:extLst>
      <p:ext uri="{BB962C8B-B14F-4D97-AF65-F5344CB8AC3E}">
        <p14:creationId xmlns:p14="http://schemas.microsoft.com/office/powerpoint/2010/main" val="3447842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28600"/>
            <a:ext cx="6343650" cy="643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89711" y="1600200"/>
            <a:ext cx="2668872" cy="3970318"/>
          </a:xfrm>
          <a:prstGeom prst="rect">
            <a:avLst/>
          </a:prstGeom>
          <a:noFill/>
        </p:spPr>
        <p:txBody>
          <a:bodyPr wrap="none" rtlCol="0">
            <a:spAutoFit/>
          </a:bodyPr>
          <a:lstStyle/>
          <a:p>
            <a:r>
              <a:rPr lang="en-US" dirty="0" smtClean="0"/>
              <a:t>Syllabus is available</a:t>
            </a:r>
            <a:br>
              <a:rPr lang="en-US" dirty="0" smtClean="0"/>
            </a:br>
            <a:r>
              <a:rPr lang="en-US" dirty="0" smtClean="0"/>
              <a:t>online as well as</a:t>
            </a:r>
          </a:p>
          <a:p>
            <a:r>
              <a:rPr lang="en-US" dirty="0" smtClean="0"/>
              <a:t>Offline (PDF)</a:t>
            </a:r>
          </a:p>
          <a:p>
            <a:endParaRPr lang="en-US" dirty="0"/>
          </a:p>
          <a:p>
            <a:r>
              <a:rPr lang="en-US" dirty="0" err="1" smtClean="0"/>
              <a:t>Higherarchy</a:t>
            </a:r>
            <a:r>
              <a:rPr lang="en-US" dirty="0" smtClean="0"/>
              <a:t> of goals</a:t>
            </a:r>
          </a:p>
          <a:p>
            <a:r>
              <a:rPr lang="en-US" dirty="0" smtClean="0"/>
              <a:t>With specifics on</a:t>
            </a:r>
            <a:br>
              <a:rPr lang="en-US" dirty="0" smtClean="0"/>
            </a:br>
            <a:r>
              <a:rPr lang="en-US" dirty="0" smtClean="0"/>
              <a:t>what to cover are listed</a:t>
            </a:r>
            <a:br>
              <a:rPr lang="en-US" dirty="0" smtClean="0"/>
            </a:br>
            <a:r>
              <a:rPr lang="en-US" dirty="0" smtClean="0"/>
              <a:t/>
            </a:r>
            <a:br>
              <a:rPr lang="en-US" dirty="0" smtClean="0"/>
            </a:br>
            <a:r>
              <a:rPr lang="en-US" dirty="0" smtClean="0"/>
              <a:t>Teachers, Schools &amp; </a:t>
            </a:r>
            <a:br>
              <a:rPr lang="en-US" dirty="0" smtClean="0"/>
            </a:br>
            <a:r>
              <a:rPr lang="en-US" dirty="0" smtClean="0"/>
              <a:t>Students may use this</a:t>
            </a:r>
            <a:br>
              <a:rPr lang="en-US" dirty="0" smtClean="0"/>
            </a:br>
            <a:r>
              <a:rPr lang="en-US" dirty="0" smtClean="0"/>
              <a:t>as a template for their</a:t>
            </a:r>
            <a:br>
              <a:rPr lang="en-US" dirty="0" smtClean="0"/>
            </a:br>
            <a:r>
              <a:rPr lang="en-US" dirty="0" smtClean="0"/>
              <a:t>learning agenda</a:t>
            </a:r>
          </a:p>
          <a:p>
            <a:r>
              <a:rPr lang="en-US" dirty="0" smtClean="0"/>
              <a:t>Therefore, a good </a:t>
            </a:r>
            <a:br>
              <a:rPr lang="en-US" dirty="0" smtClean="0"/>
            </a:br>
            <a:r>
              <a:rPr lang="en-US" dirty="0" smtClean="0"/>
              <a:t>context </a:t>
            </a:r>
            <a:r>
              <a:rPr lang="en-US" dirty="0" err="1" smtClean="0"/>
              <a:t>ontolgoy</a:t>
            </a:r>
            <a:r>
              <a:rPr lang="en-US" dirty="0" smtClean="0"/>
              <a:t> (domain)</a:t>
            </a:r>
            <a:endParaRPr lang="en-US" dirty="0"/>
          </a:p>
        </p:txBody>
      </p:sp>
    </p:spTree>
    <p:extLst>
      <p:ext uri="{BB962C8B-B14F-4D97-AF65-F5344CB8AC3E}">
        <p14:creationId xmlns:p14="http://schemas.microsoft.com/office/powerpoint/2010/main" val="1104756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this be in Sweets?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25" y="1295400"/>
            <a:ext cx="8337550" cy="545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5997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mid2 work</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Did more detailing on the earlier narrative</a:t>
            </a:r>
          </a:p>
          <a:p>
            <a:r>
              <a:rPr lang="en-US" dirty="0" smtClean="0"/>
              <a:t>Looked for cases where </a:t>
            </a:r>
            <a:r>
              <a:rPr lang="en-US" dirty="0" err="1" smtClean="0"/>
              <a:t>renarration</a:t>
            </a:r>
            <a:r>
              <a:rPr lang="en-US" dirty="0" smtClean="0"/>
              <a:t> would help, looked at structuring the semantic transformation, tried to conceptualize the flow of activity</a:t>
            </a:r>
          </a:p>
          <a:p>
            <a:r>
              <a:rPr lang="en-US" dirty="0" smtClean="0"/>
              <a:t>Did more reading and writing</a:t>
            </a:r>
          </a:p>
          <a:p>
            <a:r>
              <a:rPr lang="en-US" dirty="0" smtClean="0"/>
              <a:t>Also, quite importantly, presented the pitch to people</a:t>
            </a:r>
          </a:p>
          <a:p>
            <a:pPr lvl="1"/>
            <a:r>
              <a:rPr lang="en-US" dirty="0" smtClean="0"/>
              <a:t>Linguistics team</a:t>
            </a:r>
          </a:p>
          <a:p>
            <a:pPr lvl="1"/>
            <a:r>
              <a:rPr lang="en-US" dirty="0" err="1" smtClean="0"/>
              <a:t>CogSci</a:t>
            </a:r>
            <a:r>
              <a:rPr lang="en-US" dirty="0" smtClean="0"/>
              <a:t> folks</a:t>
            </a:r>
          </a:p>
          <a:p>
            <a:pPr lvl="1"/>
            <a:r>
              <a:rPr lang="en-US" dirty="0" smtClean="0"/>
              <a:t>Prof. </a:t>
            </a:r>
            <a:r>
              <a:rPr lang="en-US" dirty="0" err="1" smtClean="0"/>
              <a:t>Nori</a:t>
            </a:r>
            <a:endParaRPr lang="en-US" dirty="0" smtClean="0"/>
          </a:p>
          <a:p>
            <a:pPr lvl="1"/>
            <a:r>
              <a:rPr lang="en-US" dirty="0" smtClean="0"/>
              <a:t>Dr. TB Dinesh</a:t>
            </a:r>
          </a:p>
          <a:p>
            <a:pPr lvl="1"/>
            <a:r>
              <a:rPr lang="en-US" dirty="0" smtClean="0"/>
              <a:t>Response has been quite positive from all.</a:t>
            </a:r>
          </a:p>
        </p:txBody>
      </p:sp>
    </p:spTree>
    <p:extLst>
      <p:ext uri="{BB962C8B-B14F-4D97-AF65-F5344CB8AC3E}">
        <p14:creationId xmlns:p14="http://schemas.microsoft.com/office/powerpoint/2010/main" val="992144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Basis Intent / Task Ontology </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410832"/>
            <a:ext cx="6477000" cy="444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0124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setup ontologies?</a:t>
            </a:r>
            <a:endParaRPr lang="en-US" dirty="0"/>
          </a:p>
        </p:txBody>
      </p:sp>
      <p:sp>
        <p:nvSpPr>
          <p:cNvPr id="3" name="Content Placeholder 2"/>
          <p:cNvSpPr>
            <a:spLocks noGrp="1"/>
          </p:cNvSpPr>
          <p:nvPr>
            <p:ph idx="1"/>
          </p:nvPr>
        </p:nvSpPr>
        <p:spPr>
          <a:xfrm>
            <a:off x="457200" y="1600201"/>
            <a:ext cx="8229600" cy="1219199"/>
          </a:xfrm>
        </p:spPr>
        <p:txBody>
          <a:bodyPr>
            <a:normAutofit fontScale="70000" lnSpcReduction="20000"/>
          </a:bodyPr>
          <a:lstStyle/>
          <a:p>
            <a:r>
              <a:rPr lang="en-US" dirty="0" smtClean="0"/>
              <a:t>Should I use Sweets for creating compound data structures?</a:t>
            </a:r>
          </a:p>
          <a:p>
            <a:r>
              <a:rPr lang="en-US" dirty="0" smtClean="0"/>
              <a:t>Should I use existing OWL? What is the difference / value addition for doing one over the other?</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3356" y="2534481"/>
            <a:ext cx="5803900" cy="4302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7529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a:t>
            </a:r>
            <a:endParaRPr lang="en-US" dirty="0"/>
          </a:p>
        </p:txBody>
      </p:sp>
      <p:sp>
        <p:nvSpPr>
          <p:cNvPr id="3" name="Content Placeholder 2"/>
          <p:cNvSpPr>
            <a:spLocks noGrp="1"/>
          </p:cNvSpPr>
          <p:nvPr>
            <p:ph idx="1"/>
          </p:nvPr>
        </p:nvSpPr>
        <p:spPr>
          <a:xfrm>
            <a:off x="457200" y="1600200"/>
            <a:ext cx="4800600" cy="4525963"/>
          </a:xfrm>
        </p:spPr>
        <p:txBody>
          <a:bodyPr>
            <a:normAutofit fontScale="70000" lnSpcReduction="20000"/>
          </a:bodyPr>
          <a:lstStyle/>
          <a:p>
            <a:r>
              <a:rPr lang="en-US" dirty="0" smtClean="0"/>
              <a:t>Angular JS has annotator library </a:t>
            </a:r>
          </a:p>
          <a:p>
            <a:r>
              <a:rPr lang="en-US" dirty="0" smtClean="0"/>
              <a:t>“</a:t>
            </a:r>
            <a:r>
              <a:rPr lang="en-US" dirty="0" err="1" smtClean="0"/>
              <a:t>Restory</a:t>
            </a:r>
            <a:r>
              <a:rPr lang="en-US" dirty="0" smtClean="0"/>
              <a:t>” has some of this implemented</a:t>
            </a:r>
          </a:p>
          <a:p>
            <a:endParaRPr lang="en-US" dirty="0" smtClean="0"/>
          </a:p>
          <a:p>
            <a:r>
              <a:rPr lang="en-US" dirty="0" smtClean="0"/>
              <a:t>Cognitive Linguistics – Context, Intent </a:t>
            </a:r>
          </a:p>
          <a:p>
            <a:endParaRPr lang="en-US" dirty="0" smtClean="0"/>
          </a:p>
          <a:p>
            <a:r>
              <a:rPr lang="en-US" dirty="0" smtClean="0"/>
              <a:t>Annotation will be identified using 3D </a:t>
            </a:r>
          </a:p>
          <a:p>
            <a:pPr lvl="1"/>
            <a:r>
              <a:rPr lang="en-US" dirty="0" smtClean="0"/>
              <a:t>Annotation(app, context, intent)</a:t>
            </a:r>
          </a:p>
          <a:p>
            <a:pPr lvl="1"/>
            <a:r>
              <a:rPr lang="en-US" dirty="0" smtClean="0"/>
              <a:t>Same page can have multiple annotations… the 3 dimensions will be used to filter one set from another</a:t>
            </a:r>
            <a:endParaRPr lang="en-US" dirty="0"/>
          </a:p>
        </p:txBody>
      </p:sp>
      <p:cxnSp>
        <p:nvCxnSpPr>
          <p:cNvPr id="5" name="Straight Arrow Connector 4"/>
          <p:cNvCxnSpPr/>
          <p:nvPr/>
        </p:nvCxnSpPr>
        <p:spPr>
          <a:xfrm>
            <a:off x="6248400" y="3962400"/>
            <a:ext cx="2438400" cy="7620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486400" y="3962400"/>
            <a:ext cx="762000" cy="137160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6248400" y="2133600"/>
            <a:ext cx="0" cy="182880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rapezoid 10"/>
          <p:cNvSpPr/>
          <p:nvPr/>
        </p:nvSpPr>
        <p:spPr>
          <a:xfrm>
            <a:off x="5943600" y="3048000"/>
            <a:ext cx="2133600" cy="1828800"/>
          </a:xfrm>
          <a:prstGeom prst="trapezoid">
            <a:avLst/>
          </a:prstGeom>
          <a:solidFill>
            <a:srgbClr val="4F81BD">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7239000" y="3505200"/>
            <a:ext cx="76200" cy="76200"/>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391400" y="3124200"/>
            <a:ext cx="76200" cy="76200"/>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477000" y="3962400"/>
            <a:ext cx="76200" cy="76200"/>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629400" y="3581400"/>
            <a:ext cx="76200" cy="76200"/>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620000" y="3810000"/>
            <a:ext cx="76200" cy="76200"/>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010400" y="3886200"/>
            <a:ext cx="76200" cy="76200"/>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110647" y="4507468"/>
            <a:ext cx="1875706" cy="369332"/>
          </a:xfrm>
          <a:prstGeom prst="rect">
            <a:avLst/>
          </a:prstGeom>
          <a:noFill/>
        </p:spPr>
        <p:txBody>
          <a:bodyPr wrap="none" rtlCol="0">
            <a:spAutoFit/>
          </a:bodyPr>
          <a:lstStyle/>
          <a:p>
            <a:r>
              <a:rPr lang="en-US" dirty="0" smtClean="0"/>
              <a:t>Existing web-page</a:t>
            </a:r>
            <a:endParaRPr lang="en-US" dirty="0"/>
          </a:p>
        </p:txBody>
      </p:sp>
      <p:sp>
        <p:nvSpPr>
          <p:cNvPr id="19" name="TextBox 18"/>
          <p:cNvSpPr txBox="1"/>
          <p:nvPr/>
        </p:nvSpPr>
        <p:spPr>
          <a:xfrm>
            <a:off x="7391400" y="2895600"/>
            <a:ext cx="1329082" cy="369332"/>
          </a:xfrm>
          <a:prstGeom prst="rect">
            <a:avLst/>
          </a:prstGeom>
          <a:noFill/>
        </p:spPr>
        <p:txBody>
          <a:bodyPr wrap="none" rtlCol="0">
            <a:spAutoFit/>
          </a:bodyPr>
          <a:lstStyle/>
          <a:p>
            <a:r>
              <a:rPr lang="en-US" dirty="0" smtClean="0">
                <a:solidFill>
                  <a:srgbClr val="FF0000"/>
                </a:solidFill>
              </a:rPr>
              <a:t>Annotations</a:t>
            </a:r>
            <a:endParaRPr lang="en-US" dirty="0">
              <a:solidFill>
                <a:srgbClr val="FF0000"/>
              </a:solidFill>
            </a:endParaRPr>
          </a:p>
        </p:txBody>
      </p:sp>
      <p:sp>
        <p:nvSpPr>
          <p:cNvPr id="20" name="TextBox 19"/>
          <p:cNvSpPr txBox="1"/>
          <p:nvPr/>
        </p:nvSpPr>
        <p:spPr>
          <a:xfrm>
            <a:off x="5816905" y="1764268"/>
            <a:ext cx="1498295" cy="369332"/>
          </a:xfrm>
          <a:prstGeom prst="rect">
            <a:avLst/>
          </a:prstGeom>
          <a:noFill/>
        </p:spPr>
        <p:txBody>
          <a:bodyPr wrap="none" rtlCol="0">
            <a:spAutoFit/>
          </a:bodyPr>
          <a:lstStyle/>
          <a:p>
            <a:r>
              <a:rPr lang="en-US" dirty="0" smtClean="0"/>
              <a:t>Application ID</a:t>
            </a:r>
            <a:endParaRPr lang="en-US" dirty="0"/>
          </a:p>
        </p:txBody>
      </p:sp>
      <p:sp>
        <p:nvSpPr>
          <p:cNvPr id="21" name="TextBox 20"/>
          <p:cNvSpPr txBox="1"/>
          <p:nvPr/>
        </p:nvSpPr>
        <p:spPr>
          <a:xfrm>
            <a:off x="5452606" y="5159896"/>
            <a:ext cx="1166345" cy="369332"/>
          </a:xfrm>
          <a:prstGeom prst="rect">
            <a:avLst/>
          </a:prstGeom>
          <a:noFill/>
        </p:spPr>
        <p:txBody>
          <a:bodyPr wrap="none" rtlCol="0">
            <a:spAutoFit/>
          </a:bodyPr>
          <a:lstStyle/>
          <a:p>
            <a:r>
              <a:rPr lang="en-US" dirty="0" smtClean="0"/>
              <a:t>Context ID</a:t>
            </a:r>
            <a:endParaRPr lang="en-US" dirty="0"/>
          </a:p>
        </p:txBody>
      </p:sp>
      <p:sp>
        <p:nvSpPr>
          <p:cNvPr id="22" name="TextBox 21"/>
          <p:cNvSpPr txBox="1"/>
          <p:nvPr/>
        </p:nvSpPr>
        <p:spPr>
          <a:xfrm>
            <a:off x="8055941" y="3581400"/>
            <a:ext cx="1001877" cy="369332"/>
          </a:xfrm>
          <a:prstGeom prst="rect">
            <a:avLst/>
          </a:prstGeom>
          <a:noFill/>
        </p:spPr>
        <p:txBody>
          <a:bodyPr wrap="none" rtlCol="0">
            <a:spAutoFit/>
          </a:bodyPr>
          <a:lstStyle/>
          <a:p>
            <a:r>
              <a:rPr lang="en-US" dirty="0" smtClean="0"/>
              <a:t>Intent ID</a:t>
            </a:r>
            <a:endParaRPr lang="en-US" dirty="0"/>
          </a:p>
        </p:txBody>
      </p:sp>
    </p:spTree>
    <p:extLst>
      <p:ext uri="{BB962C8B-B14F-4D97-AF65-F5344CB8AC3E}">
        <p14:creationId xmlns:p14="http://schemas.microsoft.com/office/powerpoint/2010/main" val="2984436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Work ahead</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1938902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456481" y="273629"/>
            <a:ext cx="8228160" cy="1144921"/>
          </a:xfrm>
          <a:ln/>
        </p:spPr>
        <p:txBody>
          <a:bodyPr tIns="30174"/>
          <a:lstStyle/>
          <a:p>
            <a:pP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a:t>Work requiring further detailing</a:t>
            </a:r>
          </a:p>
        </p:txBody>
      </p:sp>
      <p:sp>
        <p:nvSpPr>
          <p:cNvPr id="4098" name="Rectangle 2"/>
          <p:cNvSpPr>
            <a:spLocks noGrp="1" noChangeArrowheads="1"/>
          </p:cNvSpPr>
          <p:nvPr>
            <p:ph type="body" idx="1"/>
          </p:nvPr>
        </p:nvSpPr>
        <p:spPr>
          <a:xfrm>
            <a:off x="456481" y="1604329"/>
            <a:ext cx="8228160" cy="3977698"/>
          </a:xfrm>
          <a:ln/>
        </p:spPr>
        <p:txBody>
          <a:bodyPr>
            <a:normAutofit fontScale="70000" lnSpcReduction="20000"/>
          </a:bodyPr>
          <a:lstStyle/>
          <a:p>
            <a:pPr marL="97922" indent="0">
              <a:buSzPct val="45000"/>
              <a:buNone/>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dirty="0"/>
              <a:t>three areas of work need further detailing</a:t>
            </a:r>
          </a:p>
          <a:p>
            <a:pPr marL="391686" indent="-293764">
              <a:buSzPct val="45000"/>
              <a:buNone/>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endParaRPr lang="en-IN" dirty="0"/>
          </a:p>
          <a:p>
            <a:pPr marL="391686" indent="-293764">
              <a:buFont typeface="StarSymbol" charset="0"/>
              <a:buAutoNum type="arabicParen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sz="2400" dirty="0"/>
              <a:t> </a:t>
            </a:r>
            <a:r>
              <a:rPr lang="en-IN" sz="2600" b="1" dirty="0" smtClean="0">
                <a:solidFill>
                  <a:srgbClr val="0070C0"/>
                </a:solidFill>
              </a:rPr>
              <a:t>information hiding, abstraction, decoupling</a:t>
            </a:r>
            <a:endParaRPr lang="en-IN" sz="2400" dirty="0" smtClean="0">
              <a:solidFill>
                <a:srgbClr val="0070C0"/>
              </a:solidFill>
            </a:endParaRPr>
          </a:p>
          <a:p>
            <a:pPr marL="840872" lvl="1" indent="-342900">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sz="2000" dirty="0" smtClean="0"/>
              <a:t>Programming </a:t>
            </a:r>
            <a:r>
              <a:rPr lang="en-IN" sz="2000" dirty="0"/>
              <a:t>language theory </a:t>
            </a:r>
            <a:r>
              <a:rPr lang="en-IN" sz="2000" dirty="0" err="1"/>
              <a:t>wrt</a:t>
            </a:r>
            <a:r>
              <a:rPr lang="en-IN" sz="2000" dirty="0"/>
              <a:t> </a:t>
            </a:r>
            <a:r>
              <a:rPr lang="en-IN" sz="2000" dirty="0" smtClean="0"/>
              <a:t>SWEETs</a:t>
            </a:r>
          </a:p>
          <a:p>
            <a:pPr marL="840872" lvl="1" indent="-342900">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sz="2000" dirty="0" smtClean="0"/>
              <a:t>Type Systems? Formal language for abstraction?</a:t>
            </a:r>
            <a:endParaRPr lang="en-IN" sz="2000" dirty="0" smtClean="0"/>
          </a:p>
          <a:p>
            <a:pPr marL="391686" indent="-293764">
              <a:buFont typeface="StarSymbol" charset="0"/>
              <a:buAutoNum type="arabicParen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endParaRPr lang="en-IN" sz="2400" dirty="0"/>
          </a:p>
          <a:p>
            <a:pPr marL="391686" indent="-293764">
              <a:buFont typeface="StarSymbol" charset="0"/>
              <a:buAutoNum type="arabicParen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sz="2400" dirty="0"/>
              <a:t> </a:t>
            </a:r>
            <a:r>
              <a:rPr lang="en-IN" sz="2600" b="1" dirty="0" smtClean="0">
                <a:solidFill>
                  <a:srgbClr val="0070C0"/>
                </a:solidFill>
              </a:rPr>
              <a:t>Ontology</a:t>
            </a:r>
            <a:endParaRPr lang="en-IN" sz="2400" b="1" dirty="0" smtClean="0">
              <a:solidFill>
                <a:srgbClr val="0070C0"/>
              </a:solidFill>
            </a:endParaRPr>
          </a:p>
          <a:p>
            <a:pPr marL="840872" lvl="1" indent="-342900">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sz="2000" dirty="0" smtClean="0"/>
              <a:t>To link context and intent of </a:t>
            </a:r>
            <a:r>
              <a:rPr lang="en-IN" sz="2000" dirty="0" err="1" smtClean="0"/>
              <a:t>renarrator</a:t>
            </a:r>
            <a:r>
              <a:rPr lang="en-IN" sz="2000" dirty="0" smtClean="0"/>
              <a:t> with new end-users</a:t>
            </a:r>
          </a:p>
          <a:p>
            <a:pPr marL="840872" lvl="1" indent="-342900">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sz="2000" dirty="0" smtClean="0"/>
              <a:t>For context – domain ontology (e.g. CBSE 11</a:t>
            </a:r>
            <a:r>
              <a:rPr lang="en-IN" sz="2000" baseline="30000" dirty="0" smtClean="0"/>
              <a:t>th</a:t>
            </a:r>
            <a:r>
              <a:rPr lang="en-IN" sz="2000" dirty="0" smtClean="0"/>
              <a:t> class syllabus for </a:t>
            </a:r>
            <a:r>
              <a:rPr lang="en-IN" sz="2000" smtClean="0"/>
              <a:t>business studies class)</a:t>
            </a:r>
            <a:endParaRPr lang="en-IN" sz="2000" dirty="0" smtClean="0"/>
          </a:p>
          <a:p>
            <a:pPr marL="840872" lvl="1" indent="-342900">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sz="2000" dirty="0" smtClean="0"/>
              <a:t>For Intent – task ontology (e.g. Bloom’s taxonomy of educational objectives)</a:t>
            </a:r>
            <a:endParaRPr lang="en-IN" sz="2000" dirty="0"/>
          </a:p>
          <a:p>
            <a:pPr marL="391686" indent="-293764">
              <a:buFont typeface="StarSymbol" charset="0"/>
              <a:buAutoNum type="arabicParen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endParaRPr lang="en-IN" sz="2400" dirty="0" smtClean="0"/>
          </a:p>
          <a:p>
            <a:pPr marL="391686" indent="-293764">
              <a:buFont typeface="StarSymbol" charset="0"/>
              <a:buAutoNum type="arabicParen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sz="2400" dirty="0" smtClean="0"/>
              <a:t> </a:t>
            </a:r>
            <a:r>
              <a:rPr lang="en-IN" sz="2600" b="1" dirty="0" smtClean="0">
                <a:solidFill>
                  <a:srgbClr val="0070C0"/>
                </a:solidFill>
              </a:rPr>
              <a:t>mediation platform</a:t>
            </a:r>
            <a:endParaRPr lang="en-IN" sz="2400" b="1" dirty="0" smtClean="0">
              <a:solidFill>
                <a:srgbClr val="0070C0"/>
              </a:solidFill>
            </a:endParaRPr>
          </a:p>
          <a:p>
            <a:pPr marL="840872" lvl="1" indent="-342900">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sz="2000" dirty="0" smtClean="0"/>
              <a:t>Framework </a:t>
            </a:r>
            <a:r>
              <a:rPr lang="en-IN" sz="2000" dirty="0"/>
              <a:t>where I can incorporate moderators as plug-n-play modules </a:t>
            </a:r>
            <a:endParaRPr lang="en-IN" sz="2000" dirty="0" smtClean="0"/>
          </a:p>
          <a:p>
            <a:pPr marL="840872" lvl="1" indent="-342900">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sz="2000" dirty="0" smtClean="0"/>
              <a:t>This is where semantic transformation is keyed in</a:t>
            </a:r>
          </a:p>
          <a:p>
            <a:pPr marL="840872" lvl="1" indent="-342900">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sz="2000" dirty="0" smtClean="0"/>
              <a:t>Should be scalable and also domain-independent </a:t>
            </a:r>
            <a:endParaRPr lang="en-IN" sz="2000" dirty="0"/>
          </a:p>
        </p:txBody>
      </p:sp>
    </p:spTree>
    <p:extLst>
      <p:ext uri="{BB962C8B-B14F-4D97-AF65-F5344CB8AC3E}">
        <p14:creationId xmlns:p14="http://schemas.microsoft.com/office/powerpoint/2010/main" val="329241953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a:xfrm>
            <a:off x="587520" y="64807"/>
            <a:ext cx="8228160" cy="1144920"/>
          </a:xfrm>
        </p:spPr>
        <p:txBody>
          <a:bodyPr tIns="30174"/>
          <a:lstStyle/>
          <a:p>
            <a:pPr algn="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smtClean="0"/>
              <a:t>Semantic stack</a:t>
            </a:r>
          </a:p>
        </p:txBody>
      </p:sp>
      <p:pic>
        <p:nvPicPr>
          <p:cNvPr id="1945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041" y="1012427"/>
            <a:ext cx="3204000" cy="33065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60" name="Text Box 3"/>
          <p:cNvSpPr txBox="1">
            <a:spLocks noChangeArrowheads="1"/>
          </p:cNvSpPr>
          <p:nvPr/>
        </p:nvSpPr>
        <p:spPr bwMode="auto">
          <a:xfrm>
            <a:off x="80640" y="629346"/>
            <a:ext cx="2793600" cy="5458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53162" rIns="81639" bIns="40820"/>
          <a:lstStyle>
            <a:lvl1pPr eaLnBrk="0">
              <a:tabLst>
                <a:tab pos="449263" algn="l"/>
                <a:tab pos="898525" algn="l"/>
                <a:tab pos="1347788" algn="l"/>
                <a:tab pos="1797050" algn="l"/>
                <a:tab pos="2246313" algn="l"/>
                <a:tab pos="2695575" algn="l"/>
              </a:tabLst>
              <a:defRPr>
                <a:solidFill>
                  <a:schemeClr val="tx1"/>
                </a:solidFill>
                <a:latin typeface="Arial" charset="0"/>
                <a:ea typeface="Droid Sans Fallback" charset="0"/>
                <a:cs typeface="Droid Sans Fallback" charset="0"/>
              </a:defRPr>
            </a:lvl1pPr>
            <a:lvl2pPr eaLnBrk="0">
              <a:tabLst>
                <a:tab pos="449263" algn="l"/>
                <a:tab pos="898525" algn="l"/>
                <a:tab pos="1347788" algn="l"/>
                <a:tab pos="1797050" algn="l"/>
                <a:tab pos="2246313" algn="l"/>
                <a:tab pos="2695575" algn="l"/>
              </a:tabLst>
              <a:defRPr>
                <a:solidFill>
                  <a:schemeClr val="tx1"/>
                </a:solidFill>
                <a:latin typeface="Arial" charset="0"/>
                <a:ea typeface="Droid Sans Fallback" charset="0"/>
                <a:cs typeface="Droid Sans Fallback" charset="0"/>
              </a:defRPr>
            </a:lvl2pPr>
            <a:lvl3pPr eaLnBrk="0">
              <a:tabLst>
                <a:tab pos="449263" algn="l"/>
                <a:tab pos="898525" algn="l"/>
                <a:tab pos="1347788" algn="l"/>
                <a:tab pos="1797050" algn="l"/>
                <a:tab pos="2246313" algn="l"/>
                <a:tab pos="2695575" algn="l"/>
              </a:tabLst>
              <a:defRPr>
                <a:solidFill>
                  <a:schemeClr val="tx1"/>
                </a:solidFill>
                <a:latin typeface="Arial" charset="0"/>
                <a:ea typeface="Droid Sans Fallback" charset="0"/>
                <a:cs typeface="Droid Sans Fallback" charset="0"/>
              </a:defRPr>
            </a:lvl3pPr>
            <a:lvl4pPr eaLnBrk="0">
              <a:tabLst>
                <a:tab pos="449263" algn="l"/>
                <a:tab pos="898525" algn="l"/>
                <a:tab pos="1347788" algn="l"/>
                <a:tab pos="1797050" algn="l"/>
                <a:tab pos="2246313" algn="l"/>
                <a:tab pos="2695575" algn="l"/>
              </a:tabLst>
              <a:defRPr>
                <a:solidFill>
                  <a:schemeClr val="tx1"/>
                </a:solidFill>
                <a:latin typeface="Arial" charset="0"/>
                <a:ea typeface="Droid Sans Fallback" charset="0"/>
                <a:cs typeface="Droid Sans Fallback" charset="0"/>
              </a:defRPr>
            </a:lvl4pPr>
            <a:lvl5pPr eaLnBrk="0">
              <a:tabLst>
                <a:tab pos="449263" algn="l"/>
                <a:tab pos="898525" algn="l"/>
                <a:tab pos="1347788" algn="l"/>
                <a:tab pos="1797050" algn="l"/>
                <a:tab pos="2246313" algn="l"/>
                <a:tab pos="2695575" algn="l"/>
              </a:tabLst>
              <a:defRPr>
                <a:solidFill>
                  <a:schemeClr val="tx1"/>
                </a:solidFill>
                <a:latin typeface="Arial" charset="0"/>
                <a:ea typeface="Droid Sans Fallback" charset="0"/>
                <a:cs typeface="Droid Sans Fallback"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a:solidFill>
                  <a:schemeClr val="tx1"/>
                </a:solidFill>
                <a:latin typeface="Arial" charset="0"/>
                <a:ea typeface="Droid Sans Fallback" charset="0"/>
                <a:cs typeface="Droid Sans Fallback"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a:solidFill>
                  <a:schemeClr val="tx1"/>
                </a:solidFill>
                <a:latin typeface="Arial" charset="0"/>
                <a:ea typeface="Droid Sans Fallback" charset="0"/>
                <a:cs typeface="Droid Sans Fallback"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a:solidFill>
                  <a:schemeClr val="tx1"/>
                </a:solidFill>
                <a:latin typeface="Arial" charset="0"/>
                <a:ea typeface="Droid Sans Fallback" charset="0"/>
                <a:cs typeface="Droid Sans Fallback"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a:solidFill>
                  <a:schemeClr val="tx1"/>
                </a:solidFill>
                <a:latin typeface="Arial" charset="0"/>
                <a:ea typeface="Droid Sans Fallback" charset="0"/>
                <a:cs typeface="Droid Sans Fallback" charset="0"/>
              </a:defRPr>
            </a:lvl9pPr>
          </a:lstStyle>
          <a:p>
            <a:pPr eaLnBrk="1"/>
            <a:r>
              <a:rPr lang="en-IN" sz="1400" dirty="0">
                <a:solidFill>
                  <a:srgbClr val="000000"/>
                </a:solidFill>
              </a:rPr>
              <a:t>Semantic web stack</a:t>
            </a:r>
            <a:br>
              <a:rPr lang="en-IN" sz="1400" dirty="0">
                <a:solidFill>
                  <a:srgbClr val="000000"/>
                </a:solidFill>
              </a:rPr>
            </a:br>
            <a:r>
              <a:rPr lang="en-IN" sz="1400" dirty="0">
                <a:solidFill>
                  <a:srgbClr val="000000"/>
                </a:solidFill>
              </a:rPr>
              <a:t>from Tim Berners Lee's work</a:t>
            </a:r>
          </a:p>
        </p:txBody>
      </p:sp>
      <p:pic>
        <p:nvPicPr>
          <p:cNvPr id="1946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2160" y="4376621"/>
            <a:ext cx="2944800" cy="25130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62" name="Rectangle 5"/>
          <p:cNvSpPr>
            <a:spLocks noChangeArrowheads="1"/>
          </p:cNvSpPr>
          <p:nvPr/>
        </p:nvSpPr>
        <p:spPr bwMode="auto">
          <a:xfrm>
            <a:off x="6236641" y="4212443"/>
            <a:ext cx="2416320" cy="653829"/>
          </a:xfrm>
          <a:prstGeom prst="rect">
            <a:avLst/>
          </a:prstGeom>
          <a:solidFill>
            <a:srgbClr val="FFFFFF"/>
          </a:solidFill>
          <a:ln w="29160">
            <a:solidFill>
              <a:srgbClr val="3465A4"/>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701" tIns="66225" rIns="94701" bIns="53882" anchor="ctr"/>
          <a:lstStyle/>
          <a:p>
            <a:pPr algn="ctr">
              <a:tabLst>
                <a:tab pos="407526" algn="l"/>
                <a:tab pos="815052" algn="l"/>
                <a:tab pos="1222578" algn="l"/>
                <a:tab pos="1630104" algn="l"/>
                <a:tab pos="2037631" algn="l"/>
              </a:tabLst>
            </a:pPr>
            <a:r>
              <a:rPr lang="en-IN">
                <a:solidFill>
                  <a:srgbClr val="000000"/>
                </a:solidFill>
              </a:rPr>
              <a:t>Physical implementation</a:t>
            </a:r>
          </a:p>
          <a:p>
            <a:pPr algn="ctr">
              <a:tabLst>
                <a:tab pos="407526" algn="l"/>
                <a:tab pos="815052" algn="l"/>
                <a:tab pos="1222578" algn="l"/>
                <a:tab pos="1630104" algn="l"/>
                <a:tab pos="2037631" algn="l"/>
              </a:tabLst>
            </a:pPr>
            <a:r>
              <a:rPr lang="en-IN">
                <a:solidFill>
                  <a:srgbClr val="000000"/>
                </a:solidFill>
              </a:rPr>
              <a:t>(RDF / JSON)</a:t>
            </a:r>
          </a:p>
        </p:txBody>
      </p:sp>
      <p:sp>
        <p:nvSpPr>
          <p:cNvPr id="19463" name="Rectangle 6"/>
          <p:cNvSpPr>
            <a:spLocks noChangeArrowheads="1"/>
          </p:cNvSpPr>
          <p:nvPr/>
        </p:nvSpPr>
        <p:spPr bwMode="auto">
          <a:xfrm>
            <a:off x="6236641" y="3560054"/>
            <a:ext cx="2416320" cy="653829"/>
          </a:xfrm>
          <a:prstGeom prst="rect">
            <a:avLst/>
          </a:prstGeom>
          <a:solidFill>
            <a:srgbClr val="FFFFFF"/>
          </a:solidFill>
          <a:ln w="29160">
            <a:solidFill>
              <a:srgbClr val="3465A4"/>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701" tIns="66225" rIns="94701" bIns="53882" anchor="ctr"/>
          <a:lstStyle/>
          <a:p>
            <a:pPr algn="ctr">
              <a:tabLst>
                <a:tab pos="407526" algn="l"/>
                <a:tab pos="815052" algn="l"/>
                <a:tab pos="1222578" algn="l"/>
                <a:tab pos="1630104" algn="l"/>
                <a:tab pos="2037631" algn="l"/>
              </a:tabLst>
            </a:pPr>
            <a:r>
              <a:rPr lang="en-IN">
                <a:solidFill>
                  <a:srgbClr val="000000"/>
                </a:solidFill>
              </a:rPr>
              <a:t>Human Semantic record</a:t>
            </a:r>
            <a:br>
              <a:rPr lang="en-IN">
                <a:solidFill>
                  <a:srgbClr val="000000"/>
                </a:solidFill>
              </a:rPr>
            </a:br>
            <a:r>
              <a:rPr lang="en-IN">
                <a:solidFill>
                  <a:srgbClr val="000000"/>
                </a:solidFill>
              </a:rPr>
              <a:t>(SWeets)</a:t>
            </a:r>
          </a:p>
        </p:txBody>
      </p:sp>
      <p:sp>
        <p:nvSpPr>
          <p:cNvPr id="19464" name="Rectangle 7"/>
          <p:cNvSpPr>
            <a:spLocks noChangeArrowheads="1"/>
          </p:cNvSpPr>
          <p:nvPr/>
        </p:nvSpPr>
        <p:spPr bwMode="auto">
          <a:xfrm>
            <a:off x="6236641" y="2906225"/>
            <a:ext cx="2416320" cy="653829"/>
          </a:xfrm>
          <a:prstGeom prst="rect">
            <a:avLst/>
          </a:prstGeom>
          <a:solidFill>
            <a:srgbClr val="FFFFFF"/>
          </a:solidFill>
          <a:ln w="29160">
            <a:solidFill>
              <a:srgbClr val="3465A4"/>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701" tIns="66225" rIns="94701" bIns="53882" anchor="ctr"/>
          <a:lstStyle/>
          <a:p>
            <a:pPr algn="ctr">
              <a:tabLst>
                <a:tab pos="407526" algn="l"/>
                <a:tab pos="815052" algn="l"/>
                <a:tab pos="1222578" algn="l"/>
                <a:tab pos="1630104" algn="l"/>
                <a:tab pos="2037631" algn="l"/>
              </a:tabLst>
            </a:pPr>
            <a:r>
              <a:rPr lang="en-IN">
                <a:solidFill>
                  <a:srgbClr val="000000"/>
                </a:solidFill>
              </a:rPr>
              <a:t>Abstract Data Objects</a:t>
            </a:r>
            <a:br>
              <a:rPr lang="en-IN">
                <a:solidFill>
                  <a:srgbClr val="000000"/>
                </a:solidFill>
              </a:rPr>
            </a:br>
            <a:r>
              <a:rPr lang="en-IN">
                <a:solidFill>
                  <a:srgbClr val="000000"/>
                </a:solidFill>
              </a:rPr>
              <a:t>(Compound SWeets)</a:t>
            </a:r>
          </a:p>
        </p:txBody>
      </p:sp>
      <p:sp>
        <p:nvSpPr>
          <p:cNvPr id="19465" name="Rectangle 8"/>
          <p:cNvSpPr>
            <a:spLocks noChangeArrowheads="1"/>
          </p:cNvSpPr>
          <p:nvPr/>
        </p:nvSpPr>
        <p:spPr bwMode="auto">
          <a:xfrm>
            <a:off x="6236641" y="2253837"/>
            <a:ext cx="2416320" cy="653829"/>
          </a:xfrm>
          <a:prstGeom prst="rect">
            <a:avLst/>
          </a:prstGeom>
          <a:solidFill>
            <a:srgbClr val="FFFFFF"/>
          </a:solidFill>
          <a:ln w="29160">
            <a:solidFill>
              <a:srgbClr val="3465A4"/>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701" tIns="66225" rIns="94701" bIns="53882" anchor="ctr"/>
          <a:lstStyle/>
          <a:p>
            <a:pPr algn="ctr">
              <a:tabLst>
                <a:tab pos="407526" algn="l"/>
                <a:tab pos="815052" algn="l"/>
                <a:tab pos="1222578" algn="l"/>
                <a:tab pos="1630104" algn="l"/>
                <a:tab pos="2037631" algn="l"/>
              </a:tabLst>
            </a:pPr>
            <a:r>
              <a:rPr lang="en-IN">
                <a:solidFill>
                  <a:srgbClr val="000000"/>
                </a:solidFill>
              </a:rPr>
              <a:t>Language</a:t>
            </a:r>
            <a:br>
              <a:rPr lang="en-IN">
                <a:solidFill>
                  <a:srgbClr val="000000"/>
                </a:solidFill>
              </a:rPr>
            </a:br>
            <a:r>
              <a:rPr lang="en-IN">
                <a:solidFill>
                  <a:srgbClr val="000000"/>
                </a:solidFill>
              </a:rPr>
              <a:t>(simple scripts)</a:t>
            </a:r>
          </a:p>
        </p:txBody>
      </p:sp>
      <p:sp>
        <p:nvSpPr>
          <p:cNvPr id="19466" name="Rectangle 9"/>
          <p:cNvSpPr>
            <a:spLocks noChangeArrowheads="1"/>
          </p:cNvSpPr>
          <p:nvPr/>
        </p:nvSpPr>
        <p:spPr bwMode="auto">
          <a:xfrm>
            <a:off x="6236641" y="1600009"/>
            <a:ext cx="2416320" cy="653829"/>
          </a:xfrm>
          <a:prstGeom prst="rect">
            <a:avLst/>
          </a:prstGeom>
          <a:solidFill>
            <a:srgbClr val="FFFFFF"/>
          </a:solidFill>
          <a:ln w="29160">
            <a:solidFill>
              <a:srgbClr val="3465A4"/>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701" tIns="66225" rIns="94701" bIns="53882" anchor="ctr"/>
          <a:lstStyle/>
          <a:p>
            <a:pPr algn="ctr">
              <a:tabLst>
                <a:tab pos="407526" algn="l"/>
                <a:tab pos="815052" algn="l"/>
                <a:tab pos="1222578" algn="l"/>
                <a:tab pos="1630104" algn="l"/>
                <a:tab pos="2037631" algn="l"/>
              </a:tabLst>
            </a:pPr>
            <a:r>
              <a:rPr lang="en-IN">
                <a:solidFill>
                  <a:srgbClr val="000000"/>
                </a:solidFill>
              </a:rPr>
              <a:t>Applications</a:t>
            </a:r>
            <a:br>
              <a:rPr lang="en-IN">
                <a:solidFill>
                  <a:srgbClr val="000000"/>
                </a:solidFill>
              </a:rPr>
            </a:br>
            <a:r>
              <a:rPr lang="en-IN">
                <a:solidFill>
                  <a:srgbClr val="000000"/>
                </a:solidFill>
              </a:rPr>
              <a:t>(Semantic Transforms)</a:t>
            </a:r>
          </a:p>
        </p:txBody>
      </p:sp>
      <p:sp>
        <p:nvSpPr>
          <p:cNvPr id="19467" name="Rectangle 10"/>
          <p:cNvSpPr>
            <a:spLocks noChangeArrowheads="1"/>
          </p:cNvSpPr>
          <p:nvPr/>
        </p:nvSpPr>
        <p:spPr bwMode="auto">
          <a:xfrm>
            <a:off x="6236641" y="947620"/>
            <a:ext cx="2416320" cy="653829"/>
          </a:xfrm>
          <a:prstGeom prst="rect">
            <a:avLst/>
          </a:prstGeom>
          <a:solidFill>
            <a:srgbClr val="FFFFFF"/>
          </a:solidFill>
          <a:ln w="29160">
            <a:solidFill>
              <a:srgbClr val="3465A4"/>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701" tIns="66225" rIns="94701" bIns="53882" anchor="ctr"/>
          <a:lstStyle/>
          <a:p>
            <a:pPr algn="ctr">
              <a:tabLst>
                <a:tab pos="407526" algn="l"/>
                <a:tab pos="815052" algn="l"/>
                <a:tab pos="1222578" algn="l"/>
                <a:tab pos="1630104" algn="l"/>
                <a:tab pos="2037631" algn="l"/>
              </a:tabLst>
            </a:pPr>
            <a:r>
              <a:rPr lang="en-IN">
                <a:solidFill>
                  <a:srgbClr val="000000"/>
                </a:solidFill>
              </a:rPr>
              <a:t>Presentation</a:t>
            </a:r>
            <a:br>
              <a:rPr lang="en-IN">
                <a:solidFill>
                  <a:srgbClr val="000000"/>
                </a:solidFill>
              </a:rPr>
            </a:br>
            <a:r>
              <a:rPr lang="en-IN">
                <a:solidFill>
                  <a:srgbClr val="000000"/>
                </a:solidFill>
              </a:rPr>
              <a:t>(UI)</a:t>
            </a:r>
          </a:p>
        </p:txBody>
      </p:sp>
      <p:sp>
        <p:nvSpPr>
          <p:cNvPr id="19468" name="Oval 11"/>
          <p:cNvSpPr>
            <a:spLocks noChangeArrowheads="1"/>
          </p:cNvSpPr>
          <p:nvPr/>
        </p:nvSpPr>
        <p:spPr bwMode="auto">
          <a:xfrm>
            <a:off x="195841" y="1568325"/>
            <a:ext cx="522720" cy="522774"/>
          </a:xfrm>
          <a:prstGeom prst="ellipse">
            <a:avLst/>
          </a:prstGeom>
          <a:solidFill>
            <a:srgbClr val="FFFF66"/>
          </a:solidFill>
          <a:ln w="38160">
            <a:solidFill>
              <a:srgbClr val="3465A4"/>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8946" tIns="70470" rIns="98946" bIns="58127" anchor="ctr"/>
          <a:lstStyle/>
          <a:p>
            <a:pPr algn="ctr">
              <a:tabLst>
                <a:tab pos="407526" algn="l"/>
              </a:tabLst>
            </a:pPr>
            <a:r>
              <a:rPr lang="en-IN">
                <a:solidFill>
                  <a:srgbClr val="000000"/>
                </a:solidFill>
              </a:rPr>
              <a:t>1</a:t>
            </a:r>
          </a:p>
        </p:txBody>
      </p:sp>
      <p:sp>
        <p:nvSpPr>
          <p:cNvPr id="19469" name="Oval 12"/>
          <p:cNvSpPr>
            <a:spLocks noChangeArrowheads="1"/>
          </p:cNvSpPr>
          <p:nvPr/>
        </p:nvSpPr>
        <p:spPr bwMode="auto">
          <a:xfrm>
            <a:off x="3788640" y="4049706"/>
            <a:ext cx="522720" cy="522775"/>
          </a:xfrm>
          <a:prstGeom prst="ellipse">
            <a:avLst/>
          </a:prstGeom>
          <a:solidFill>
            <a:srgbClr val="FFFF66"/>
          </a:solidFill>
          <a:ln w="38160">
            <a:solidFill>
              <a:srgbClr val="3465A4"/>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8946" tIns="70470" rIns="98946" bIns="58127" anchor="ctr"/>
          <a:lstStyle/>
          <a:p>
            <a:pPr algn="ctr">
              <a:tabLst>
                <a:tab pos="407526" algn="l"/>
              </a:tabLst>
            </a:pPr>
            <a:r>
              <a:rPr lang="en-IN">
                <a:solidFill>
                  <a:srgbClr val="000000"/>
                </a:solidFill>
              </a:rPr>
              <a:t>2</a:t>
            </a:r>
          </a:p>
        </p:txBody>
      </p:sp>
      <p:sp>
        <p:nvSpPr>
          <p:cNvPr id="19470" name="Oval 13"/>
          <p:cNvSpPr>
            <a:spLocks noChangeArrowheads="1"/>
          </p:cNvSpPr>
          <p:nvPr/>
        </p:nvSpPr>
        <p:spPr bwMode="auto">
          <a:xfrm>
            <a:off x="5420161" y="979303"/>
            <a:ext cx="522720" cy="522775"/>
          </a:xfrm>
          <a:prstGeom prst="ellipse">
            <a:avLst/>
          </a:prstGeom>
          <a:solidFill>
            <a:srgbClr val="FFFF66"/>
          </a:solidFill>
          <a:ln w="38160">
            <a:solidFill>
              <a:srgbClr val="3465A4"/>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8946" tIns="70470" rIns="98946" bIns="58127" anchor="ctr"/>
          <a:lstStyle/>
          <a:p>
            <a:pPr algn="ctr">
              <a:tabLst>
                <a:tab pos="407526" algn="l"/>
              </a:tabLst>
            </a:pPr>
            <a:r>
              <a:rPr lang="en-IN">
                <a:solidFill>
                  <a:srgbClr val="000000"/>
                </a:solidFill>
              </a:rPr>
              <a:t>3</a:t>
            </a:r>
          </a:p>
        </p:txBody>
      </p:sp>
      <p:sp>
        <p:nvSpPr>
          <p:cNvPr id="19471" name="Text Box 14"/>
          <p:cNvSpPr txBox="1">
            <a:spLocks noChangeArrowheads="1"/>
          </p:cNvSpPr>
          <p:nvPr/>
        </p:nvSpPr>
        <p:spPr bwMode="auto">
          <a:xfrm>
            <a:off x="3335040" y="1633132"/>
            <a:ext cx="1658880" cy="12428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53162" rIns="81639" bIns="40820"/>
          <a:lstStyle>
            <a:lvl1pPr eaLnBrk="0">
              <a:tabLst>
                <a:tab pos="449263" algn="l"/>
                <a:tab pos="898525" algn="l"/>
                <a:tab pos="1347788" algn="l"/>
                <a:tab pos="1797050" algn="l"/>
              </a:tabLst>
              <a:defRPr>
                <a:solidFill>
                  <a:schemeClr val="tx1"/>
                </a:solidFill>
                <a:latin typeface="Arial" charset="0"/>
                <a:ea typeface="Droid Sans Fallback" charset="0"/>
                <a:cs typeface="Droid Sans Fallback" charset="0"/>
              </a:defRPr>
            </a:lvl1pPr>
            <a:lvl2pPr eaLnBrk="0">
              <a:tabLst>
                <a:tab pos="449263" algn="l"/>
                <a:tab pos="898525" algn="l"/>
                <a:tab pos="1347788" algn="l"/>
                <a:tab pos="1797050" algn="l"/>
              </a:tabLst>
              <a:defRPr>
                <a:solidFill>
                  <a:schemeClr val="tx1"/>
                </a:solidFill>
                <a:latin typeface="Arial" charset="0"/>
                <a:ea typeface="Droid Sans Fallback" charset="0"/>
                <a:cs typeface="Droid Sans Fallback" charset="0"/>
              </a:defRPr>
            </a:lvl2pPr>
            <a:lvl3pPr eaLnBrk="0">
              <a:tabLst>
                <a:tab pos="449263" algn="l"/>
                <a:tab pos="898525" algn="l"/>
                <a:tab pos="1347788" algn="l"/>
                <a:tab pos="1797050" algn="l"/>
              </a:tabLst>
              <a:defRPr>
                <a:solidFill>
                  <a:schemeClr val="tx1"/>
                </a:solidFill>
                <a:latin typeface="Arial" charset="0"/>
                <a:ea typeface="Droid Sans Fallback" charset="0"/>
                <a:cs typeface="Droid Sans Fallback" charset="0"/>
              </a:defRPr>
            </a:lvl3pPr>
            <a:lvl4pPr eaLnBrk="0">
              <a:tabLst>
                <a:tab pos="449263" algn="l"/>
                <a:tab pos="898525" algn="l"/>
                <a:tab pos="1347788" algn="l"/>
                <a:tab pos="1797050" algn="l"/>
              </a:tabLst>
              <a:defRPr>
                <a:solidFill>
                  <a:schemeClr val="tx1"/>
                </a:solidFill>
                <a:latin typeface="Arial" charset="0"/>
                <a:ea typeface="Droid Sans Fallback" charset="0"/>
                <a:cs typeface="Droid Sans Fallback" charset="0"/>
              </a:defRPr>
            </a:lvl4pPr>
            <a:lvl5pPr eaLnBrk="0">
              <a:tabLst>
                <a:tab pos="449263" algn="l"/>
                <a:tab pos="898525" algn="l"/>
                <a:tab pos="1347788" algn="l"/>
                <a:tab pos="1797050" algn="l"/>
              </a:tabLst>
              <a:defRPr>
                <a:solidFill>
                  <a:schemeClr val="tx1"/>
                </a:solidFill>
                <a:latin typeface="Arial" charset="0"/>
                <a:ea typeface="Droid Sans Fallback" charset="0"/>
                <a:cs typeface="Droid Sans Fallback"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chemeClr val="tx1"/>
                </a:solidFill>
                <a:latin typeface="Arial" charset="0"/>
                <a:ea typeface="Droid Sans Fallback" charset="0"/>
                <a:cs typeface="Droid Sans Fallback"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chemeClr val="tx1"/>
                </a:solidFill>
                <a:latin typeface="Arial" charset="0"/>
                <a:ea typeface="Droid Sans Fallback" charset="0"/>
                <a:cs typeface="Droid Sans Fallback"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chemeClr val="tx1"/>
                </a:solidFill>
                <a:latin typeface="Arial" charset="0"/>
                <a:ea typeface="Droid Sans Fallback" charset="0"/>
                <a:cs typeface="Droid Sans Fallback"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chemeClr val="tx1"/>
                </a:solidFill>
                <a:latin typeface="Arial" charset="0"/>
                <a:ea typeface="Droid Sans Fallback" charset="0"/>
                <a:cs typeface="Droid Sans Fallback" charset="0"/>
              </a:defRPr>
            </a:lvl9pPr>
          </a:lstStyle>
          <a:p>
            <a:pPr eaLnBrk="1"/>
            <a:r>
              <a:rPr lang="en-IN">
                <a:solidFill>
                  <a:srgbClr val="000000"/>
                </a:solidFill>
              </a:rPr>
              <a:t>Semantic</a:t>
            </a:r>
            <a:br>
              <a:rPr lang="en-IN">
                <a:solidFill>
                  <a:srgbClr val="000000"/>
                </a:solidFill>
              </a:rPr>
            </a:br>
            <a:r>
              <a:rPr lang="en-IN">
                <a:solidFill>
                  <a:srgbClr val="000000"/>
                </a:solidFill>
              </a:rPr>
              <a:t>is for computer</a:t>
            </a:r>
          </a:p>
          <a:p>
            <a:pPr eaLnBrk="1"/>
            <a:endParaRPr lang="en-IN">
              <a:solidFill>
                <a:srgbClr val="000000"/>
              </a:solidFill>
            </a:endParaRPr>
          </a:p>
          <a:p>
            <a:pPr eaLnBrk="1"/>
            <a:r>
              <a:rPr lang="en-IN">
                <a:solidFill>
                  <a:srgbClr val="000000"/>
                </a:solidFill>
              </a:rPr>
              <a:t>RDF-&gt;Ontology</a:t>
            </a:r>
            <a:br>
              <a:rPr lang="en-IN">
                <a:solidFill>
                  <a:srgbClr val="000000"/>
                </a:solidFill>
              </a:rPr>
            </a:br>
            <a:r>
              <a:rPr lang="en-IN">
                <a:solidFill>
                  <a:srgbClr val="000000"/>
                </a:solidFill>
              </a:rPr>
              <a:t>lacks granularity</a:t>
            </a:r>
          </a:p>
        </p:txBody>
      </p:sp>
      <p:sp>
        <p:nvSpPr>
          <p:cNvPr id="19472" name="Text Box 15"/>
          <p:cNvSpPr txBox="1">
            <a:spLocks noChangeArrowheads="1"/>
          </p:cNvSpPr>
          <p:nvPr/>
        </p:nvSpPr>
        <p:spPr bwMode="auto">
          <a:xfrm>
            <a:off x="6923520" y="4964202"/>
            <a:ext cx="1533600" cy="5458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53162" rIns="81639" bIns="40820"/>
          <a:lstStyle>
            <a:lvl1pPr eaLnBrk="0">
              <a:tabLst>
                <a:tab pos="449263" algn="l"/>
                <a:tab pos="898525" algn="l"/>
                <a:tab pos="1347788" algn="l"/>
              </a:tabLst>
              <a:defRPr>
                <a:solidFill>
                  <a:schemeClr val="tx1"/>
                </a:solidFill>
                <a:latin typeface="Arial" charset="0"/>
                <a:ea typeface="Droid Sans Fallback" charset="0"/>
                <a:cs typeface="Droid Sans Fallback" charset="0"/>
              </a:defRPr>
            </a:lvl1pPr>
            <a:lvl2pPr eaLnBrk="0">
              <a:tabLst>
                <a:tab pos="449263" algn="l"/>
                <a:tab pos="898525" algn="l"/>
                <a:tab pos="1347788" algn="l"/>
              </a:tabLst>
              <a:defRPr>
                <a:solidFill>
                  <a:schemeClr val="tx1"/>
                </a:solidFill>
                <a:latin typeface="Arial" charset="0"/>
                <a:ea typeface="Droid Sans Fallback" charset="0"/>
                <a:cs typeface="Droid Sans Fallback" charset="0"/>
              </a:defRPr>
            </a:lvl2pPr>
            <a:lvl3pPr eaLnBrk="0">
              <a:tabLst>
                <a:tab pos="449263" algn="l"/>
                <a:tab pos="898525" algn="l"/>
                <a:tab pos="1347788" algn="l"/>
              </a:tabLst>
              <a:defRPr>
                <a:solidFill>
                  <a:schemeClr val="tx1"/>
                </a:solidFill>
                <a:latin typeface="Arial" charset="0"/>
                <a:ea typeface="Droid Sans Fallback" charset="0"/>
                <a:cs typeface="Droid Sans Fallback" charset="0"/>
              </a:defRPr>
            </a:lvl3pPr>
            <a:lvl4pPr eaLnBrk="0">
              <a:tabLst>
                <a:tab pos="449263" algn="l"/>
                <a:tab pos="898525" algn="l"/>
                <a:tab pos="1347788" algn="l"/>
              </a:tabLst>
              <a:defRPr>
                <a:solidFill>
                  <a:schemeClr val="tx1"/>
                </a:solidFill>
                <a:latin typeface="Arial" charset="0"/>
                <a:ea typeface="Droid Sans Fallback" charset="0"/>
                <a:cs typeface="Droid Sans Fallback" charset="0"/>
              </a:defRPr>
            </a:lvl4pPr>
            <a:lvl5pPr eaLnBrk="0">
              <a:tabLst>
                <a:tab pos="449263" algn="l"/>
                <a:tab pos="898525" algn="l"/>
                <a:tab pos="1347788" algn="l"/>
              </a:tabLst>
              <a:defRPr>
                <a:solidFill>
                  <a:schemeClr val="tx1"/>
                </a:solidFill>
                <a:latin typeface="Arial" charset="0"/>
                <a:ea typeface="Droid Sans Fallback" charset="0"/>
                <a:cs typeface="Droid Sans Fallback"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449263" algn="l"/>
                <a:tab pos="898525" algn="l"/>
                <a:tab pos="1347788" algn="l"/>
              </a:tabLst>
              <a:defRPr>
                <a:solidFill>
                  <a:schemeClr val="tx1"/>
                </a:solidFill>
                <a:latin typeface="Arial" charset="0"/>
                <a:ea typeface="Droid Sans Fallback" charset="0"/>
                <a:cs typeface="Droid Sans Fallback"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449263" algn="l"/>
                <a:tab pos="898525" algn="l"/>
                <a:tab pos="1347788" algn="l"/>
              </a:tabLst>
              <a:defRPr>
                <a:solidFill>
                  <a:schemeClr val="tx1"/>
                </a:solidFill>
                <a:latin typeface="Arial" charset="0"/>
                <a:ea typeface="Droid Sans Fallback" charset="0"/>
                <a:cs typeface="Droid Sans Fallback"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449263" algn="l"/>
                <a:tab pos="898525" algn="l"/>
                <a:tab pos="1347788" algn="l"/>
              </a:tabLst>
              <a:defRPr>
                <a:solidFill>
                  <a:schemeClr val="tx1"/>
                </a:solidFill>
                <a:latin typeface="Arial" charset="0"/>
                <a:ea typeface="Droid Sans Fallback" charset="0"/>
                <a:cs typeface="Droid Sans Fallback"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449263" algn="l"/>
                <a:tab pos="898525" algn="l"/>
                <a:tab pos="1347788" algn="l"/>
              </a:tabLst>
              <a:defRPr>
                <a:solidFill>
                  <a:schemeClr val="tx1"/>
                </a:solidFill>
                <a:latin typeface="Arial" charset="0"/>
                <a:ea typeface="Droid Sans Fallback" charset="0"/>
                <a:cs typeface="Droid Sans Fallback" charset="0"/>
              </a:defRPr>
            </a:lvl9pPr>
          </a:lstStyle>
          <a:p>
            <a:pPr eaLnBrk="1"/>
            <a:r>
              <a:rPr lang="en-IN">
                <a:solidFill>
                  <a:srgbClr val="000000"/>
                </a:solidFill>
              </a:rPr>
              <a:t>Our proposed </a:t>
            </a:r>
            <a:br>
              <a:rPr lang="en-IN">
                <a:solidFill>
                  <a:srgbClr val="000000"/>
                </a:solidFill>
              </a:rPr>
            </a:br>
            <a:r>
              <a:rPr lang="en-IN">
                <a:solidFill>
                  <a:srgbClr val="000000"/>
                </a:solidFill>
              </a:rPr>
              <a:t>semantic stack</a:t>
            </a:r>
          </a:p>
        </p:txBody>
      </p:sp>
      <p:sp>
        <p:nvSpPr>
          <p:cNvPr id="19473" name="Text Box 16"/>
          <p:cNvSpPr txBox="1">
            <a:spLocks noChangeArrowheads="1"/>
          </p:cNvSpPr>
          <p:nvPr/>
        </p:nvSpPr>
        <p:spPr bwMode="auto">
          <a:xfrm>
            <a:off x="1175040" y="5355923"/>
            <a:ext cx="1176480" cy="10109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53162" rIns="81639" bIns="40820"/>
          <a:lstStyle>
            <a:lvl1pPr eaLnBrk="0">
              <a:tabLst>
                <a:tab pos="449263" algn="l"/>
                <a:tab pos="898525" algn="l"/>
              </a:tabLst>
              <a:defRPr>
                <a:solidFill>
                  <a:schemeClr val="tx1"/>
                </a:solidFill>
                <a:latin typeface="Arial" charset="0"/>
                <a:ea typeface="Droid Sans Fallback" charset="0"/>
                <a:cs typeface="Droid Sans Fallback" charset="0"/>
              </a:defRPr>
            </a:lvl1pPr>
            <a:lvl2pPr eaLnBrk="0">
              <a:tabLst>
                <a:tab pos="449263" algn="l"/>
                <a:tab pos="898525" algn="l"/>
              </a:tabLst>
              <a:defRPr>
                <a:solidFill>
                  <a:schemeClr val="tx1"/>
                </a:solidFill>
                <a:latin typeface="Arial" charset="0"/>
                <a:ea typeface="Droid Sans Fallback" charset="0"/>
                <a:cs typeface="Droid Sans Fallback" charset="0"/>
              </a:defRPr>
            </a:lvl2pPr>
            <a:lvl3pPr eaLnBrk="0">
              <a:tabLst>
                <a:tab pos="449263" algn="l"/>
                <a:tab pos="898525" algn="l"/>
              </a:tabLst>
              <a:defRPr>
                <a:solidFill>
                  <a:schemeClr val="tx1"/>
                </a:solidFill>
                <a:latin typeface="Arial" charset="0"/>
                <a:ea typeface="Droid Sans Fallback" charset="0"/>
                <a:cs typeface="Droid Sans Fallback" charset="0"/>
              </a:defRPr>
            </a:lvl3pPr>
            <a:lvl4pPr eaLnBrk="0">
              <a:tabLst>
                <a:tab pos="449263" algn="l"/>
                <a:tab pos="898525" algn="l"/>
              </a:tabLst>
              <a:defRPr>
                <a:solidFill>
                  <a:schemeClr val="tx1"/>
                </a:solidFill>
                <a:latin typeface="Arial" charset="0"/>
                <a:ea typeface="Droid Sans Fallback" charset="0"/>
                <a:cs typeface="Droid Sans Fallback" charset="0"/>
              </a:defRPr>
            </a:lvl4pPr>
            <a:lvl5pPr eaLnBrk="0">
              <a:tabLst>
                <a:tab pos="449263" algn="l"/>
                <a:tab pos="898525" algn="l"/>
              </a:tabLst>
              <a:defRPr>
                <a:solidFill>
                  <a:schemeClr val="tx1"/>
                </a:solidFill>
                <a:latin typeface="Arial" charset="0"/>
                <a:ea typeface="Droid Sans Fallback" charset="0"/>
                <a:cs typeface="Droid Sans Fallback"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449263" algn="l"/>
                <a:tab pos="898525" algn="l"/>
              </a:tabLst>
              <a:defRPr>
                <a:solidFill>
                  <a:schemeClr val="tx1"/>
                </a:solidFill>
                <a:latin typeface="Arial" charset="0"/>
                <a:ea typeface="Droid Sans Fallback" charset="0"/>
                <a:cs typeface="Droid Sans Fallback"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449263" algn="l"/>
                <a:tab pos="898525" algn="l"/>
              </a:tabLst>
              <a:defRPr>
                <a:solidFill>
                  <a:schemeClr val="tx1"/>
                </a:solidFill>
                <a:latin typeface="Arial" charset="0"/>
                <a:ea typeface="Droid Sans Fallback" charset="0"/>
                <a:cs typeface="Droid Sans Fallback"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449263" algn="l"/>
                <a:tab pos="898525" algn="l"/>
              </a:tabLst>
              <a:defRPr>
                <a:solidFill>
                  <a:schemeClr val="tx1"/>
                </a:solidFill>
                <a:latin typeface="Arial" charset="0"/>
                <a:ea typeface="Droid Sans Fallback" charset="0"/>
                <a:cs typeface="Droid Sans Fallback"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449263" algn="l"/>
                <a:tab pos="898525" algn="l"/>
              </a:tabLst>
              <a:defRPr>
                <a:solidFill>
                  <a:schemeClr val="tx1"/>
                </a:solidFill>
                <a:latin typeface="Arial" charset="0"/>
                <a:ea typeface="Droid Sans Fallback" charset="0"/>
                <a:cs typeface="Droid Sans Fallback" charset="0"/>
              </a:defRPr>
            </a:lvl9pPr>
          </a:lstStyle>
          <a:p>
            <a:pPr eaLnBrk="1"/>
            <a:r>
              <a:rPr lang="en-IN">
                <a:solidFill>
                  <a:srgbClr val="000000"/>
                </a:solidFill>
              </a:rPr>
              <a:t>Inspired by</a:t>
            </a:r>
            <a:br>
              <a:rPr lang="en-IN">
                <a:solidFill>
                  <a:srgbClr val="000000"/>
                </a:solidFill>
              </a:rPr>
            </a:br>
            <a:r>
              <a:rPr lang="en-IN">
                <a:solidFill>
                  <a:srgbClr val="000000"/>
                </a:solidFill>
              </a:rPr>
              <a:t>TCP /IP</a:t>
            </a:r>
          </a:p>
          <a:p>
            <a:pPr eaLnBrk="1"/>
            <a:endParaRPr lang="en-IN">
              <a:solidFill>
                <a:srgbClr val="000000"/>
              </a:solidFill>
            </a:endParaRPr>
          </a:p>
          <a:p>
            <a:pPr eaLnBrk="1"/>
            <a:r>
              <a:rPr lang="en-IN">
                <a:solidFill>
                  <a:srgbClr val="000000"/>
                </a:solidFill>
              </a:rPr>
              <a:t>OSI stack</a:t>
            </a:r>
          </a:p>
        </p:txBody>
      </p:sp>
    </p:spTree>
    <p:extLst>
      <p:ext uri="{BB962C8B-B14F-4D97-AF65-F5344CB8AC3E}">
        <p14:creationId xmlns:p14="http://schemas.microsoft.com/office/powerpoint/2010/main" val="3433805412"/>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56481" y="273629"/>
            <a:ext cx="8228160" cy="1144921"/>
          </a:xfrm>
          <a:ln/>
        </p:spPr>
        <p:txBody>
          <a:bodyPr tIns="30174"/>
          <a:lstStyle/>
          <a:p>
            <a:pP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a:t>Programming Language Theory</a:t>
            </a:r>
          </a:p>
        </p:txBody>
      </p:sp>
      <p:sp>
        <p:nvSpPr>
          <p:cNvPr id="5122" name="Rectangle 2"/>
          <p:cNvSpPr>
            <a:spLocks noGrp="1" noChangeArrowheads="1"/>
          </p:cNvSpPr>
          <p:nvPr>
            <p:ph type="body" idx="1"/>
          </p:nvPr>
        </p:nvSpPr>
        <p:spPr>
          <a:xfrm>
            <a:off x="456480" y="1604329"/>
            <a:ext cx="4180320" cy="3977698"/>
          </a:xfrm>
          <a:ln/>
        </p:spPr>
        <p:txBody>
          <a:bodyPr>
            <a:normAutofit fontScale="55000" lnSpcReduction="20000"/>
          </a:bodyPr>
          <a:lstStyle/>
          <a:p>
            <a:pPr marL="391686" indent="-293764">
              <a:buSzPct val="45000"/>
              <a:buFont typeface="Wingdings" charset="2"/>
              <a:buChar char=""/>
              <a:tabLst>
                <a:tab pos="407526" algn="l"/>
                <a:tab pos="815052" algn="l"/>
                <a:tab pos="1222578" algn="l"/>
                <a:tab pos="1630104" algn="l"/>
                <a:tab pos="2037631" algn="l"/>
                <a:tab pos="2445156" algn="l"/>
                <a:tab pos="2852683" algn="l"/>
                <a:tab pos="3260208" algn="l"/>
                <a:tab pos="3667735" algn="l"/>
                <a:tab pos="4075260" algn="l"/>
              </a:tabLst>
            </a:pPr>
            <a:r>
              <a:rPr lang="en-IN"/>
              <a:t>Looking for ways to abstract Sweets into higher order composite Sweets (with recursion) and also scripting language which uses these Sweets.</a:t>
            </a:r>
          </a:p>
          <a:p>
            <a:pPr marL="783372" lvl="1" indent="-293764">
              <a:buSzPct val="75000"/>
              <a:buFont typeface="Symbol" charset="2"/>
              <a:buChar char=""/>
              <a:tabLst>
                <a:tab pos="407526" algn="l"/>
                <a:tab pos="815052" algn="l"/>
                <a:tab pos="1222578" algn="l"/>
                <a:tab pos="1630104" algn="l"/>
                <a:tab pos="2037631" algn="l"/>
                <a:tab pos="2445156" algn="l"/>
                <a:tab pos="2852683" algn="l"/>
                <a:tab pos="3260208" algn="l"/>
                <a:tab pos="3667735" algn="l"/>
                <a:tab pos="4075260" algn="l"/>
              </a:tabLst>
            </a:pPr>
            <a:r>
              <a:rPr lang="en-IN"/>
              <a:t>To explore lambda calculus</a:t>
            </a:r>
          </a:p>
          <a:p>
            <a:pPr marL="783372" lvl="1" indent="-293764">
              <a:buSzPct val="75000"/>
              <a:buFont typeface="Symbol" charset="2"/>
              <a:buChar char=""/>
              <a:tabLst>
                <a:tab pos="407526" algn="l"/>
                <a:tab pos="815052" algn="l"/>
                <a:tab pos="1222578" algn="l"/>
                <a:tab pos="1630104" algn="l"/>
                <a:tab pos="2037631" algn="l"/>
                <a:tab pos="2445156" algn="l"/>
                <a:tab pos="2852683" algn="l"/>
                <a:tab pos="3260208" algn="l"/>
                <a:tab pos="3667735" algn="l"/>
                <a:tab pos="4075260" algn="l"/>
              </a:tabLst>
            </a:pPr>
            <a:r>
              <a:rPr lang="en-IN"/>
              <a:t>Sweet is a record... do I not need an object model? (record vs object) </a:t>
            </a:r>
          </a:p>
          <a:p>
            <a:pPr marL="391686" indent="-293764">
              <a:buSzPct val="45000"/>
              <a:buFont typeface="Wingdings" charset="2"/>
              <a:buChar char=""/>
              <a:tabLst>
                <a:tab pos="407526" algn="l"/>
                <a:tab pos="815052" algn="l"/>
                <a:tab pos="1222578" algn="l"/>
                <a:tab pos="1630104" algn="l"/>
                <a:tab pos="2037631" algn="l"/>
                <a:tab pos="2445156" algn="l"/>
                <a:tab pos="2852683" algn="l"/>
                <a:tab pos="3260208" algn="l"/>
                <a:tab pos="3667735" algn="l"/>
                <a:tab pos="4075260" algn="l"/>
              </a:tabLst>
            </a:pPr>
            <a:r>
              <a:rPr lang="en-IN"/>
              <a:t>The scripting language can have recursion as well</a:t>
            </a:r>
          </a:p>
          <a:p>
            <a:pPr marL="391686" indent="-293764">
              <a:buSzPct val="45000"/>
              <a:buFont typeface="Wingdings" charset="2"/>
              <a:buChar char=""/>
              <a:tabLst>
                <a:tab pos="407526" algn="l"/>
                <a:tab pos="815052" algn="l"/>
                <a:tab pos="1222578" algn="l"/>
                <a:tab pos="1630104" algn="l"/>
                <a:tab pos="2037631" algn="l"/>
                <a:tab pos="2445156" algn="l"/>
                <a:tab pos="2852683" algn="l"/>
                <a:tab pos="3260208" algn="l"/>
                <a:tab pos="3667735" algn="l"/>
                <a:tab pos="4075260" algn="l"/>
              </a:tabLst>
            </a:pPr>
            <a:r>
              <a:rPr lang="en-IN"/>
              <a:t>Language w/ recursion -&gt; using composite Sweet objects which can also be recursive in their definitions -&gt; which are based on well defined Sweet logic --&gt; which are based on current Sweets definitions and architecture</a:t>
            </a:r>
          </a:p>
        </p:txBody>
      </p:sp>
      <p:grpSp>
        <p:nvGrpSpPr>
          <p:cNvPr id="11" name="Group 10"/>
          <p:cNvGrpSpPr/>
          <p:nvPr/>
        </p:nvGrpSpPr>
        <p:grpSpPr>
          <a:xfrm>
            <a:off x="4572000" y="2017414"/>
            <a:ext cx="3276600" cy="4407932"/>
            <a:chOff x="609600" y="2057400"/>
            <a:chExt cx="3276600" cy="4407932"/>
          </a:xfrm>
        </p:grpSpPr>
        <p:sp>
          <p:nvSpPr>
            <p:cNvPr id="12" name="TextBox 11"/>
            <p:cNvSpPr txBox="1"/>
            <p:nvPr/>
          </p:nvSpPr>
          <p:spPr>
            <a:xfrm>
              <a:off x="685800" y="6096000"/>
              <a:ext cx="2487284" cy="369332"/>
            </a:xfrm>
            <a:prstGeom prst="rect">
              <a:avLst/>
            </a:prstGeom>
            <a:noFill/>
          </p:spPr>
          <p:txBody>
            <a:bodyPr wrap="none" rtlCol="0">
              <a:spAutoFit/>
            </a:bodyPr>
            <a:lstStyle/>
            <a:p>
              <a:r>
                <a:rPr lang="en-US" dirty="0" smtClean="0"/>
                <a:t>Raw Web-Data - Content</a:t>
              </a:r>
              <a:endParaRPr lang="en-US" dirty="0"/>
            </a:p>
          </p:txBody>
        </p:sp>
        <p:sp>
          <p:nvSpPr>
            <p:cNvPr id="13" name="Rectangle 12"/>
            <p:cNvSpPr/>
            <p:nvPr/>
          </p:nvSpPr>
          <p:spPr>
            <a:xfrm>
              <a:off x="609600" y="5410200"/>
              <a:ext cx="32766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Physical Layer - Implementation</a:t>
              </a:r>
            </a:p>
            <a:p>
              <a:pPr algn="ctr"/>
              <a:r>
                <a:rPr lang="en-US" sz="1600" dirty="0" smtClean="0">
                  <a:solidFill>
                    <a:schemeClr val="accent5">
                      <a:lumMod val="60000"/>
                      <a:lumOff val="40000"/>
                    </a:schemeClr>
                  </a:solidFill>
                </a:rPr>
                <a:t>RDF </a:t>
              </a:r>
              <a:r>
                <a:rPr lang="en-US" sz="1600" dirty="0">
                  <a:solidFill>
                    <a:schemeClr val="accent5">
                      <a:lumMod val="60000"/>
                      <a:lumOff val="40000"/>
                    </a:schemeClr>
                  </a:solidFill>
                </a:rPr>
                <a:t>/ Turtle / JSON etc.</a:t>
              </a:r>
            </a:p>
          </p:txBody>
        </p:sp>
        <p:sp>
          <p:nvSpPr>
            <p:cNvPr id="14" name="Rectangle 13"/>
            <p:cNvSpPr/>
            <p:nvPr/>
          </p:nvSpPr>
          <p:spPr>
            <a:xfrm>
              <a:off x="609600" y="4876800"/>
              <a:ext cx="32766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Semantic Records</a:t>
              </a:r>
            </a:p>
            <a:p>
              <a:pPr algn="ctr"/>
              <a:r>
                <a:rPr lang="en-US" sz="1600" dirty="0" smtClean="0">
                  <a:solidFill>
                    <a:schemeClr val="accent5">
                      <a:lumMod val="60000"/>
                      <a:lumOff val="40000"/>
                    </a:schemeClr>
                  </a:solidFill>
                </a:rPr>
                <a:t>Sweets</a:t>
              </a:r>
              <a:endParaRPr lang="en-US" sz="1600" dirty="0">
                <a:solidFill>
                  <a:schemeClr val="accent5">
                    <a:lumMod val="60000"/>
                    <a:lumOff val="40000"/>
                  </a:schemeClr>
                </a:solidFill>
              </a:endParaRPr>
            </a:p>
          </p:txBody>
        </p:sp>
        <p:sp>
          <p:nvSpPr>
            <p:cNvPr id="15" name="Rectangle 14"/>
            <p:cNvSpPr/>
            <p:nvPr/>
          </p:nvSpPr>
          <p:spPr>
            <a:xfrm>
              <a:off x="609600" y="4267200"/>
              <a:ext cx="32766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Abstract Data Types</a:t>
              </a:r>
            </a:p>
            <a:p>
              <a:pPr algn="ctr"/>
              <a:r>
                <a:rPr lang="en-US" sz="1600" dirty="0" smtClean="0">
                  <a:solidFill>
                    <a:schemeClr val="accent5">
                      <a:lumMod val="60000"/>
                      <a:lumOff val="40000"/>
                    </a:schemeClr>
                  </a:solidFill>
                </a:rPr>
                <a:t>Compound Sweets</a:t>
              </a:r>
              <a:endParaRPr lang="en-US" sz="1600" dirty="0">
                <a:solidFill>
                  <a:schemeClr val="accent5">
                    <a:lumMod val="60000"/>
                    <a:lumOff val="40000"/>
                  </a:schemeClr>
                </a:solidFill>
              </a:endParaRPr>
            </a:p>
          </p:txBody>
        </p:sp>
        <p:sp>
          <p:nvSpPr>
            <p:cNvPr id="16" name="Rectangle 15"/>
            <p:cNvSpPr/>
            <p:nvPr/>
          </p:nvSpPr>
          <p:spPr>
            <a:xfrm>
              <a:off x="609600" y="3505200"/>
              <a:ext cx="32766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Language /Script</a:t>
              </a:r>
              <a:br>
                <a:rPr lang="en-US" dirty="0" smtClean="0"/>
              </a:br>
              <a:r>
                <a:rPr lang="en-US" sz="1600" dirty="0" smtClean="0">
                  <a:solidFill>
                    <a:schemeClr val="accent5">
                      <a:lumMod val="60000"/>
                      <a:lumOff val="40000"/>
                    </a:schemeClr>
                  </a:solidFill>
                </a:rPr>
                <a:t>Manipulation of semantic objects</a:t>
              </a:r>
              <a:endParaRPr lang="en-US" sz="1600" dirty="0">
                <a:solidFill>
                  <a:schemeClr val="accent5">
                    <a:lumMod val="60000"/>
                    <a:lumOff val="40000"/>
                  </a:schemeClr>
                </a:solidFill>
              </a:endParaRPr>
            </a:p>
          </p:txBody>
        </p:sp>
        <p:sp>
          <p:nvSpPr>
            <p:cNvPr id="17" name="Rectangle 16"/>
            <p:cNvSpPr/>
            <p:nvPr/>
          </p:nvSpPr>
          <p:spPr>
            <a:xfrm>
              <a:off x="609600" y="2754868"/>
              <a:ext cx="3276600" cy="750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Application (for </a:t>
              </a:r>
              <a:r>
                <a:rPr lang="en-US" dirty="0" err="1" smtClean="0"/>
                <a:t>Xformation</a:t>
              </a:r>
              <a:r>
                <a:rPr lang="en-US" dirty="0" smtClean="0"/>
                <a:t>)</a:t>
              </a:r>
              <a:br>
                <a:rPr lang="en-US" dirty="0" smtClean="0"/>
              </a:br>
              <a:r>
                <a:rPr lang="en-US" sz="1600" dirty="0" smtClean="0">
                  <a:solidFill>
                    <a:schemeClr val="accent5">
                      <a:lumMod val="60000"/>
                      <a:lumOff val="40000"/>
                    </a:schemeClr>
                  </a:solidFill>
                </a:rPr>
                <a:t>Studio, Browser, Portal</a:t>
              </a:r>
              <a:endParaRPr lang="en-US" sz="1600" dirty="0">
                <a:solidFill>
                  <a:schemeClr val="accent5">
                    <a:lumMod val="60000"/>
                    <a:lumOff val="40000"/>
                  </a:schemeClr>
                </a:solidFill>
              </a:endParaRPr>
            </a:p>
          </p:txBody>
        </p:sp>
        <p:sp>
          <p:nvSpPr>
            <p:cNvPr id="18" name="Rectangle 17"/>
            <p:cNvSpPr/>
            <p:nvPr/>
          </p:nvSpPr>
          <p:spPr>
            <a:xfrm>
              <a:off x="609600" y="2057400"/>
              <a:ext cx="32766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 Interface (for </a:t>
              </a:r>
              <a:r>
                <a:rPr lang="en-US" dirty="0" err="1" smtClean="0"/>
                <a:t>renarration</a:t>
              </a:r>
              <a:r>
                <a:rPr lang="en-US" dirty="0" smtClean="0"/>
                <a:t>)</a:t>
              </a:r>
              <a:br>
                <a:rPr lang="en-US" dirty="0" smtClean="0"/>
              </a:br>
              <a:r>
                <a:rPr lang="en-US" sz="1600" dirty="0" smtClean="0">
                  <a:solidFill>
                    <a:schemeClr val="accent5">
                      <a:lumMod val="60000"/>
                      <a:lumOff val="40000"/>
                    </a:schemeClr>
                  </a:solidFill>
                </a:rPr>
                <a:t>Theory / Concept Model</a:t>
              </a:r>
              <a:endParaRPr lang="en-US" sz="1600" dirty="0">
                <a:solidFill>
                  <a:schemeClr val="accent5">
                    <a:lumMod val="60000"/>
                    <a:lumOff val="40000"/>
                  </a:schemeClr>
                </a:solidFill>
              </a:endParaRPr>
            </a:p>
          </p:txBody>
        </p:sp>
      </p:grpSp>
      <p:sp>
        <p:nvSpPr>
          <p:cNvPr id="5128" name="Text Box 8"/>
          <p:cNvSpPr txBox="1">
            <a:spLocks noChangeArrowheads="1"/>
          </p:cNvSpPr>
          <p:nvPr/>
        </p:nvSpPr>
        <p:spPr bwMode="auto">
          <a:xfrm>
            <a:off x="7380000" y="3114151"/>
            <a:ext cx="1764000" cy="5458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53162" rIns="81639" bIns="40820"/>
          <a:lstStyle>
            <a:lvl1pPr>
              <a:tabLst>
                <a:tab pos="449263" algn="l"/>
                <a:tab pos="898525" algn="l"/>
                <a:tab pos="1347788" algn="l"/>
                <a:tab pos="1797050" algn="l"/>
              </a:tabLst>
              <a:defRPr>
                <a:solidFill>
                  <a:srgbClr val="000000"/>
                </a:solidFill>
                <a:latin typeface="Arial" charset="0"/>
                <a:ea typeface="Droid Sans Fallback" charset="0"/>
                <a:cs typeface="Droid Sans Fallback" charset="0"/>
              </a:defRPr>
            </a:lvl1pPr>
            <a:lvl2pPr>
              <a:tabLst>
                <a:tab pos="449263" algn="l"/>
                <a:tab pos="898525" algn="l"/>
                <a:tab pos="1347788" algn="l"/>
                <a:tab pos="1797050" algn="l"/>
              </a:tabLst>
              <a:defRPr>
                <a:solidFill>
                  <a:srgbClr val="000000"/>
                </a:solidFill>
                <a:latin typeface="Arial" charset="0"/>
                <a:ea typeface="Droid Sans Fallback" charset="0"/>
                <a:cs typeface="Droid Sans Fallback" charset="0"/>
              </a:defRPr>
            </a:lvl2pPr>
            <a:lvl3pPr>
              <a:tabLst>
                <a:tab pos="449263" algn="l"/>
                <a:tab pos="898525" algn="l"/>
                <a:tab pos="1347788" algn="l"/>
                <a:tab pos="1797050" algn="l"/>
              </a:tabLst>
              <a:defRPr>
                <a:solidFill>
                  <a:srgbClr val="000000"/>
                </a:solidFill>
                <a:latin typeface="Arial" charset="0"/>
                <a:ea typeface="Droid Sans Fallback" charset="0"/>
                <a:cs typeface="Droid Sans Fallback" charset="0"/>
              </a:defRPr>
            </a:lvl3pPr>
            <a:lvl4pPr>
              <a:tabLst>
                <a:tab pos="449263" algn="l"/>
                <a:tab pos="898525" algn="l"/>
                <a:tab pos="1347788" algn="l"/>
                <a:tab pos="1797050" algn="l"/>
              </a:tabLst>
              <a:defRPr>
                <a:solidFill>
                  <a:srgbClr val="000000"/>
                </a:solidFill>
                <a:latin typeface="Arial" charset="0"/>
                <a:ea typeface="Droid Sans Fallback" charset="0"/>
                <a:cs typeface="Droid Sans Fallback" charset="0"/>
              </a:defRPr>
            </a:lvl4pPr>
            <a:lvl5pPr>
              <a:tabLst>
                <a:tab pos="449263" algn="l"/>
                <a:tab pos="898525" algn="l"/>
                <a:tab pos="1347788" algn="l"/>
                <a:tab pos="1797050" algn="l"/>
              </a:tabLst>
              <a:defRPr>
                <a:solidFill>
                  <a:srgbClr val="000000"/>
                </a:solidFill>
                <a:latin typeface="Arial" charset="0"/>
                <a:ea typeface="Droid Sans Fallback"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Droid Sans Fallback"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Droid Sans Fallback"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Droid Sans Fallback"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Droid Sans Fallback" charset="0"/>
                <a:cs typeface="Droid Sans Fallback" charset="0"/>
              </a:defRPr>
            </a:lvl9pPr>
          </a:lstStyle>
          <a:p>
            <a:r>
              <a:rPr lang="en-IN" sz="1600" dirty="0">
                <a:solidFill>
                  <a:srgbClr val="0070C0"/>
                </a:solidFill>
              </a:rPr>
              <a:t>Karaka roles</a:t>
            </a:r>
            <a:br>
              <a:rPr lang="en-IN" sz="1600" dirty="0">
                <a:solidFill>
                  <a:srgbClr val="0070C0"/>
                </a:solidFill>
              </a:rPr>
            </a:br>
            <a:r>
              <a:rPr lang="en-IN" sz="1600" dirty="0" smtClean="0">
                <a:solidFill>
                  <a:srgbClr val="0070C0"/>
                </a:solidFill>
              </a:rPr>
              <a:t>Sanskrit </a:t>
            </a:r>
            <a:r>
              <a:rPr lang="en-IN" sz="1600" dirty="0">
                <a:solidFill>
                  <a:srgbClr val="0070C0"/>
                </a:solidFill>
              </a:rPr>
              <a:t>grammar</a:t>
            </a:r>
          </a:p>
        </p:txBody>
      </p:sp>
      <p:cxnSp>
        <p:nvCxnSpPr>
          <p:cNvPr id="5129" name="AutoShape 9"/>
          <p:cNvCxnSpPr>
            <a:cxnSpLocks noChangeShapeType="1"/>
          </p:cNvCxnSpPr>
          <p:nvPr/>
        </p:nvCxnSpPr>
        <p:spPr bwMode="auto">
          <a:xfrm>
            <a:off x="7380000" y="3014781"/>
            <a:ext cx="1440" cy="947619"/>
          </a:xfrm>
          <a:prstGeom prst="curvedConnector3">
            <a:avLst>
              <a:gd name="adj1" fmla="val 50000"/>
            </a:avLst>
          </a:prstGeom>
          <a:ln>
            <a:solidFill>
              <a:schemeClr val="accent1"/>
            </a:solidFill>
            <a:headEnd/>
            <a:tailEnd type="triangle" w="med" len="med"/>
          </a:ln>
          <a:extLst/>
        </p:spPr>
        <p:style>
          <a:lnRef idx="2">
            <a:schemeClr val="dk1"/>
          </a:lnRef>
          <a:fillRef idx="1">
            <a:schemeClr val="lt1"/>
          </a:fillRef>
          <a:effectRef idx="0">
            <a:schemeClr val="dk1"/>
          </a:effectRef>
          <a:fontRef idx="minor">
            <a:schemeClr val="dk1"/>
          </a:fontRef>
        </p:style>
      </p:cxnSp>
    </p:spTree>
    <p:extLst>
      <p:ext uri="{BB962C8B-B14F-4D97-AF65-F5344CB8AC3E}">
        <p14:creationId xmlns:p14="http://schemas.microsoft.com/office/powerpoint/2010/main" val="3843772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456481" y="273629"/>
            <a:ext cx="8228160" cy="1144921"/>
          </a:xfrm>
          <a:ln/>
        </p:spPr>
        <p:txBody>
          <a:bodyPr tIns="30174"/>
          <a:lstStyle/>
          <a:p>
            <a:pP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a:t>Typed systems</a:t>
            </a:r>
          </a:p>
        </p:txBody>
      </p:sp>
      <p:sp>
        <p:nvSpPr>
          <p:cNvPr id="6146" name="Rectangle 2"/>
          <p:cNvSpPr>
            <a:spLocks noGrp="1" noChangeArrowheads="1"/>
          </p:cNvSpPr>
          <p:nvPr>
            <p:ph type="body" idx="1"/>
          </p:nvPr>
        </p:nvSpPr>
        <p:spPr>
          <a:xfrm>
            <a:off x="456481" y="1604329"/>
            <a:ext cx="8228160" cy="3977698"/>
          </a:xfrm>
          <a:ln/>
        </p:spPr>
        <p:txBody>
          <a:bodyPr>
            <a:normAutofit fontScale="70000" lnSpcReduction="20000"/>
          </a:bodyPr>
          <a:lstStyle/>
          <a:p>
            <a:pPr marL="391686" indent="-293764">
              <a:buSzPct val="45000"/>
              <a:buFont typeface="Wingdings"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a:t>The untyped component for me is either an RDF tuple or a Sweet record.</a:t>
            </a:r>
          </a:p>
          <a:p>
            <a:pPr marL="391686" indent="-293764">
              <a:buSzPct val="45000"/>
              <a:buFont typeface="Wingdings"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a:t>What is the semantic of a Sweet is based on the interpretation of a external application which consumes the Sweet.</a:t>
            </a:r>
          </a:p>
          <a:p>
            <a:pPr marL="391686" indent="-293764">
              <a:buSzPct val="45000"/>
              <a:buFont typeface="Wingdings"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a:t>Trying to categorize sweets according to their usage and behavior</a:t>
            </a:r>
          </a:p>
          <a:p>
            <a:pPr marL="391686" indent="-293764">
              <a:buSzPct val="45000"/>
              <a:buFont typeface="Wingdings"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a:t>A more rigorous type system is required to be enforced on the untyped Sweets because we want to  avoid some misuse of interpreted meanings of certain Sweets. </a:t>
            </a:r>
          </a:p>
          <a:p>
            <a:pPr marL="391686" indent="-293764">
              <a:buSzPct val="45000"/>
              <a:buFont typeface="Wingdings"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a:t>Typing can allow type checking and more rigourous discipline for the programmer</a:t>
            </a:r>
          </a:p>
          <a:p>
            <a:pPr marL="391686" indent="-293764">
              <a:buSzPct val="45000"/>
              <a:buFont typeface="Wingdings"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a:t>monomorphic</a:t>
            </a:r>
          </a:p>
        </p:txBody>
      </p:sp>
    </p:spTree>
    <p:extLst>
      <p:ext uri="{BB962C8B-B14F-4D97-AF65-F5344CB8AC3E}">
        <p14:creationId xmlns:p14="http://schemas.microsoft.com/office/powerpoint/2010/main" val="34099486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456481" y="273629"/>
            <a:ext cx="8228160" cy="1144921"/>
          </a:xfrm>
          <a:ln/>
        </p:spPr>
        <p:txBody>
          <a:bodyPr tIns="30174"/>
          <a:lstStyle/>
          <a:p>
            <a:pP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a:t>Ontology based structures</a:t>
            </a:r>
          </a:p>
        </p:txBody>
      </p:sp>
      <p:sp>
        <p:nvSpPr>
          <p:cNvPr id="7170" name="Rectangle 2"/>
          <p:cNvSpPr>
            <a:spLocks noGrp="1" noChangeArrowheads="1"/>
          </p:cNvSpPr>
          <p:nvPr>
            <p:ph type="body" idx="1"/>
          </p:nvPr>
        </p:nvSpPr>
        <p:spPr>
          <a:xfrm>
            <a:off x="456481" y="1604329"/>
            <a:ext cx="8228160" cy="3977698"/>
          </a:xfrm>
          <a:ln/>
        </p:spPr>
        <p:txBody>
          <a:bodyPr>
            <a:normAutofit fontScale="55000" lnSpcReduction="20000"/>
          </a:bodyPr>
          <a:lstStyle/>
          <a:p>
            <a:pPr marL="391686" indent="-293764">
              <a:buSzPct val="45000"/>
              <a:buFont typeface="Wingdings"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dirty="0"/>
              <a:t>The Sweet based programmable scripts should be linked to ontological structures</a:t>
            </a:r>
          </a:p>
          <a:p>
            <a:pPr marL="391686" indent="-293764">
              <a:buSzPct val="45000"/>
              <a:buFont typeface="Wingdings"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dirty="0"/>
              <a:t>The ontological structures can be from (for example) Education domain </a:t>
            </a:r>
          </a:p>
          <a:p>
            <a:pPr marL="783372" lvl="1" indent="-293764">
              <a:buSzPct val="75000"/>
              <a:buFont typeface="Symbol"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dirty="0"/>
              <a:t>As an example a curriculum from reputed govt. Agencies and a lesson plan from a university can then be converted to searchable ontological structures</a:t>
            </a:r>
          </a:p>
          <a:p>
            <a:pPr marL="783372" lvl="1" indent="-293764">
              <a:buSzPct val="75000"/>
              <a:buFont typeface="Symbol"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dirty="0"/>
              <a:t>Annotations (essentially Sweets) can be linked to this ontological structure. </a:t>
            </a:r>
          </a:p>
          <a:p>
            <a:pPr marL="783372" lvl="1" indent="-293764">
              <a:buSzPct val="75000"/>
              <a:buFont typeface="Symbol"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dirty="0"/>
              <a:t>Users (i.e. students) can search such structures for </a:t>
            </a:r>
            <a:r>
              <a:rPr lang="en-IN" dirty="0" err="1"/>
              <a:t>learnings</a:t>
            </a:r>
            <a:r>
              <a:rPr lang="en-IN" dirty="0"/>
              <a:t> related to their curriculum / lesson plans</a:t>
            </a:r>
          </a:p>
          <a:p>
            <a:pPr marL="383322" indent="-293764">
              <a:buSzPct val="75000"/>
              <a:buFont typeface="Symbol"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endParaRPr lang="en-IN" dirty="0" smtClean="0"/>
          </a:p>
          <a:p>
            <a:pPr marL="383322" indent="-293764">
              <a:buSzPct val="75000"/>
              <a:buFont typeface="Symbol"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dirty="0" smtClean="0"/>
              <a:t>In current approach, I am looking at Domain/context ontology and also task/intention ontology.</a:t>
            </a:r>
          </a:p>
          <a:p>
            <a:pPr marL="783372" lvl="1" indent="-293764">
              <a:buSzPct val="75000"/>
              <a:buFont typeface="Symbol"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dirty="0" smtClean="0"/>
              <a:t>In my chosen domain of education, I am proposing to use CBSE 11</a:t>
            </a:r>
            <a:r>
              <a:rPr lang="en-IN" baseline="30000" dirty="0" smtClean="0"/>
              <a:t>th</a:t>
            </a:r>
            <a:r>
              <a:rPr lang="en-IN" dirty="0" smtClean="0"/>
              <a:t> class syllabus for a particular class (biz studies) as my domain or context ontology. </a:t>
            </a:r>
          </a:p>
          <a:p>
            <a:pPr marL="783372" lvl="1" indent="-293764">
              <a:buSzPct val="75000"/>
              <a:buFont typeface="Symbol"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dirty="0" smtClean="0"/>
              <a:t>For the same domain, I am proposing to use Bloom’s taxonomy as my intention or task ontology. </a:t>
            </a:r>
            <a:endParaRPr lang="en-IN" dirty="0"/>
          </a:p>
        </p:txBody>
      </p:sp>
    </p:spTree>
    <p:extLst>
      <p:ext uri="{BB962C8B-B14F-4D97-AF65-F5344CB8AC3E}">
        <p14:creationId xmlns:p14="http://schemas.microsoft.com/office/powerpoint/2010/main" val="174807811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456481" y="273629"/>
            <a:ext cx="8228160" cy="1144921"/>
          </a:xfrm>
          <a:ln/>
        </p:spPr>
        <p:txBody>
          <a:bodyPr tIns="30174"/>
          <a:lstStyle/>
          <a:p>
            <a:pP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a:t>Students &amp; teachers share view</a:t>
            </a:r>
          </a:p>
        </p:txBody>
      </p:sp>
      <p:sp>
        <p:nvSpPr>
          <p:cNvPr id="8194" name="AutoShape 2"/>
          <p:cNvSpPr>
            <a:spLocks noChangeArrowheads="1"/>
          </p:cNvSpPr>
          <p:nvPr/>
        </p:nvSpPr>
        <p:spPr bwMode="auto">
          <a:xfrm rot="16200000">
            <a:off x="3787091" y="3072028"/>
            <a:ext cx="2089660" cy="3526560"/>
          </a:xfrm>
          <a:prstGeom prst="triangle">
            <a:avLst>
              <a:gd name="adj" fmla="val 50000"/>
            </a:avLst>
          </a:prstGeom>
          <a:solidFill>
            <a:srgbClr val="FF99CC">
              <a:alpha val="71999"/>
            </a:srgbClr>
          </a:solidFill>
          <a:ln w="9525" cap="flat">
            <a:solidFill>
              <a:srgbClr val="3465A4"/>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8195" name="AutoShape 3"/>
          <p:cNvSpPr>
            <a:spLocks noChangeArrowheads="1"/>
          </p:cNvSpPr>
          <p:nvPr/>
        </p:nvSpPr>
        <p:spPr bwMode="auto">
          <a:xfrm rot="21600000">
            <a:off x="4832641" y="1893800"/>
            <a:ext cx="2089440" cy="3526930"/>
          </a:xfrm>
          <a:prstGeom prst="triangle">
            <a:avLst>
              <a:gd name="adj" fmla="val 50000"/>
            </a:avLst>
          </a:prstGeom>
          <a:solidFill>
            <a:srgbClr val="9999FF">
              <a:alpha val="79999"/>
            </a:srgbClr>
          </a:solidFill>
          <a:ln w="9525" cap="flat">
            <a:solidFill>
              <a:srgbClr val="3465A4"/>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8196" name="Text Box 4"/>
          <p:cNvSpPr txBox="1">
            <a:spLocks noChangeArrowheads="1"/>
          </p:cNvSpPr>
          <p:nvPr/>
        </p:nvSpPr>
        <p:spPr bwMode="auto">
          <a:xfrm>
            <a:off x="1824480" y="4572480"/>
            <a:ext cx="1244160" cy="5458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53162" rIns="81639" bIns="40820"/>
          <a:lstStyle>
            <a:lvl1pPr>
              <a:tabLst>
                <a:tab pos="449263" algn="l"/>
                <a:tab pos="898525" algn="l"/>
                <a:tab pos="1347788" algn="l"/>
              </a:tabLst>
              <a:defRPr>
                <a:solidFill>
                  <a:srgbClr val="000000"/>
                </a:solidFill>
                <a:latin typeface="Arial" charset="0"/>
                <a:ea typeface="Droid Sans Fallback" charset="0"/>
                <a:cs typeface="Droid Sans Fallback" charset="0"/>
              </a:defRPr>
            </a:lvl1pPr>
            <a:lvl2pPr>
              <a:tabLst>
                <a:tab pos="449263" algn="l"/>
                <a:tab pos="898525" algn="l"/>
                <a:tab pos="1347788" algn="l"/>
              </a:tabLst>
              <a:defRPr>
                <a:solidFill>
                  <a:srgbClr val="000000"/>
                </a:solidFill>
                <a:latin typeface="Arial" charset="0"/>
                <a:ea typeface="Droid Sans Fallback" charset="0"/>
                <a:cs typeface="Droid Sans Fallback" charset="0"/>
              </a:defRPr>
            </a:lvl2pPr>
            <a:lvl3pPr>
              <a:tabLst>
                <a:tab pos="449263" algn="l"/>
                <a:tab pos="898525" algn="l"/>
                <a:tab pos="1347788" algn="l"/>
              </a:tabLst>
              <a:defRPr>
                <a:solidFill>
                  <a:srgbClr val="000000"/>
                </a:solidFill>
                <a:latin typeface="Arial" charset="0"/>
                <a:ea typeface="Droid Sans Fallback" charset="0"/>
                <a:cs typeface="Droid Sans Fallback" charset="0"/>
              </a:defRPr>
            </a:lvl3pPr>
            <a:lvl4pPr>
              <a:tabLst>
                <a:tab pos="449263" algn="l"/>
                <a:tab pos="898525" algn="l"/>
                <a:tab pos="1347788" algn="l"/>
              </a:tabLst>
              <a:defRPr>
                <a:solidFill>
                  <a:srgbClr val="000000"/>
                </a:solidFill>
                <a:latin typeface="Arial" charset="0"/>
                <a:ea typeface="Droid Sans Fallback" charset="0"/>
                <a:cs typeface="Droid Sans Fallback" charset="0"/>
              </a:defRPr>
            </a:lvl4pPr>
            <a:lvl5pPr>
              <a:tabLst>
                <a:tab pos="449263" algn="l"/>
                <a:tab pos="898525" algn="l"/>
                <a:tab pos="1347788" algn="l"/>
              </a:tabLst>
              <a:defRPr>
                <a:solidFill>
                  <a:srgbClr val="000000"/>
                </a:solidFill>
                <a:latin typeface="Arial" charset="0"/>
                <a:ea typeface="Droid Sans Fallback"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pitchFamily="16" charset="0"/>
              <a:tabLst>
                <a:tab pos="449263" algn="l"/>
                <a:tab pos="898525" algn="l"/>
                <a:tab pos="1347788" algn="l"/>
              </a:tabLst>
              <a:defRPr>
                <a:solidFill>
                  <a:srgbClr val="000000"/>
                </a:solidFill>
                <a:latin typeface="Arial" charset="0"/>
                <a:ea typeface="Droid Sans Fallback"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pitchFamily="16" charset="0"/>
              <a:tabLst>
                <a:tab pos="449263" algn="l"/>
                <a:tab pos="898525" algn="l"/>
                <a:tab pos="1347788" algn="l"/>
              </a:tabLst>
              <a:defRPr>
                <a:solidFill>
                  <a:srgbClr val="000000"/>
                </a:solidFill>
                <a:latin typeface="Arial" charset="0"/>
                <a:ea typeface="Droid Sans Fallback"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pitchFamily="16" charset="0"/>
              <a:tabLst>
                <a:tab pos="449263" algn="l"/>
                <a:tab pos="898525" algn="l"/>
                <a:tab pos="1347788" algn="l"/>
              </a:tabLst>
              <a:defRPr>
                <a:solidFill>
                  <a:srgbClr val="000000"/>
                </a:solidFill>
                <a:latin typeface="Arial" charset="0"/>
                <a:ea typeface="Droid Sans Fallback"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pitchFamily="16" charset="0"/>
              <a:tabLst>
                <a:tab pos="449263" algn="l"/>
                <a:tab pos="898525" algn="l"/>
                <a:tab pos="1347788" algn="l"/>
              </a:tabLst>
              <a:defRPr>
                <a:solidFill>
                  <a:srgbClr val="000000"/>
                </a:solidFill>
                <a:latin typeface="Arial" charset="0"/>
                <a:ea typeface="Droid Sans Fallback" charset="0"/>
                <a:cs typeface="Droid Sans Fallback" charset="0"/>
              </a:defRPr>
            </a:lvl9pPr>
          </a:lstStyle>
          <a:p>
            <a:r>
              <a:rPr lang="en-IN"/>
              <a:t>Teacher's </a:t>
            </a:r>
          </a:p>
          <a:p>
            <a:r>
              <a:rPr lang="en-IN"/>
              <a:t>Perspective</a:t>
            </a:r>
          </a:p>
        </p:txBody>
      </p:sp>
      <p:sp>
        <p:nvSpPr>
          <p:cNvPr id="8197" name="Text Box 5"/>
          <p:cNvSpPr txBox="1">
            <a:spLocks noChangeArrowheads="1"/>
          </p:cNvSpPr>
          <p:nvPr/>
        </p:nvSpPr>
        <p:spPr bwMode="auto">
          <a:xfrm>
            <a:off x="5351040" y="1418549"/>
            <a:ext cx="1244160" cy="5458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53162" rIns="81639" bIns="40820"/>
          <a:lstStyle>
            <a:lvl1pPr>
              <a:tabLst>
                <a:tab pos="449263" algn="l"/>
                <a:tab pos="898525" algn="l"/>
                <a:tab pos="1347788" algn="l"/>
              </a:tabLst>
              <a:defRPr>
                <a:solidFill>
                  <a:srgbClr val="000000"/>
                </a:solidFill>
                <a:latin typeface="Arial" charset="0"/>
                <a:ea typeface="Droid Sans Fallback" charset="0"/>
                <a:cs typeface="Droid Sans Fallback" charset="0"/>
              </a:defRPr>
            </a:lvl1pPr>
            <a:lvl2pPr>
              <a:tabLst>
                <a:tab pos="449263" algn="l"/>
                <a:tab pos="898525" algn="l"/>
                <a:tab pos="1347788" algn="l"/>
              </a:tabLst>
              <a:defRPr>
                <a:solidFill>
                  <a:srgbClr val="000000"/>
                </a:solidFill>
                <a:latin typeface="Arial" charset="0"/>
                <a:ea typeface="Droid Sans Fallback" charset="0"/>
                <a:cs typeface="Droid Sans Fallback" charset="0"/>
              </a:defRPr>
            </a:lvl2pPr>
            <a:lvl3pPr>
              <a:tabLst>
                <a:tab pos="449263" algn="l"/>
                <a:tab pos="898525" algn="l"/>
                <a:tab pos="1347788" algn="l"/>
              </a:tabLst>
              <a:defRPr>
                <a:solidFill>
                  <a:srgbClr val="000000"/>
                </a:solidFill>
                <a:latin typeface="Arial" charset="0"/>
                <a:ea typeface="Droid Sans Fallback" charset="0"/>
                <a:cs typeface="Droid Sans Fallback" charset="0"/>
              </a:defRPr>
            </a:lvl3pPr>
            <a:lvl4pPr>
              <a:tabLst>
                <a:tab pos="449263" algn="l"/>
                <a:tab pos="898525" algn="l"/>
                <a:tab pos="1347788" algn="l"/>
              </a:tabLst>
              <a:defRPr>
                <a:solidFill>
                  <a:srgbClr val="000000"/>
                </a:solidFill>
                <a:latin typeface="Arial" charset="0"/>
                <a:ea typeface="Droid Sans Fallback" charset="0"/>
                <a:cs typeface="Droid Sans Fallback" charset="0"/>
              </a:defRPr>
            </a:lvl4pPr>
            <a:lvl5pPr>
              <a:tabLst>
                <a:tab pos="449263" algn="l"/>
                <a:tab pos="898525" algn="l"/>
                <a:tab pos="1347788" algn="l"/>
              </a:tabLst>
              <a:defRPr>
                <a:solidFill>
                  <a:srgbClr val="000000"/>
                </a:solidFill>
                <a:latin typeface="Arial" charset="0"/>
                <a:ea typeface="Droid Sans Fallback"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pitchFamily="16" charset="0"/>
              <a:tabLst>
                <a:tab pos="449263" algn="l"/>
                <a:tab pos="898525" algn="l"/>
                <a:tab pos="1347788" algn="l"/>
              </a:tabLst>
              <a:defRPr>
                <a:solidFill>
                  <a:srgbClr val="000000"/>
                </a:solidFill>
                <a:latin typeface="Arial" charset="0"/>
                <a:ea typeface="Droid Sans Fallback"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pitchFamily="16" charset="0"/>
              <a:tabLst>
                <a:tab pos="449263" algn="l"/>
                <a:tab pos="898525" algn="l"/>
                <a:tab pos="1347788" algn="l"/>
              </a:tabLst>
              <a:defRPr>
                <a:solidFill>
                  <a:srgbClr val="000000"/>
                </a:solidFill>
                <a:latin typeface="Arial" charset="0"/>
                <a:ea typeface="Droid Sans Fallback"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pitchFamily="16" charset="0"/>
              <a:tabLst>
                <a:tab pos="449263" algn="l"/>
                <a:tab pos="898525" algn="l"/>
                <a:tab pos="1347788" algn="l"/>
              </a:tabLst>
              <a:defRPr>
                <a:solidFill>
                  <a:srgbClr val="000000"/>
                </a:solidFill>
                <a:latin typeface="Arial" charset="0"/>
                <a:ea typeface="Droid Sans Fallback"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pitchFamily="16" charset="0"/>
              <a:tabLst>
                <a:tab pos="449263" algn="l"/>
                <a:tab pos="898525" algn="l"/>
                <a:tab pos="1347788" algn="l"/>
              </a:tabLst>
              <a:defRPr>
                <a:solidFill>
                  <a:srgbClr val="000000"/>
                </a:solidFill>
                <a:latin typeface="Arial" charset="0"/>
                <a:ea typeface="Droid Sans Fallback" charset="0"/>
                <a:cs typeface="Droid Sans Fallback" charset="0"/>
              </a:defRPr>
            </a:lvl9pPr>
          </a:lstStyle>
          <a:p>
            <a:r>
              <a:rPr lang="en-IN"/>
              <a:t>Student's </a:t>
            </a:r>
          </a:p>
          <a:p>
            <a:r>
              <a:rPr lang="en-IN"/>
              <a:t>Perspective</a:t>
            </a:r>
          </a:p>
        </p:txBody>
      </p:sp>
      <p:sp>
        <p:nvSpPr>
          <p:cNvPr id="8198" name="Text Box 6"/>
          <p:cNvSpPr txBox="1">
            <a:spLocks noChangeArrowheads="1"/>
          </p:cNvSpPr>
          <p:nvPr/>
        </p:nvSpPr>
        <p:spPr bwMode="auto">
          <a:xfrm>
            <a:off x="1175040" y="5291116"/>
            <a:ext cx="4239360" cy="5458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53162" rIns="81639" bIns="40820"/>
          <a:lstStyle>
            <a:lvl1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charset="0"/>
                <a:ea typeface="Droid Sans Fallback"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charset="0"/>
                <a:ea typeface="Droid Sans Fallback"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charset="0"/>
                <a:ea typeface="Droid Sans Fallback"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charset="0"/>
                <a:ea typeface="Droid Sans Fallback"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charset="0"/>
                <a:ea typeface="Droid Sans Fallback"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charset="0"/>
                <a:ea typeface="Droid Sans Fallback"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charset="0"/>
                <a:ea typeface="Droid Sans Fallback"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charset="0"/>
                <a:ea typeface="Droid Sans Fallback"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charset="0"/>
                <a:ea typeface="Droid Sans Fallback" charset="0"/>
                <a:cs typeface="Droid Sans Fallback" charset="0"/>
              </a:defRPr>
            </a:lvl9pPr>
          </a:lstStyle>
          <a:p>
            <a:r>
              <a:rPr lang="en-IN"/>
              <a:t>Context: Curriculum</a:t>
            </a:r>
          </a:p>
          <a:p>
            <a:r>
              <a:rPr lang="en-IN"/>
              <a:t>Intention: To teach, To test, To give feedback</a:t>
            </a:r>
          </a:p>
        </p:txBody>
      </p:sp>
      <p:sp>
        <p:nvSpPr>
          <p:cNvPr id="8199" name="Text Box 7"/>
          <p:cNvSpPr txBox="1">
            <a:spLocks noChangeArrowheads="1"/>
          </p:cNvSpPr>
          <p:nvPr/>
        </p:nvSpPr>
        <p:spPr bwMode="auto">
          <a:xfrm>
            <a:off x="2813760" y="1960047"/>
            <a:ext cx="4239360" cy="7791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53162" rIns="81639" bIns="40820"/>
          <a:lstStyle>
            <a:lvl1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charset="0"/>
                <a:ea typeface="Droid Sans Fallback"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charset="0"/>
                <a:ea typeface="Droid Sans Fallback"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charset="0"/>
                <a:ea typeface="Droid Sans Fallback"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charset="0"/>
                <a:ea typeface="Droid Sans Fallback"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charset="0"/>
                <a:ea typeface="Droid Sans Fallback"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charset="0"/>
                <a:ea typeface="Droid Sans Fallback"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charset="0"/>
                <a:ea typeface="Droid Sans Fallback"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charset="0"/>
                <a:ea typeface="Droid Sans Fallback"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charset="0"/>
                <a:ea typeface="Droid Sans Fallback" charset="0"/>
                <a:cs typeface="Droid Sans Fallback" charset="0"/>
              </a:defRPr>
            </a:lvl9pPr>
          </a:lstStyle>
          <a:p>
            <a:r>
              <a:rPr lang="en-IN"/>
              <a:t>Context: Schooling</a:t>
            </a:r>
          </a:p>
          <a:p>
            <a:r>
              <a:rPr lang="en-IN"/>
              <a:t>Intention: To learn, To demonstrate, To inquire / clarify</a:t>
            </a:r>
          </a:p>
        </p:txBody>
      </p:sp>
    </p:spTree>
    <p:extLst>
      <p:ext uri="{BB962C8B-B14F-4D97-AF65-F5344CB8AC3E}">
        <p14:creationId xmlns:p14="http://schemas.microsoft.com/office/powerpoint/2010/main" val="83306510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Motivation</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8653099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456481" y="273629"/>
            <a:ext cx="8228160" cy="1144921"/>
          </a:xfrm>
          <a:ln/>
        </p:spPr>
        <p:txBody>
          <a:bodyPr tIns="30174">
            <a:normAutofit fontScale="90000"/>
          </a:bodyPr>
          <a:lstStyle/>
          <a:p>
            <a:pP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a:t>P/AOI is at intersection of Provider &amp; Receiver</a:t>
            </a:r>
          </a:p>
        </p:txBody>
      </p:sp>
      <p:sp>
        <p:nvSpPr>
          <p:cNvPr id="9218" name="Rectangle 2"/>
          <p:cNvSpPr>
            <a:spLocks noGrp="1" noChangeArrowheads="1"/>
          </p:cNvSpPr>
          <p:nvPr>
            <p:ph type="body" idx="1"/>
          </p:nvPr>
        </p:nvSpPr>
        <p:spPr>
          <a:xfrm>
            <a:off x="456481" y="1604329"/>
            <a:ext cx="8228160" cy="3977698"/>
          </a:xfrm>
          <a:ln/>
        </p:spPr>
        <p:txBody>
          <a:bodyPr>
            <a:normAutofit fontScale="55000" lnSpcReduction="20000"/>
          </a:bodyPr>
          <a:lstStyle/>
          <a:p>
            <a:pPr marL="391686" indent="-293764">
              <a:buSzPct val="45000"/>
              <a:buFont typeface="Wingdings"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a:t>POI Point of interest</a:t>
            </a:r>
          </a:p>
          <a:p>
            <a:pPr marL="391686" indent="-293764">
              <a:buSzPct val="45000"/>
              <a:buFont typeface="Wingdings"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a:t>AOI Area of interest</a:t>
            </a:r>
          </a:p>
          <a:p>
            <a:pPr marL="391686" indent="-293764">
              <a:buSzPct val="45000"/>
              <a:buNone/>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endParaRPr lang="en-IN"/>
          </a:p>
          <a:p>
            <a:pPr marL="391686" indent="-293764">
              <a:buSzPct val="45000"/>
              <a:buFont typeface="Wingdings"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a:t>Provider's perspective defined by context and intention should be compatible with receivers perspective defined by their own context and intention</a:t>
            </a:r>
          </a:p>
          <a:p>
            <a:pPr marL="391686" indent="-293764">
              <a:buSzPct val="45000"/>
              <a:buFont typeface="Wingdings"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a:t>In the case of Education, </a:t>
            </a:r>
          </a:p>
          <a:p>
            <a:pPr marL="783372" lvl="1" indent="-293764">
              <a:buSzPct val="75000"/>
              <a:buFont typeface="Symbol"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a:t>Teacher's perspective is follow curriculum and practice pedagogy</a:t>
            </a:r>
          </a:p>
          <a:p>
            <a:pPr marL="783372" lvl="1" indent="-293764">
              <a:buSzPct val="75000"/>
              <a:buFont typeface="Symbol"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a:t>Student's perspective is to go to school and learn</a:t>
            </a:r>
          </a:p>
          <a:p>
            <a:pPr marL="391686" indent="-293764">
              <a:buSzPct val="45000"/>
              <a:buFont typeface="Wingdings"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a:t>Interest is at the point of intersection between the two perspectives</a:t>
            </a:r>
          </a:p>
          <a:p>
            <a:pPr marL="391686" indent="-293764">
              <a:buSzPct val="45000"/>
              <a:buFont typeface="Wingdings"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a:t>Are there more compatible terms to a contexts &amp; intentions that i have identified? </a:t>
            </a:r>
          </a:p>
          <a:p>
            <a:pPr marL="783372" lvl="1" indent="-293764">
              <a:buSzPct val="75000"/>
              <a:buFont typeface="Symbol"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a:t>E.g. Curriculum is compatible with Schooling; </a:t>
            </a:r>
          </a:p>
          <a:p>
            <a:pPr marL="783372" lvl="1" indent="-293764">
              <a:buSzPct val="75000"/>
              <a:buFont typeface="Symbol"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a:t>To teach /to guide  is compatible with to learn, to enquire</a:t>
            </a:r>
          </a:p>
          <a:p>
            <a:pPr marL="783372" lvl="1" indent="-293764">
              <a:buSzPct val="75000"/>
              <a:buFont typeface="Symbol"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a:t>To assess is compatible with to demonstrate</a:t>
            </a:r>
          </a:p>
          <a:p>
            <a:pPr marL="783372" lvl="1" indent="-293764">
              <a:buSzPct val="75000"/>
              <a:buFont typeface="Symbol"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a:t>To give feedback / to guide is compatible with to enquire, to learn</a:t>
            </a:r>
          </a:p>
          <a:p>
            <a:pPr marL="783372" lvl="1" indent="-293764">
              <a:buSzPct val="75000"/>
              <a:buFont typeface="Symbol"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a:t>Is this mapping unique (or 1:1) or can it be (1:m)</a:t>
            </a:r>
          </a:p>
        </p:txBody>
      </p:sp>
    </p:spTree>
    <p:extLst>
      <p:ext uri="{BB962C8B-B14F-4D97-AF65-F5344CB8AC3E}">
        <p14:creationId xmlns:p14="http://schemas.microsoft.com/office/powerpoint/2010/main" val="12564906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questions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It appears as if I am building a prototype system… so, is my PhD a “system building” work?</a:t>
            </a:r>
          </a:p>
          <a:p>
            <a:endParaRPr lang="en-US" dirty="0"/>
          </a:p>
          <a:p>
            <a:r>
              <a:rPr lang="en-US" dirty="0" smtClean="0"/>
              <a:t>What is my core research problem in computer science? And, what are my contributions in it? </a:t>
            </a:r>
          </a:p>
          <a:p>
            <a:endParaRPr lang="en-US" dirty="0" smtClean="0"/>
          </a:p>
          <a:p>
            <a:r>
              <a:rPr lang="en-US" dirty="0" smtClean="0"/>
              <a:t>Is it “semantic transformation”? </a:t>
            </a:r>
          </a:p>
          <a:p>
            <a:r>
              <a:rPr lang="en-US" dirty="0" smtClean="0"/>
              <a:t>What am I looking for?? Ways of enabling Semantic Transformation? Structures and techniques?? – well, that is my current narrative… but </a:t>
            </a:r>
          </a:p>
          <a:p>
            <a:pPr lvl="1"/>
            <a:r>
              <a:rPr lang="en-US" dirty="0" smtClean="0"/>
              <a:t>is it heavy enough for a PhD? </a:t>
            </a:r>
          </a:p>
          <a:p>
            <a:pPr lvl="1"/>
            <a:r>
              <a:rPr lang="en-US" dirty="0" smtClean="0"/>
              <a:t>Are there other angles that I could explore?</a:t>
            </a:r>
            <a:endParaRPr lang="en-US" dirty="0"/>
          </a:p>
        </p:txBody>
      </p:sp>
    </p:spTree>
    <p:extLst>
      <p:ext uri="{BB962C8B-B14F-4D97-AF65-F5344CB8AC3E}">
        <p14:creationId xmlns:p14="http://schemas.microsoft.com/office/powerpoint/2010/main" val="3318343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questions cont.</a:t>
            </a:r>
            <a:endParaRPr lang="en-US" dirty="0"/>
          </a:p>
        </p:txBody>
      </p:sp>
      <p:sp>
        <p:nvSpPr>
          <p:cNvPr id="3" name="Content Placeholder 2"/>
          <p:cNvSpPr>
            <a:spLocks noGrp="1"/>
          </p:cNvSpPr>
          <p:nvPr>
            <p:ph idx="1"/>
          </p:nvPr>
        </p:nvSpPr>
        <p:spPr/>
        <p:txBody>
          <a:bodyPr/>
          <a:lstStyle/>
          <a:p>
            <a:r>
              <a:rPr lang="en-US" dirty="0" smtClean="0"/>
              <a:t>I wish to target a Journal. Any advise on how to scope my work for it? How to develop content? What to include /exclude?</a:t>
            </a:r>
          </a:p>
          <a:p>
            <a:endParaRPr lang="en-US" dirty="0"/>
          </a:p>
          <a:p>
            <a:r>
              <a:rPr lang="en-US" dirty="0" smtClean="0"/>
              <a:t>Also, this effort requires development of a web-app. What strategy to follow? Build or get it built?</a:t>
            </a:r>
            <a:endParaRPr lang="en-US" dirty="0"/>
          </a:p>
        </p:txBody>
      </p:sp>
    </p:spTree>
    <p:extLst>
      <p:ext uri="{BB962C8B-B14F-4D97-AF65-F5344CB8AC3E}">
        <p14:creationId xmlns:p14="http://schemas.microsoft.com/office/powerpoint/2010/main" val="8383463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456481" y="273629"/>
            <a:ext cx="8228160" cy="1144921"/>
          </a:xfrm>
          <a:ln/>
        </p:spPr>
        <p:txBody>
          <a:bodyPr tIns="30174"/>
          <a:lstStyle/>
          <a:p>
            <a:pP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a:t>Contacts</a:t>
            </a:r>
          </a:p>
        </p:txBody>
      </p:sp>
      <p:sp>
        <p:nvSpPr>
          <p:cNvPr id="11266" name="Rectangle 2"/>
          <p:cNvSpPr>
            <a:spLocks noGrp="1" noChangeArrowheads="1"/>
          </p:cNvSpPr>
          <p:nvPr>
            <p:ph type="body" idx="1"/>
          </p:nvPr>
        </p:nvSpPr>
        <p:spPr>
          <a:xfrm>
            <a:off x="456481" y="1604329"/>
            <a:ext cx="8228160" cy="3977698"/>
          </a:xfrm>
          <a:ln/>
        </p:spPr>
        <p:txBody>
          <a:bodyPr/>
          <a:lstStyle/>
          <a:p>
            <a:pPr marL="391686" indent="-293764">
              <a:buSzPct val="45000"/>
              <a:buFont typeface="Wingdings"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a:t>Anon Ray </a:t>
            </a:r>
            <a:r>
              <a:rPr lang="en-IN">
                <a:hlinkClick r:id="rId3"/>
              </a:rPr>
              <a:t>rayanon004@gmail.com</a:t>
            </a:r>
          </a:p>
          <a:p>
            <a:pPr marL="391686" indent="-293764">
              <a:buSzPct val="45000"/>
              <a:buFont typeface="Wingdings"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a:t>Bhanu @ servelots</a:t>
            </a:r>
          </a:p>
          <a:p>
            <a:pPr marL="391686" indent="-293764">
              <a:buSzPct val="45000"/>
              <a:buFont typeface="Wingdings"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a:t>Pradyumna @servelots</a:t>
            </a:r>
          </a:p>
          <a:p>
            <a:pPr marL="391686" indent="-293764">
              <a:buSzPct val="45000"/>
              <a:buNone/>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endParaRPr lang="en-IN"/>
          </a:p>
        </p:txBody>
      </p:sp>
    </p:spTree>
    <p:extLst>
      <p:ext uri="{BB962C8B-B14F-4D97-AF65-F5344CB8AC3E}">
        <p14:creationId xmlns:p14="http://schemas.microsoft.com/office/powerpoint/2010/main" val="7678319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Motivated by tier 2 student’s struggle with predominantly (foreign) English-only content</a:t>
            </a:r>
          </a:p>
          <a:p>
            <a:r>
              <a:rPr lang="en-US" dirty="0" smtClean="0"/>
              <a:t>Web-page </a:t>
            </a:r>
            <a:r>
              <a:rPr lang="en-US" dirty="0" err="1" smtClean="0"/>
              <a:t>renarration</a:t>
            </a:r>
            <a:r>
              <a:rPr lang="en-US" dirty="0" smtClean="0"/>
              <a:t> helps (assumption – to be validated?) </a:t>
            </a:r>
          </a:p>
          <a:p>
            <a:endParaRPr lang="en-US" dirty="0"/>
          </a:p>
        </p:txBody>
      </p:sp>
    </p:spTree>
    <p:extLst>
      <p:ext uri="{BB962C8B-B14F-4D97-AF65-F5344CB8AC3E}">
        <p14:creationId xmlns:p14="http://schemas.microsoft.com/office/powerpoint/2010/main" val="1072186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456481" y="273629"/>
            <a:ext cx="8228160" cy="1144921"/>
          </a:xfrm>
          <a:ln/>
        </p:spPr>
        <p:txBody>
          <a:bodyPr tIns="30174"/>
          <a:lstStyle/>
          <a:p>
            <a:pP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dirty="0" smtClean="0"/>
              <a:t>Sample Text </a:t>
            </a:r>
            <a:endParaRPr lang="en-IN" dirty="0"/>
          </a:p>
        </p:txBody>
      </p:sp>
      <p:sp>
        <p:nvSpPr>
          <p:cNvPr id="3074" name="Rectangle 2"/>
          <p:cNvSpPr>
            <a:spLocks noGrp="1" noChangeArrowheads="1"/>
          </p:cNvSpPr>
          <p:nvPr>
            <p:ph type="body" idx="1"/>
          </p:nvPr>
        </p:nvSpPr>
        <p:spPr>
          <a:xfrm>
            <a:off x="456481" y="1604329"/>
            <a:ext cx="8228160" cy="3977698"/>
          </a:xfrm>
          <a:ln/>
        </p:spPr>
        <p:txBody>
          <a:bodyPr>
            <a:normAutofit/>
          </a:bodyPr>
          <a:lstStyle/>
          <a:p>
            <a:pPr marL="391686" indent="-293764">
              <a:buSzPct val="45000"/>
              <a:buFont typeface="Wingdings"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sz="1800" dirty="0"/>
              <a:t>Giddy-up, cowboys and girls! In the Southwest during early half of the 1800s, cows were only worth 2 or 3 dollars a piece. They roamed wild, grazed off of the open range, and were abundant. Midway through the century though, railroads were built and the nation was connected. People could suddenly ship cows in freight trains to the Northeast, where the Yankees had a growing taste for beef. Out of the blue, the same cows that were once worth a couple of bucks were now worth between twenty and forty dollars each, if you could get them to the train station. It became pretty lucrative to wrangle up a drove of cattle and herd them to the nearest train town, but it was at least as dangerous as it was profitable. Cowboys were threatened at every turn. They faced cattle rustlers, stampedes and extreme weather, but kept pushing those steers to the train station. By the turn of the century, barbed wire killed the open range and some may say the cowboy too, but it was the train that birthed him</a:t>
            </a:r>
            <a:r>
              <a:rPr lang="en-IN" sz="1800" dirty="0" smtClean="0"/>
              <a:t>.</a:t>
            </a:r>
            <a:endParaRPr lang="en-IN" sz="1800" dirty="0"/>
          </a:p>
        </p:txBody>
      </p:sp>
      <p:sp>
        <p:nvSpPr>
          <p:cNvPr id="3075" name="Text Box 3"/>
          <p:cNvSpPr txBox="1">
            <a:spLocks noChangeArrowheads="1"/>
          </p:cNvSpPr>
          <p:nvPr/>
        </p:nvSpPr>
        <p:spPr bwMode="auto">
          <a:xfrm>
            <a:off x="1196640" y="6401473"/>
            <a:ext cx="6576480" cy="28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7677" rIns="81639" bIns="4082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rgbClr val="000000"/>
                </a:solidFill>
                <a:latin typeface="Arial" charset="0"/>
                <a:ea typeface="Droid Sans Fallback"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rgbClr val="000000"/>
                </a:solidFill>
                <a:latin typeface="Arial" charset="0"/>
                <a:ea typeface="Droid Sans Fallback"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rgbClr val="000000"/>
                </a:solidFill>
                <a:latin typeface="Arial" charset="0"/>
                <a:ea typeface="Droid Sans Fallback"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rgbClr val="000000"/>
                </a:solidFill>
                <a:latin typeface="Arial" charset="0"/>
                <a:ea typeface="Droid Sans Fallback"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rgbClr val="000000"/>
                </a:solidFill>
                <a:latin typeface="Arial" charset="0"/>
                <a:ea typeface="Droid Sans Fallback"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rgbClr val="000000"/>
                </a:solidFill>
                <a:latin typeface="Arial" charset="0"/>
                <a:ea typeface="Droid Sans Fallback"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rgbClr val="000000"/>
                </a:solidFill>
                <a:latin typeface="Arial" charset="0"/>
                <a:ea typeface="Droid Sans Fallback"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rgbClr val="000000"/>
                </a:solidFill>
                <a:latin typeface="Arial" charset="0"/>
                <a:ea typeface="Droid Sans Fallback"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rgbClr val="000000"/>
                </a:solidFill>
                <a:latin typeface="Arial" charset="0"/>
                <a:ea typeface="Droid Sans Fallback" charset="0"/>
                <a:cs typeface="Droid Sans Fallback" charset="0"/>
              </a:defRPr>
            </a:lvl9pPr>
          </a:lstStyle>
          <a:p>
            <a:r>
              <a:rPr lang="en-IN" sz="900"/>
              <a:t>http://www.ereadingworksheets.com/reading-comprehension-worksheets/summary-and-main-idea-worksheet-1-answers.htm</a:t>
            </a:r>
          </a:p>
        </p:txBody>
      </p:sp>
      <p:sp>
        <p:nvSpPr>
          <p:cNvPr id="3076" name="Text Box 4"/>
          <p:cNvSpPr txBox="1">
            <a:spLocks noChangeArrowheads="1"/>
          </p:cNvSpPr>
          <p:nvPr/>
        </p:nvSpPr>
        <p:spPr bwMode="auto">
          <a:xfrm>
            <a:off x="375841" y="6139365"/>
            <a:ext cx="7364160" cy="3139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7677" rIns="81639" bIns="4082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charset="0"/>
                <a:ea typeface="Droid Sans Fallback"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charset="0"/>
                <a:ea typeface="Droid Sans Fallback"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charset="0"/>
                <a:ea typeface="Droid Sans Fallback"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charset="0"/>
                <a:ea typeface="Droid Sans Fallback"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charset="0"/>
                <a:ea typeface="Droid Sans Fallback"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charset="0"/>
                <a:ea typeface="Droid Sans Fallback"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charset="0"/>
                <a:ea typeface="Droid Sans Fallback"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charset="0"/>
                <a:ea typeface="Droid Sans Fallback"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charset="0"/>
                <a:ea typeface="Droid Sans Fallback" charset="0"/>
                <a:cs typeface="Droid Sans Fallback" charset="0"/>
              </a:defRPr>
            </a:lvl9pPr>
          </a:lstStyle>
          <a:p>
            <a:r>
              <a:rPr lang="en-IN" sz="900">
                <a:solidFill>
                  <a:srgbClr val="0000FF"/>
                </a:solidFill>
              </a:rPr>
              <a:t>http://www.ereadingworksheets.com/free-reading-worksheets/reading-comprehension-worksheets/summarizing-worksheets-and-activities/</a:t>
            </a:r>
          </a:p>
        </p:txBody>
      </p:sp>
    </p:spTree>
    <p:extLst>
      <p:ext uri="{BB962C8B-B14F-4D97-AF65-F5344CB8AC3E}">
        <p14:creationId xmlns:p14="http://schemas.microsoft.com/office/powerpoint/2010/main" val="422249130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Vocabulary is too high-level for L2 </a:t>
            </a:r>
          </a:p>
          <a:p>
            <a:r>
              <a:rPr lang="en-US" dirty="0" smtClean="0"/>
              <a:t>Grammar: </a:t>
            </a:r>
          </a:p>
          <a:p>
            <a:pPr lvl="1"/>
            <a:r>
              <a:rPr lang="en-US" dirty="0" smtClean="0"/>
              <a:t>“birthed him” … where him is an anaphora referring to Cowboy… this is too subtle for the reader in Tier 2</a:t>
            </a:r>
          </a:p>
          <a:p>
            <a:r>
              <a:rPr lang="en-US" dirty="0" smtClean="0"/>
              <a:t>Context: </a:t>
            </a:r>
          </a:p>
          <a:p>
            <a:pPr lvl="1"/>
            <a:r>
              <a:rPr lang="en-US" dirty="0" smtClean="0"/>
              <a:t>context in which the scene is set is necessary for the student to understand. Yankees, </a:t>
            </a:r>
            <a:r>
              <a:rPr lang="en-US" dirty="0" err="1" smtClean="0"/>
              <a:t>Openrange</a:t>
            </a:r>
            <a:r>
              <a:rPr lang="en-US" dirty="0" smtClean="0"/>
              <a:t>, Beef eaters, Cowboys, Rustle-up, Stampede…</a:t>
            </a:r>
          </a:p>
          <a:p>
            <a:r>
              <a:rPr lang="en-US" dirty="0" smtClean="0"/>
              <a:t>Genre differences: </a:t>
            </a:r>
          </a:p>
          <a:p>
            <a:pPr lvl="1"/>
            <a:r>
              <a:rPr lang="en-US" dirty="0" smtClean="0"/>
              <a:t>English style is very American, Western and indirect in its message</a:t>
            </a:r>
          </a:p>
          <a:p>
            <a:r>
              <a:rPr lang="en-US" dirty="0" smtClean="0"/>
              <a:t>General assessment / conclusion: Too </a:t>
            </a:r>
            <a:r>
              <a:rPr lang="en-US" dirty="0" err="1" smtClean="0"/>
              <a:t>highlevel</a:t>
            </a:r>
            <a:r>
              <a:rPr lang="en-US" dirty="0" smtClean="0"/>
              <a:t> for a tier2 non native English speaker college kid in rural India.</a:t>
            </a:r>
          </a:p>
          <a:p>
            <a:endParaRPr lang="en-US" dirty="0"/>
          </a:p>
        </p:txBody>
      </p:sp>
    </p:spTree>
    <p:extLst>
      <p:ext uri="{BB962C8B-B14F-4D97-AF65-F5344CB8AC3E}">
        <p14:creationId xmlns:p14="http://schemas.microsoft.com/office/powerpoint/2010/main" val="3252730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Enhancing it by…</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Potential usages of the text (intent)</a:t>
            </a:r>
          </a:p>
          <a:p>
            <a:pPr lvl="1"/>
            <a:r>
              <a:rPr lang="en-US" dirty="0" smtClean="0"/>
              <a:t>To develop comprehension </a:t>
            </a:r>
          </a:p>
          <a:p>
            <a:pPr lvl="1"/>
            <a:r>
              <a:rPr lang="en-US" dirty="0" smtClean="0"/>
              <a:t>Maybe to teach history (of the world)</a:t>
            </a:r>
          </a:p>
          <a:p>
            <a:pPr lvl="1"/>
            <a:r>
              <a:rPr lang="en-US" dirty="0" smtClean="0"/>
              <a:t>Reading skills</a:t>
            </a:r>
          </a:p>
          <a:p>
            <a:pPr lvl="1"/>
            <a:r>
              <a:rPr lang="en-US" dirty="0" smtClean="0"/>
              <a:t>Writing skills</a:t>
            </a:r>
          </a:p>
          <a:p>
            <a:pPr lvl="1"/>
            <a:r>
              <a:rPr lang="en-US" dirty="0" smtClean="0"/>
              <a:t>(context)… he is a history student, maybe preparing for GRE/GMAT, learning English… he maybe wanting to learn how to write better prose…</a:t>
            </a:r>
          </a:p>
          <a:p>
            <a:pPr lvl="1"/>
            <a:endParaRPr lang="en-US" dirty="0" smtClean="0"/>
          </a:p>
          <a:p>
            <a:r>
              <a:rPr lang="en-US" dirty="0" smtClean="0"/>
              <a:t>If the context &amp; intent are to be preserved…</a:t>
            </a:r>
          </a:p>
          <a:p>
            <a:pPr lvl="1"/>
            <a:r>
              <a:rPr lang="en-US" dirty="0" smtClean="0"/>
              <a:t>Need a virtual tutor</a:t>
            </a:r>
          </a:p>
          <a:p>
            <a:pPr lvl="1"/>
            <a:r>
              <a:rPr lang="en-US" dirty="0" smtClean="0"/>
              <a:t>Need to have value adds by the tutor </a:t>
            </a:r>
          </a:p>
          <a:p>
            <a:pPr lvl="2"/>
            <a:r>
              <a:rPr lang="en-US" dirty="0" smtClean="0"/>
              <a:t>Put in pictures: how cowboys look, ranches</a:t>
            </a:r>
          </a:p>
          <a:p>
            <a:pPr lvl="2"/>
            <a:r>
              <a:rPr lang="en-US" dirty="0" smtClean="0"/>
              <a:t>Show videos: western scene, context</a:t>
            </a:r>
          </a:p>
          <a:p>
            <a:pPr lvl="2"/>
            <a:r>
              <a:rPr lang="en-US" dirty="0" smtClean="0"/>
              <a:t>Linking with dictionary</a:t>
            </a:r>
          </a:p>
          <a:p>
            <a:pPr lvl="2"/>
            <a:r>
              <a:rPr lang="en-US" dirty="0" smtClean="0"/>
              <a:t>Use of L1 / vernacular</a:t>
            </a:r>
          </a:p>
          <a:p>
            <a:pPr lvl="2"/>
            <a:r>
              <a:rPr lang="en-US" dirty="0" smtClean="0"/>
              <a:t>Tutor’s own commentary</a:t>
            </a:r>
          </a:p>
          <a:p>
            <a:endParaRPr lang="en-US" dirty="0" smtClean="0"/>
          </a:p>
          <a:p>
            <a:r>
              <a:rPr lang="en-US" dirty="0" smtClean="0"/>
              <a:t>If the usage is now in a new context, with a new intent… (context: wants to be a writer, intent: to teach style of the cowboy-text American author)</a:t>
            </a:r>
          </a:p>
          <a:p>
            <a:pPr lvl="1"/>
            <a:r>
              <a:rPr lang="en-US" dirty="0" smtClean="0"/>
              <a:t>(assume style to mean E.g. style focus: Scene description, making the point at the end, using western words, assuming the audience’s prior knowledge…)</a:t>
            </a:r>
          </a:p>
          <a:p>
            <a:pPr lvl="1"/>
            <a:r>
              <a:rPr lang="en-US" dirty="0" smtClean="0"/>
              <a:t>Pose questions : How are the metaphors used, are they any synonyms, </a:t>
            </a:r>
            <a:r>
              <a:rPr lang="en-US" dirty="0" err="1" smtClean="0"/>
              <a:t>idoms</a:t>
            </a:r>
            <a:r>
              <a:rPr lang="en-US" dirty="0" smtClean="0"/>
              <a:t>, metaphors…</a:t>
            </a:r>
          </a:p>
          <a:p>
            <a:pPr lvl="1"/>
            <a:endParaRPr lang="en-US" dirty="0" smtClean="0"/>
          </a:p>
          <a:p>
            <a:endParaRPr lang="en-US" dirty="0"/>
          </a:p>
        </p:txBody>
      </p:sp>
    </p:spTree>
    <p:extLst>
      <p:ext uri="{BB962C8B-B14F-4D97-AF65-F5344CB8AC3E}">
        <p14:creationId xmlns:p14="http://schemas.microsoft.com/office/powerpoint/2010/main" val="1363625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456481" y="273629"/>
            <a:ext cx="8228160" cy="1144921"/>
          </a:xfrm>
          <a:ln/>
        </p:spPr>
        <p:txBody>
          <a:bodyPr tIns="30174"/>
          <a:lstStyle/>
          <a:p>
            <a:pP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dirty="0" smtClean="0"/>
              <a:t>Sample Summary</a:t>
            </a:r>
            <a:endParaRPr lang="en-IN" dirty="0"/>
          </a:p>
        </p:txBody>
      </p:sp>
      <p:sp>
        <p:nvSpPr>
          <p:cNvPr id="3074" name="Rectangle 2"/>
          <p:cNvSpPr>
            <a:spLocks noGrp="1" noChangeArrowheads="1"/>
          </p:cNvSpPr>
          <p:nvPr>
            <p:ph type="body" idx="1"/>
          </p:nvPr>
        </p:nvSpPr>
        <p:spPr>
          <a:xfrm>
            <a:off x="456481" y="1604329"/>
            <a:ext cx="8228160" cy="3977698"/>
          </a:xfrm>
          <a:ln/>
        </p:spPr>
        <p:txBody>
          <a:bodyPr>
            <a:normAutofit/>
          </a:bodyPr>
          <a:lstStyle/>
          <a:p>
            <a:pPr marL="391686" indent="-293764">
              <a:buSzPct val="45000"/>
              <a:buFont typeface="Wingdings"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sz="2400" dirty="0" smtClean="0"/>
              <a:t>(context: American, Intent: history): </a:t>
            </a:r>
            <a:r>
              <a:rPr lang="en-IN" sz="2400" dirty="0"/>
              <a:t>Cows were not worth a lot of money until they could be easily transported to the East after the invention of the train.  Many people then became cowboys despite the dangers they faced</a:t>
            </a:r>
            <a:r>
              <a:rPr lang="en-IN" sz="2400" dirty="0" smtClean="0"/>
              <a:t>.</a:t>
            </a:r>
          </a:p>
          <a:p>
            <a:pPr marL="391686" indent="-293764">
              <a:buSzPct val="45000"/>
              <a:buFont typeface="Wingdings"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sz="2400" dirty="0" smtClean="0"/>
              <a:t>(context: Indian student, intent: teach writing skills)</a:t>
            </a:r>
          </a:p>
          <a:p>
            <a:pPr marL="791736" lvl="1" indent="-293764">
              <a:buSzPct val="45000"/>
              <a:buFont typeface="Wingdings"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r>
              <a:rPr lang="en-IN" sz="2000" dirty="0" smtClean="0"/>
              <a:t>What enhancements to original text are necessary?</a:t>
            </a:r>
          </a:p>
          <a:p>
            <a:pPr marL="791736" lvl="1" indent="-293764">
              <a:buSzPct val="45000"/>
              <a:buFont typeface="Wingdings" charset="2"/>
              <a:buChar char=""/>
              <a:tabLst>
                <a:tab pos="407526" algn="l"/>
                <a:tab pos="815052" algn="l"/>
                <a:tab pos="1222578" algn="l"/>
                <a:tab pos="1630104" algn="l"/>
                <a:tab pos="2037631" algn="l"/>
                <a:tab pos="2445156" algn="l"/>
                <a:tab pos="2852683" algn="l"/>
                <a:tab pos="3260208" algn="l"/>
                <a:tab pos="3667735" algn="l"/>
                <a:tab pos="4075260" algn="l"/>
                <a:tab pos="4482787" algn="l"/>
                <a:tab pos="4890312" algn="l"/>
                <a:tab pos="5297839" algn="l"/>
                <a:tab pos="5705364" algn="l"/>
                <a:tab pos="6112891" algn="l"/>
                <a:tab pos="6520416" algn="l"/>
                <a:tab pos="6927943" algn="l"/>
                <a:tab pos="7335468" algn="l"/>
                <a:tab pos="7742995" algn="l"/>
                <a:tab pos="8150520" algn="l"/>
              </a:tabLst>
            </a:pPr>
            <a:endParaRPr lang="en-IN" sz="2000" dirty="0"/>
          </a:p>
        </p:txBody>
      </p:sp>
      <p:sp>
        <p:nvSpPr>
          <p:cNvPr id="3075" name="Text Box 3"/>
          <p:cNvSpPr txBox="1">
            <a:spLocks noChangeArrowheads="1"/>
          </p:cNvSpPr>
          <p:nvPr/>
        </p:nvSpPr>
        <p:spPr bwMode="auto">
          <a:xfrm>
            <a:off x="1196640" y="6401473"/>
            <a:ext cx="6576480" cy="28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7677" rIns="81639" bIns="4082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rgbClr val="000000"/>
                </a:solidFill>
                <a:latin typeface="Arial" charset="0"/>
                <a:ea typeface="Droid Sans Fallback"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rgbClr val="000000"/>
                </a:solidFill>
                <a:latin typeface="Arial" charset="0"/>
                <a:ea typeface="Droid Sans Fallback"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rgbClr val="000000"/>
                </a:solidFill>
                <a:latin typeface="Arial" charset="0"/>
                <a:ea typeface="Droid Sans Fallback"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rgbClr val="000000"/>
                </a:solidFill>
                <a:latin typeface="Arial" charset="0"/>
                <a:ea typeface="Droid Sans Fallback"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rgbClr val="000000"/>
                </a:solidFill>
                <a:latin typeface="Arial" charset="0"/>
                <a:ea typeface="Droid Sans Fallback"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rgbClr val="000000"/>
                </a:solidFill>
                <a:latin typeface="Arial" charset="0"/>
                <a:ea typeface="Droid Sans Fallback"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rgbClr val="000000"/>
                </a:solidFill>
                <a:latin typeface="Arial" charset="0"/>
                <a:ea typeface="Droid Sans Fallback"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rgbClr val="000000"/>
                </a:solidFill>
                <a:latin typeface="Arial" charset="0"/>
                <a:ea typeface="Droid Sans Fallback"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rgbClr val="000000"/>
                </a:solidFill>
                <a:latin typeface="Arial" charset="0"/>
                <a:ea typeface="Droid Sans Fallback" charset="0"/>
                <a:cs typeface="Droid Sans Fallback" charset="0"/>
              </a:defRPr>
            </a:lvl9pPr>
          </a:lstStyle>
          <a:p>
            <a:r>
              <a:rPr lang="en-IN" sz="900"/>
              <a:t>http://www.ereadingworksheets.com/reading-comprehension-worksheets/summary-and-main-idea-worksheet-1-answers.htm</a:t>
            </a:r>
          </a:p>
        </p:txBody>
      </p:sp>
      <p:sp>
        <p:nvSpPr>
          <p:cNvPr id="3076" name="Text Box 4"/>
          <p:cNvSpPr txBox="1">
            <a:spLocks noChangeArrowheads="1"/>
          </p:cNvSpPr>
          <p:nvPr/>
        </p:nvSpPr>
        <p:spPr bwMode="auto">
          <a:xfrm>
            <a:off x="375841" y="6139365"/>
            <a:ext cx="7364160" cy="3139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7677" rIns="81639" bIns="4082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charset="0"/>
                <a:ea typeface="Droid Sans Fallback"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charset="0"/>
                <a:ea typeface="Droid Sans Fallback"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charset="0"/>
                <a:ea typeface="Droid Sans Fallback"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charset="0"/>
                <a:ea typeface="Droid Sans Fallback"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charset="0"/>
                <a:ea typeface="Droid Sans Fallback"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charset="0"/>
                <a:ea typeface="Droid Sans Fallback"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charset="0"/>
                <a:ea typeface="Droid Sans Fallback"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charset="0"/>
                <a:ea typeface="Droid Sans Fallback"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charset="0"/>
                <a:ea typeface="Droid Sans Fallback" charset="0"/>
                <a:cs typeface="Droid Sans Fallback" charset="0"/>
              </a:defRPr>
            </a:lvl9pPr>
          </a:lstStyle>
          <a:p>
            <a:r>
              <a:rPr lang="en-IN" sz="900">
                <a:solidFill>
                  <a:srgbClr val="0000FF"/>
                </a:solidFill>
              </a:rPr>
              <a:t>http://www.ereadingworksheets.com/free-reading-worksheets/reading-comprehension-worksheets/summarizing-worksheets-and-activities/</a:t>
            </a:r>
          </a:p>
        </p:txBody>
      </p:sp>
    </p:spTree>
    <p:extLst>
      <p:ext uri="{BB962C8B-B14F-4D97-AF65-F5344CB8AC3E}">
        <p14:creationId xmlns:p14="http://schemas.microsoft.com/office/powerpoint/2010/main" val="255240592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Another example case</a:t>
            </a:r>
            <a:endParaRPr lang="en-US" dirty="0"/>
          </a:p>
        </p:txBody>
      </p:sp>
      <p:sp>
        <p:nvSpPr>
          <p:cNvPr id="5" name="Content Placeholder 4"/>
          <p:cNvSpPr>
            <a:spLocks noGrp="1"/>
          </p:cNvSpPr>
          <p:nvPr>
            <p:ph idx="1"/>
          </p:nvPr>
        </p:nvSpPr>
        <p:spPr/>
        <p:txBody>
          <a:bodyPr/>
          <a:lstStyle/>
          <a:p>
            <a:r>
              <a:rPr lang="en-US" dirty="0" smtClean="0"/>
              <a:t>A case for </a:t>
            </a:r>
            <a:r>
              <a:rPr lang="en-US" dirty="0" err="1" smtClean="0"/>
              <a:t>renarration</a:t>
            </a:r>
            <a:endParaRPr lang="en-US" dirty="0" smtClean="0"/>
          </a:p>
          <a:p>
            <a:pPr lvl="1"/>
            <a:r>
              <a:rPr lang="en-US" dirty="0" smtClean="0"/>
              <a:t>Orange Juice Futures </a:t>
            </a:r>
            <a:r>
              <a:rPr lang="en-US" dirty="0" smtClean="0">
                <a:hlinkClick r:id="rId2" action="ppaction://hlinkfile"/>
              </a:rPr>
              <a:t>example case</a:t>
            </a:r>
            <a:endParaRPr lang="en-US" dirty="0" smtClean="0"/>
          </a:p>
          <a:p>
            <a:pPr lvl="1"/>
            <a:endParaRPr lang="en-US" dirty="0"/>
          </a:p>
        </p:txBody>
      </p:sp>
    </p:spTree>
    <p:extLst>
      <p:ext uri="{BB962C8B-B14F-4D97-AF65-F5344CB8AC3E}">
        <p14:creationId xmlns:p14="http://schemas.microsoft.com/office/powerpoint/2010/main" val="18347525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669</TotalTime>
  <Words>2020</Words>
  <Application>Microsoft Office PowerPoint</Application>
  <PresentationFormat>On-screen Show (4:3)</PresentationFormat>
  <Paragraphs>289</Paragraphs>
  <Slides>33</Slides>
  <Notes>14</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Mid2 update on my PhD effort</vt:lpstr>
      <vt:lpstr>Summary of mid2 work</vt:lpstr>
      <vt:lpstr>Motivation</vt:lpstr>
      <vt:lpstr>Motivation</vt:lpstr>
      <vt:lpstr>Sample Text </vt:lpstr>
      <vt:lpstr>Challenges</vt:lpstr>
      <vt:lpstr>Enhancing it by…</vt:lpstr>
      <vt:lpstr>Sample Summary</vt:lpstr>
      <vt:lpstr>Another example case</vt:lpstr>
      <vt:lpstr>CSE problem</vt:lpstr>
      <vt:lpstr>CSE Problem</vt:lpstr>
      <vt:lpstr>Existing CSE work  (Content repurposing areas)</vt:lpstr>
      <vt:lpstr>Existing CSE work  (counter intuitive areas)</vt:lpstr>
      <vt:lpstr>Semantic Stacks</vt:lpstr>
      <vt:lpstr>Structure of Application</vt:lpstr>
      <vt:lpstr>Domain – Education/CBSE/11th Grade</vt:lpstr>
      <vt:lpstr>Focusing on one domain</vt:lpstr>
      <vt:lpstr>PowerPoint Presentation</vt:lpstr>
      <vt:lpstr>Can this be in Sweets?</vt:lpstr>
      <vt:lpstr>Basis Intent / Task Ontology </vt:lpstr>
      <vt:lpstr>How to setup ontologies?</vt:lpstr>
      <vt:lpstr>Annotation</vt:lpstr>
      <vt:lpstr>Work ahead</vt:lpstr>
      <vt:lpstr>Work requiring further detailing</vt:lpstr>
      <vt:lpstr>Semantic stack</vt:lpstr>
      <vt:lpstr>Programming Language Theory</vt:lpstr>
      <vt:lpstr>Typed systems</vt:lpstr>
      <vt:lpstr>Ontology based structures</vt:lpstr>
      <vt:lpstr>Students &amp; teachers share view</vt:lpstr>
      <vt:lpstr>P/AOI is at intersection of Provider &amp; Receiver</vt:lpstr>
      <vt:lpstr>Open questions</vt:lpstr>
      <vt:lpstr>Open questions cont.</vt:lpstr>
      <vt:lpstr>Contacts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Mid2 update</dc:title>
  <dc:creator>Admin</dc:creator>
  <cp:lastModifiedBy>Admin</cp:lastModifiedBy>
  <cp:revision>27</cp:revision>
  <dcterms:created xsi:type="dcterms:W3CDTF">2015-10-22T12:01:38Z</dcterms:created>
  <dcterms:modified xsi:type="dcterms:W3CDTF">2015-10-23T09:31:02Z</dcterms:modified>
</cp:coreProperties>
</file>