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rimson Pro Medium"/>
      <p:regular r:id="rId27"/>
      <p:bold r:id="rId28"/>
      <p:italic r:id="rId29"/>
      <p:boldItalic r:id="rId30"/>
    </p:embeddedFont>
    <p:embeddedFont>
      <p:font typeface="Crimson Pro"/>
      <p:regular r:id="rId31"/>
      <p:bold r:id="rId32"/>
      <p:italic r:id="rId33"/>
      <p:boldItalic r:id="rId34"/>
    </p:embeddedFont>
    <p:embeddedFont>
      <p:font typeface="Space Grotesk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A16667-5CD3-4DA5-907C-4B33DF24E059}">
  <a:tblStyle styleId="{2FA16667-5CD3-4DA5-907C-4B33DF24E0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rimsonPro-regular.fntdata"/><Relationship Id="rId30" Type="http://schemas.openxmlformats.org/officeDocument/2006/relationships/font" Target="fonts/CrimsonProMedium-boldItalic.fntdata"/><Relationship Id="rId33" Type="http://schemas.openxmlformats.org/officeDocument/2006/relationships/font" Target="fonts/CrimsonPro-italic.fntdata"/><Relationship Id="rId32" Type="http://schemas.openxmlformats.org/officeDocument/2006/relationships/font" Target="fonts/CrimsonPro-bold.fntdata"/><Relationship Id="rId35" Type="http://schemas.openxmlformats.org/officeDocument/2006/relationships/font" Target="fonts/SpaceGrotesk-regular.fntdata"/><Relationship Id="rId34" Type="http://schemas.openxmlformats.org/officeDocument/2006/relationships/font" Target="fonts/CrimsonPro-boldItalic.fntdata"/><Relationship Id="rId36" Type="http://schemas.openxmlformats.org/officeDocument/2006/relationships/font" Target="fonts/SpaceGrotesk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rimsonProMedium-bold.fntdata"/><Relationship Id="rId27" Type="http://schemas.openxmlformats.org/officeDocument/2006/relationships/font" Target="fonts/CrimsonProMedium-regular.fntdata"/><Relationship Id="rId29" Type="http://schemas.openxmlformats.org/officeDocument/2006/relationships/font" Target="fonts/CrimsonPro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1cb90ac5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1cb90ac5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1cb90ac50e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1cb90ac50e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1cb90ac50e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1cb90ac50e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1cb90ac50e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1cb90ac50e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1cb90ac50e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1cb90ac50e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1cb90ac50e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1cb90ac50e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a4791e0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a4791e0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a4791e00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a4791e00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a4791e00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a4791e00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a4791e002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a4791e00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a4791e002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a4791e002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1cb90ac50e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1cb90ac50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a4791e002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a4791e00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1cb90ac50e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1cb90ac50e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1cb90ac50e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1cb90ac50e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cb90ac50e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1cb90ac50e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1cb90ac50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1cb90ac50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1cb90ac50e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1cb90ac50e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1cb90ac50e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1cb90ac50e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1cb90ac50e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1cb90ac50e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" name="Google Shape;104;p11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3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122" name="Google Shape;122;p13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" name="Google Shape;127;p13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129" name="Google Shape;129;p13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3"/>
            <p:cNvCxnSpPr>
              <a:endCxn id="127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3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13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3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3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45" name="Google Shape;145;p14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166" name="Google Shape;166;p18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18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18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9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9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4" name="Google Shape;214;p19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20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0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243" name="Google Shape;243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4" name="Google Shape;244;p2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245" name="Google Shape;245;p2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46" name="Google Shape;246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" name="Google Shape;247;p20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48" name="Google Shape;248;p20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p3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1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1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4" name="Google Shape;254;p21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22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22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22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22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22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22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22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8" name="Google Shape;268;p22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22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22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23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0" name="Google Shape;280;p23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23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23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0" name="Google Shape;290;p23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3" name="Google Shape;293;p23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299" name="Google Shape;299;p24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01" name="Google Shape;301;p2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24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03" name="Google Shape;303;p24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4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2" name="Google Shape;312;p25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3" name="Google Shape;313;p25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4" name="Google Shape;314;p25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5" name="Google Shape;315;p25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6" name="Google Shape;316;p25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1" name="Google Shape;321;p25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2" name="Google Shape;322;p25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3" name="Google Shape;323;p25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5" name="Google Shape;325;p25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6" name="Google Shape;32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27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27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Google Shape;333;p27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27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27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27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8" name="Google Shape;338;p27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9" name="Google Shape;339;p27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40" name="Google Shape;340;p27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1" name="Google Shape;341;p27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2" name="Google Shape;342;p27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3" name="Google Shape;343;p27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27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28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0" name="Google Shape;350;p28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1" name="Google Shape;351;p28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2" name="Google Shape;352;p28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3" name="Google Shape;353;p28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4" name="Google Shape;354;p28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28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Google Shape;356;p28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1" name="Google Shape;361;p29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2" name="Google Shape;362;p29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3" name="Google Shape;363;p29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" name="Google Shape;364;p29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5" name="Google Shape;365;p29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6" name="Google Shape;366;p29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7" name="Google Shape;367;p29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8" name="Google Shape;368;p29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9" name="Google Shape;369;p29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0" name="Google Shape;37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19" name="Google Shape;19;p4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0" name="Google Shape;20;p4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1" name="Google Shape;21;p4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376" name="Google Shape;376;p31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377" name="Google Shape;377;p3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1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9" name="Google Shape;379;p31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0" name="Google Shape;380;p31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1" name="Google Shape;381;p31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2" name="Google Shape;382;p31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3" name="Google Shape;383;p31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4" name="Google Shape;384;p31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5" name="Google Shape;385;p31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6" name="Google Shape;386;p31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7" name="Google Shape;387;p31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8" name="Google Shape;388;p31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9" name="Google Shape;389;p31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0" name="Google Shape;390;p31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1" name="Google Shape;391;p31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2" name="Google Shape;392;p31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3" name="Google Shape;393;p31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4" name="Google Shape;39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Google Shape;396;p32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p32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32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3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0" name="Google Shape;400;p32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1" name="Google Shape;401;p32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2" name="Google Shape;402;p32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3" name="Google Shape;403;p32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4" name="Google Shape;404;p32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5" name="Google Shape;405;p32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6" name="Google Shape;40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" name="Google Shape;40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4" name="Google Shape;4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6" name="Google Shape;426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7" name="Google Shape;37;p5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38" name="Google Shape;38;p5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3" name="Google Shape;4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46" name="Google Shape;4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55" name="Google Shape;45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64" name="Google Shape;464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5" name="Google Shape;465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1" name="Google Shape;471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2" name="Google Shape;472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7" name="Google Shape;477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8" name="Google Shape;478;p4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0" name="Google Shape;480;p4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1" name="Google Shape;481;p4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2" name="Google Shape;482;p4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6" name="Google Shape;486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0" name="Google Shape;490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1" name="Google Shape;491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2" name="Google Shape;492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3" name="Google Shape;493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46" name="Google Shape;46;p6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Google Shape;47;p6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Google Shape;48;p6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96" name="Google Shape;49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0" name="Google Shape;500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3" name="Google Shape;50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5" name="Google Shape;505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6" name="Google Shape;506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9" name="Google Shape;509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2" name="Google Shape;512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4" name="Google Shape;51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6" name="Google Shape;516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7" name="Google Shape;517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8" name="Google Shape;518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1" name="Google Shape;531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8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8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68" name="Google Shape;68;p8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8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9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p9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p9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9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9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2" name="Google Shape;82;p9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Google Shape;83;p9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4" name="Google Shape;84;p9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0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0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0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{2FA16667-5CD3-4DA5-907C-4B33DF24E059}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0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538" name="Google Shape;538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539" name="Google Shape;539;p56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BASF - DS challenge</a:t>
            </a:r>
            <a:endParaRPr/>
          </a:p>
        </p:txBody>
      </p:sp>
      <p:sp>
        <p:nvSpPr>
          <p:cNvPr id="540" name="Google Shape;540;p56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Saša Kendjel</a:t>
            </a:r>
            <a:endParaRPr/>
          </a:p>
        </p:txBody>
      </p:sp>
      <p:sp>
        <p:nvSpPr>
          <p:cNvPr id="541" name="Google Shape;541;p56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2024</a:t>
            </a:r>
            <a:endParaRPr/>
          </a:p>
        </p:txBody>
      </p:sp>
      <p:cxnSp>
        <p:nvCxnSpPr>
          <p:cNvPr id="542" name="Google Shape;542;p56"/>
          <p:cNvCxnSpPr/>
          <p:nvPr/>
        </p:nvCxnSpPr>
        <p:spPr>
          <a:xfrm>
            <a:off x="342750" y="1282588"/>
            <a:ext cx="845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56"/>
          <p:cNvCxnSpPr/>
          <p:nvPr/>
        </p:nvCxnSpPr>
        <p:spPr>
          <a:xfrm>
            <a:off x="342750" y="3860913"/>
            <a:ext cx="8458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Structure</a:t>
            </a:r>
            <a:endParaRPr/>
          </a:p>
        </p:txBody>
      </p:sp>
      <p:sp>
        <p:nvSpPr>
          <p:cNvPr id="689" name="Google Shape;689;p65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90" name="Google Shape;690;p65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dataset containing customer-level sales, product details, demand forecasts, and additional categorical information.</a:t>
            </a:r>
            <a:endParaRPr/>
          </a:p>
        </p:txBody>
      </p:sp>
      <p:sp>
        <p:nvSpPr>
          <p:cNvPr id="691" name="Google Shape;691;p65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5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65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694" name="Google Shape;694;p65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95" name="Google Shape;695;p65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696" name="Google Shape;696;p65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7" name="Google Shape;697;p65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98" name="Google Shape;698;p65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99" name="Google Shape;699;p65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0" name="Google Shape;700;p65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passing through a green valley." id="705" name="Google Shape;705;p6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grpSp>
        <p:nvGrpSpPr>
          <p:cNvPr id="706" name="Google Shape;706;p66"/>
          <p:cNvGrpSpPr/>
          <p:nvPr/>
        </p:nvGrpSpPr>
        <p:grpSpPr>
          <a:xfrm>
            <a:off x="161" y="96"/>
            <a:ext cx="9143670" cy="5143310"/>
            <a:chOff x="238125" y="848375"/>
            <a:chExt cx="7144050" cy="4018525"/>
          </a:xfrm>
        </p:grpSpPr>
        <p:sp>
          <p:nvSpPr>
            <p:cNvPr id="707" name="Google Shape;707;p66"/>
            <p:cNvSpPr/>
            <p:nvPr/>
          </p:nvSpPr>
          <p:spPr>
            <a:xfrm>
              <a:off x="3444600" y="848375"/>
              <a:ext cx="3937575" cy="2402200"/>
            </a:xfrm>
            <a:custGeom>
              <a:rect b="b" l="l" r="r" t="t"/>
              <a:pathLst>
                <a:path extrusionOk="0" h="96088" w="157503">
                  <a:moveTo>
                    <a:pt x="0" y="0"/>
                  </a:moveTo>
                  <a:lnTo>
                    <a:pt x="0" y="61855"/>
                  </a:lnTo>
                  <a:lnTo>
                    <a:pt x="0" y="62737"/>
                  </a:lnTo>
                  <a:lnTo>
                    <a:pt x="96" y="64487"/>
                  </a:lnTo>
                  <a:lnTo>
                    <a:pt x="262" y="66213"/>
                  </a:lnTo>
                  <a:lnTo>
                    <a:pt x="524" y="67916"/>
                  </a:lnTo>
                  <a:lnTo>
                    <a:pt x="870" y="69583"/>
                  </a:lnTo>
                  <a:lnTo>
                    <a:pt x="1286" y="71226"/>
                  </a:lnTo>
                  <a:lnTo>
                    <a:pt x="1786" y="72833"/>
                  </a:lnTo>
                  <a:lnTo>
                    <a:pt x="2370" y="74405"/>
                  </a:lnTo>
                  <a:lnTo>
                    <a:pt x="3013" y="75941"/>
                  </a:lnTo>
                  <a:lnTo>
                    <a:pt x="3739" y="77441"/>
                  </a:lnTo>
                  <a:lnTo>
                    <a:pt x="4525" y="78894"/>
                  </a:lnTo>
                  <a:lnTo>
                    <a:pt x="5382" y="80311"/>
                  </a:lnTo>
                  <a:lnTo>
                    <a:pt x="6311" y="81668"/>
                  </a:lnTo>
                  <a:lnTo>
                    <a:pt x="7287" y="82990"/>
                  </a:lnTo>
                  <a:lnTo>
                    <a:pt x="8335" y="84264"/>
                  </a:lnTo>
                  <a:lnTo>
                    <a:pt x="9443" y="85478"/>
                  </a:lnTo>
                  <a:lnTo>
                    <a:pt x="10609" y="86633"/>
                  </a:lnTo>
                  <a:lnTo>
                    <a:pt x="11824" y="87741"/>
                  </a:lnTo>
                  <a:lnTo>
                    <a:pt x="13086" y="88789"/>
                  </a:lnTo>
                  <a:lnTo>
                    <a:pt x="14408" y="89777"/>
                  </a:lnTo>
                  <a:lnTo>
                    <a:pt x="15777" y="90694"/>
                  </a:lnTo>
                  <a:lnTo>
                    <a:pt x="17182" y="91551"/>
                  </a:lnTo>
                  <a:lnTo>
                    <a:pt x="18635" y="92349"/>
                  </a:lnTo>
                  <a:lnTo>
                    <a:pt x="20135" y="93063"/>
                  </a:lnTo>
                  <a:lnTo>
                    <a:pt x="21671" y="93718"/>
                  </a:lnTo>
                  <a:lnTo>
                    <a:pt x="23242" y="94289"/>
                  </a:lnTo>
                  <a:lnTo>
                    <a:pt x="24850" y="94790"/>
                  </a:lnTo>
                  <a:lnTo>
                    <a:pt x="26493" y="95218"/>
                  </a:lnTo>
                  <a:lnTo>
                    <a:pt x="28160" y="95552"/>
                  </a:lnTo>
                  <a:lnTo>
                    <a:pt x="29863" y="95813"/>
                  </a:lnTo>
                  <a:lnTo>
                    <a:pt x="31589" y="95992"/>
                  </a:lnTo>
                  <a:lnTo>
                    <a:pt x="33339" y="96075"/>
                  </a:lnTo>
                  <a:lnTo>
                    <a:pt x="34232" y="96087"/>
                  </a:lnTo>
                  <a:lnTo>
                    <a:pt x="157503" y="96087"/>
                  </a:lnTo>
                  <a:lnTo>
                    <a:pt x="157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238125" y="3527375"/>
              <a:ext cx="2195925" cy="1339525"/>
            </a:xfrm>
            <a:custGeom>
              <a:rect b="b" l="l" r="r" t="t"/>
              <a:pathLst>
                <a:path extrusionOk="0" h="53581" w="87837">
                  <a:moveTo>
                    <a:pt x="0" y="1"/>
                  </a:moveTo>
                  <a:lnTo>
                    <a:pt x="0" y="53581"/>
                  </a:lnTo>
                  <a:lnTo>
                    <a:pt x="87836" y="53581"/>
                  </a:lnTo>
                  <a:lnTo>
                    <a:pt x="87836" y="34232"/>
                  </a:lnTo>
                  <a:lnTo>
                    <a:pt x="87824" y="33351"/>
                  </a:lnTo>
                  <a:lnTo>
                    <a:pt x="87741" y="31601"/>
                  </a:lnTo>
                  <a:lnTo>
                    <a:pt x="87562" y="29875"/>
                  </a:lnTo>
                  <a:lnTo>
                    <a:pt x="87300" y="28172"/>
                  </a:lnTo>
                  <a:lnTo>
                    <a:pt x="86955" y="26505"/>
                  </a:lnTo>
                  <a:lnTo>
                    <a:pt x="86538" y="24862"/>
                  </a:lnTo>
                  <a:lnTo>
                    <a:pt x="86038" y="23254"/>
                  </a:lnTo>
                  <a:lnTo>
                    <a:pt x="85455" y="21683"/>
                  </a:lnTo>
                  <a:lnTo>
                    <a:pt x="84812" y="20147"/>
                  </a:lnTo>
                  <a:lnTo>
                    <a:pt x="84085" y="18647"/>
                  </a:lnTo>
                  <a:lnTo>
                    <a:pt x="83300" y="17194"/>
                  </a:lnTo>
                  <a:lnTo>
                    <a:pt x="82442" y="15777"/>
                  </a:lnTo>
                  <a:lnTo>
                    <a:pt x="81514" y="14420"/>
                  </a:lnTo>
                  <a:lnTo>
                    <a:pt x="80537" y="13098"/>
                  </a:lnTo>
                  <a:lnTo>
                    <a:pt x="79489" y="11824"/>
                  </a:lnTo>
                  <a:lnTo>
                    <a:pt x="78382" y="10610"/>
                  </a:lnTo>
                  <a:lnTo>
                    <a:pt x="77215" y="9455"/>
                  </a:lnTo>
                  <a:lnTo>
                    <a:pt x="76001" y="8347"/>
                  </a:lnTo>
                  <a:lnTo>
                    <a:pt x="74739" y="7299"/>
                  </a:lnTo>
                  <a:lnTo>
                    <a:pt x="73417" y="6311"/>
                  </a:lnTo>
                  <a:lnTo>
                    <a:pt x="72048" y="5394"/>
                  </a:lnTo>
                  <a:lnTo>
                    <a:pt x="70643" y="4537"/>
                  </a:lnTo>
                  <a:lnTo>
                    <a:pt x="69190" y="3739"/>
                  </a:lnTo>
                  <a:lnTo>
                    <a:pt x="67690" y="3025"/>
                  </a:lnTo>
                  <a:lnTo>
                    <a:pt x="66154" y="2370"/>
                  </a:lnTo>
                  <a:lnTo>
                    <a:pt x="64582" y="1799"/>
                  </a:lnTo>
                  <a:lnTo>
                    <a:pt x="62975" y="1298"/>
                  </a:lnTo>
                  <a:lnTo>
                    <a:pt x="61332" y="870"/>
                  </a:lnTo>
                  <a:lnTo>
                    <a:pt x="59665" y="536"/>
                  </a:lnTo>
                  <a:lnTo>
                    <a:pt x="57962" y="274"/>
                  </a:lnTo>
                  <a:lnTo>
                    <a:pt x="56236" y="96"/>
                  </a:lnTo>
                  <a:lnTo>
                    <a:pt x="54485" y="13"/>
                  </a:lnTo>
                  <a:lnTo>
                    <a:pt x="5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66"/>
          <p:cNvSpPr txBox="1"/>
          <p:nvPr>
            <p:ph type="title"/>
          </p:nvPr>
        </p:nvSpPr>
        <p:spPr>
          <a:xfrm>
            <a:off x="4634650" y="71075"/>
            <a:ext cx="4280700" cy="24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Feature Engineering  </a:t>
            </a:r>
            <a:endParaRPr sz="4080"/>
          </a:p>
        </p:txBody>
      </p:sp>
      <p:sp>
        <p:nvSpPr>
          <p:cNvPr id="710" name="Google Shape;710;p66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11" name="Google Shape;711;p66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712" name="Google Shape;712;p66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713" name="Google Shape;713;p66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714" name="Google Shape;714;p66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5" name="Google Shape;715;p66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716" name="Google Shape;716;p66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717" name="Google Shape;717;p66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8" name="Google Shape;718;p66"/>
          <p:cNvSpPr txBox="1"/>
          <p:nvPr>
            <p:ph idx="12" type="sldNum"/>
          </p:nvPr>
        </p:nvSpPr>
        <p:spPr>
          <a:xfrm>
            <a:off x="1139850" y="223000"/>
            <a:ext cx="302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to Create</a:t>
            </a:r>
            <a:endParaRPr/>
          </a:p>
        </p:txBody>
      </p:sp>
      <p:sp>
        <p:nvSpPr>
          <p:cNvPr id="724" name="Google Shape;724;p67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725" name="Google Shape;725;p67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 Demand Ratio: Ratio of demand for each ingredient relative to total demand for the product.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Growth Rate: Compute year-over-year growth rates (if historical data is available).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Contribution: Contribution of each product to overall sales.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 Features: Customer purchase frequency or average order size.</a:t>
            </a:r>
            <a:endParaRPr/>
          </a:p>
        </p:txBody>
      </p:sp>
      <p:sp>
        <p:nvSpPr>
          <p:cNvPr id="726" name="Google Shape;726;p67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7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67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729" name="Google Shape;729;p67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730" name="Google Shape;730;p67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731" name="Google Shape;731;p67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2" name="Google Shape;732;p67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733" name="Google Shape;733;p67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734" name="Google Shape;734;p67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5" name="Google Shape;735;p67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8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Features</a:t>
            </a:r>
            <a:endParaRPr/>
          </a:p>
        </p:txBody>
      </p:sp>
      <p:sp>
        <p:nvSpPr>
          <p:cNvPr id="741" name="Google Shape;741;p68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742" name="Google Shape;742;p68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features such as Quarter, Month, or Season from the date fields in the sales data for demand seasonality analysis.</a:t>
            </a:r>
            <a:endParaRPr/>
          </a:p>
        </p:txBody>
      </p:sp>
      <p:sp>
        <p:nvSpPr>
          <p:cNvPr id="743" name="Google Shape;743;p68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68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68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746" name="Google Shape;746;p68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747" name="Google Shape;747;p68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748" name="Google Shape;748;p68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9" name="Google Shape;749;p68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750" name="Google Shape;750;p68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751" name="Google Shape;751;p68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2" name="Google Shape;752;p68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9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</a:t>
            </a:r>
            <a:endParaRPr/>
          </a:p>
        </p:txBody>
      </p:sp>
      <p:sp>
        <p:nvSpPr>
          <p:cNvPr id="758" name="Google Shape;758;p69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759" name="Google Shape;759;p69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 categorical variables like INCI categories using one-hot encoding or label encoding.</a:t>
            </a:r>
            <a:endParaRPr/>
          </a:p>
        </p:txBody>
      </p:sp>
      <p:sp>
        <p:nvSpPr>
          <p:cNvPr id="760" name="Google Shape;760;p69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69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69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763" name="Google Shape;763;p69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764" name="Google Shape;764;p69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765" name="Google Shape;765;p69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6" name="Google Shape;766;p69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767" name="Google Shape;767;p69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768" name="Google Shape;768;p69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9" name="Google Shape;769;p69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0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775" name="Google Shape;775;p70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776" name="Google Shape;776;p70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Enhance model interpretability and predictive power.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What We Did: Created Sales_Demand_Ratio to capture sales efficiency: </a:t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Sales_Demand_Ratio =  </a:t>
            </a:r>
            <a:r>
              <a:rPr lang="en"/>
              <a:t>Sales_2024 / (</a:t>
            </a:r>
            <a:r>
              <a:rPr lang="en"/>
              <a:t>Demand_2025+1)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Added Category_Sales_Ratio to measure product contribution to total sales. 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Applied Log_Sales_2024 to handle skewness in sales data. Normalized numerical features for model readiness.</a:t>
            </a:r>
            <a:endParaRPr/>
          </a:p>
        </p:txBody>
      </p:sp>
      <p:sp>
        <p:nvSpPr>
          <p:cNvPr id="777" name="Google Shape;777;p70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70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7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780" name="Google Shape;780;p7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7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782" name="Google Shape;782;p7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3" name="Google Shape;783;p7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784" name="Google Shape;784;p7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785" name="Google Shape;785;p7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6" name="Google Shape;786;p70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1"/>
          <p:cNvSpPr txBox="1"/>
          <p:nvPr>
            <p:ph idx="1" type="subTitle"/>
          </p:nvPr>
        </p:nvSpPr>
        <p:spPr>
          <a:xfrm>
            <a:off x="227975" y="2357950"/>
            <a:ext cx="4520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and Handling</a:t>
            </a:r>
            <a:endParaRPr/>
          </a:p>
        </p:txBody>
      </p:sp>
      <p:sp>
        <p:nvSpPr>
          <p:cNvPr id="792" name="Google Shape;792;p71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  <p:sp>
        <p:nvSpPr>
          <p:cNvPr id="793" name="Google Shape;793;p71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Outlier Detection: Used Z-scores to identify outliers in numerical columns.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Outlier Capping: Capped values beyond 3 standard deviations from the mean.</a:t>
            </a:r>
            <a:endParaRPr/>
          </a:p>
        </p:txBody>
      </p:sp>
      <p:sp>
        <p:nvSpPr>
          <p:cNvPr id="794" name="Google Shape;794;p71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1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71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797" name="Google Shape;797;p71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798" name="Google Shape;798;p71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799" name="Google Shape;799;p71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0" name="Google Shape;800;p71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801" name="Google Shape;801;p71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802" name="Google Shape;802;p71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3" name="Google Shape;803;p71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2"/>
          <p:cNvSpPr txBox="1"/>
          <p:nvPr>
            <p:ph idx="1" type="subTitle"/>
          </p:nvPr>
        </p:nvSpPr>
        <p:spPr>
          <a:xfrm>
            <a:off x="227975" y="2357950"/>
            <a:ext cx="4520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Approaches</a:t>
            </a:r>
            <a:endParaRPr/>
          </a:p>
        </p:txBody>
      </p:sp>
      <p:sp>
        <p:nvSpPr>
          <p:cNvPr id="809" name="Google Shape;809;p72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810" name="Google Shape;810;p72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Algorithms Tried: </a:t>
            </a:r>
            <a:endParaRPr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Linear Regression. Random Forest. XGBoost.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Performance Metrics: </a:t>
            </a:r>
            <a:endParaRPr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Mean Absolute Error (MAE)</a:t>
            </a:r>
            <a:endParaRPr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Mean Squared Error (MSE)</a:t>
            </a:r>
            <a:endParaRPr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R² Score.</a:t>
            </a:r>
            <a:endParaRPr/>
          </a:p>
        </p:txBody>
      </p:sp>
      <p:sp>
        <p:nvSpPr>
          <p:cNvPr id="811" name="Google Shape;811;p72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2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72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814" name="Google Shape;814;p72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815" name="Google Shape;815;p72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816" name="Google Shape;816;p72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7" name="Google Shape;817;p72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818" name="Google Shape;818;p72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819" name="Google Shape;819;p72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0" name="Google Shape;820;p72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3"/>
          <p:cNvSpPr txBox="1"/>
          <p:nvPr>
            <p:ph idx="1" type="subTitle"/>
          </p:nvPr>
        </p:nvSpPr>
        <p:spPr>
          <a:xfrm>
            <a:off x="227975" y="2357950"/>
            <a:ext cx="4520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826" name="Google Shape;826;p73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</a:t>
            </a:r>
            <a:endParaRPr/>
          </a:p>
        </p:txBody>
      </p:sp>
      <p:sp>
        <p:nvSpPr>
          <p:cNvPr id="827" name="Google Shape;827;p73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Analysis:</a:t>
            </a:r>
            <a:endParaRPr/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Used Random Forest and XGBoost to compute feature importance.</a:t>
            </a:r>
            <a:endParaRPr/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Key drivers identified:</a:t>
            </a:r>
            <a:endParaRPr/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Sales_Demand_Ratio.</a:t>
            </a:r>
            <a:endParaRPr/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Category_Sales_Ratio.</a:t>
            </a:r>
            <a:endParaRPr/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Region.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3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73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73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831" name="Google Shape;831;p73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832" name="Google Shape;832;p73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833" name="Google Shape;833;p73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4" name="Google Shape;834;p73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835" name="Google Shape;835;p73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836" name="Google Shape;836;p73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7" name="Google Shape;837;p73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4"/>
          <p:cNvSpPr txBox="1"/>
          <p:nvPr>
            <p:ph idx="1" type="subTitle"/>
          </p:nvPr>
        </p:nvSpPr>
        <p:spPr>
          <a:xfrm>
            <a:off x="227975" y="2357950"/>
            <a:ext cx="4520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843" name="Google Shape;843;p74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</a:t>
            </a:r>
            <a:endParaRPr/>
          </a:p>
        </p:txBody>
      </p:sp>
      <p:sp>
        <p:nvSpPr>
          <p:cNvPr id="844" name="Google Shape;844;p74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Actionable Insights:</a:t>
            </a:r>
            <a:endParaRPr/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High Sales_Demand_Ratio indicates unmet demand opportunities.</a:t>
            </a:r>
            <a:endParaRPr/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Specific product categories drive overall sales.</a:t>
            </a:r>
            <a:endParaRPr/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Regional performance varies; optimization strategies required.</a:t>
            </a:r>
            <a:endParaRPr/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Next Steps:</a:t>
            </a:r>
            <a:endParaRPr/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Integrate external factors (e.g., economic indicators).</a:t>
            </a:r>
            <a:endParaRPr/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Deploy interactive dashboards for stakeholders.</a:t>
            </a:r>
            <a:endParaRPr/>
          </a:p>
        </p:txBody>
      </p:sp>
      <p:sp>
        <p:nvSpPr>
          <p:cNvPr id="845" name="Google Shape;845;p74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4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74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848" name="Google Shape;848;p74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849" name="Google Shape;849;p74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850" name="Google Shape;850;p7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1" name="Google Shape;851;p74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852" name="Google Shape;852;p74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853" name="Google Shape;853;p7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4" name="Google Shape;854;p74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Data Merging</a:t>
            </a:r>
            <a:endParaRPr/>
          </a:p>
        </p:txBody>
      </p:sp>
      <p:sp>
        <p:nvSpPr>
          <p:cNvPr id="549" name="Google Shape;549;p57"/>
          <p:cNvSpPr txBox="1"/>
          <p:nvPr>
            <p:ph idx="1" type="body"/>
          </p:nvPr>
        </p:nvSpPr>
        <p:spPr>
          <a:xfrm>
            <a:off x="356300" y="3167750"/>
            <a:ext cx="2456400" cy="19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⬤ </a:t>
            </a:r>
            <a:r>
              <a:rPr b="1" lang="en"/>
              <a:t>Handle missing values (imputation or removal).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⬤ </a:t>
            </a:r>
            <a:r>
              <a:rPr b="1" lang="en"/>
              <a:t>Remove duplicates.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⬤ </a:t>
            </a:r>
            <a:r>
              <a:rPr b="1" lang="en"/>
              <a:t>Resolve inconsistencies in naming, formatting, and data types.</a:t>
            </a:r>
            <a:endParaRPr/>
          </a:p>
        </p:txBody>
      </p:sp>
      <p:sp>
        <p:nvSpPr>
          <p:cNvPr id="550" name="Google Shape;550;p57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steps</a:t>
            </a:r>
            <a:endParaRPr/>
          </a:p>
        </p:txBody>
      </p:sp>
      <p:sp>
        <p:nvSpPr>
          <p:cNvPr id="551" name="Google Shape;551;p57"/>
          <p:cNvSpPr txBox="1"/>
          <p:nvPr>
            <p:ph idx="2" type="body"/>
          </p:nvPr>
        </p:nvSpPr>
        <p:spPr>
          <a:xfrm>
            <a:off x="3355275" y="3167750"/>
            <a:ext cx="24564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⬤ </a:t>
            </a:r>
            <a:r>
              <a:rPr b="1" lang="en"/>
              <a:t>Combine the four tables into one unified dataset using appropriate keys, such as product IDs, ingredient names, or customer IDs.</a:t>
            </a:r>
            <a:endParaRPr/>
          </a:p>
        </p:txBody>
      </p:sp>
      <p:sp>
        <p:nvSpPr>
          <p:cNvPr id="552" name="Google Shape;552;p57"/>
          <p:cNvSpPr txBox="1"/>
          <p:nvPr>
            <p:ph idx="3" type="body"/>
          </p:nvPr>
        </p:nvSpPr>
        <p:spPr>
          <a:xfrm>
            <a:off x="6331300" y="361775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⬤ </a:t>
            </a:r>
            <a:r>
              <a:rPr b="1" lang="en"/>
              <a:t>Derive new features that could add value for predictive modeling (e.g., product-category-specific demand, ingredient utilization rate).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⬤ </a:t>
            </a:r>
            <a:r>
              <a:rPr b="1" lang="en"/>
              <a:t>Create temporal features if time-series analysis is needed (e.g., month, quarter).</a:t>
            </a:r>
            <a:endParaRPr/>
          </a:p>
        </p:txBody>
      </p:sp>
      <p:sp>
        <p:nvSpPr>
          <p:cNvPr id="553" name="Google Shape;553;p57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Preprocessing</a:t>
            </a:r>
            <a:endParaRPr/>
          </a:p>
        </p:txBody>
      </p:sp>
      <p:sp>
        <p:nvSpPr>
          <p:cNvPr id="554" name="Google Shape;554;p57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Feature Engineering</a:t>
            </a:r>
            <a:endParaRPr/>
          </a:p>
        </p:txBody>
      </p:sp>
      <p:grpSp>
        <p:nvGrpSpPr>
          <p:cNvPr id="555" name="Google Shape;555;p57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56" name="Google Shape;556;p57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57" name="Google Shape;557;p57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58" name="Google Shape;558;p57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9" name="Google Shape;559;p57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560" name="Google Shape;560;p57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61" name="Google Shape;561;p57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2" name="Google Shape;562;p57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5"/>
          <p:cNvSpPr txBox="1"/>
          <p:nvPr>
            <p:ph type="title"/>
          </p:nvPr>
        </p:nvSpPr>
        <p:spPr>
          <a:xfrm>
            <a:off x="713550" y="526350"/>
            <a:ext cx="771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passing through a green valley." id="567" name="Google Shape;567;p5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grpSp>
        <p:nvGrpSpPr>
          <p:cNvPr id="568" name="Google Shape;568;p58"/>
          <p:cNvGrpSpPr/>
          <p:nvPr/>
        </p:nvGrpSpPr>
        <p:grpSpPr>
          <a:xfrm>
            <a:off x="161" y="96"/>
            <a:ext cx="9143670" cy="5143310"/>
            <a:chOff x="238125" y="848375"/>
            <a:chExt cx="7144050" cy="4018525"/>
          </a:xfrm>
        </p:grpSpPr>
        <p:sp>
          <p:nvSpPr>
            <p:cNvPr id="569" name="Google Shape;569;p58"/>
            <p:cNvSpPr/>
            <p:nvPr/>
          </p:nvSpPr>
          <p:spPr>
            <a:xfrm>
              <a:off x="3444600" y="848375"/>
              <a:ext cx="3937575" cy="2402200"/>
            </a:xfrm>
            <a:custGeom>
              <a:rect b="b" l="l" r="r" t="t"/>
              <a:pathLst>
                <a:path extrusionOk="0" h="96088" w="157503">
                  <a:moveTo>
                    <a:pt x="0" y="0"/>
                  </a:moveTo>
                  <a:lnTo>
                    <a:pt x="0" y="61855"/>
                  </a:lnTo>
                  <a:lnTo>
                    <a:pt x="0" y="62737"/>
                  </a:lnTo>
                  <a:lnTo>
                    <a:pt x="96" y="64487"/>
                  </a:lnTo>
                  <a:lnTo>
                    <a:pt x="262" y="66213"/>
                  </a:lnTo>
                  <a:lnTo>
                    <a:pt x="524" y="67916"/>
                  </a:lnTo>
                  <a:lnTo>
                    <a:pt x="870" y="69583"/>
                  </a:lnTo>
                  <a:lnTo>
                    <a:pt x="1286" y="71226"/>
                  </a:lnTo>
                  <a:lnTo>
                    <a:pt x="1786" y="72833"/>
                  </a:lnTo>
                  <a:lnTo>
                    <a:pt x="2370" y="74405"/>
                  </a:lnTo>
                  <a:lnTo>
                    <a:pt x="3013" y="75941"/>
                  </a:lnTo>
                  <a:lnTo>
                    <a:pt x="3739" y="77441"/>
                  </a:lnTo>
                  <a:lnTo>
                    <a:pt x="4525" y="78894"/>
                  </a:lnTo>
                  <a:lnTo>
                    <a:pt x="5382" y="80311"/>
                  </a:lnTo>
                  <a:lnTo>
                    <a:pt x="6311" y="81668"/>
                  </a:lnTo>
                  <a:lnTo>
                    <a:pt x="7287" y="82990"/>
                  </a:lnTo>
                  <a:lnTo>
                    <a:pt x="8335" y="84264"/>
                  </a:lnTo>
                  <a:lnTo>
                    <a:pt x="9443" y="85478"/>
                  </a:lnTo>
                  <a:lnTo>
                    <a:pt x="10609" y="86633"/>
                  </a:lnTo>
                  <a:lnTo>
                    <a:pt x="11824" y="87741"/>
                  </a:lnTo>
                  <a:lnTo>
                    <a:pt x="13086" y="88789"/>
                  </a:lnTo>
                  <a:lnTo>
                    <a:pt x="14408" y="89777"/>
                  </a:lnTo>
                  <a:lnTo>
                    <a:pt x="15777" y="90694"/>
                  </a:lnTo>
                  <a:lnTo>
                    <a:pt x="17182" y="91551"/>
                  </a:lnTo>
                  <a:lnTo>
                    <a:pt x="18635" y="92349"/>
                  </a:lnTo>
                  <a:lnTo>
                    <a:pt x="20135" y="93063"/>
                  </a:lnTo>
                  <a:lnTo>
                    <a:pt x="21671" y="93718"/>
                  </a:lnTo>
                  <a:lnTo>
                    <a:pt x="23242" y="94289"/>
                  </a:lnTo>
                  <a:lnTo>
                    <a:pt x="24850" y="94790"/>
                  </a:lnTo>
                  <a:lnTo>
                    <a:pt x="26493" y="95218"/>
                  </a:lnTo>
                  <a:lnTo>
                    <a:pt x="28160" y="95552"/>
                  </a:lnTo>
                  <a:lnTo>
                    <a:pt x="29863" y="95813"/>
                  </a:lnTo>
                  <a:lnTo>
                    <a:pt x="31589" y="95992"/>
                  </a:lnTo>
                  <a:lnTo>
                    <a:pt x="33339" y="96075"/>
                  </a:lnTo>
                  <a:lnTo>
                    <a:pt x="34232" y="96087"/>
                  </a:lnTo>
                  <a:lnTo>
                    <a:pt x="157503" y="96087"/>
                  </a:lnTo>
                  <a:lnTo>
                    <a:pt x="157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8"/>
            <p:cNvSpPr/>
            <p:nvPr/>
          </p:nvSpPr>
          <p:spPr>
            <a:xfrm>
              <a:off x="238125" y="3527375"/>
              <a:ext cx="2195925" cy="1339525"/>
            </a:xfrm>
            <a:custGeom>
              <a:rect b="b" l="l" r="r" t="t"/>
              <a:pathLst>
                <a:path extrusionOk="0" h="53581" w="87837">
                  <a:moveTo>
                    <a:pt x="0" y="1"/>
                  </a:moveTo>
                  <a:lnTo>
                    <a:pt x="0" y="53581"/>
                  </a:lnTo>
                  <a:lnTo>
                    <a:pt x="87836" y="53581"/>
                  </a:lnTo>
                  <a:lnTo>
                    <a:pt x="87836" y="34232"/>
                  </a:lnTo>
                  <a:lnTo>
                    <a:pt x="87824" y="33351"/>
                  </a:lnTo>
                  <a:lnTo>
                    <a:pt x="87741" y="31601"/>
                  </a:lnTo>
                  <a:lnTo>
                    <a:pt x="87562" y="29875"/>
                  </a:lnTo>
                  <a:lnTo>
                    <a:pt x="87300" y="28172"/>
                  </a:lnTo>
                  <a:lnTo>
                    <a:pt x="86955" y="26505"/>
                  </a:lnTo>
                  <a:lnTo>
                    <a:pt x="86538" y="24862"/>
                  </a:lnTo>
                  <a:lnTo>
                    <a:pt x="86038" y="23254"/>
                  </a:lnTo>
                  <a:lnTo>
                    <a:pt x="85455" y="21683"/>
                  </a:lnTo>
                  <a:lnTo>
                    <a:pt x="84812" y="20147"/>
                  </a:lnTo>
                  <a:lnTo>
                    <a:pt x="84085" y="18647"/>
                  </a:lnTo>
                  <a:lnTo>
                    <a:pt x="83300" y="17194"/>
                  </a:lnTo>
                  <a:lnTo>
                    <a:pt x="82442" y="15777"/>
                  </a:lnTo>
                  <a:lnTo>
                    <a:pt x="81514" y="14420"/>
                  </a:lnTo>
                  <a:lnTo>
                    <a:pt x="80537" y="13098"/>
                  </a:lnTo>
                  <a:lnTo>
                    <a:pt x="79489" y="11824"/>
                  </a:lnTo>
                  <a:lnTo>
                    <a:pt x="78382" y="10610"/>
                  </a:lnTo>
                  <a:lnTo>
                    <a:pt x="77215" y="9455"/>
                  </a:lnTo>
                  <a:lnTo>
                    <a:pt x="76001" y="8347"/>
                  </a:lnTo>
                  <a:lnTo>
                    <a:pt x="74739" y="7299"/>
                  </a:lnTo>
                  <a:lnTo>
                    <a:pt x="73417" y="6311"/>
                  </a:lnTo>
                  <a:lnTo>
                    <a:pt x="72048" y="5394"/>
                  </a:lnTo>
                  <a:lnTo>
                    <a:pt x="70643" y="4537"/>
                  </a:lnTo>
                  <a:lnTo>
                    <a:pt x="69190" y="3739"/>
                  </a:lnTo>
                  <a:lnTo>
                    <a:pt x="67690" y="3025"/>
                  </a:lnTo>
                  <a:lnTo>
                    <a:pt x="66154" y="2370"/>
                  </a:lnTo>
                  <a:lnTo>
                    <a:pt x="64582" y="1799"/>
                  </a:lnTo>
                  <a:lnTo>
                    <a:pt x="62975" y="1298"/>
                  </a:lnTo>
                  <a:lnTo>
                    <a:pt x="61332" y="870"/>
                  </a:lnTo>
                  <a:lnTo>
                    <a:pt x="59665" y="536"/>
                  </a:lnTo>
                  <a:lnTo>
                    <a:pt x="57962" y="274"/>
                  </a:lnTo>
                  <a:lnTo>
                    <a:pt x="56236" y="96"/>
                  </a:lnTo>
                  <a:lnTo>
                    <a:pt x="54485" y="13"/>
                  </a:lnTo>
                  <a:lnTo>
                    <a:pt x="5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58"/>
          <p:cNvSpPr txBox="1"/>
          <p:nvPr>
            <p:ph type="title"/>
          </p:nvPr>
        </p:nvSpPr>
        <p:spPr>
          <a:xfrm>
            <a:off x="4634650" y="71075"/>
            <a:ext cx="4280700" cy="24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Data Cleaning and Preprocessing Details  </a:t>
            </a:r>
            <a:endParaRPr sz="4080"/>
          </a:p>
        </p:txBody>
      </p:sp>
      <p:sp>
        <p:nvSpPr>
          <p:cNvPr id="572" name="Google Shape;572;p58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73" name="Google Shape;573;p58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74" name="Google Shape;574;p58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75" name="Google Shape;575;p58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76" name="Google Shape;576;p58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7" name="Google Shape;577;p58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578" name="Google Shape;578;p58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79" name="Google Shape;579;p58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0" name="Google Shape;580;p58"/>
          <p:cNvSpPr txBox="1"/>
          <p:nvPr>
            <p:ph idx="12" type="sldNum"/>
          </p:nvPr>
        </p:nvSpPr>
        <p:spPr>
          <a:xfrm>
            <a:off x="1139850" y="223000"/>
            <a:ext cx="302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Missing Values</a:t>
            </a:r>
            <a:endParaRPr/>
          </a:p>
        </p:txBody>
      </p:sp>
      <p:sp>
        <p:nvSpPr>
          <p:cNvPr id="586" name="Google Shape;586;p59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587" name="Google Shape;587;p59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columns with missing values across all tables. For numerical columns (e.g., sales volume, demand forecast), use appropriate imputation methods (e.g., mean, median, or interpolation) or flag them as "unknown."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categorical columns (e.g., product names, INCI categories), impute with the most frequent category or a placeholder like Unknown.</a:t>
            </a:r>
            <a:endParaRPr/>
          </a:p>
        </p:txBody>
      </p:sp>
      <p:sp>
        <p:nvSpPr>
          <p:cNvPr id="588" name="Google Shape;588;p59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9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59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91" name="Google Shape;591;p59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92" name="Google Shape;592;p59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93" name="Google Shape;593;p59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4" name="Google Shape;594;p59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595" name="Google Shape;595;p59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96" name="Google Shape;596;p59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7" name="Google Shape;597;p59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Duplicates</a:t>
            </a:r>
            <a:endParaRPr/>
          </a:p>
        </p:txBody>
      </p:sp>
      <p:sp>
        <p:nvSpPr>
          <p:cNvPr id="603" name="Google Shape;603;p60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04" name="Google Shape;604;p60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Check for duplicate rows in each table and remove them to ensure uniqueness.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Ensure no duplicate records exist after merging the datasets.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0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0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6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608" name="Google Shape;608;p6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09" name="Google Shape;609;p6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610" name="Google Shape;610;p6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1" name="Google Shape;611;p6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12" name="Google Shape;612;p6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13" name="Google Shape;613;p6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4" name="Google Shape;614;p60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1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Inconsistencies</a:t>
            </a:r>
            <a:endParaRPr/>
          </a:p>
        </p:txBody>
      </p:sp>
      <p:sp>
        <p:nvSpPr>
          <p:cNvPr id="620" name="Google Shape;620;p61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21" name="Google Shape;621;p61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formats for names, units (e.g., KG), and other fields.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key identifiers (e.g., product IDs) for uniformity across all tables.</a:t>
            </a:r>
            <a:endParaRPr/>
          </a:p>
        </p:txBody>
      </p:sp>
      <p:sp>
        <p:nvSpPr>
          <p:cNvPr id="622" name="Google Shape;622;p61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1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61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625" name="Google Shape;625;p61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26" name="Google Shape;626;p61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627" name="Google Shape;627;p61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8" name="Google Shape;628;p61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29" name="Google Shape;629;p61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30" name="Google Shape;630;p61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1" name="Google Shape;631;p61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2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Data Types</a:t>
            </a:r>
            <a:endParaRPr/>
          </a:p>
        </p:txBody>
      </p:sp>
      <p:sp>
        <p:nvSpPr>
          <p:cNvPr id="637" name="Google Shape;637;p62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38" name="Google Shape;638;p62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Ensure numerical columns are in the correct format (float/int).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categorical columns to consistent string formats.</a:t>
            </a:r>
            <a:endParaRPr/>
          </a:p>
        </p:txBody>
      </p:sp>
      <p:sp>
        <p:nvSpPr>
          <p:cNvPr id="639" name="Google Shape;639;p62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2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62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642" name="Google Shape;642;p62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43" name="Google Shape;643;p62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644" name="Google Shape;644;p62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5" name="Google Shape;645;p62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46" name="Google Shape;646;p62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47" name="Google Shape;647;p62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62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passing through a green valley." id="653" name="Google Shape;653;p6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grpSp>
        <p:nvGrpSpPr>
          <p:cNvPr id="654" name="Google Shape;654;p63"/>
          <p:cNvGrpSpPr/>
          <p:nvPr/>
        </p:nvGrpSpPr>
        <p:grpSpPr>
          <a:xfrm>
            <a:off x="161" y="96"/>
            <a:ext cx="9143670" cy="5143310"/>
            <a:chOff x="238125" y="848375"/>
            <a:chExt cx="7144050" cy="4018525"/>
          </a:xfrm>
        </p:grpSpPr>
        <p:sp>
          <p:nvSpPr>
            <p:cNvPr id="655" name="Google Shape;655;p63"/>
            <p:cNvSpPr/>
            <p:nvPr/>
          </p:nvSpPr>
          <p:spPr>
            <a:xfrm>
              <a:off x="3444600" y="848375"/>
              <a:ext cx="3937575" cy="2402200"/>
            </a:xfrm>
            <a:custGeom>
              <a:rect b="b" l="l" r="r" t="t"/>
              <a:pathLst>
                <a:path extrusionOk="0" h="96088" w="157503">
                  <a:moveTo>
                    <a:pt x="0" y="0"/>
                  </a:moveTo>
                  <a:lnTo>
                    <a:pt x="0" y="61855"/>
                  </a:lnTo>
                  <a:lnTo>
                    <a:pt x="0" y="62737"/>
                  </a:lnTo>
                  <a:lnTo>
                    <a:pt x="96" y="64487"/>
                  </a:lnTo>
                  <a:lnTo>
                    <a:pt x="262" y="66213"/>
                  </a:lnTo>
                  <a:lnTo>
                    <a:pt x="524" y="67916"/>
                  </a:lnTo>
                  <a:lnTo>
                    <a:pt x="870" y="69583"/>
                  </a:lnTo>
                  <a:lnTo>
                    <a:pt x="1286" y="71226"/>
                  </a:lnTo>
                  <a:lnTo>
                    <a:pt x="1786" y="72833"/>
                  </a:lnTo>
                  <a:lnTo>
                    <a:pt x="2370" y="74405"/>
                  </a:lnTo>
                  <a:lnTo>
                    <a:pt x="3013" y="75941"/>
                  </a:lnTo>
                  <a:lnTo>
                    <a:pt x="3739" y="77441"/>
                  </a:lnTo>
                  <a:lnTo>
                    <a:pt x="4525" y="78894"/>
                  </a:lnTo>
                  <a:lnTo>
                    <a:pt x="5382" y="80311"/>
                  </a:lnTo>
                  <a:lnTo>
                    <a:pt x="6311" y="81668"/>
                  </a:lnTo>
                  <a:lnTo>
                    <a:pt x="7287" y="82990"/>
                  </a:lnTo>
                  <a:lnTo>
                    <a:pt x="8335" y="84264"/>
                  </a:lnTo>
                  <a:lnTo>
                    <a:pt x="9443" y="85478"/>
                  </a:lnTo>
                  <a:lnTo>
                    <a:pt x="10609" y="86633"/>
                  </a:lnTo>
                  <a:lnTo>
                    <a:pt x="11824" y="87741"/>
                  </a:lnTo>
                  <a:lnTo>
                    <a:pt x="13086" y="88789"/>
                  </a:lnTo>
                  <a:lnTo>
                    <a:pt x="14408" y="89777"/>
                  </a:lnTo>
                  <a:lnTo>
                    <a:pt x="15777" y="90694"/>
                  </a:lnTo>
                  <a:lnTo>
                    <a:pt x="17182" y="91551"/>
                  </a:lnTo>
                  <a:lnTo>
                    <a:pt x="18635" y="92349"/>
                  </a:lnTo>
                  <a:lnTo>
                    <a:pt x="20135" y="93063"/>
                  </a:lnTo>
                  <a:lnTo>
                    <a:pt x="21671" y="93718"/>
                  </a:lnTo>
                  <a:lnTo>
                    <a:pt x="23242" y="94289"/>
                  </a:lnTo>
                  <a:lnTo>
                    <a:pt x="24850" y="94790"/>
                  </a:lnTo>
                  <a:lnTo>
                    <a:pt x="26493" y="95218"/>
                  </a:lnTo>
                  <a:lnTo>
                    <a:pt x="28160" y="95552"/>
                  </a:lnTo>
                  <a:lnTo>
                    <a:pt x="29863" y="95813"/>
                  </a:lnTo>
                  <a:lnTo>
                    <a:pt x="31589" y="95992"/>
                  </a:lnTo>
                  <a:lnTo>
                    <a:pt x="33339" y="96075"/>
                  </a:lnTo>
                  <a:lnTo>
                    <a:pt x="34232" y="96087"/>
                  </a:lnTo>
                  <a:lnTo>
                    <a:pt x="157503" y="96087"/>
                  </a:lnTo>
                  <a:lnTo>
                    <a:pt x="157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238125" y="3527375"/>
              <a:ext cx="2195925" cy="1339525"/>
            </a:xfrm>
            <a:custGeom>
              <a:rect b="b" l="l" r="r" t="t"/>
              <a:pathLst>
                <a:path extrusionOk="0" h="53581" w="87837">
                  <a:moveTo>
                    <a:pt x="0" y="1"/>
                  </a:moveTo>
                  <a:lnTo>
                    <a:pt x="0" y="53581"/>
                  </a:lnTo>
                  <a:lnTo>
                    <a:pt x="87836" y="53581"/>
                  </a:lnTo>
                  <a:lnTo>
                    <a:pt x="87836" y="34232"/>
                  </a:lnTo>
                  <a:lnTo>
                    <a:pt x="87824" y="33351"/>
                  </a:lnTo>
                  <a:lnTo>
                    <a:pt x="87741" y="31601"/>
                  </a:lnTo>
                  <a:lnTo>
                    <a:pt x="87562" y="29875"/>
                  </a:lnTo>
                  <a:lnTo>
                    <a:pt x="87300" y="28172"/>
                  </a:lnTo>
                  <a:lnTo>
                    <a:pt x="86955" y="26505"/>
                  </a:lnTo>
                  <a:lnTo>
                    <a:pt x="86538" y="24862"/>
                  </a:lnTo>
                  <a:lnTo>
                    <a:pt x="86038" y="23254"/>
                  </a:lnTo>
                  <a:lnTo>
                    <a:pt x="85455" y="21683"/>
                  </a:lnTo>
                  <a:lnTo>
                    <a:pt x="84812" y="20147"/>
                  </a:lnTo>
                  <a:lnTo>
                    <a:pt x="84085" y="18647"/>
                  </a:lnTo>
                  <a:lnTo>
                    <a:pt x="83300" y="17194"/>
                  </a:lnTo>
                  <a:lnTo>
                    <a:pt x="82442" y="15777"/>
                  </a:lnTo>
                  <a:lnTo>
                    <a:pt x="81514" y="14420"/>
                  </a:lnTo>
                  <a:lnTo>
                    <a:pt x="80537" y="13098"/>
                  </a:lnTo>
                  <a:lnTo>
                    <a:pt x="79489" y="11824"/>
                  </a:lnTo>
                  <a:lnTo>
                    <a:pt x="78382" y="10610"/>
                  </a:lnTo>
                  <a:lnTo>
                    <a:pt x="77215" y="9455"/>
                  </a:lnTo>
                  <a:lnTo>
                    <a:pt x="76001" y="8347"/>
                  </a:lnTo>
                  <a:lnTo>
                    <a:pt x="74739" y="7299"/>
                  </a:lnTo>
                  <a:lnTo>
                    <a:pt x="73417" y="6311"/>
                  </a:lnTo>
                  <a:lnTo>
                    <a:pt x="72048" y="5394"/>
                  </a:lnTo>
                  <a:lnTo>
                    <a:pt x="70643" y="4537"/>
                  </a:lnTo>
                  <a:lnTo>
                    <a:pt x="69190" y="3739"/>
                  </a:lnTo>
                  <a:lnTo>
                    <a:pt x="67690" y="3025"/>
                  </a:lnTo>
                  <a:lnTo>
                    <a:pt x="66154" y="2370"/>
                  </a:lnTo>
                  <a:lnTo>
                    <a:pt x="64582" y="1799"/>
                  </a:lnTo>
                  <a:lnTo>
                    <a:pt x="62975" y="1298"/>
                  </a:lnTo>
                  <a:lnTo>
                    <a:pt x="61332" y="870"/>
                  </a:lnTo>
                  <a:lnTo>
                    <a:pt x="59665" y="536"/>
                  </a:lnTo>
                  <a:lnTo>
                    <a:pt x="57962" y="274"/>
                  </a:lnTo>
                  <a:lnTo>
                    <a:pt x="56236" y="96"/>
                  </a:lnTo>
                  <a:lnTo>
                    <a:pt x="54485" y="13"/>
                  </a:lnTo>
                  <a:lnTo>
                    <a:pt x="5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63"/>
          <p:cNvSpPr txBox="1"/>
          <p:nvPr>
            <p:ph type="title"/>
          </p:nvPr>
        </p:nvSpPr>
        <p:spPr>
          <a:xfrm>
            <a:off x="4634650" y="71075"/>
            <a:ext cx="4280700" cy="24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Data Merging Strategy  </a:t>
            </a:r>
            <a:endParaRPr sz="4080"/>
          </a:p>
        </p:txBody>
      </p:sp>
      <p:sp>
        <p:nvSpPr>
          <p:cNvPr id="658" name="Google Shape;658;p63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59" name="Google Shape;659;p63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660" name="Google Shape;660;p63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61" name="Google Shape;661;p63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662" name="Google Shape;662;p63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3" name="Google Shape;663;p63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64" name="Google Shape;664;p63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65" name="Google Shape;665;p63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6" name="Google Shape;666;p63"/>
          <p:cNvSpPr txBox="1"/>
          <p:nvPr>
            <p:ph idx="12" type="sldNum"/>
          </p:nvPr>
        </p:nvSpPr>
        <p:spPr>
          <a:xfrm>
            <a:off x="1139850" y="223000"/>
            <a:ext cx="302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4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the Tables</a:t>
            </a:r>
            <a:endParaRPr/>
          </a:p>
        </p:txBody>
      </p:sp>
      <p:sp>
        <p:nvSpPr>
          <p:cNvPr id="672" name="Google Shape;672;p64"/>
          <p:cNvSpPr txBox="1"/>
          <p:nvPr>
            <p:ph type="title"/>
          </p:nvPr>
        </p:nvSpPr>
        <p:spPr>
          <a:xfrm>
            <a:off x="4432625" y="760825"/>
            <a:ext cx="43686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73" name="Google Shape;673;p64"/>
          <p:cNvSpPr txBox="1"/>
          <p:nvPr>
            <p:ph idx="2" type="body"/>
          </p:nvPr>
        </p:nvSpPr>
        <p:spPr>
          <a:xfrm>
            <a:off x="227875" y="2923725"/>
            <a:ext cx="55176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Product: Use product IDs or names to link the sales data with product details.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and Demand: Link product details with ingredient-specific demand using ingredient names or IDs.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and INCI Category: Merge the INCI category data with product details using ingredient names or IDs.</a:t>
            </a:r>
            <a:endParaRPr/>
          </a:p>
        </p:txBody>
      </p:sp>
      <p:sp>
        <p:nvSpPr>
          <p:cNvPr id="674" name="Google Shape;674;p64"/>
          <p:cNvSpPr/>
          <p:nvPr/>
        </p:nvSpPr>
        <p:spPr>
          <a:xfrm>
            <a:off x="6603500" y="2647950"/>
            <a:ext cx="2069100" cy="2069100"/>
          </a:xfrm>
          <a:prstGeom prst="pie">
            <a:avLst>
              <a:gd fmla="val 13633609" name="adj1"/>
              <a:gd fmla="val 781616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4"/>
          <p:cNvSpPr/>
          <p:nvPr/>
        </p:nvSpPr>
        <p:spPr>
          <a:xfrm rot="-8380012">
            <a:off x="6295285" y="2648007"/>
            <a:ext cx="1981519" cy="2068986"/>
          </a:xfrm>
          <a:prstGeom prst="pie">
            <a:avLst>
              <a:gd fmla="val 16335114" name="adj1"/>
              <a:gd fmla="val 3851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64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677" name="Google Shape;677;p64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678" name="Google Shape;678;p64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679" name="Google Shape;679;p6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0" name="Google Shape;680;p64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681" name="Google Shape;681;p64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82" name="Google Shape;682;p6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3" name="Google Shape;683;p64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