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89" r:id="rId38"/>
    <p:sldId id="290" r:id="rId39"/>
  </p:sldIdLst>
  <p:sldSz cx="9144000" cy="5143500"/>
  <p:notesSz cx="6858000" cy="9144000"/>
  <p:embeddedFontLst>
    <p:embeddedFont>
      <p:font typeface="Roboto Medium" panose="02000000000000000000"/>
      <p:regular r:id="rId43"/>
      <p:bold r:id="rId44"/>
      <p:italic r:id="rId45"/>
      <p:boldItalic r:id="rId46"/>
    </p:embeddedFont>
    <p:embeddedFont>
      <p:font typeface="Roboto" panose="02000000000000000000"/>
      <p:regular r:id="rId47"/>
      <p:bold r:id="rId48"/>
      <p:italic r:id="rId49"/>
      <p:boldItalic r:id="rId50"/>
    </p:embeddedFont>
    <p:embeddedFont>
      <p:font typeface="Roboto Black" panose="02000000000000000000"/>
      <p:bold r:id="rId51"/>
    </p:embeddedFont>
    <p:embeddedFont>
      <p:font typeface="Roboto Light" panose="02000000000000000000"/>
      <p:regular r:id="rId52"/>
    </p:embeddedFont>
    <p:embeddedFont>
      <p:font typeface="Roboto Mono" panose="0000000900000000000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72" userDrawn="1">
          <p15:clr>
            <a:srgbClr val="A4A3A4"/>
          </p15:clr>
        </p15:guide>
        <p15:guide id="4" orient="horz" pos="3195" userDrawn="1">
          <p15:clr>
            <a:srgbClr val="A4A3A4"/>
          </p15:clr>
        </p15:guide>
        <p15:guide id="5" pos="5688" userDrawn="1">
          <p15:clr>
            <a:srgbClr val="A4A3A4"/>
          </p15:clr>
        </p15:guide>
        <p15:guide id="6" orient="horz" pos="89" userDrawn="1">
          <p15:clr>
            <a:srgbClr val="A4A3A4"/>
          </p15:clr>
        </p15:guide>
        <p15:guide id="7" pos="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  <p:guide pos="72"/>
        <p:guide orient="horz" pos="3195"/>
        <p:guide pos="5688"/>
        <p:guide orient="horz" pos="89"/>
        <p:guide pos="24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font" Target="fonts/font14.fntdata"/><Relationship Id="rId55" Type="http://schemas.openxmlformats.org/officeDocument/2006/relationships/font" Target="fonts/font13.fntdata"/><Relationship Id="rId54" Type="http://schemas.openxmlformats.org/officeDocument/2006/relationships/font" Target="fonts/font12.fntdata"/><Relationship Id="rId53" Type="http://schemas.openxmlformats.org/officeDocument/2006/relationships/font" Target="fonts/font11.fntdata"/><Relationship Id="rId52" Type="http://schemas.openxmlformats.org/officeDocument/2006/relationships/font" Target="fonts/font10.fntdata"/><Relationship Id="rId51" Type="http://schemas.openxmlformats.org/officeDocument/2006/relationships/font" Target="fonts/font9.fntdata"/><Relationship Id="rId50" Type="http://schemas.openxmlformats.org/officeDocument/2006/relationships/font" Target="fonts/font8.fntdata"/><Relationship Id="rId5" Type="http://schemas.openxmlformats.org/officeDocument/2006/relationships/slide" Target="slides/slide2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learn.microsoft.com/en-us/ef/core/what-is-new/ef-core-6.0/whatsnew#pre-convention-model-configuration" TargetMode="External"/><Relationship Id="rId4" Type="http://schemas.openxmlformats.org/officeDocument/2006/relationships/hyperlink" Target="https://devblogs.microsoft.com/dotnet/announcing-entity-framework-core-6-0-preview-6-configure-conventions/" TargetMode="External"/><Relationship Id="rId3" Type="http://schemas.openxmlformats.org/officeDocument/2006/relationships/hyperlink" Target="https://learn.microsoft.com/en-us/ef/core/modeling/bulk-configuration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dotnet/efcore/issues/17261" TargetMode="External"/><Relationship Id="rId8" Type="http://schemas.openxmlformats.org/officeDocument/2006/relationships/hyperlink" Target="https://github.com/dotnet/efcore/issues/23087" TargetMode="External"/><Relationship Id="rId7" Type="http://schemas.openxmlformats.org/officeDocument/2006/relationships/hyperlink" Target="https://github.com/dotnet/efcore/issues/23535" TargetMode="External"/><Relationship Id="rId6" Type="http://schemas.openxmlformats.org/officeDocument/2006/relationships/hyperlink" Target="https://github.com/dotnet/efcore/issues/23085" TargetMode="External"/><Relationship Id="rId5" Type="http://schemas.openxmlformats.org/officeDocument/2006/relationships/hyperlink" Target="https://github.com/dotnet/efcore/issues/28315" TargetMode="External"/><Relationship Id="rId4" Type="http://schemas.openxmlformats.org/officeDocument/2006/relationships/hyperlink" Target="https://github.com/dotnet/efcore/issues/28505" TargetMode="External"/><Relationship Id="rId3" Type="http://schemas.openxmlformats.org/officeDocument/2006/relationships/hyperlink" Target="https://github.com/dotnet/efcore/issues/1591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prime-your-flux-capacitor-sql-server-temporal-tables-in-ef-core-6-0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ad739f94_0_15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c3ad739f94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Model Bulk Configuration - EF Core | Microsoft Learn</a:t>
            </a:r>
            <a:endParaRPr lang="en-US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https://devblogs.microsoft.com/dotnet/announcing-entity-framework-core-6-0-preview-6-configure-conventions/</a:t>
            </a:r>
            <a:endParaRPr lang="en-US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https://learn.microsoft.com/en-us/ef/core/what-is-new/ef-core-6.0/whatsnew#pre-convention-model-configuration</a:t>
            </a:r>
            <a:endParaRPr lang="en-US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ad739f94_0_16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c3ad739f94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32e19e21_0_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c432e19e21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https://github.com/dotnet/EntityFramework.Docs/tree/main/samples/core/Miscellaneous/CompiledModels</a:t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ad739f94_0_8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c3ad739f94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ad739f94_0_9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c3ad739f94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432e19e21_0_3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c432e19e21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ad739f94_0_17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2c3ad739f94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3ad739f94_0_18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c3ad739f94_0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creating and populating new entity instances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 (aka "materialization")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to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modify the LINQ expression tree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 before a query is compiled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optimistic concurrency handling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 (</a:t>
            </a:r>
            <a:r>
              <a:rPr lang="en-US" sz="1000">
                <a:solidFill>
                  <a:srgbClr val="16161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DbUpdateConcurrencyException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connections </a:t>
            </a:r>
            <a:r>
              <a:rPr lang="en-US" sz="1200" i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before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 checking if the connection string has been set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when EF Core has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finished consuming a result set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, but before that result set is closed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creation of a </a:t>
            </a:r>
            <a:r>
              <a:rPr lang="en-US" sz="1200">
                <a:solidFill>
                  <a:srgbClr val="0000EE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DbConnection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 by EF Core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825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Interception for </a:t>
            </a:r>
            <a:r>
              <a:rPr lang="en-US" sz="1200">
                <a:solidFill>
                  <a:srgbClr val="0000EE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DbCommand</a:t>
            </a:r>
            <a:r>
              <a:rPr lang="en-U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 after it has been initialized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IDbCommandInterceptor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the execution of a database command.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IDbConnectionInterceptor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the opening and closing of a database connection.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IDbTransactionInterceptor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transactions-related events.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ISaveChangesInterceptor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the 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SaveChanges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SaveChangesAsync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methods.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IQueryInterceptor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LINQ query operations.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INavigationInterceptor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navigation property loading.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IEntityMaterializationInterceptor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when an entity is materialized from a database result set.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IOptimisticConcurrencyInterceptor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optimistic concurrency exceptions.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50"/>
              <a:buFont typeface="Roboto" panose="02000000000000000000"/>
              <a:buChar char="●"/>
            </a:pPr>
            <a:r>
              <a:rPr lang="en-US" sz="1050" b="1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IDbConnectionInterceptor</a:t>
            </a:r>
            <a:r>
              <a:rPr lang="en-US" sz="1050">
                <a:solidFill>
                  <a:srgbClr val="111111"/>
                </a:solidFill>
                <a:highlight>
                  <a:srgbClr val="F3F3F3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Intercepts connection-related events, such as when a connection is created or opened.</a:t>
            </a:r>
            <a:endParaRPr sz="1050">
              <a:solidFill>
                <a:srgbClr val="111111"/>
              </a:solidFill>
              <a:highlight>
                <a:srgbClr val="F3F3F3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3ad739f94_0_10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c3ad739f94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3ad739f94_0_11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c3ad739f94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63507aec1_0_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c63507aec1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3ad739f94_0_23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2c3ad739f94_0_2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3ad739f94_0_22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2c3ad739f94_0_2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3ad739f94_0_24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2c3ad739f94_0_2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63507aec1_0_2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2c63507aec1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3ad739f94_0_12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2c3ad739f94_0_1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3ad739f94_0_19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c3ad739f94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https://learn.microsoft.com/en-us/ef/core/providers/sql-server/memory-optimized-tables</a:t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63507aec1_0_3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2c63507aec1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chemeClr val="lt1"/>
                </a:highlight>
              </a:rPr>
              <a:t>Detecting Inefficient Queries: Interceptors can be used to detect and warn about inefficient queries, such as those that retrieve more data than necessary. This can help developers identify and optimize these queries.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chemeClr val="lt1"/>
                </a:highlight>
              </a:rPr>
              <a:t>Caching: Interceptors can be used to implement caching strategies, which can significantly improve performance for read-heavy workloads.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chemeClr val="lt1"/>
                </a:highlight>
              </a:rPr>
              <a:t>Batching: Interceptors can be used to implement batching of database operations, reducing the number of round-trips to the database.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chemeClr val="lt1"/>
                </a:highlight>
              </a:rPr>
              <a:t>Connection Management: Interceptors provide control over the opening and closing of connections, which can be optimized for performance.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chemeClr val="lt1"/>
                </a:highlight>
              </a:rPr>
              <a:t>Transaction Management: Interceptors provide control over transactions, allowing for optimizations such as transaction batching.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63507aec1_0_4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2c63507aec1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63507aec1_0_6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2c63507aec1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63507aec1_0_6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2c63507aec1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3ad739f94_0_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c3ad739f94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3ad739f94_0_3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c3ad739f94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ad739f94_0_25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c3ad739f94_0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EF Core supports several temporal table query operators: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TemporalAsOf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: Returns rows that were active (current) at the given UTC time. This is a single row from the history table for a given primary key.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TemporalAll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: Returns all rows in the historical data. This is typically many rows from the history table for a given primary key.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TemporalFromTo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: Returns all rows that were active between two given UTC times. This may be many rows from the history table for a given primary key.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TemporalBetween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: The same as </a:t>
            </a: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TemporalFromTo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, except that rows are included that became active on the upper boundary.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-US" sz="1300">
                <a:solidFill>
                  <a:srgbClr val="CC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TemporalContainedIn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: : Returns all rows that started being active and ended being active between two given UTC times. This may be many rows from the history table for a given primary key.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https://devblogs.microsoft.com/dotnet/prime-your-flux-capacitor-sql-server-temporal-tables-in-ef-core-6-0/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https://learn.microsoft.com/en-us/ef/core/what-is-new/ef-core-6.0/whatsnew#sql-server-temporal-tables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3ad739f94_0_14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c3ad739f94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</a:rPr>
              <a:t>https://learn.microsoft.com/en-us/ef/core/what-is-new/ef-core-6.0/whatsnew#migration-bundles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By default, the bundle uses the database connection string from your application's configuration. However, a different database can be migrated by passing the connection string on the command line. For example: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161616"/>
                </a:solidFill>
                <a:highlight>
                  <a:srgbClr val="F2F2F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.\efbundle.exe</a:t>
            </a:r>
            <a:r>
              <a:rPr lang="en-US" sz="1050">
                <a:solidFill>
                  <a:srgbClr val="006881"/>
                </a:solidFill>
                <a:highlight>
                  <a:srgbClr val="F2F2F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--connection</a:t>
            </a:r>
            <a:r>
              <a:rPr lang="en-US" sz="1050">
                <a:solidFill>
                  <a:srgbClr val="161616"/>
                </a:solidFill>
                <a:highlight>
                  <a:srgbClr val="F2F2F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2F2F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"Data Source</a:t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keywords/reference-types" TargetMode="External"/><Relationship Id="rId3" Type="http://schemas.openxmlformats.org/officeDocument/2006/relationships/hyperlink" Target="https://learn.microsoft.com/en-us/dotnet/csharp/language-reference/builtin-types/value-types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hyperlink" Target="https://devcodef1.com/news/1105477/read-only-primitive-collections-in-ef8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microsoft.entityframeworkcore.relationaldatabasefacadeextensions.sqlqueryraw" TargetMode="External"/><Relationship Id="rId4" Type="http://schemas.openxmlformats.org/officeDocument/2006/relationships/hyperlink" Target="https://learn.microsoft.com/en-us/dotnet/api/microsoft.entityframeworkcore.relationaldatabasefacadeextensions.sqlquery" TargetMode="External"/><Relationship Id="rId3" Type="http://schemas.openxmlformats.org/officeDocument/2006/relationships/hyperlink" Target="https://stackoverflow.com/questions/76226850/ef-core-8-preview-version-raw-sql-queries-for-unmapped-types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nuget.org/packages/Microsoft.EntityFrameworkCore.SqlServer.HierarchyId" TargetMode="External"/><Relationship Id="rId4" Type="http://schemas.openxmlformats.org/officeDocument/2006/relationships/hyperlink" Target="https://learn.microsoft.com/en-us/ef/core/providers/sql-server/hierarchyid" TargetMode="External"/><Relationship Id="rId3" Type="http://schemas.openxmlformats.org/officeDocument/2006/relationships/hyperlink" Target="https://learn.microsoft.com/en-us/sql/relational-databases/hierarchical-data-sql-server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hyperlink" Target="https://learn.microsoft.com/en-us/ef/core/performance/" TargetMode="External"/><Relationship Id="rId8" Type="http://schemas.openxmlformats.org/officeDocument/2006/relationships/hyperlink" Target="https://learn.microsoft.com/en-us/ef/core/providers/sql-server/hierarchyid" TargetMode="External"/><Relationship Id="rId7" Type="http://schemas.openxmlformats.org/officeDocument/2006/relationships/hyperlink" Target="https://www.infoworld.com/article/3676583/how-to-improve-data-access-performance-in-ef-core.html" TargetMode="External"/><Relationship Id="rId6" Type="http://schemas.openxmlformats.org/officeDocument/2006/relationships/hyperlink" Target="https://learn.microsoft.com/en-us/ef/core/what-is-new/ef-core-9.0/whatsnew" TargetMode="External"/><Relationship Id="rId5" Type="http://schemas.openxmlformats.org/officeDocument/2006/relationships/hyperlink" Target="https://learn.microsoft.com/en-us/ef/core/what-is-new/ef-core-8.0/whatsnew" TargetMode="External"/><Relationship Id="rId4" Type="http://schemas.openxmlformats.org/officeDocument/2006/relationships/hyperlink" Target="https://learn.microsoft.com/en-us/ef/core/what-is-new/ef-core-7.0/whatsnew" TargetMode="External"/><Relationship Id="rId3" Type="http://schemas.openxmlformats.org/officeDocument/2006/relationships/hyperlink" Target="https://learn.microsoft.com/en-us/ef/core/what-is-new/ef-core-6.0/whatsnew" TargetMode="Externa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3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edgeservices.bing.com/edgesvc/chat?udsframed=1&amp;form=SHORUN&amp;clientscopes=chat,noheader,udsedgeshop,channelstable,ntpquery,devtoolsapi,udsinwin11,udsdlpconsent,udsmrefresh,cspgrd,&amp;shellsig=3175ae58dd3d97683784631c6ae2bd5b8b6779ba&amp;setlang=en-US&amp;lightschemeovr=1#sjevt%7CDiscover.Chat.SydneyClickPageCitation%7Cadpclick%7C2%7Cebdbef1e-6526-40da-ba07-ea2aa6462b57%7C%7B%22sourceAttributions%22%3A%7B%22providerDisplayName%22%3A%22Once%20a%20mod...%22%2C%22pageType%22%3A%22html%22%2C%22pageIndex%22%3A1%2C%22relatedPageUrl%22%3A%22https%253A%252F%252Flearn.microsoft.com%252Fen-us%252Fef%252Fcore%252F%22%2C%22lineIndex%22%3A7%2C%22highlightText%22%3A%22Once%20a%20model%20is%20created%2C%20use%20EF%20Migrations%20to%20create%20a%20database%20from%20the%20model.%22%2C%22snippets%22%3A%5B%5D%7D%7D" TargetMode="External"/><Relationship Id="rId3" Type="http://schemas.openxmlformats.org/officeDocument/2006/relationships/hyperlink" Target="https://edgeservices.bing.com/edgesvc/chat?udsframed=1&amp;form=SHORUN&amp;clientscopes=chat,noheader,udsedgeshop,channelstable,ntpquery,devtoolsapi,udsinwin11,udsdlpconsent,udsmrefresh,cspgrd,&amp;shellsig=3175ae58dd3d97683784631c6ae2bd5b8b6779ba&amp;setlang=en-US&amp;lightschemeovr=1#sjevt%7CDiscover.Chat.SydneyClickPageCitation%7Cadpclick%7C1%7Cebdbef1e-6526-40da-ba07-ea2aa6462b57%7C%7B%22sourceAttributions%22%3A%7B%22providerDisplayName%22%3A%22A%20model%20is...%22%2C%22pageType%22%3A%22html%22%2C%22pageIndex%22%3A1%2C%22relatedPageUrl%22%3A%22https%253A%252F%252Flearn.microsoft.com%252Fen-us%252Fef%252Fcore%252F%22%2C%22lineIndex%22%3A6%2C%22highlightText%22%3A%22A%20model%20is%20made%20up%20of%20entity%20classes%20and%20a%20context%20object%20that%20represents%20a%20session%20with%20the%20database.%22%2C%22snippets%22%3A%5B%5D%7D%7D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hyperlink" Target="https://docs.microsoft.com/sql/relational-databases/tables/temporal-tables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7294" y="0"/>
            <a:ext cx="91436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09/2022</a:t>
            </a:r>
            <a:endParaRPr sz="1200" b="0" i="0" u="none" strike="noStrike" cap="none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88750" y="1622625"/>
            <a:ext cx="7480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4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Core</a:t>
            </a:r>
            <a:endParaRPr sz="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88750" y="2515425"/>
            <a:ext cx="7480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9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What's New and </a:t>
            </a:r>
            <a:endParaRPr sz="29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9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Better Performance Tips</a:t>
            </a:r>
            <a:endParaRPr sz="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2c3ad739f94_0_15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63" name="Google Shape;163;g2c3ad739f94_0_15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2c3ad739f94_0_15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65" name="Google Shape;165;g2c3ad739f94_0_1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c3ad739f94_0_15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7" name="Google Shape;167;g2c3ad739f94_0_15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Pre-convention model configuration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8" name="Google Shape;168;g2c3ad739f94_0_150"/>
          <p:cNvSpPr txBox="1"/>
          <p:nvPr/>
        </p:nvSpPr>
        <p:spPr>
          <a:xfrm>
            <a:off x="382601" y="1260275"/>
            <a:ext cx="8195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Simplifies the model configuration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llows the mapping configuration to be specified once for a given CLR type; that configuration is then applied to all properties of that type in the model as they are discovered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69" name="Google Shape;169;g2c3ad739f94_0_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7925" y="2480625"/>
            <a:ext cx="6674850" cy="2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2c3ad739f94_0_16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75" name="Google Shape;175;g2c3ad739f94_0_16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2c3ad739f94_0_16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" name="Google Shape;177;g2c3ad739f94_0_1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c3ad739f94_0_16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9" name="Google Shape;179;g2c3ad739f94_0_16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Compiled</a:t>
            </a: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models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0" name="Google Shape;180;g2c3ad739f94_0_160"/>
          <p:cNvSpPr txBox="1"/>
          <p:nvPr/>
        </p:nvSpPr>
        <p:spPr>
          <a:xfrm>
            <a:off x="382590" y="1260285"/>
            <a:ext cx="76137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Compiled models can improve EF Core startup time for applications with large models.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(100s -&gt; 1000s of entity types and relationships)</a:t>
            </a:r>
            <a:endParaRPr sz="1100">
              <a:solidFill>
                <a:schemeClr val="dk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Any changes to the model require regenerating and redeploying the compiled model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 panose="02000000000000000000"/>
              <a:buChar char="○"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it’s most beneficial for applications with a stable model that doesn’t change frequently.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81" name="Google Shape;181;g2c3ad739f94_0_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9000" y="2680125"/>
            <a:ext cx="7075324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g2c432e19e21_0_1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87" name="Google Shape;187;g2c432e19e21_0_1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g2c432e19e21_0_1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89" name="Google Shape;189;g2c432e19e21_0_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c432e19e21_0_1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91" name="Google Shape;191;g2c432e19e21_0_19" descr="SRC: Microsoft" title="SRC: Microsoft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53725" y="845600"/>
            <a:ext cx="5532899" cy="31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c432e19e21_0_19"/>
          <p:cNvSpPr txBox="1"/>
          <p:nvPr/>
        </p:nvSpPr>
        <p:spPr>
          <a:xfrm>
            <a:off x="4097225" y="4051800"/>
            <a:ext cx="1245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2"/>
                </a:solidFill>
              </a:rPr>
              <a:t>src: Microsoft</a:t>
            </a:r>
            <a:endParaRPr sz="10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2c3ad739f94_0_8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05" name="Google Shape;205;g2c3ad739f94_0_8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g2c3ad739f94_0_8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07" name="Google Shape;207;g2c3ad739f94_0_8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c3ad739f94_0_86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</a:t>
            </a: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’s new in 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2000" b="1" i="0" u="none" strike="noStrike" cap="none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9" name="Google Shape;209;g2c3ad739f94_0_86"/>
          <p:cNvSpPr txBox="1"/>
          <p:nvPr/>
        </p:nvSpPr>
        <p:spPr>
          <a:xfrm>
            <a:off x="393000" y="819775"/>
            <a:ext cx="78465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JSON Columns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ExecuteUpdate and ExecuteDelete (Bulk updates)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Faster SaveChanges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Table-per-concrete-type (TPC) inheritance mapping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Custom Reverse Engineering Templates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Model building conventions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Stored procedure mapping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New and improved interceptors and events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Query enhancements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DbContext API and behavior enhancements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Model building enhancements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Improved value generation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Migrations tooling improvements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Performance enhancements for proxies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First-class Windows Forms data binding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2c3ad739f94_0_95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15" name="Google Shape;215;g2c3ad739f94_0_9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2c3ad739f94_0_95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17" name="Google Shape;217;g2c3ad739f94_0_9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c3ad739f94_0_95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9" name="Google Shape;219;g2c3ad739f94_0_95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JSONs Columns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0" name="Google Shape;220;g2c3ad739f94_0_95"/>
          <p:cNvSpPr txBox="1"/>
          <p:nvPr/>
        </p:nvSpPr>
        <p:spPr>
          <a:xfrm>
            <a:off x="382590" y="1260285"/>
            <a:ext cx="7613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JSON columns allow relational databases to take on some of the characteristics of document databases, creating a useful hybrid between the two.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Normal LINQ queries can be used on the aggregates, and these will be translated to the appropriate query constructs needed to drill into the JSON.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Supports updating and saving changes to JSON documents.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221" name="Google Shape;221;g2c3ad739f94_0_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6964" y="2953487"/>
            <a:ext cx="6027960" cy="163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2c432e19e21_0_3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27" name="Google Shape;227;g2c432e19e21_0_3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g2c432e19e21_0_3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29" name="Google Shape;229;g2c432e19e21_0_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c432e19e21_0_3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" name="Google Shape;231;g2c432e19e21_0_39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JSONs Columns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32" name="Google Shape;232;g2c432e19e21_0_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61825" y="710125"/>
            <a:ext cx="4124250" cy="412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2c3ad739f94_0_17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38" name="Google Shape;238;g2c3ad739f94_0_17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g2c3ad739f94_0_17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40" name="Google Shape;240;g2c3ad739f94_0_17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c3ad739f94_0_17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2" name="Google Shape;242;g2c3ad739f94_0_17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ExecuteUpdate and ExecuteDelete (Bulk updates)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3" name="Google Shape;243;g2c3ad739f94_0_170"/>
          <p:cNvSpPr txBox="1"/>
          <p:nvPr/>
        </p:nvSpPr>
        <p:spPr>
          <a:xfrm>
            <a:off x="382590" y="1260285"/>
            <a:ext cx="7613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Update or delete entities in the database based on the results of a query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Update many entities in the single command -&gt; more efficient in updates and deletes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244" name="Google Shape;244;g2c3ad739f94_0_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5050" y="2325660"/>
            <a:ext cx="7667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c3ad739f94_0_17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5050" y="3067775"/>
            <a:ext cx="76676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2c3ad739f94_0_18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51" name="Google Shape;251;g2c3ad739f94_0_18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g2c3ad739f94_0_18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53" name="Google Shape;253;g2c3ad739f94_0_18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c3ad739f94_0_18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7?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5" name="Google Shape;255;g2c3ad739f94_0_18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Interceptors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6" name="Google Shape;256;g2c3ad739f94_0_180"/>
          <p:cNvSpPr txBox="1"/>
          <p:nvPr/>
        </p:nvSpPr>
        <p:spPr>
          <a:xfrm>
            <a:off x="382590" y="1260285"/>
            <a:ext cx="76137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EF Core interceptors enable interception, modification, and/or suppression of EF Core operations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Enhanced interceptors: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IMaterializationInterceptor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IQueryExpressionInterceptor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ISaveChangesInterceptor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IDbConnectionInterceptor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IDbTransactionInterceptor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IDbCommandInterceptor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…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1"/>
          <a:srcRect l="-28029" r="28029"/>
          <a:stretch>
            <a:fillRect/>
          </a:stretch>
        </p:blipFill>
        <p:spPr>
          <a:xfrm>
            <a:off x="-206943" y="111503"/>
            <a:ext cx="91436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2"/>
          <p:cNvGrpSpPr/>
          <p:nvPr/>
        </p:nvGrpSpPr>
        <p:grpSpPr>
          <a:xfrm>
            <a:off x="394875" y="1013997"/>
            <a:ext cx="3341100" cy="976350"/>
            <a:chOff x="394875" y="1014000"/>
            <a:chExt cx="3341100" cy="976350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01.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394875" y="1559250"/>
              <a:ext cx="334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 is EF Core?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6?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7?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2901450" y="1025579"/>
            <a:ext cx="3341100" cy="972605"/>
            <a:chOff x="394875" y="1014000"/>
            <a:chExt cx="3341100" cy="972605"/>
          </a:xfrm>
        </p:grpSpPr>
        <p:sp>
          <p:nvSpPr>
            <p:cNvPr id="76" name="Google Shape;76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EF Core 8?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79" name="Google Shape;79;p2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Performance Tips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1" name="Google Shape;81;p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 i="0" u="none" strike="noStrike" cap="none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2901450" y="2160441"/>
            <a:ext cx="2654100" cy="976350"/>
            <a:chOff x="3200025" y="3153150"/>
            <a:chExt cx="2654100" cy="976350"/>
          </a:xfrm>
        </p:grpSpPr>
        <p:sp>
          <p:nvSpPr>
            <p:cNvPr id="83" name="Google Shape;83;p2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3200025" y="3698400"/>
              <a:ext cx="265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next?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6029750" y="2150012"/>
            <a:ext cx="2654100" cy="972605"/>
            <a:chOff x="3200025" y="3153150"/>
            <a:chExt cx="2654100" cy="972605"/>
          </a:xfrm>
        </p:grpSpPr>
        <p:sp>
          <p:nvSpPr>
            <p:cNvPr id="86" name="Google Shape;86;p2"/>
            <p:cNvSpPr txBox="1"/>
            <p:nvPr/>
          </p:nvSpPr>
          <p:spPr>
            <a:xfrm>
              <a:off x="3200025" y="3153150"/>
              <a:ext cx="870900" cy="643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 panose="020B0604020202020204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</a:t>
              </a:r>
              <a:r>
                <a:rPr lang="en-US" sz="3000" b="1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7</a:t>
              </a:r>
              <a:r>
                <a:rPr lang="en-US" sz="3000" b="0" i="0" u="none" strike="noStrike" cap="none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.</a:t>
              </a:r>
              <a:endParaRPr sz="3000" b="0" i="0" u="none" strike="noStrike" cap="none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1" i="0" u="none" strike="noStrike" cap="none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Discussion</a:t>
              </a:r>
              <a:endParaRPr sz="1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2c3ad739f94_0_105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69" name="Google Shape;269;g2c3ad739f94_0_10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g2c3ad739f94_0_105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71" name="Google Shape;271;g2c3ad739f94_0_10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c3ad739f94_0_105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</a:t>
            </a: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’s new in 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2000" b="1" i="0" u="none" strike="noStrike" cap="none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3" name="Google Shape;273;g2c3ad739f94_0_105"/>
          <p:cNvSpPr txBox="1"/>
          <p:nvPr/>
        </p:nvSpPr>
        <p:spPr>
          <a:xfrm>
            <a:off x="393000" y="683175"/>
            <a:ext cx="82500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Value objects using Complex Types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Primitive collections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Enhancements to JSON column mapping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HierarchyId in .NET and EF Core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Raw SQL queries for unmapped types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Enhancements to lazy-loading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Access to tracked entities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Model building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Enhancements to Math translations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Checking for pending model changes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Better ExecuteUpdate and ExecuteDelete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Better use of IN queries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Parentheses elimination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Specific opt-out for RETURNING/OUTPUT clause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Other minor changes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2c3ad739f94_0_114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79" name="Google Shape;279;g2c3ad739f94_0_11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g2c3ad739f94_0_114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81" name="Google Shape;281;g2c3ad739f94_0_1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c3ad739f94_0_1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3" name="Google Shape;283;g2c3ad739f94_0_114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 objects using Complex Types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4" name="Google Shape;284;g2c3ad739f94_0_114"/>
          <p:cNvSpPr txBox="1"/>
          <p:nvPr/>
        </p:nvSpPr>
        <p:spPr>
          <a:xfrm>
            <a:off x="382590" y="1260285"/>
            <a:ext cx="7613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"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Complex Types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" to cover objects that are structured to hold multiple values, but the object has no key defining identity. For example: </a:t>
            </a:r>
            <a:r>
              <a:rPr lang="en-US" sz="1100" i="1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Address, Coordinate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…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Complex type objects: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○"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Are not identified or tracked by key value.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○"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Must be defined as part of an entity type. 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(In other words, you cannot have a DbSet of a complex type.)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○"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Can be either .NET </a:t>
            </a:r>
            <a:r>
              <a:rPr lang="en-US" sz="1200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value types</a:t>
            </a: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or </a:t>
            </a:r>
            <a:r>
              <a:rPr lang="en-US" sz="1200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/>
              </a:rPr>
              <a:t>reference types</a:t>
            </a: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○"/>
            </a:pPr>
            <a:r>
              <a:rPr lang="en-US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Instances can be shared by multiple properties.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g2c63507aec1_0_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90" name="Google Shape;290;g2c63507aec1_0_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g2c63507aec1_0_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92" name="Google Shape;292;g2c63507aec1_0_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2c63507aec1_0_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94" name="Google Shape;294;g2c63507aec1_0_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6800" y="694675"/>
            <a:ext cx="4343640" cy="375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c63507aec1_0_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72675" y="694663"/>
            <a:ext cx="3093341" cy="18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c63507aec1_0_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72676" y="2698874"/>
            <a:ext cx="3987274" cy="9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g2c3ad739f94_0_23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02" name="Google Shape;302;g2c3ad739f94_0_23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g2c3ad739f94_0_23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4" name="Google Shape;304;g2c3ad739f94_0_2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c3ad739f94_0_23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6" name="Google Shape;306;g2c3ad739f94_0_231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Primitive collections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7" name="Google Shape;307;g2c3ad739f94_0_231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ap simple value types, such as int, string, or DateTime, to a collection property in entity class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ork with collections of simple values more intuitively and efficiently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The sql query will include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OPENJSON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table-valued function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308" name="Google Shape;308;g2c3ad739f94_0_2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17124" y="2630075"/>
            <a:ext cx="4325124" cy="1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2c3ad739f94_0_22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14" name="Google Shape;314;g2c3ad739f94_0_22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g2c3ad739f94_0_22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16" name="Google Shape;316;g2c3ad739f94_0_2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c3ad739f94_0_22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8" name="Google Shape;318;g2c3ad739f94_0_221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Raw SQL queries for unmapped types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9" name="Google Shape;319;g2c3ad739f94_0_221"/>
          <p:cNvSpPr txBox="1"/>
          <p:nvPr/>
        </p:nvSpPr>
        <p:spPr>
          <a:xfrm>
            <a:off x="382601" y="1260275"/>
            <a:ext cx="8378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B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uilt-in support for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raw SQL queries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 returning any mappable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CLR type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, without including that type in the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EF model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Queries using unmapped types are executed using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SqlQuery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or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SqlQueryRaw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Returns an IQueryable which can be composed on using LINQ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Types used in this way do not have keys defined and cannot have relationships to other types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320" name="Google Shape;320;g2c3ad739f94_0_2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93072" y="2953472"/>
            <a:ext cx="5582725" cy="1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2c3ad739f94_0_24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26" name="Google Shape;326;g2c3ad739f94_0_24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g2c3ad739f94_0_24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28" name="Google Shape;328;g2c3ad739f94_0_2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c3ad739f94_0_24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0" name="Google Shape;330;g2c3ad739f94_0_241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Official HierarchyId Support for SQL Server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1" name="Google Shape;331;g2c3ad739f94_0_241"/>
          <p:cNvSpPr txBox="1"/>
          <p:nvPr/>
        </p:nvSpPr>
        <p:spPr>
          <a:xfrm>
            <a:off x="382590" y="1260285"/>
            <a:ext cx="7613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tore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hierarchical data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, that forms a tree structure, where each item can have a parent and/or children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/>
              </a:rPr>
              <a:t>The HierarchyId type can be used for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properties 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/>
              </a:rPr>
              <a:t>of an entity type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Use of HierarchyId for EF Core functionality such as 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queries and updates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requires the 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Microsoft.EntityFrameworkCore.SqlServer.HierarchyId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package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2c63507aec1_0_28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37" name="Google Shape;337;g2c63507aec1_0_2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g2c63507aec1_0_28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39" name="Google Shape;339;g2c63507aec1_0_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c63507aec1_0_28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41" name="Google Shape;341;g2c63507aec1_0_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91700" y="704750"/>
            <a:ext cx="3207596" cy="39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next?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g2c3ad739f94_0_128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54" name="Google Shape;354;g2c3ad739f94_0_12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g2c3ad739f94_0_128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56" name="Google Shape;356;g2c3ad739f94_0_1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c3ad739f94_0_128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next after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8?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58" name="Google Shape;358;g2c3ad739f94_0_128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9 (EF 9)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59" name="Google Shape;359;g2c3ad739f94_0_128"/>
          <p:cNvSpPr txBox="1"/>
          <p:nvPr/>
        </p:nvSpPr>
        <p:spPr>
          <a:xfrm>
            <a:off x="316790" y="1186535"/>
            <a:ext cx="7613700" cy="2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Scheduled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November 2024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Targets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.NET 8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Expected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Roboto" panose="02000000000000000000"/>
              <a:buChar char="○"/>
            </a:pPr>
            <a:r>
              <a:rPr lang="en-US" sz="1300" b="1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 and SQL translation</a:t>
            </a: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Architecture changes for better JSON mapping.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Roboto" panose="02000000000000000000"/>
              <a:buChar char="○"/>
            </a:pPr>
            <a:r>
              <a:rPr lang="en-US" sz="1300" b="1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ExecuteUpdate and ExecuteDelete</a:t>
            </a: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New methods for updating and deleting data.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Roboto" panose="02000000000000000000"/>
              <a:buChar char="○"/>
            </a:pPr>
            <a:r>
              <a:rPr lang="en-US" sz="1300" b="1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Migrations</a:t>
            </a: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Continued improvements for model changes and database evolution.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Roboto" panose="02000000000000000000"/>
              <a:buChar char="○"/>
            </a:pPr>
            <a:r>
              <a:rPr lang="en-US" sz="1300" b="1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building</a:t>
            </a:r>
            <a:r>
              <a:rPr lang="en-US" sz="13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Enhancements in defining models and relationships.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 panose="02000000000000000000"/>
              <a:buChar char="○"/>
            </a:pPr>
            <a:r>
              <a:rPr lang="en-US" sz="1300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Aims to support </a:t>
            </a:r>
            <a:r>
              <a:rPr lang="en-US" sz="1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Native AOT</a:t>
            </a:r>
            <a:r>
              <a:rPr lang="en-US" sz="1300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(Ahead-of-Time compilation)</a:t>
            </a:r>
            <a:endParaRPr sz="13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357300" y="2202312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</a:t>
            </a: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hat is</a:t>
            </a: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Core?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g2c3ad739f94_0_19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72" name="Google Shape;372;g2c3ad739f94_0_19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g2c3ad739f94_0_19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74" name="Google Shape;374;g2c3ad739f94_0_19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c3ad739f94_0_19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76" name="Google Shape;376;g2c3ad739f94_0_190"/>
          <p:cNvSpPr txBox="1"/>
          <p:nvPr/>
        </p:nvSpPr>
        <p:spPr>
          <a:xfrm>
            <a:off x="393000" y="744025"/>
            <a:ext cx="4957200" cy="339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Retrieve only the data you need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Split your large data context into many smaller data contexts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Use batch updates for large numbers of entities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Disable change tracking for read-only queries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Write SQL by hand when necessary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Use profiling tools to identify performance bottlenecks and measure the impact of changes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Query caching and parameterization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Interceptors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Compiled Model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Compiled Query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DbContext Pooling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g2c63507aec1_0_3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82" name="Google Shape;382;g2c63507aec1_0_3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g2c63507aec1_0_3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84" name="Google Shape;384;g2c63507aec1_0_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c63507aec1_0_3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6" name="Google Shape;386;g2c63507aec1_0_39"/>
          <p:cNvSpPr txBox="1"/>
          <p:nvPr/>
        </p:nvSpPr>
        <p:spPr>
          <a:xfrm>
            <a:off x="3930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Interceptors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7" name="Google Shape;387;g2c63507aec1_0_39"/>
          <p:cNvSpPr txBox="1"/>
          <p:nvPr/>
        </p:nvSpPr>
        <p:spPr>
          <a:xfrm>
            <a:off x="393000" y="1186775"/>
            <a:ext cx="8316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Detecting Inefficient Queries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Caching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Batching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Connection Management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Transaction Management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2c63507aec1_0_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93" name="Google Shape;393;g2c63507aec1_0_4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g2c63507aec1_0_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95" name="Google Shape;395;g2c63507aec1_0_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c63507aec1_0_4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7" name="Google Shape;397;g2c63507aec1_0_49"/>
          <p:cNvSpPr txBox="1"/>
          <p:nvPr/>
        </p:nvSpPr>
        <p:spPr>
          <a:xfrm>
            <a:off x="3930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Compiled Query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8" name="Google Shape;398;g2c63507aec1_0_49"/>
          <p:cNvSpPr txBox="1"/>
          <p:nvPr/>
        </p:nvSpPr>
        <p:spPr>
          <a:xfrm>
            <a:off x="413700" y="1186775"/>
            <a:ext cx="83166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llow the explicit compilation of a LINQ query into a .NET delegate. Once this delegate is acquired, it can be invoked directly to execute the query, without providing the LINQ expression tree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Provide a pre-compiled, cached and reusable query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When to use: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○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The query is executed multiple times, varying with parameters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○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You do not intend to further change the query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g2c63507aec1_0_6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04" name="Google Shape;404;g2c63507aec1_0_6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g2c63507aec1_0_6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06" name="Google Shape;406;g2c63507aec1_0_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c63507aec1_0_66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Performance tips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8" name="Google Shape;408;g2c63507aec1_0_66"/>
          <p:cNvSpPr txBox="1"/>
          <p:nvPr/>
        </p:nvSpPr>
        <p:spPr>
          <a:xfrm>
            <a:off x="3930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DbContext Pooling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9" name="Google Shape;409;g2c63507aec1_0_66"/>
          <p:cNvSpPr txBox="1"/>
          <p:nvPr/>
        </p:nvSpPr>
        <p:spPr>
          <a:xfrm>
            <a:off x="413700" y="1141900"/>
            <a:ext cx="8316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Reducing runtime overhead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EF Core can pool your context instances: when you dispose your context, EF Core resets its state and stores it in an internal pool; when a new instance is next requested, that pooled instance is returned instead of setting up a new one.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g2c63507aec1_0_6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04" name="Google Shape;404;g2c63507aec1_0_6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g2c63507aec1_0_6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06" name="Google Shape;406;g2c63507aec1_0_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c63507aec1_0_66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Reference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409;g2c63507aec1_0_66"/>
          <p:cNvSpPr txBox="1"/>
          <p:nvPr/>
        </p:nvSpPr>
        <p:spPr>
          <a:xfrm>
            <a:off x="317180" y="705655"/>
            <a:ext cx="8316600" cy="214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 tooltip="" action="ppaction://hlinkfile"/>
              </a:rPr>
              <a:t>What’s new in EF Core 6?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 tooltip="" action="ppaction://hlinkfile"/>
              </a:rPr>
              <a:t>What’s new in EF Core 7?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5" tooltip="" action="ppaction://hlinkfile"/>
              </a:rPr>
              <a:t>What’s new in EF Core 8?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5" tooltip="" action="ppaction://hlinkfil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6" action="ppaction://hlinkfile"/>
              </a:rPr>
              <a:t>Plan for EF Core 9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7" tooltip="" action="ppaction://hlinkfil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7" tooltip="" action="ppaction://hlinkfile"/>
              </a:rPr>
              <a:t>How to improve data access perfomance in EF Core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7" tooltip="" action="ppaction://hlinkfil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8" tooltip="" action="ppaction://hlinkfile"/>
              </a:rPr>
              <a:t>Hierarchical Data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8" tooltip="" action="ppaction://hlinkfil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4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9" tooltip="" action="ppaction://hlinkfile"/>
              </a:rPr>
              <a:t>EF Core Performance</a:t>
            </a:r>
            <a:endParaRPr lang="en-US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0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DISCUSSION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4" name="Google Shape;424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1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02" name="Google Shape;102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Core?</a:t>
            </a:r>
            <a:endParaRPr sz="2000" b="1" i="0" u="none" strike="noStrike" cap="none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392125" y="781800"/>
            <a:ext cx="77568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Lightweight, Extensible, Open Source</a:t>
            </a:r>
            <a:r>
              <a:rPr lang="en-US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EF Core is a modern version of the classic Entity Framework, designed to be more lightweight and flexible.</a:t>
            </a:r>
            <a:endParaRPr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Object-Relational Mapper (O/RM)</a:t>
            </a:r>
            <a:r>
              <a:rPr lang="en-US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Allows .NET developers to work with a database using .NET objects and reducing the need for manual data-access code.</a:t>
            </a:r>
            <a:endParaRPr>
              <a:solidFill>
                <a:schemeClr val="dk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Database Support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: It supports many database engines, with the ability to query and save data using a model composed of entity classes and a context object</a:t>
            </a:r>
            <a:endParaRPr>
              <a:solidFill>
                <a:schemeClr val="dk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Cross-Platform</a:t>
            </a:r>
            <a:r>
              <a:rPr lang="en-US">
                <a:solidFill>
                  <a:schemeClr val="dk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Works across different platforms, making it versatile for various applications.</a:t>
            </a:r>
            <a:endParaRPr>
              <a:solidFill>
                <a:schemeClr val="dk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Migrations &amp; Model Creation</a:t>
            </a:r>
            <a:r>
              <a:rPr lang="en-US">
                <a:uFill>
                  <a:noFill/>
                </a:u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/>
              </a:rPr>
              <a:t>: EF Core uses migrations to evolve the database schema as the model changes, enabling the creation of a database from the model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 Queries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Utilizes Language Integrated Query (LINQ) for retrieving data.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Change Tracking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: EF Core automatically tracks changes made to instances of your entity classes and applies those changes to the database when SaveChanges() is called.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3600" b="1" i="0" u="none" strike="noStrike" cap="none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2c3ad739f94_0_1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17" name="Google Shape;117;g2c3ad739f94_0_1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g2c3ad739f94_0_1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19" name="Google Shape;119;g2c3ad739f94_0_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c3ad739f94_0_1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</a:t>
            </a: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’s new in </a:t>
            </a:r>
            <a:r>
              <a:rPr lang="en-US" sz="2000" b="1" i="0" u="none" strike="noStrike" cap="none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 i="0" u="none" strike="noStrike" cap="none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1" name="Google Shape;121;g2c3ad739f94_0_19"/>
          <p:cNvSpPr txBox="1"/>
          <p:nvPr/>
        </p:nvSpPr>
        <p:spPr>
          <a:xfrm>
            <a:off x="392125" y="781800"/>
            <a:ext cx="78465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SQL Server temporal tables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Migration Bundles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Pre-convention model configuration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Compiled models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Improved performance on TechEmpower Fortunes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Azure Cosmos DB provider enhancements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Improvements to scaffolding from an existing database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LINQ query enhancements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New mapping attributes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Model building improvements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DbContext factory improvements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Miscellaneous improvements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 panose="02000000000000000000"/>
              <a:buChar char="⮚"/>
            </a:pPr>
            <a:r>
              <a:rPr lang="en-US" sz="1200">
                <a:solidFill>
                  <a:srgbClr val="1F2328"/>
                </a:solidFill>
                <a:highlight>
                  <a:srgbClr val="FFFFFF"/>
                </a:highlight>
              </a:rPr>
              <a:t>Microsoft.Data.Sqlite 6.0</a:t>
            </a:r>
            <a:endParaRPr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2c3ad739f94_0_3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27" name="Google Shape;127;g2c3ad739f94_0_3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g2c3ad739f94_0_3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29" name="Google Shape;129;g2c3ad739f94_0_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c3ad739f94_0_3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1" name="Google Shape;131;g2c3ad739f94_0_3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emporal tables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2" name="Google Shape;132;g2c3ad739f94_0_30"/>
          <p:cNvSpPr txBox="1"/>
          <p:nvPr/>
        </p:nvSpPr>
        <p:spPr>
          <a:xfrm>
            <a:off x="382590" y="1260285"/>
            <a:ext cx="761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</a:t>
            </a:r>
            <a:r>
              <a:rPr lang="en-US" b="1"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mporal tables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automatically keep track of all the data ever stored in a table, even after that data has been updated or deleted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Historical data can be 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queried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, such as for 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auditing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, or </a:t>
            </a: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restored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33" name="Google Shape;133;g2c3ad739f94_0_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2700" y="2456923"/>
            <a:ext cx="6980599" cy="1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2c3ad739f94_0_25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39" name="Google Shape;139;g2c3ad739f94_0_25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g2c3ad739f94_0_25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41" name="Google Shape;141;g2c3ad739f94_0_2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c3ad739f94_0_25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g2c3ad739f94_0_259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Supported operators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44" name="Google Shape;144;g2c3ad739f94_0_2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69275" y="1110325"/>
            <a:ext cx="5442025" cy="2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c3ad739f94_0_259"/>
          <p:cNvSpPr txBox="1"/>
          <p:nvPr/>
        </p:nvSpPr>
        <p:spPr>
          <a:xfrm>
            <a:off x="382594" y="1260275"/>
            <a:ext cx="2787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TemperalAsOf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TemporalAll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TemporalFromTo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TemporalBetween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TemporalContainedIn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2c3ad739f94_0_14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51" name="Google Shape;151;g2c3ad739f94_0_14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c3ad739f94_0_14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53" name="Google Shape;153;g2c3ad739f94_0_1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c3ad739f94_0_14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 </a:t>
            </a:r>
            <a:r>
              <a:rPr lang="en-US" sz="2000" b="1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 Core 6?</a:t>
            </a:r>
            <a:endParaRPr sz="2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5" name="Google Shape;155;g2c3ad739f94_0_140"/>
          <p:cNvSpPr txBox="1"/>
          <p:nvPr/>
        </p:nvSpPr>
        <p:spPr>
          <a:xfrm>
            <a:off x="316800" y="710125"/>
            <a:ext cx="6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Migration Bundles</a:t>
            </a:r>
            <a:endParaRPr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g2c3ad739f94_0_140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</a:t>
            </a: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small executable containing migrations and the code needed to apply these migrations to the database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DevOps friendly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Char char="⮚"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Work with any providers that support migrations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57" name="Google Shape;157;g2c3ad739f94_0_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9538" y="2945250"/>
            <a:ext cx="6839825" cy="1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8222</Words>
  <Application>WPS Presentation</Application>
  <PresentationFormat/>
  <Paragraphs>298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>Arial</vt:lpstr>
      <vt:lpstr>Roboto Medium</vt:lpstr>
      <vt:lpstr>Roboto</vt:lpstr>
      <vt:lpstr>Roboto Black</vt:lpstr>
      <vt:lpstr>Roboto Light</vt:lpstr>
      <vt:lpstr>Noto Sans Symbols</vt:lpstr>
      <vt:lpstr>Segoe Print</vt:lpstr>
      <vt:lpstr>Courier New</vt:lpstr>
      <vt:lpstr>Microsoft YaHei</vt:lpstr>
      <vt:lpstr>Arial Unicode MS</vt:lpstr>
      <vt:lpstr>Roboto Mono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vu.truong</cp:lastModifiedBy>
  <cp:revision>1</cp:revision>
  <dcterms:created xsi:type="dcterms:W3CDTF">2024-04-08T04:07:23Z</dcterms:created>
  <dcterms:modified xsi:type="dcterms:W3CDTF">2024-04-08T04:07:23Z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6131B9B84C4E486A902285268C5981A8</vt:lpwstr>
  </property>
  <property fmtid="{D5CDD505-2E9C-101B-9397-08002B2CF9AE}" pid="3" name="KSOProductBuildVer">
    <vt:lpwstr>1033-12.2.0.13489</vt:lpwstr>
  </property>
</Properties>
</file>