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16.fntdata" ContentType="application/x-fontdata"/>
  <Override PartName="/ppt/fonts/font17.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62" r:id="rId6"/>
    <p:sldId id="259" r:id="rId7"/>
    <p:sldId id="264" r:id="rId8"/>
    <p:sldId id="258" r:id="rId9"/>
    <p:sldId id="263" r:id="rId10"/>
    <p:sldId id="268" r:id="rId11"/>
    <p:sldId id="269" r:id="rId12"/>
    <p:sldId id="272" r:id="rId13"/>
    <p:sldId id="266" r:id="rId14"/>
    <p:sldId id="267" r:id="rId15"/>
    <p:sldId id="270" r:id="rId16"/>
    <p:sldId id="265" r:id="rId17"/>
    <p:sldId id="273" r:id="rId18"/>
    <p:sldId id="260" r:id="rId19"/>
    <p:sldId id="261" r:id="rId20"/>
  </p:sldIdLst>
  <p:sldSz cx="9144000" cy="5143500" type="screen16x9"/>
  <p:notesSz cx="6858000" cy="9144000"/>
  <p:embeddedFontLst>
    <p:embeddedFont>
      <p:font typeface="Roboto" panose="02000000000000000000"/>
      <p:regular r:id="rId24"/>
      <p:bold r:id="rId25"/>
      <p:italic r:id="rId26"/>
      <p:boldItalic r:id="rId27"/>
    </p:embeddedFont>
    <p:embeddedFont>
      <p:font typeface="Roboto Light" panose="02000000000000000000"/>
      <p:regular r:id="rId28"/>
      <p:bold r:id="rId29"/>
      <p:italic r:id="rId30"/>
      <p:boldItalic r:id="rId31"/>
    </p:embeddedFont>
    <p:embeddedFont>
      <p:font typeface="Roboto Medium" panose="02000000000000000000"/>
      <p:regular r:id="rId32"/>
      <p:bold r:id="rId33"/>
      <p:italic r:id="rId34"/>
      <p:boldItalic r:id="rId35"/>
    </p:embeddedFont>
    <p:embeddedFont>
      <p:font typeface="Roboto Black" panose="02000000000000000000"/>
      <p:bold r:id="rId36"/>
    </p:embeddedFont>
    <p:embeddedFont>
      <p:font typeface="Roboto" panose="02000000000000000000" pitchFamily="2"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guide id="3" pos="72" userDrawn="1">
          <p15:clr>
            <a:srgbClr val="9AA0A6"/>
          </p15:clr>
        </p15:guide>
        <p15:guide id="4" orient="horz" pos="3195" userDrawn="1">
          <p15:clr>
            <a:srgbClr val="9AA0A6"/>
          </p15:clr>
        </p15:guide>
        <p15:guide id="5" pos="5688" userDrawn="1">
          <p15:clr>
            <a:srgbClr val="9AA0A6"/>
          </p15:clr>
        </p15:guide>
        <p15:guide id="6" orient="horz" pos="72" userDrawn="1">
          <p15:clr>
            <a:srgbClr val="9AA0A6"/>
          </p15:clr>
        </p15:guide>
        <p15:guide id="7" pos="288" userDrawn="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5BFF"/>
    <a:srgbClr val="0A25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92" d="100"/>
          <a:sy n="92" d="100"/>
        </p:scale>
        <p:origin x="67" y="1128"/>
      </p:cViewPr>
      <p:guideLst>
        <p:guide orient="horz" pos="1620"/>
        <p:guide pos="2880"/>
        <p:guide pos="72"/>
        <p:guide orient="horz" pos="3195"/>
        <p:guide pos="5688"/>
        <p:guide orient="horz" pos="72"/>
        <p:guide pos="28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3" Type="http://schemas.openxmlformats.org/officeDocument/2006/relationships/customXml" Target="../customXml/item3.xml"/><Relationship Id="rId42" Type="http://schemas.openxmlformats.org/officeDocument/2006/relationships/customXml" Target="../customXml/item2.xml"/><Relationship Id="rId41" Type="http://schemas.openxmlformats.org/officeDocument/2006/relationships/customXml" Target="../customXml/item1.xml"/><Relationship Id="rId40" Type="http://schemas.openxmlformats.org/officeDocument/2006/relationships/font" Target="fonts/font17.fntdata"/><Relationship Id="rId4" Type="http://schemas.openxmlformats.org/officeDocument/2006/relationships/notesMaster" Target="notesMasters/notesMaster1.xml"/><Relationship Id="rId39" Type="http://schemas.openxmlformats.org/officeDocument/2006/relationships/font" Target="fonts/font16.fntdata"/><Relationship Id="rId38" Type="http://schemas.openxmlformats.org/officeDocument/2006/relationships/font" Target="fonts/font15.fntdata"/><Relationship Id="rId37" Type="http://schemas.openxmlformats.org/officeDocument/2006/relationships/font" Target="fonts/font14.fntdata"/><Relationship Id="rId36" Type="http://schemas.openxmlformats.org/officeDocument/2006/relationships/font" Target="fonts/font13.fntdata"/><Relationship Id="rId35" Type="http://schemas.openxmlformats.org/officeDocument/2006/relationships/font" Target="fonts/font12.fntdata"/><Relationship Id="rId34" Type="http://schemas.openxmlformats.org/officeDocument/2006/relationships/font" Target="fonts/font11.fntdata"/><Relationship Id="rId33" Type="http://schemas.openxmlformats.org/officeDocument/2006/relationships/font" Target="fonts/font10.fntdata"/><Relationship Id="rId32" Type="http://schemas.openxmlformats.org/officeDocument/2006/relationships/font" Target="fonts/font9.fntdata"/><Relationship Id="rId31" Type="http://schemas.openxmlformats.org/officeDocument/2006/relationships/font" Target="fonts/font8.fntdata"/><Relationship Id="rId30" Type="http://schemas.openxmlformats.org/officeDocument/2006/relationships/font" Target="fonts/font7.fntdata"/><Relationship Id="rId3" Type="http://schemas.openxmlformats.org/officeDocument/2006/relationships/slide" Target="slides/slide1.xml"/><Relationship Id="rId29" Type="http://schemas.openxmlformats.org/officeDocument/2006/relationships/font" Target="fonts/font6.fntdata"/><Relationship Id="rId28" Type="http://schemas.openxmlformats.org/officeDocument/2006/relationships/font" Target="fonts/font5.fntdata"/><Relationship Id="rId27" Type="http://schemas.openxmlformats.org/officeDocument/2006/relationships/font" Target="fonts/font4.fntdata"/><Relationship Id="rId26" Type="http://schemas.openxmlformats.org/officeDocument/2006/relationships/font" Target="fonts/font3.fntdata"/><Relationship Id="rId25" Type="http://schemas.openxmlformats.org/officeDocument/2006/relationships/font" Target="fonts/font2.fntdata"/><Relationship Id="rId24" Type="http://schemas.openxmlformats.org/officeDocument/2006/relationships/font" Target="fonts/font1.fntdata"/><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8"/>
        <p:cNvGrpSpPr/>
        <p:nvPr/>
      </p:nvGrpSpPr>
      <p:grpSpPr>
        <a:xfrm>
          <a:off x="0" y="0"/>
          <a:ext cx="0" cy="0"/>
          <a:chOff x="0" y="0"/>
          <a:chExt cx="0" cy="0"/>
        </a:xfrm>
      </p:grpSpPr>
      <p:sp>
        <p:nvSpPr>
          <p:cNvPr id="89" name="Google Shape;89;g12330345b61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330345b61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8"/>
        <p:cNvGrpSpPr/>
        <p:nvPr/>
      </p:nvGrpSpPr>
      <p:grpSpPr>
        <a:xfrm>
          <a:off x="0" y="0"/>
          <a:ext cx="0" cy="0"/>
          <a:chOff x="0" y="0"/>
          <a:chExt cx="0" cy="0"/>
        </a:xfrm>
      </p:grpSpPr>
      <p:sp>
        <p:nvSpPr>
          <p:cNvPr id="89" name="Google Shape;89;g12330345b61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330345b61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5"/>
        <p:cNvGrpSpPr/>
        <p:nvPr/>
      </p:nvGrpSpPr>
      <p:grpSpPr>
        <a:xfrm>
          <a:off x="0" y="0"/>
          <a:ext cx="0" cy="0"/>
          <a:chOff x="0" y="0"/>
          <a:chExt cx="0" cy="0"/>
        </a:xfrm>
      </p:grpSpPr>
      <p:sp>
        <p:nvSpPr>
          <p:cNvPr id="106" name="Google Shape;106;g123574bb244_1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23574bb244_1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2"/>
        <p:cNvGrpSpPr/>
        <p:nvPr/>
      </p:nvGrpSpPr>
      <p:grpSpPr>
        <a:xfrm>
          <a:off x="0" y="0"/>
          <a:ext cx="0" cy="0"/>
          <a:chOff x="0" y="0"/>
          <a:chExt cx="0" cy="0"/>
        </a:xfrm>
      </p:grpSpPr>
      <p:sp>
        <p:nvSpPr>
          <p:cNvPr id="113" name="Google Shape;113;g123574bb24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23574bb24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9"/>
        <p:cNvGrpSpPr/>
        <p:nvPr/>
      </p:nvGrpSpPr>
      <p:grpSpPr>
        <a:xfrm>
          <a:off x="0" y="0"/>
          <a:ext cx="0" cy="0"/>
          <a:chOff x="0" y="0"/>
          <a:chExt cx="0" cy="0"/>
        </a:xfrm>
      </p:grpSpPr>
      <p:sp>
        <p:nvSpPr>
          <p:cNvPr id="60" name="Google Shape;60;g12330345b61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12330345b61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8"/>
        <p:cNvGrpSpPr/>
        <p:nvPr/>
      </p:nvGrpSpPr>
      <p:grpSpPr>
        <a:xfrm>
          <a:off x="0" y="0"/>
          <a:ext cx="0" cy="0"/>
          <a:chOff x="0" y="0"/>
          <a:chExt cx="0" cy="0"/>
        </a:xfrm>
      </p:grpSpPr>
      <p:sp>
        <p:nvSpPr>
          <p:cNvPr id="89" name="Google Shape;89;g12330345b61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330345b61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8"/>
        <p:cNvGrpSpPr/>
        <p:nvPr/>
      </p:nvGrpSpPr>
      <p:grpSpPr>
        <a:xfrm>
          <a:off x="0" y="0"/>
          <a:ext cx="0" cy="0"/>
          <a:chOff x="0" y="0"/>
          <a:chExt cx="0" cy="0"/>
        </a:xfrm>
      </p:grpSpPr>
      <p:sp>
        <p:nvSpPr>
          <p:cNvPr id="89" name="Google Shape;89;g12330345b61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330345b61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g12330345b6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2330345b6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3.xml"/><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3.xml"/><Relationship Id="rId2" Type="http://schemas.openxmlformats.org/officeDocument/2006/relationships/image" Target="../media/image6.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3.xml"/><Relationship Id="rId2" Type="http://schemas.openxmlformats.org/officeDocument/2006/relationships/image" Target="../media/image6.png"/><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4.xml"/><Relationship Id="rId7"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3.xml"/><Relationship Id="rId5" Type="http://schemas.openxmlformats.org/officeDocument/2006/relationships/hyperlink" Target="https://en.wikipedia.org/wiki/Stripe,_Inc." TargetMode="External"/><Relationship Id="rId4" Type="http://schemas.openxmlformats.org/officeDocument/2006/relationships/hyperlink" Target="https://docs.stripe.com/" TargetMode="External"/><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image" Target="../media/image17.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3.xml"/><Relationship Id="rId2" Type="http://schemas.openxmlformats.org/officeDocument/2006/relationships/image" Target="../media/image6.png"/><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3.xml"/><Relationship Id="rId2" Type="http://schemas.openxmlformats.org/officeDocument/2006/relationships/image" Target="../media/image6.png"/><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3.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3.xml"/><Relationship Id="rId2" Type="http://schemas.openxmlformats.org/officeDocument/2006/relationships/image" Target="../media/image6.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3.xml"/><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3.xml"/><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3.xml"/><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3.xml"/><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3.xml"/><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3.xml"/><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51B22"/>
        </a:solid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rotWithShape="1">
          <a:blip r:embed="rId1"/>
          <a:srcRect l="-17330" r="17330"/>
          <a:stretch>
            <a:fillRect/>
          </a:stretch>
        </p:blipFill>
        <p:spPr>
          <a:xfrm>
            <a:off x="150" y="0"/>
            <a:ext cx="9143700" cy="5143500"/>
          </a:xfrm>
          <a:prstGeom prst="rect">
            <a:avLst/>
          </a:prstGeom>
          <a:noFill/>
          <a:ln>
            <a:noFill/>
          </a:ln>
        </p:spPr>
      </p:pic>
      <p:pic>
        <p:nvPicPr>
          <p:cNvPr id="55" name="Google Shape;55;p13"/>
          <p:cNvPicPr preferRelativeResize="0"/>
          <p:nvPr/>
        </p:nvPicPr>
        <p:blipFill>
          <a:blip r:embed="rId2"/>
          <a:stretch>
            <a:fillRect/>
          </a:stretch>
        </p:blipFill>
        <p:spPr>
          <a:xfrm>
            <a:off x="114300" y="114299"/>
            <a:ext cx="2220452" cy="560500"/>
          </a:xfrm>
          <a:prstGeom prst="rect">
            <a:avLst/>
          </a:prstGeom>
          <a:noFill/>
          <a:ln>
            <a:noFill/>
          </a:ln>
        </p:spPr>
      </p:pic>
      <p:sp>
        <p:nvSpPr>
          <p:cNvPr id="56" name="Google Shape;56;p13"/>
          <p:cNvSpPr txBox="1"/>
          <p:nvPr/>
        </p:nvSpPr>
        <p:spPr>
          <a:xfrm>
            <a:off x="511050" y="1929188"/>
            <a:ext cx="53865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5400" b="1" dirty="0">
                <a:solidFill>
                  <a:schemeClr val="lt1"/>
                </a:solidFill>
                <a:latin typeface="Roboto" panose="02000000000000000000"/>
                <a:ea typeface="Roboto" panose="02000000000000000000"/>
                <a:cs typeface="Roboto" panose="02000000000000000000"/>
                <a:sym typeface="Roboto" panose="02000000000000000000"/>
              </a:rPr>
              <a:t>Stripe</a:t>
            </a:r>
            <a:endParaRPr sz="5400" b="1" dirty="0">
              <a:solidFill>
                <a:schemeClr val="lt1"/>
              </a:solidFill>
              <a:latin typeface="Roboto" panose="02000000000000000000"/>
              <a:ea typeface="Roboto" panose="02000000000000000000"/>
              <a:cs typeface="Roboto" panose="02000000000000000000"/>
              <a:sym typeface="Roboto" panose="02000000000000000000"/>
            </a:endParaRPr>
          </a:p>
        </p:txBody>
      </p:sp>
      <p:sp>
        <p:nvSpPr>
          <p:cNvPr id="57" name="Google Shape;57;p13"/>
          <p:cNvSpPr txBox="1"/>
          <p:nvPr/>
        </p:nvSpPr>
        <p:spPr>
          <a:xfrm>
            <a:off x="637875" y="2945000"/>
            <a:ext cx="4646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dirty="0">
                <a:solidFill>
                  <a:schemeClr val="lt1"/>
                </a:solidFill>
                <a:latin typeface="Roboto Light" panose="02000000000000000000"/>
                <a:ea typeface="Roboto Light" panose="02000000000000000000"/>
                <a:cs typeface="Roboto Light" panose="02000000000000000000"/>
                <a:sym typeface="Roboto Light" panose="02000000000000000000"/>
              </a:rPr>
              <a:t>Author: Phat.Tran</a:t>
            </a:r>
            <a:endParaRPr dirty="0">
              <a:solidFill>
                <a:schemeClr val="lt1"/>
              </a:solidFill>
              <a:latin typeface="Roboto Light" panose="02000000000000000000"/>
              <a:ea typeface="Roboto Light" panose="02000000000000000000"/>
              <a:cs typeface="Roboto Light" panose="02000000000000000000"/>
              <a:sym typeface="Roboto Light" panose="02000000000000000000"/>
            </a:endParaRPr>
          </a:p>
        </p:txBody>
      </p:sp>
      <p:sp>
        <p:nvSpPr>
          <p:cNvPr id="58" name="Google Shape;58;p13"/>
          <p:cNvSpPr txBox="1"/>
          <p:nvPr/>
        </p:nvSpPr>
        <p:spPr>
          <a:xfrm>
            <a:off x="637875" y="4506150"/>
            <a:ext cx="1032600" cy="36576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dirty="0">
                <a:solidFill>
                  <a:schemeClr val="lt1"/>
                </a:solidFill>
                <a:latin typeface="Roboto Medium" panose="02000000000000000000"/>
                <a:ea typeface="Roboto Medium" panose="02000000000000000000"/>
                <a:cs typeface="Roboto Medium" panose="02000000000000000000"/>
                <a:sym typeface="Roboto Medium" panose="02000000000000000000"/>
              </a:rPr>
              <a:t>1</a:t>
            </a:r>
            <a:r>
              <a:rPr lang="en-US" altLang="en-GB" sz="1200" dirty="0">
                <a:solidFill>
                  <a:schemeClr val="lt1"/>
                </a:solidFill>
                <a:latin typeface="Roboto Medium" panose="02000000000000000000"/>
                <a:ea typeface="Roboto Medium" panose="02000000000000000000"/>
                <a:cs typeface="Roboto Medium" panose="02000000000000000000"/>
                <a:sym typeface="Roboto Medium" panose="02000000000000000000"/>
              </a:rPr>
              <a:t>2</a:t>
            </a:r>
            <a:r>
              <a:rPr lang="en-GB" sz="1200" dirty="0">
                <a:solidFill>
                  <a:schemeClr val="lt1"/>
                </a:solidFill>
                <a:latin typeface="Roboto Medium" panose="02000000000000000000"/>
                <a:ea typeface="Roboto Medium" panose="02000000000000000000"/>
                <a:cs typeface="Roboto Medium" panose="02000000000000000000"/>
                <a:sym typeface="Roboto Medium" panose="02000000000000000000"/>
              </a:rPr>
              <a:t>/2024</a:t>
            </a:r>
            <a:endParaRPr sz="1200" dirty="0">
              <a:solidFill>
                <a:schemeClr val="lt1"/>
              </a:solidFill>
              <a:latin typeface="Roboto Medium" panose="02000000000000000000"/>
              <a:ea typeface="Roboto Medium" panose="02000000000000000000"/>
              <a:cs typeface="Roboto Medium" panose="02000000000000000000"/>
              <a:sym typeface="Roboto Medium" panose="0200000000000000000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1"/>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02" name="Google Shape;102;p16"/>
          <p:cNvPicPr preferRelativeResize="0"/>
          <p:nvPr/>
        </p:nvPicPr>
        <p:blipFill>
          <a:blip r:embed="rId2"/>
          <a:stretch>
            <a:fillRect/>
          </a:stretch>
        </p:blipFill>
        <p:spPr>
          <a:xfrm>
            <a:off x="114300" y="167250"/>
            <a:ext cx="202499" cy="440248"/>
          </a:xfrm>
          <a:prstGeom prst="rect">
            <a:avLst/>
          </a:prstGeom>
          <a:noFill/>
          <a:ln>
            <a:noFill/>
          </a:ln>
        </p:spPr>
      </p:pic>
      <p:sp>
        <p:nvSpPr>
          <p:cNvPr id="103" name="Google Shape;103;p16"/>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dirty="0">
                <a:solidFill>
                  <a:srgbClr val="8DC63F"/>
                </a:solidFill>
                <a:latin typeface="Roboto" panose="02000000000000000000"/>
                <a:ea typeface="Roboto" panose="02000000000000000000"/>
                <a:cs typeface="Roboto" panose="02000000000000000000"/>
                <a:sym typeface="Roboto" panose="02000000000000000000"/>
              </a:rPr>
              <a:t>Why choose Stripe?</a:t>
            </a:r>
            <a:endParaRPr lang="en-US" sz="2000" b="1" dirty="0">
              <a:solidFill>
                <a:srgbClr val="8DC63F"/>
              </a:solidFill>
              <a:latin typeface="Roboto" panose="02000000000000000000"/>
              <a:ea typeface="Roboto" panose="02000000000000000000"/>
              <a:cs typeface="Roboto" panose="02000000000000000000"/>
              <a:sym typeface="Roboto" panose="02000000000000000000"/>
            </a:endParaRPr>
          </a:p>
        </p:txBody>
      </p:sp>
      <p:pic>
        <p:nvPicPr>
          <p:cNvPr id="6" name="Picture 5"/>
          <p:cNvPicPr>
            <a:picLocks noChangeAspect="1"/>
          </p:cNvPicPr>
          <p:nvPr/>
        </p:nvPicPr>
        <p:blipFill>
          <a:blip r:embed="rId3"/>
          <a:stretch>
            <a:fillRect/>
          </a:stretch>
        </p:blipFill>
        <p:spPr>
          <a:xfrm>
            <a:off x="1388837" y="654055"/>
            <a:ext cx="6366325" cy="401504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5"/>
          <p:cNvPicPr preferRelativeResize="0"/>
          <p:nvPr/>
        </p:nvPicPr>
        <p:blipFill rotWithShape="1">
          <a:blip r:embed="rId1"/>
          <a:srcRect/>
          <a:stretch>
            <a:fillRect/>
          </a:stretch>
        </p:blipFill>
        <p:spPr>
          <a:xfrm>
            <a:off x="225" y="0"/>
            <a:ext cx="9143700" cy="5143500"/>
          </a:xfrm>
          <a:prstGeom prst="rect">
            <a:avLst/>
          </a:prstGeom>
          <a:noFill/>
          <a:ln>
            <a:noFill/>
          </a:ln>
        </p:spPr>
      </p:pic>
      <p:pic>
        <p:nvPicPr>
          <p:cNvPr id="93" name="Google Shape;93;p15"/>
          <p:cNvPicPr preferRelativeResize="0"/>
          <p:nvPr/>
        </p:nvPicPr>
        <p:blipFill>
          <a:blip r:embed="rId2"/>
          <a:stretch>
            <a:fillRect/>
          </a:stretch>
        </p:blipFill>
        <p:spPr>
          <a:xfrm>
            <a:off x="114300" y="4689483"/>
            <a:ext cx="1518224" cy="383150"/>
          </a:xfrm>
          <a:prstGeom prst="rect">
            <a:avLst/>
          </a:prstGeom>
          <a:noFill/>
          <a:ln>
            <a:noFill/>
          </a:ln>
        </p:spPr>
      </p:pic>
      <p:sp>
        <p:nvSpPr>
          <p:cNvPr id="94" name="Google Shape;94;p15"/>
          <p:cNvSpPr txBox="1"/>
          <p:nvPr/>
        </p:nvSpPr>
        <p:spPr>
          <a:xfrm>
            <a:off x="357300" y="2202312"/>
            <a:ext cx="5353200" cy="129263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600" b="1" dirty="0">
                <a:solidFill>
                  <a:srgbClr val="151B22"/>
                </a:solidFill>
                <a:latin typeface="Roboto" panose="02000000000000000000"/>
                <a:ea typeface="Roboto" panose="02000000000000000000"/>
                <a:cs typeface="Roboto" panose="02000000000000000000"/>
                <a:sym typeface="Roboto" panose="02000000000000000000"/>
              </a:rPr>
              <a:t>Comparing key features &amp; pricing</a:t>
            </a:r>
            <a:endParaRPr sz="3600" b="1" dirty="0">
              <a:solidFill>
                <a:srgbClr val="151B22"/>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1"/>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02" name="Google Shape;102;p16"/>
          <p:cNvPicPr preferRelativeResize="0"/>
          <p:nvPr/>
        </p:nvPicPr>
        <p:blipFill>
          <a:blip r:embed="rId2"/>
          <a:stretch>
            <a:fillRect/>
          </a:stretch>
        </p:blipFill>
        <p:spPr>
          <a:xfrm>
            <a:off x="114300" y="167250"/>
            <a:ext cx="202499" cy="440248"/>
          </a:xfrm>
          <a:prstGeom prst="rect">
            <a:avLst/>
          </a:prstGeom>
          <a:noFill/>
          <a:ln>
            <a:noFill/>
          </a:ln>
        </p:spPr>
      </p:pic>
      <p:sp>
        <p:nvSpPr>
          <p:cNvPr id="103" name="Google Shape;103;p16"/>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dirty="0">
                <a:solidFill>
                  <a:srgbClr val="8DC63F"/>
                </a:solidFill>
                <a:latin typeface="Roboto" panose="02000000000000000000"/>
                <a:ea typeface="Roboto" panose="02000000000000000000"/>
                <a:cs typeface="Roboto" panose="02000000000000000000"/>
                <a:sym typeface="Roboto" panose="02000000000000000000"/>
              </a:rPr>
              <a:t>Pricing &amp; Comparing</a:t>
            </a:r>
            <a:endParaRPr lang="en-US" sz="2000" b="1" dirty="0">
              <a:solidFill>
                <a:srgbClr val="8DC63F"/>
              </a:solidFill>
              <a:latin typeface="Roboto" panose="02000000000000000000"/>
              <a:ea typeface="Roboto" panose="02000000000000000000"/>
              <a:cs typeface="Roboto" panose="02000000000000000000"/>
              <a:sym typeface="Roboto" panose="02000000000000000000"/>
            </a:endParaRPr>
          </a:p>
        </p:txBody>
      </p:sp>
      <p:graphicFrame>
        <p:nvGraphicFramePr>
          <p:cNvPr id="2" name="Table 1"/>
          <p:cNvGraphicFramePr>
            <a:graphicFrameLocks noGrp="1"/>
          </p:cNvGraphicFramePr>
          <p:nvPr/>
        </p:nvGraphicFramePr>
        <p:xfrm>
          <a:off x="316798" y="607499"/>
          <a:ext cx="8434200" cy="4109440"/>
        </p:xfrm>
        <a:graphic>
          <a:graphicData uri="http://schemas.openxmlformats.org/drawingml/2006/table">
            <a:tbl>
              <a:tblPr firstRow="1" bandRow="1">
                <a:effectLst>
                  <a:outerShdw blurRad="50800" dist="50800" algn="ctr" rotWithShape="0">
                    <a:srgbClr val="000000">
                      <a:alpha val="43137"/>
                    </a:srgbClr>
                  </a:outerShdw>
                </a:effectLst>
                <a:tableStyleId>{5C22544A-7EE6-4342-B048-85BDC9FD1C3A}</a:tableStyleId>
              </a:tblPr>
              <a:tblGrid>
                <a:gridCol w="1470437"/>
                <a:gridCol w="2344188"/>
                <a:gridCol w="2136370"/>
                <a:gridCol w="2483205"/>
              </a:tblGrid>
              <a:tr h="284774">
                <a:tc>
                  <a:txBody>
                    <a:bodyPr/>
                    <a:lstStyle/>
                    <a:p>
                      <a:pPr algn="l"/>
                      <a:r>
                        <a:rPr lang="en-US" sz="1300" dirty="0">
                          <a:solidFill>
                            <a:schemeClr val="bg1"/>
                          </a:solidFill>
                          <a:latin typeface="Roboto" panose="02000000000000000000" pitchFamily="2" charset="0"/>
                          <a:ea typeface="Roboto" panose="02000000000000000000" pitchFamily="2" charset="0"/>
                          <a:cs typeface="Roboto" panose="02000000000000000000" pitchFamily="2" charset="0"/>
                        </a:rPr>
                        <a:t>Feature/Provider</a:t>
                      </a:r>
                      <a:endParaRPr lang="en-US" sz="1300" dirty="0">
                        <a:solidFill>
                          <a:schemeClr val="bg1"/>
                        </a:solidFill>
                        <a:latin typeface="Roboto" panose="02000000000000000000" pitchFamily="2" charset="0"/>
                        <a:ea typeface="Roboto" panose="02000000000000000000" pitchFamily="2" charset="0"/>
                        <a:cs typeface="Roboto" panose="02000000000000000000" pitchFamily="2" charset="0"/>
                      </a:endParaRPr>
                    </a:p>
                  </a:txBody>
                  <a:tcPr>
                    <a:solidFill>
                      <a:schemeClr val="accent4">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300" dirty="0">
                          <a:solidFill>
                            <a:srgbClr val="365BFF"/>
                          </a:solidFill>
                          <a:latin typeface="Roboto" panose="02000000000000000000" pitchFamily="2" charset="0"/>
                          <a:ea typeface="Roboto" panose="02000000000000000000" pitchFamily="2" charset="0"/>
                          <a:cs typeface="Roboto" panose="02000000000000000000" pitchFamily="2" charset="0"/>
                        </a:rPr>
                        <a:t>Stripe</a:t>
                      </a:r>
                      <a:endParaRPr lang="en-US" sz="1300" dirty="0">
                        <a:solidFill>
                          <a:srgbClr val="365BFF"/>
                        </a:solidFill>
                        <a:latin typeface="Roboto" panose="02000000000000000000" pitchFamily="2" charset="0"/>
                        <a:ea typeface="Roboto" panose="02000000000000000000" pitchFamily="2" charset="0"/>
                        <a:cs typeface="Roboto" panose="02000000000000000000" pitchFamily="2" charset="0"/>
                      </a:endParaRPr>
                    </a:p>
                  </a:txBody>
                  <a:tcPr>
                    <a:solidFill>
                      <a:schemeClr val="accent4">
                        <a:lumMod val="60000"/>
                        <a:lumOff val="40000"/>
                      </a:schemeClr>
                    </a:solidFill>
                  </a:tcPr>
                </a:tc>
                <a:tc>
                  <a:txBody>
                    <a:bodyPr/>
                    <a:lstStyle/>
                    <a:p>
                      <a:pPr algn="l"/>
                      <a:r>
                        <a:rPr lang="en-US" sz="1300" dirty="0">
                          <a:solidFill>
                            <a:schemeClr val="bg1"/>
                          </a:solidFill>
                          <a:latin typeface="Roboto" panose="02000000000000000000" pitchFamily="2" charset="0"/>
                          <a:ea typeface="Roboto" panose="02000000000000000000" pitchFamily="2" charset="0"/>
                          <a:cs typeface="Roboto" panose="02000000000000000000" pitchFamily="2" charset="0"/>
                        </a:rPr>
                        <a:t>Square</a:t>
                      </a:r>
                      <a:endParaRPr lang="en-US" sz="1300" dirty="0">
                        <a:solidFill>
                          <a:schemeClr val="bg1"/>
                        </a:solidFill>
                        <a:latin typeface="Roboto" panose="02000000000000000000" pitchFamily="2" charset="0"/>
                        <a:ea typeface="Roboto" panose="02000000000000000000" pitchFamily="2" charset="0"/>
                        <a:cs typeface="Roboto" panose="02000000000000000000" pitchFamily="2" charset="0"/>
                      </a:endParaRPr>
                    </a:p>
                  </a:txBody>
                  <a:tcPr>
                    <a:solidFill>
                      <a:schemeClr val="accent4">
                        <a:lumMod val="60000"/>
                        <a:lumOff val="40000"/>
                      </a:schemeClr>
                    </a:solidFill>
                  </a:tcPr>
                </a:tc>
                <a:tc>
                  <a:txBody>
                    <a:bodyPr/>
                    <a:lstStyle/>
                    <a:p>
                      <a:pPr algn="l"/>
                      <a:r>
                        <a:rPr lang="en-US" sz="1300" dirty="0">
                          <a:latin typeface="Roboto" panose="02000000000000000000" pitchFamily="2" charset="0"/>
                          <a:ea typeface="Roboto" panose="02000000000000000000" pitchFamily="2" charset="0"/>
                          <a:cs typeface="Roboto" panose="02000000000000000000" pitchFamily="2" charset="0"/>
                        </a:rPr>
                        <a:t>PayPal</a:t>
                      </a:r>
                      <a:endParaRPr lang="en-US" sz="1300" dirty="0">
                        <a:latin typeface="Roboto" panose="02000000000000000000" pitchFamily="2" charset="0"/>
                        <a:ea typeface="Roboto" panose="02000000000000000000" pitchFamily="2" charset="0"/>
                        <a:cs typeface="Roboto" panose="02000000000000000000" pitchFamily="2" charset="0"/>
                      </a:endParaRPr>
                    </a:p>
                  </a:txBody>
                  <a:tcPr>
                    <a:solidFill>
                      <a:schemeClr val="accent4">
                        <a:lumMod val="60000"/>
                        <a:lumOff val="40000"/>
                      </a:schemeClr>
                    </a:solidFill>
                  </a:tcPr>
                </a:tc>
              </a:tr>
              <a:tr h="534818">
                <a:tc>
                  <a:txBody>
                    <a:bodyPr/>
                    <a:lstStyle/>
                    <a:p>
                      <a:r>
                        <a:rPr lang="en-US" sz="1000" dirty="0">
                          <a:latin typeface="Roboto" panose="02000000000000000000" pitchFamily="2" charset="0"/>
                          <a:ea typeface="Roboto" panose="02000000000000000000" pitchFamily="2" charset="0"/>
                          <a:cs typeface="Roboto" panose="02000000000000000000" pitchFamily="2" charset="0"/>
                        </a:rPr>
                        <a:t>Transaction Fees</a:t>
                      </a:r>
                      <a:endParaRPr lang="en-US" sz="1000" dirty="0">
                        <a:latin typeface="Roboto" panose="02000000000000000000" pitchFamily="2" charset="0"/>
                        <a:ea typeface="Roboto" panose="02000000000000000000" pitchFamily="2" charset="0"/>
                        <a:cs typeface="Roboto" panose="02000000000000000000" pitchFamily="2" charset="0"/>
                      </a:endParaRPr>
                    </a:p>
                  </a:txBody>
                  <a:tcPr/>
                </a:tc>
                <a:tc>
                  <a:txBody>
                    <a:bodyPr/>
                    <a:lstStyle/>
                    <a:p>
                      <a:r>
                        <a:rPr lang="en-US" sz="1000" dirty="0">
                          <a:latin typeface="Roboto" panose="02000000000000000000" pitchFamily="2" charset="0"/>
                          <a:ea typeface="Roboto" panose="02000000000000000000" pitchFamily="2" charset="0"/>
                          <a:cs typeface="Roboto" panose="02000000000000000000" pitchFamily="2" charset="0"/>
                        </a:rPr>
                        <a:t>2.9% + $0.30/ Transaction</a:t>
                      </a:r>
                      <a:endParaRPr lang="en-US" sz="1000" dirty="0">
                        <a:latin typeface="Roboto" panose="02000000000000000000" pitchFamily="2" charset="0"/>
                        <a:ea typeface="Roboto" panose="02000000000000000000" pitchFamily="2" charset="0"/>
                        <a:cs typeface="Roboto" panose="02000000000000000000" pitchFamily="2" charset="0"/>
                      </a:endParaRPr>
                    </a:p>
                  </a:txBody>
                  <a:tcPr/>
                </a:tc>
                <a:tc>
                  <a:txBody>
                    <a:bodyPr/>
                    <a:lstStyle/>
                    <a:p>
                      <a:r>
                        <a:rPr lang="en-US" sz="1000" dirty="0">
                          <a:latin typeface="Roboto" panose="02000000000000000000" pitchFamily="2" charset="0"/>
                          <a:ea typeface="Roboto" panose="02000000000000000000" pitchFamily="2" charset="0"/>
                          <a:cs typeface="Roboto" panose="02000000000000000000" pitchFamily="2" charset="0"/>
                        </a:rPr>
                        <a:t>2.9% + $0.30/ Online transaction</a:t>
                      </a:r>
                      <a:endParaRPr lang="en-US" sz="1000" dirty="0">
                        <a:latin typeface="Roboto" panose="02000000000000000000" pitchFamily="2" charset="0"/>
                        <a:ea typeface="Roboto" panose="02000000000000000000" pitchFamily="2" charset="0"/>
                        <a:cs typeface="Roboto" panose="02000000000000000000" pitchFamily="2" charset="0"/>
                      </a:endParaRPr>
                    </a:p>
                    <a:p>
                      <a:r>
                        <a:rPr lang="en-US" sz="1000" dirty="0">
                          <a:latin typeface="Roboto" panose="02000000000000000000" pitchFamily="2" charset="0"/>
                          <a:ea typeface="Roboto" panose="02000000000000000000" pitchFamily="2" charset="0"/>
                          <a:cs typeface="Roboto" panose="02000000000000000000" pitchFamily="2" charset="0"/>
                        </a:rPr>
                        <a:t>2.6% + $0.10 / Swipe</a:t>
                      </a:r>
                      <a:endParaRPr lang="en-US" sz="1000" dirty="0">
                        <a:latin typeface="Roboto" panose="02000000000000000000" pitchFamily="2" charset="0"/>
                        <a:ea typeface="Roboto" panose="02000000000000000000" pitchFamily="2" charset="0"/>
                        <a:cs typeface="Roboto" panose="02000000000000000000" pitchFamily="2" charset="0"/>
                      </a:endParaRPr>
                    </a:p>
                  </a:txBody>
                  <a:tcPr/>
                </a:tc>
                <a:tc>
                  <a:txBody>
                    <a:bodyPr/>
                    <a:lstStyle/>
                    <a:p>
                      <a:r>
                        <a:rPr lang="en-US" sz="1000" dirty="0">
                          <a:latin typeface="Roboto" panose="02000000000000000000" pitchFamily="2" charset="0"/>
                          <a:ea typeface="Roboto" panose="02000000000000000000" pitchFamily="2" charset="0"/>
                          <a:cs typeface="Roboto" panose="02000000000000000000" pitchFamily="2" charset="0"/>
                        </a:rPr>
                        <a:t>2.9% + $0.30/ Transaction</a:t>
                      </a:r>
                      <a:endParaRPr lang="en-US" sz="1000" dirty="0">
                        <a:latin typeface="Roboto" panose="02000000000000000000" pitchFamily="2" charset="0"/>
                        <a:ea typeface="Roboto" panose="02000000000000000000" pitchFamily="2" charset="0"/>
                        <a:cs typeface="Roboto" panose="02000000000000000000" pitchFamily="2" charset="0"/>
                      </a:endParaRPr>
                    </a:p>
                  </a:txBody>
                  <a:tcPr/>
                </a:tc>
              </a:tr>
              <a:tr h="239810">
                <a:tc>
                  <a:txBody>
                    <a:bodyPr/>
                    <a:lstStyle/>
                    <a:p>
                      <a:r>
                        <a:rPr lang="en-US" sz="1000" dirty="0">
                          <a:latin typeface="Roboto" panose="02000000000000000000" pitchFamily="2" charset="0"/>
                          <a:ea typeface="Roboto" panose="02000000000000000000" pitchFamily="2" charset="0"/>
                          <a:cs typeface="Roboto" panose="02000000000000000000" pitchFamily="2" charset="0"/>
                        </a:rPr>
                        <a:t>Monthly Fees</a:t>
                      </a:r>
                      <a:endParaRPr lang="en-US" sz="1000" dirty="0">
                        <a:latin typeface="Roboto" panose="02000000000000000000" pitchFamily="2" charset="0"/>
                        <a:ea typeface="Roboto" panose="02000000000000000000" pitchFamily="2" charset="0"/>
                        <a:cs typeface="Roboto" panose="02000000000000000000" pitchFamily="2" charset="0"/>
                      </a:endParaRPr>
                    </a:p>
                  </a:txBody>
                  <a:tcPr/>
                </a:tc>
                <a:tc>
                  <a:txBody>
                    <a:bodyPr/>
                    <a:lstStyle/>
                    <a:p>
                      <a:r>
                        <a:rPr lang="en-US" sz="1000" dirty="0">
                          <a:latin typeface="Roboto" panose="02000000000000000000" pitchFamily="2" charset="0"/>
                          <a:ea typeface="Roboto" panose="02000000000000000000" pitchFamily="2" charset="0"/>
                          <a:cs typeface="Roboto" panose="02000000000000000000" pitchFamily="2" charset="0"/>
                        </a:rPr>
                        <a:t>None</a:t>
                      </a:r>
                      <a:endParaRPr lang="en-US" sz="1000" dirty="0">
                        <a:latin typeface="Roboto" panose="02000000000000000000" pitchFamily="2" charset="0"/>
                        <a:ea typeface="Roboto" panose="02000000000000000000" pitchFamily="2" charset="0"/>
                        <a:cs typeface="Roboto" panose="02000000000000000000" pitchFamily="2" charset="0"/>
                      </a:endParaRPr>
                    </a:p>
                  </a:txBody>
                  <a:tcPr/>
                </a:tc>
                <a:tc>
                  <a:txBody>
                    <a:bodyPr/>
                    <a:lstStyle/>
                    <a:p>
                      <a:r>
                        <a:rPr lang="en-US" sz="1000" dirty="0">
                          <a:latin typeface="Roboto" panose="02000000000000000000" pitchFamily="2" charset="0"/>
                          <a:ea typeface="Roboto" panose="02000000000000000000" pitchFamily="2" charset="0"/>
                          <a:cs typeface="Roboto" panose="02000000000000000000" pitchFamily="2" charset="0"/>
                        </a:rPr>
                        <a:t>None</a:t>
                      </a:r>
                      <a:endParaRPr lang="en-US" sz="1000" dirty="0">
                        <a:latin typeface="Roboto" panose="02000000000000000000" pitchFamily="2" charset="0"/>
                        <a:ea typeface="Roboto" panose="02000000000000000000" pitchFamily="2" charset="0"/>
                        <a:cs typeface="Roboto" panose="02000000000000000000" pitchFamily="2" charset="0"/>
                      </a:endParaRPr>
                    </a:p>
                  </a:txBody>
                  <a:tcPr/>
                </a:tc>
                <a:tc>
                  <a:txBody>
                    <a:bodyPr/>
                    <a:lstStyle/>
                    <a:p>
                      <a:r>
                        <a:rPr lang="en-US" sz="1000" dirty="0">
                          <a:latin typeface="Roboto" panose="02000000000000000000" pitchFamily="2" charset="0"/>
                          <a:ea typeface="Roboto" panose="02000000000000000000" pitchFamily="2" charset="0"/>
                          <a:cs typeface="Roboto" panose="02000000000000000000" pitchFamily="2" charset="0"/>
                        </a:rPr>
                        <a:t>None</a:t>
                      </a:r>
                      <a:endParaRPr lang="en-US" sz="1000" dirty="0">
                        <a:latin typeface="Roboto" panose="02000000000000000000" pitchFamily="2" charset="0"/>
                        <a:ea typeface="Roboto" panose="02000000000000000000" pitchFamily="2" charset="0"/>
                        <a:cs typeface="Roboto" panose="02000000000000000000" pitchFamily="2" charset="0"/>
                      </a:endParaRPr>
                    </a:p>
                  </a:txBody>
                  <a:tcPr/>
                </a:tc>
              </a:tr>
              <a:tr h="534818">
                <a:tc>
                  <a:txBody>
                    <a:bodyPr/>
                    <a:lstStyle/>
                    <a:p>
                      <a:r>
                        <a:rPr lang="en-US" sz="1000" dirty="0">
                          <a:latin typeface="Roboto" panose="02000000000000000000" pitchFamily="2" charset="0"/>
                          <a:ea typeface="Roboto" panose="02000000000000000000" pitchFamily="2" charset="0"/>
                          <a:cs typeface="Roboto" panose="02000000000000000000" pitchFamily="2" charset="0"/>
                        </a:rPr>
                        <a:t>Supported Payments</a:t>
                      </a:r>
                      <a:endParaRPr lang="en-US" sz="1000" dirty="0">
                        <a:latin typeface="Roboto" panose="02000000000000000000" pitchFamily="2" charset="0"/>
                        <a:ea typeface="Roboto" panose="02000000000000000000" pitchFamily="2" charset="0"/>
                        <a:cs typeface="Roboto" panose="02000000000000000000" pitchFamily="2" charset="0"/>
                      </a:endParaRPr>
                    </a:p>
                  </a:txBody>
                  <a:tcPr/>
                </a:tc>
                <a:tc>
                  <a:txBody>
                    <a:bodyPr/>
                    <a:lstStyle/>
                    <a:p>
                      <a:r>
                        <a:rPr lang="en-US" sz="1000" dirty="0">
                          <a:latin typeface="Roboto" panose="02000000000000000000" pitchFamily="2" charset="0"/>
                          <a:ea typeface="Roboto" panose="02000000000000000000" pitchFamily="2" charset="0"/>
                          <a:cs typeface="Roboto" panose="02000000000000000000" pitchFamily="2" charset="0"/>
                        </a:rPr>
                        <a:t>Credit/Debit cards, Bank Cards, ACH, Digital Wallets, etc.</a:t>
                      </a:r>
                      <a:endParaRPr lang="en-US" sz="1000" dirty="0">
                        <a:latin typeface="Roboto" panose="02000000000000000000" pitchFamily="2" charset="0"/>
                        <a:ea typeface="Roboto" panose="02000000000000000000" pitchFamily="2" charset="0"/>
                        <a:cs typeface="Roboto" panose="02000000000000000000" pitchFamily="2" charset="0"/>
                      </a:endParaRPr>
                    </a:p>
                  </a:txBody>
                  <a:tcPr/>
                </a:tc>
                <a:tc>
                  <a:txBody>
                    <a:bodyPr/>
                    <a:lstStyle/>
                    <a:p>
                      <a:r>
                        <a:rPr lang="en-US" sz="1000" dirty="0">
                          <a:latin typeface="Roboto" panose="02000000000000000000" pitchFamily="2" charset="0"/>
                          <a:ea typeface="Roboto" panose="02000000000000000000" pitchFamily="2" charset="0"/>
                          <a:cs typeface="Roboto" panose="02000000000000000000" pitchFamily="2" charset="0"/>
                        </a:rPr>
                        <a:t>Credit/Debit cards, Digital Wallets, Cash App, Hardware, etc.</a:t>
                      </a:r>
                      <a:endParaRPr lang="en-US" sz="1000" dirty="0">
                        <a:latin typeface="Roboto" panose="02000000000000000000" pitchFamily="2" charset="0"/>
                        <a:ea typeface="Roboto" panose="02000000000000000000" pitchFamily="2" charset="0"/>
                        <a:cs typeface="Roboto" panose="02000000000000000000" pitchFamily="2" charset="0"/>
                      </a:endParaRPr>
                    </a:p>
                  </a:txBody>
                  <a:tcPr/>
                </a:tc>
                <a:tc>
                  <a:txBody>
                    <a:bodyPr/>
                    <a:lstStyle/>
                    <a:p>
                      <a:r>
                        <a:rPr lang="en-US" sz="1000" dirty="0">
                          <a:latin typeface="Roboto" panose="02000000000000000000" pitchFamily="2" charset="0"/>
                          <a:ea typeface="Roboto" panose="02000000000000000000" pitchFamily="2" charset="0"/>
                          <a:cs typeface="Roboto" panose="02000000000000000000" pitchFamily="2" charset="0"/>
                        </a:rPr>
                        <a:t>Credit/Debit cards, PayPal Credit, ACH, Digital Wallets, QR Codes, etc.</a:t>
                      </a:r>
                      <a:endParaRPr lang="en-US" sz="1000" dirty="0">
                        <a:latin typeface="Roboto" panose="02000000000000000000" pitchFamily="2" charset="0"/>
                        <a:ea typeface="Roboto" panose="02000000000000000000" pitchFamily="2" charset="0"/>
                        <a:cs typeface="Roboto" panose="02000000000000000000" pitchFamily="2" charset="0"/>
                      </a:endParaRPr>
                    </a:p>
                  </a:txBody>
                  <a:tcPr/>
                </a:tc>
              </a:tr>
              <a:tr h="239810">
                <a:tc>
                  <a:txBody>
                    <a:bodyPr/>
                    <a:lstStyle/>
                    <a:p>
                      <a:r>
                        <a:rPr lang="en-US" sz="1000" dirty="0">
                          <a:latin typeface="Roboto" panose="02000000000000000000" pitchFamily="2" charset="0"/>
                          <a:ea typeface="Roboto" panose="02000000000000000000" pitchFamily="2" charset="0"/>
                          <a:cs typeface="Roboto" panose="02000000000000000000" pitchFamily="2" charset="0"/>
                        </a:rPr>
                        <a:t>Currencies</a:t>
                      </a:r>
                      <a:endParaRPr lang="en-US" sz="1000" dirty="0">
                        <a:latin typeface="Roboto" panose="02000000000000000000" pitchFamily="2" charset="0"/>
                        <a:ea typeface="Roboto" panose="02000000000000000000" pitchFamily="2" charset="0"/>
                        <a:cs typeface="Roboto" panose="02000000000000000000" pitchFamily="2" charset="0"/>
                      </a:endParaRPr>
                    </a:p>
                  </a:txBody>
                  <a:tcPr/>
                </a:tc>
                <a:tc>
                  <a:txBody>
                    <a:bodyPr/>
                    <a:lstStyle/>
                    <a:p>
                      <a:r>
                        <a:rPr lang="en-US" sz="1000" dirty="0">
                          <a:latin typeface="Roboto" panose="02000000000000000000" pitchFamily="2" charset="0"/>
                          <a:ea typeface="Roboto" panose="02000000000000000000" pitchFamily="2" charset="0"/>
                          <a:cs typeface="Roboto" panose="02000000000000000000" pitchFamily="2" charset="0"/>
                        </a:rPr>
                        <a:t>135+</a:t>
                      </a:r>
                      <a:endParaRPr lang="en-US" sz="1000" dirty="0">
                        <a:latin typeface="Roboto" panose="02000000000000000000" pitchFamily="2" charset="0"/>
                        <a:ea typeface="Roboto" panose="02000000000000000000" pitchFamily="2" charset="0"/>
                        <a:cs typeface="Roboto" panose="02000000000000000000" pitchFamily="2" charset="0"/>
                      </a:endParaRPr>
                    </a:p>
                  </a:txBody>
                  <a:tcPr/>
                </a:tc>
                <a:tc>
                  <a:txBody>
                    <a:bodyPr/>
                    <a:lstStyle/>
                    <a:p>
                      <a:r>
                        <a:rPr lang="en-US" sz="1000" dirty="0">
                          <a:latin typeface="Roboto" panose="02000000000000000000" pitchFamily="2" charset="0"/>
                          <a:ea typeface="Roboto" panose="02000000000000000000" pitchFamily="2" charset="0"/>
                          <a:cs typeface="Roboto" panose="02000000000000000000" pitchFamily="2" charset="0"/>
                        </a:rPr>
                        <a:t>8+</a:t>
                      </a:r>
                      <a:endParaRPr lang="en-US" sz="1000" dirty="0">
                        <a:latin typeface="Roboto" panose="02000000000000000000" pitchFamily="2" charset="0"/>
                        <a:ea typeface="Roboto" panose="02000000000000000000" pitchFamily="2" charset="0"/>
                        <a:cs typeface="Roboto" panose="02000000000000000000" pitchFamily="2" charset="0"/>
                      </a:endParaRPr>
                    </a:p>
                  </a:txBody>
                  <a:tcPr/>
                </a:tc>
                <a:tc>
                  <a:txBody>
                    <a:bodyPr/>
                    <a:lstStyle/>
                    <a:p>
                      <a:r>
                        <a:rPr lang="en-US" sz="1000" dirty="0">
                          <a:latin typeface="Roboto" panose="02000000000000000000" pitchFamily="2" charset="0"/>
                          <a:ea typeface="Roboto" panose="02000000000000000000" pitchFamily="2" charset="0"/>
                          <a:cs typeface="Roboto" panose="02000000000000000000" pitchFamily="2" charset="0"/>
                        </a:rPr>
                        <a:t>100+</a:t>
                      </a:r>
                      <a:endParaRPr lang="en-US" sz="1000" dirty="0">
                        <a:latin typeface="Roboto" panose="02000000000000000000" pitchFamily="2" charset="0"/>
                        <a:ea typeface="Roboto" panose="02000000000000000000" pitchFamily="2" charset="0"/>
                        <a:cs typeface="Roboto" panose="02000000000000000000" pitchFamily="2" charset="0"/>
                      </a:endParaRPr>
                    </a:p>
                  </a:txBody>
                  <a:tcPr/>
                </a:tc>
              </a:tr>
              <a:tr h="389691">
                <a:tc>
                  <a:txBody>
                    <a:bodyPr/>
                    <a:lstStyle/>
                    <a:p>
                      <a:r>
                        <a:rPr lang="en-US" sz="1000" dirty="0">
                          <a:latin typeface="Roboto" panose="02000000000000000000" pitchFamily="2" charset="0"/>
                          <a:ea typeface="Roboto" panose="02000000000000000000" pitchFamily="2" charset="0"/>
                          <a:cs typeface="Roboto" panose="02000000000000000000" pitchFamily="2" charset="0"/>
                        </a:rPr>
                        <a:t>International Use</a:t>
                      </a:r>
                      <a:endParaRPr lang="en-US" sz="1000" dirty="0">
                        <a:latin typeface="Roboto" panose="02000000000000000000" pitchFamily="2" charset="0"/>
                        <a:ea typeface="Roboto" panose="02000000000000000000" pitchFamily="2" charset="0"/>
                        <a:cs typeface="Roboto" panose="02000000000000000000" pitchFamily="2" charset="0"/>
                      </a:endParaRPr>
                    </a:p>
                  </a:txBody>
                  <a:tcPr/>
                </a:tc>
                <a:tc>
                  <a:txBody>
                    <a:bodyPr/>
                    <a:lstStyle/>
                    <a:p>
                      <a:r>
                        <a:rPr lang="en-US" sz="1000" dirty="0">
                          <a:latin typeface="Roboto" panose="02000000000000000000" pitchFamily="2" charset="0"/>
                          <a:ea typeface="Roboto" panose="02000000000000000000" pitchFamily="2" charset="0"/>
                          <a:cs typeface="Roboto" panose="02000000000000000000" pitchFamily="2" charset="0"/>
                        </a:rPr>
                        <a:t>Yes</a:t>
                      </a:r>
                      <a:endParaRPr lang="en-US" sz="1000" dirty="0">
                        <a:latin typeface="Roboto" panose="02000000000000000000" pitchFamily="2" charset="0"/>
                        <a:ea typeface="Roboto" panose="02000000000000000000" pitchFamily="2" charset="0"/>
                        <a:cs typeface="Roboto" panose="02000000000000000000" pitchFamily="2" charset="0"/>
                      </a:endParaRPr>
                    </a:p>
                  </a:txBody>
                  <a:tcPr/>
                </a:tc>
                <a:tc>
                  <a:txBody>
                    <a:bodyPr/>
                    <a:lstStyle/>
                    <a:p>
                      <a:r>
                        <a:rPr lang="en-US" sz="1000" dirty="0">
                          <a:latin typeface="Roboto" panose="02000000000000000000" pitchFamily="2" charset="0"/>
                          <a:ea typeface="Roboto" panose="02000000000000000000" pitchFamily="2" charset="0"/>
                          <a:cs typeface="Roboto" panose="02000000000000000000" pitchFamily="2" charset="0"/>
                        </a:rPr>
                        <a:t>Limited</a:t>
                      </a:r>
                      <a:endParaRPr lang="en-US" sz="1000" dirty="0">
                        <a:latin typeface="Roboto" panose="02000000000000000000" pitchFamily="2" charset="0"/>
                        <a:ea typeface="Roboto" panose="02000000000000000000" pitchFamily="2" charset="0"/>
                        <a:cs typeface="Roboto" panose="02000000000000000000" pitchFamily="2" charset="0"/>
                      </a:endParaRPr>
                    </a:p>
                  </a:txBody>
                  <a:tcPr/>
                </a:tc>
                <a:tc>
                  <a:txBody>
                    <a:bodyPr/>
                    <a:lstStyle/>
                    <a:p>
                      <a:r>
                        <a:rPr lang="en-US" sz="1000" dirty="0">
                          <a:latin typeface="Roboto" panose="02000000000000000000" pitchFamily="2" charset="0"/>
                          <a:ea typeface="Roboto" panose="02000000000000000000" pitchFamily="2" charset="0"/>
                          <a:cs typeface="Roboto" panose="02000000000000000000" pitchFamily="2" charset="0"/>
                        </a:rPr>
                        <a:t>Yes (Some fee for cross-border transaction)</a:t>
                      </a:r>
                      <a:endParaRPr lang="en-US" sz="1000" dirty="0">
                        <a:latin typeface="Roboto" panose="02000000000000000000" pitchFamily="2" charset="0"/>
                        <a:ea typeface="Roboto" panose="02000000000000000000" pitchFamily="2" charset="0"/>
                        <a:cs typeface="Roboto" panose="02000000000000000000" pitchFamily="2" charset="0"/>
                      </a:endParaRPr>
                    </a:p>
                  </a:txBody>
                  <a:tcPr/>
                </a:tc>
              </a:tr>
              <a:tr h="689322">
                <a:tc>
                  <a:txBody>
                    <a:bodyPr/>
                    <a:lstStyle/>
                    <a:p>
                      <a:r>
                        <a:rPr lang="en-US" sz="1000" dirty="0">
                          <a:latin typeface="Roboto" panose="02000000000000000000" pitchFamily="2" charset="0"/>
                          <a:ea typeface="Roboto" panose="02000000000000000000" pitchFamily="2" charset="0"/>
                          <a:cs typeface="Roboto" panose="02000000000000000000" pitchFamily="2" charset="0"/>
                        </a:rPr>
                        <a:t>Integration</a:t>
                      </a:r>
                      <a:endParaRPr lang="en-US" sz="1000" dirty="0">
                        <a:latin typeface="Roboto" panose="02000000000000000000" pitchFamily="2" charset="0"/>
                        <a:ea typeface="Roboto" panose="02000000000000000000" pitchFamily="2" charset="0"/>
                        <a:cs typeface="Roboto" panose="02000000000000000000" pitchFamily="2" charset="0"/>
                      </a:endParaRPr>
                    </a:p>
                  </a:txBody>
                  <a:tcPr/>
                </a:tc>
                <a:tc>
                  <a:txBody>
                    <a:bodyPr/>
                    <a:lstStyle/>
                    <a:p>
                      <a:r>
                        <a:rPr lang="en-US" sz="1000" dirty="0">
                          <a:latin typeface="Roboto" panose="02000000000000000000" pitchFamily="2" charset="0"/>
                          <a:ea typeface="Roboto" panose="02000000000000000000" pitchFamily="2" charset="0"/>
                          <a:cs typeface="Roboto" panose="02000000000000000000" pitchFamily="2" charset="0"/>
                        </a:rPr>
                        <a:t>APIs, SDKs, and extensive plugins for various programming languages and platforms</a:t>
                      </a:r>
                      <a:endParaRPr lang="en-US" sz="1000" dirty="0">
                        <a:latin typeface="Roboto" panose="02000000000000000000" pitchFamily="2" charset="0"/>
                        <a:ea typeface="Roboto" panose="02000000000000000000" pitchFamily="2" charset="0"/>
                        <a:cs typeface="Roboto" panose="02000000000000000000" pitchFamily="2" charset="0"/>
                      </a:endParaRPr>
                    </a:p>
                  </a:txBody>
                  <a:tcPr/>
                </a:tc>
                <a:tc>
                  <a:txBody>
                    <a:bodyPr/>
                    <a:lstStyle/>
                    <a:p>
                      <a:r>
                        <a:rPr lang="en-US" sz="1000" dirty="0">
                          <a:latin typeface="Roboto" panose="02000000000000000000" pitchFamily="2" charset="0"/>
                          <a:ea typeface="Roboto" panose="02000000000000000000" pitchFamily="2" charset="0"/>
                          <a:cs typeface="Roboto" panose="02000000000000000000" pitchFamily="2" charset="0"/>
                        </a:rPr>
                        <a:t>User-friendly interface, POS integration</a:t>
                      </a:r>
                      <a:endParaRPr lang="en-US" sz="1000" dirty="0">
                        <a:latin typeface="Roboto" panose="02000000000000000000" pitchFamily="2" charset="0"/>
                        <a:ea typeface="Roboto" panose="02000000000000000000" pitchFamily="2" charset="0"/>
                        <a:cs typeface="Roboto" panose="02000000000000000000" pitchFamily="2" charset="0"/>
                      </a:endParaRPr>
                    </a:p>
                  </a:txBody>
                  <a:tcPr/>
                </a:tc>
                <a:tc>
                  <a:txBody>
                    <a:bodyPr/>
                    <a:lstStyle/>
                    <a:p>
                      <a:r>
                        <a:rPr lang="en-US" sz="1000" dirty="0">
                          <a:latin typeface="Roboto" panose="02000000000000000000" pitchFamily="2" charset="0"/>
                          <a:ea typeface="Roboto" panose="02000000000000000000" pitchFamily="2" charset="0"/>
                          <a:cs typeface="Roboto" panose="02000000000000000000" pitchFamily="2" charset="0"/>
                        </a:rPr>
                        <a:t>APIs, extensive plugins for websites and e-commerce platforms</a:t>
                      </a:r>
                      <a:endParaRPr lang="en-US" sz="1000" dirty="0">
                        <a:latin typeface="Roboto" panose="02000000000000000000" pitchFamily="2" charset="0"/>
                        <a:ea typeface="Roboto" panose="02000000000000000000" pitchFamily="2" charset="0"/>
                        <a:cs typeface="Roboto" panose="02000000000000000000" pitchFamily="2" charset="0"/>
                      </a:endParaRPr>
                    </a:p>
                  </a:txBody>
                  <a:tcPr/>
                </a:tc>
              </a:tr>
              <a:tr h="239810">
                <a:tc>
                  <a:txBody>
                    <a:bodyPr/>
                    <a:lstStyle/>
                    <a:p>
                      <a:r>
                        <a:rPr lang="en-US" sz="1000" dirty="0">
                          <a:latin typeface="Roboto" panose="02000000000000000000" pitchFamily="2" charset="0"/>
                          <a:ea typeface="Roboto" panose="02000000000000000000" pitchFamily="2" charset="0"/>
                          <a:cs typeface="Roboto" panose="02000000000000000000" pitchFamily="2" charset="0"/>
                        </a:rPr>
                        <a:t>Customizability</a:t>
                      </a:r>
                      <a:endParaRPr lang="en-US" sz="1000" dirty="0">
                        <a:latin typeface="Roboto" panose="02000000000000000000" pitchFamily="2" charset="0"/>
                        <a:ea typeface="Roboto" panose="02000000000000000000" pitchFamily="2" charset="0"/>
                        <a:cs typeface="Roboto" panose="02000000000000000000" pitchFamily="2" charset="0"/>
                      </a:endParaRPr>
                    </a:p>
                  </a:txBody>
                  <a:tcPr/>
                </a:tc>
                <a:tc>
                  <a:txBody>
                    <a:bodyPr/>
                    <a:lstStyle/>
                    <a:p>
                      <a:r>
                        <a:rPr lang="en-US" sz="1000" dirty="0">
                          <a:latin typeface="Roboto" panose="02000000000000000000" pitchFamily="2" charset="0"/>
                          <a:ea typeface="Roboto" panose="02000000000000000000" pitchFamily="2" charset="0"/>
                          <a:cs typeface="Roboto" panose="02000000000000000000" pitchFamily="2" charset="0"/>
                        </a:rPr>
                        <a:t>High</a:t>
                      </a:r>
                      <a:endParaRPr lang="en-US" sz="1000" dirty="0">
                        <a:latin typeface="Roboto" panose="02000000000000000000" pitchFamily="2" charset="0"/>
                        <a:ea typeface="Roboto" panose="02000000000000000000" pitchFamily="2" charset="0"/>
                        <a:cs typeface="Roboto" panose="02000000000000000000" pitchFamily="2" charset="0"/>
                      </a:endParaRPr>
                    </a:p>
                  </a:txBody>
                  <a:tcPr/>
                </a:tc>
                <a:tc>
                  <a:txBody>
                    <a:bodyPr/>
                    <a:lstStyle/>
                    <a:p>
                      <a:r>
                        <a:rPr lang="en-US" sz="1000" dirty="0">
                          <a:latin typeface="Roboto" panose="02000000000000000000" pitchFamily="2" charset="0"/>
                          <a:ea typeface="Roboto" panose="02000000000000000000" pitchFamily="2" charset="0"/>
                          <a:cs typeface="Roboto" panose="02000000000000000000" pitchFamily="2" charset="0"/>
                        </a:rPr>
                        <a:t>Limited</a:t>
                      </a:r>
                      <a:endParaRPr lang="en-US" sz="1000" dirty="0">
                        <a:latin typeface="Roboto" panose="02000000000000000000" pitchFamily="2" charset="0"/>
                        <a:ea typeface="Roboto" panose="02000000000000000000" pitchFamily="2" charset="0"/>
                        <a:cs typeface="Roboto" panose="02000000000000000000" pitchFamily="2" charset="0"/>
                      </a:endParaRPr>
                    </a:p>
                  </a:txBody>
                  <a:tcPr/>
                </a:tc>
                <a:tc>
                  <a:txBody>
                    <a:bodyPr/>
                    <a:lstStyle/>
                    <a:p>
                      <a:r>
                        <a:rPr lang="en-US" sz="1000" dirty="0">
                          <a:latin typeface="Roboto" panose="02000000000000000000" pitchFamily="2" charset="0"/>
                          <a:ea typeface="Roboto" panose="02000000000000000000" pitchFamily="2" charset="0"/>
                          <a:cs typeface="Roboto" panose="02000000000000000000" pitchFamily="2" charset="0"/>
                        </a:rPr>
                        <a:t>High</a:t>
                      </a:r>
                      <a:endParaRPr lang="en-US" sz="1000" dirty="0">
                        <a:latin typeface="Roboto" panose="02000000000000000000" pitchFamily="2" charset="0"/>
                        <a:ea typeface="Roboto" panose="02000000000000000000" pitchFamily="2" charset="0"/>
                        <a:cs typeface="Roboto" panose="02000000000000000000" pitchFamily="2" charset="0"/>
                      </a:endParaRPr>
                    </a:p>
                  </a:txBody>
                  <a:tcPr/>
                </a:tc>
              </a:tr>
              <a:tr h="239810">
                <a:tc>
                  <a:txBody>
                    <a:bodyPr/>
                    <a:lstStyle/>
                    <a:p>
                      <a:r>
                        <a:rPr lang="en-US" sz="1000" dirty="0">
                          <a:latin typeface="Roboto" panose="02000000000000000000" pitchFamily="2" charset="0"/>
                          <a:ea typeface="Roboto" panose="02000000000000000000" pitchFamily="2" charset="0"/>
                          <a:cs typeface="Roboto" panose="02000000000000000000" pitchFamily="2" charset="0"/>
                        </a:rPr>
                        <a:t>Payout Speed</a:t>
                      </a:r>
                      <a:endParaRPr lang="en-US" sz="1000" dirty="0">
                        <a:latin typeface="Roboto" panose="02000000000000000000" pitchFamily="2" charset="0"/>
                        <a:ea typeface="Roboto" panose="02000000000000000000" pitchFamily="2" charset="0"/>
                        <a:cs typeface="Roboto" panose="02000000000000000000" pitchFamily="2" charset="0"/>
                      </a:endParaRPr>
                    </a:p>
                  </a:txBody>
                  <a:tcPr/>
                </a:tc>
                <a:tc>
                  <a:txBody>
                    <a:bodyPr/>
                    <a:lstStyle/>
                    <a:p>
                      <a:r>
                        <a:rPr lang="en-US" sz="1000" dirty="0">
                          <a:latin typeface="Roboto" panose="02000000000000000000" pitchFamily="2" charset="0"/>
                          <a:ea typeface="Roboto" panose="02000000000000000000" pitchFamily="2" charset="0"/>
                          <a:cs typeface="Roboto" panose="02000000000000000000" pitchFamily="2" charset="0"/>
                        </a:rPr>
                        <a:t>2-days standard</a:t>
                      </a:r>
                      <a:endParaRPr lang="en-US" sz="1000" dirty="0">
                        <a:latin typeface="Roboto" panose="02000000000000000000" pitchFamily="2" charset="0"/>
                        <a:ea typeface="Roboto" panose="02000000000000000000" pitchFamily="2" charset="0"/>
                        <a:cs typeface="Roboto" panose="02000000000000000000" pitchFamily="2" charset="0"/>
                      </a:endParaRPr>
                    </a:p>
                  </a:txBody>
                  <a:tcPr/>
                </a:tc>
                <a:tc>
                  <a:txBody>
                    <a:bodyPr/>
                    <a:lstStyle/>
                    <a:p>
                      <a:r>
                        <a:rPr lang="en-US" sz="1000" dirty="0">
                          <a:latin typeface="Roboto" panose="02000000000000000000" pitchFamily="2" charset="0"/>
                          <a:ea typeface="Roboto" panose="02000000000000000000" pitchFamily="2" charset="0"/>
                          <a:cs typeface="Roboto" panose="02000000000000000000" pitchFamily="2" charset="0"/>
                        </a:rPr>
                        <a:t>1-2 days</a:t>
                      </a:r>
                      <a:endParaRPr lang="en-US" sz="1000" dirty="0">
                        <a:latin typeface="Roboto" panose="02000000000000000000" pitchFamily="2" charset="0"/>
                        <a:ea typeface="Roboto" panose="02000000000000000000" pitchFamily="2" charset="0"/>
                        <a:cs typeface="Roboto" panose="02000000000000000000" pitchFamily="2" charset="0"/>
                      </a:endParaRPr>
                    </a:p>
                  </a:txBody>
                  <a:tcPr/>
                </a:tc>
                <a:tc>
                  <a:txBody>
                    <a:bodyPr/>
                    <a:lstStyle/>
                    <a:p>
                      <a:r>
                        <a:rPr lang="en-US" sz="1000" dirty="0">
                          <a:latin typeface="Roboto" panose="02000000000000000000" pitchFamily="2" charset="0"/>
                          <a:ea typeface="Roboto" panose="02000000000000000000" pitchFamily="2" charset="0"/>
                          <a:cs typeface="Roboto" panose="02000000000000000000" pitchFamily="2" charset="0"/>
                        </a:rPr>
                        <a:t>1-2 days</a:t>
                      </a:r>
                      <a:endParaRPr lang="en-US" sz="1000" dirty="0">
                        <a:latin typeface="Roboto" panose="02000000000000000000" pitchFamily="2" charset="0"/>
                        <a:ea typeface="Roboto" panose="02000000000000000000" pitchFamily="2" charset="0"/>
                        <a:cs typeface="Roboto" panose="02000000000000000000" pitchFamily="2" charset="0"/>
                      </a:endParaRPr>
                    </a:p>
                  </a:txBody>
                  <a:tcPr/>
                </a:tc>
              </a:tr>
              <a:tr h="689322">
                <a:tc>
                  <a:txBody>
                    <a:bodyPr/>
                    <a:lstStyle/>
                    <a:p>
                      <a:r>
                        <a:rPr lang="en-US" sz="1000" dirty="0">
                          <a:latin typeface="Roboto" panose="02000000000000000000" pitchFamily="2" charset="0"/>
                          <a:ea typeface="Roboto" panose="02000000000000000000" pitchFamily="2" charset="0"/>
                          <a:cs typeface="Roboto" panose="02000000000000000000" pitchFamily="2" charset="0"/>
                        </a:rPr>
                        <a:t>Unique Features</a:t>
                      </a:r>
                      <a:endParaRPr lang="en-US" sz="1000" dirty="0">
                        <a:latin typeface="Roboto" panose="02000000000000000000" pitchFamily="2" charset="0"/>
                        <a:ea typeface="Roboto" panose="02000000000000000000" pitchFamily="2" charset="0"/>
                        <a:cs typeface="Roboto" panose="02000000000000000000" pitchFamily="2" charset="0"/>
                      </a:endParaRPr>
                    </a:p>
                  </a:txBody>
                  <a:tcPr/>
                </a:tc>
                <a:tc>
                  <a:txBody>
                    <a:bodyPr/>
                    <a:lstStyle/>
                    <a:p>
                      <a:r>
                        <a:rPr lang="en-US" sz="1000" dirty="0">
                          <a:latin typeface="Roboto" panose="02000000000000000000" pitchFamily="2" charset="0"/>
                          <a:ea typeface="Roboto" panose="02000000000000000000" pitchFamily="2" charset="0"/>
                          <a:cs typeface="Roboto" panose="02000000000000000000" pitchFamily="2" charset="0"/>
                        </a:rPr>
                        <a:t>Extensive global reach, support for recurring billing, seamless subscription management</a:t>
                      </a:r>
                      <a:endParaRPr lang="en-US" sz="1000" dirty="0">
                        <a:latin typeface="Roboto" panose="02000000000000000000" pitchFamily="2" charset="0"/>
                        <a:ea typeface="Roboto" panose="02000000000000000000" pitchFamily="2" charset="0"/>
                        <a:cs typeface="Roboto" panose="02000000000000000000" pitchFamily="2" charset="0"/>
                      </a:endParaRPr>
                    </a:p>
                  </a:txBody>
                  <a:tcPr/>
                </a:tc>
                <a:tc>
                  <a:txBody>
                    <a:bodyPr/>
                    <a:lstStyle/>
                    <a:p>
                      <a:r>
                        <a:rPr lang="en-US" sz="1000" dirty="0">
                          <a:latin typeface="Roboto" panose="02000000000000000000" pitchFamily="2" charset="0"/>
                          <a:ea typeface="Roboto" panose="02000000000000000000" pitchFamily="2" charset="0"/>
                          <a:cs typeface="Roboto" panose="02000000000000000000" pitchFamily="2" charset="0"/>
                        </a:rPr>
                        <a:t>POS system included, hardware available</a:t>
                      </a:r>
                      <a:endParaRPr lang="en-US" sz="1000" dirty="0">
                        <a:latin typeface="Roboto" panose="02000000000000000000" pitchFamily="2" charset="0"/>
                        <a:ea typeface="Roboto" panose="02000000000000000000" pitchFamily="2" charset="0"/>
                        <a:cs typeface="Roboto" panose="02000000000000000000" pitchFamily="2" charset="0"/>
                      </a:endParaRPr>
                    </a:p>
                  </a:txBody>
                  <a:tcPr/>
                </a:tc>
                <a:tc>
                  <a:txBody>
                    <a:bodyPr/>
                    <a:lstStyle/>
                    <a:p>
                      <a:r>
                        <a:rPr lang="en-US" sz="1000" dirty="0">
                          <a:latin typeface="Roboto" panose="02000000000000000000" pitchFamily="2" charset="0"/>
                          <a:ea typeface="Roboto" panose="02000000000000000000" pitchFamily="2" charset="0"/>
                          <a:cs typeface="Roboto" panose="02000000000000000000" pitchFamily="2" charset="0"/>
                        </a:rPr>
                        <a:t>Easy PayPal-to-PayPal transfers, PayPal Credit</a:t>
                      </a:r>
                      <a:endParaRPr lang="en-US" sz="1000" dirty="0">
                        <a:latin typeface="Roboto" panose="02000000000000000000" pitchFamily="2" charset="0"/>
                        <a:ea typeface="Roboto" panose="02000000000000000000" pitchFamily="2" charset="0"/>
                        <a:cs typeface="Roboto" panose="02000000000000000000" pitchFamily="2" charset="0"/>
                      </a:endParaRPr>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5"/>
          <p:cNvPicPr preferRelativeResize="0"/>
          <p:nvPr/>
        </p:nvPicPr>
        <p:blipFill rotWithShape="1">
          <a:blip r:embed="rId1"/>
          <a:srcRect/>
          <a:stretch>
            <a:fillRect/>
          </a:stretch>
        </p:blipFill>
        <p:spPr>
          <a:xfrm>
            <a:off x="225" y="0"/>
            <a:ext cx="9143700" cy="5143500"/>
          </a:xfrm>
          <a:prstGeom prst="rect">
            <a:avLst/>
          </a:prstGeom>
          <a:noFill/>
          <a:ln>
            <a:noFill/>
          </a:ln>
        </p:spPr>
      </p:pic>
      <p:pic>
        <p:nvPicPr>
          <p:cNvPr id="93" name="Google Shape;93;p15"/>
          <p:cNvPicPr preferRelativeResize="0"/>
          <p:nvPr/>
        </p:nvPicPr>
        <p:blipFill>
          <a:blip r:embed="rId2"/>
          <a:stretch>
            <a:fillRect/>
          </a:stretch>
        </p:blipFill>
        <p:spPr>
          <a:xfrm>
            <a:off x="114300" y="4689483"/>
            <a:ext cx="1518224" cy="383150"/>
          </a:xfrm>
          <a:prstGeom prst="rect">
            <a:avLst/>
          </a:prstGeom>
          <a:noFill/>
          <a:ln>
            <a:noFill/>
          </a:ln>
        </p:spPr>
      </p:pic>
      <p:sp>
        <p:nvSpPr>
          <p:cNvPr id="94" name="Google Shape;94;p15"/>
          <p:cNvSpPr txBox="1"/>
          <p:nvPr/>
        </p:nvSpPr>
        <p:spPr>
          <a:xfrm>
            <a:off x="357300" y="2202312"/>
            <a:ext cx="53532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600" b="1" dirty="0">
                <a:solidFill>
                  <a:srgbClr val="151B22"/>
                </a:solidFill>
                <a:latin typeface="Roboto" panose="02000000000000000000"/>
                <a:ea typeface="Roboto" panose="02000000000000000000"/>
                <a:cs typeface="Roboto" panose="02000000000000000000"/>
                <a:sym typeface="Roboto" panose="02000000000000000000"/>
              </a:rPr>
              <a:t>Demo</a:t>
            </a:r>
            <a:endParaRPr sz="3600" b="1" dirty="0">
              <a:solidFill>
                <a:srgbClr val="151B22"/>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1"/>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02" name="Google Shape;102;p16"/>
          <p:cNvPicPr preferRelativeResize="0"/>
          <p:nvPr/>
        </p:nvPicPr>
        <p:blipFill>
          <a:blip r:embed="rId2"/>
          <a:stretch>
            <a:fillRect/>
          </a:stretch>
        </p:blipFill>
        <p:spPr>
          <a:xfrm>
            <a:off x="114300" y="167250"/>
            <a:ext cx="202499" cy="440248"/>
          </a:xfrm>
          <a:prstGeom prst="rect">
            <a:avLst/>
          </a:prstGeom>
          <a:noFill/>
          <a:ln>
            <a:noFill/>
          </a:ln>
        </p:spPr>
      </p:pic>
      <p:sp>
        <p:nvSpPr>
          <p:cNvPr id="103" name="Google Shape;103;p16"/>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b="1" dirty="0">
                <a:solidFill>
                  <a:srgbClr val="8DC63F"/>
                </a:solidFill>
                <a:latin typeface="Roboto" panose="02000000000000000000"/>
                <a:ea typeface="Roboto" panose="02000000000000000000"/>
                <a:cs typeface="Roboto" panose="02000000000000000000"/>
                <a:sym typeface="Roboto" panose="02000000000000000000"/>
              </a:rPr>
              <a:t>Summary</a:t>
            </a:r>
            <a:endParaRPr sz="2000" b="1" dirty="0">
              <a:solidFill>
                <a:srgbClr val="8DC63F"/>
              </a:solidFill>
              <a:latin typeface="Roboto" panose="02000000000000000000"/>
              <a:ea typeface="Roboto" panose="02000000000000000000"/>
              <a:cs typeface="Roboto" panose="02000000000000000000"/>
              <a:sym typeface="Roboto" panose="02000000000000000000"/>
            </a:endParaRPr>
          </a:p>
        </p:txBody>
      </p:sp>
      <p:pic>
        <p:nvPicPr>
          <p:cNvPr id="19" name="Picture 18"/>
          <p:cNvPicPr>
            <a:picLocks noChangeAspect="1"/>
          </p:cNvPicPr>
          <p:nvPr/>
        </p:nvPicPr>
        <p:blipFill>
          <a:blip r:embed="rId3"/>
          <a:stretch>
            <a:fillRect/>
          </a:stretch>
        </p:blipFill>
        <p:spPr>
          <a:xfrm>
            <a:off x="7259307" y="1129990"/>
            <a:ext cx="905256" cy="905256"/>
          </a:xfrm>
          <a:prstGeom prst="rect">
            <a:avLst/>
          </a:prstGeom>
        </p:spPr>
      </p:pic>
      <p:pic>
        <p:nvPicPr>
          <p:cNvPr id="21" name="Picture 20"/>
          <p:cNvPicPr>
            <a:picLocks noChangeAspect="1"/>
          </p:cNvPicPr>
          <p:nvPr/>
        </p:nvPicPr>
        <p:blipFill>
          <a:blip r:embed="rId4"/>
          <a:stretch>
            <a:fillRect/>
          </a:stretch>
        </p:blipFill>
        <p:spPr>
          <a:xfrm>
            <a:off x="5173024" y="1129990"/>
            <a:ext cx="907534" cy="907534"/>
          </a:xfrm>
          <a:prstGeom prst="rect">
            <a:avLst/>
          </a:prstGeom>
        </p:spPr>
      </p:pic>
      <p:pic>
        <p:nvPicPr>
          <p:cNvPr id="23" name="Picture 22"/>
          <p:cNvPicPr>
            <a:picLocks noChangeAspect="1"/>
          </p:cNvPicPr>
          <p:nvPr/>
        </p:nvPicPr>
        <p:blipFill>
          <a:blip r:embed="rId5"/>
          <a:stretch>
            <a:fillRect/>
          </a:stretch>
        </p:blipFill>
        <p:spPr>
          <a:xfrm>
            <a:off x="928569" y="1135984"/>
            <a:ext cx="907534" cy="907534"/>
          </a:xfrm>
          <a:prstGeom prst="rect">
            <a:avLst/>
          </a:prstGeom>
        </p:spPr>
      </p:pic>
      <p:pic>
        <p:nvPicPr>
          <p:cNvPr id="25" name="Picture 24"/>
          <p:cNvPicPr>
            <a:picLocks noChangeAspect="1"/>
          </p:cNvPicPr>
          <p:nvPr/>
        </p:nvPicPr>
        <p:blipFill>
          <a:blip r:embed="rId6"/>
          <a:stretch>
            <a:fillRect/>
          </a:stretch>
        </p:blipFill>
        <p:spPr>
          <a:xfrm>
            <a:off x="3052020" y="1132268"/>
            <a:ext cx="905256" cy="905256"/>
          </a:xfrm>
          <a:prstGeom prst="rect">
            <a:avLst/>
          </a:prstGeom>
        </p:spPr>
      </p:pic>
      <p:sp>
        <p:nvSpPr>
          <p:cNvPr id="26" name="Google Shape;104;p16"/>
          <p:cNvSpPr txBox="1"/>
          <p:nvPr/>
        </p:nvSpPr>
        <p:spPr>
          <a:xfrm>
            <a:off x="215549" y="2238067"/>
            <a:ext cx="2333575" cy="141574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panose="020B0604020202020204"/>
              <a:buNone/>
            </a:pPr>
            <a:r>
              <a:rPr lang="en-US" sz="1600" b="1" dirty="0">
                <a:solidFill>
                  <a:srgbClr val="365BFF"/>
                </a:solidFill>
                <a:latin typeface="Roboto" panose="02000000000000000000" pitchFamily="2" charset="0"/>
                <a:ea typeface="Roboto" panose="02000000000000000000" pitchFamily="2" charset="0"/>
                <a:cs typeface="Roboto" panose="02000000000000000000" pitchFamily="2" charset="0"/>
                <a:sym typeface="Roboto" panose="02000000000000000000"/>
              </a:rPr>
              <a:t>Complete toolkit</a:t>
            </a:r>
            <a:endParaRPr lang="en-US" sz="1600" b="1" dirty="0">
              <a:solidFill>
                <a:srgbClr val="365BFF"/>
              </a:solidFill>
              <a:latin typeface="Roboto" panose="02000000000000000000" pitchFamily="2" charset="0"/>
              <a:ea typeface="Roboto" panose="02000000000000000000" pitchFamily="2" charset="0"/>
              <a:cs typeface="Roboto" panose="02000000000000000000" pitchFamily="2" charset="0"/>
              <a:sym typeface="Roboto" panose="02000000000000000000"/>
            </a:endParaRPr>
          </a:p>
          <a:p>
            <a:pPr marL="0" lvl="0" indent="0" algn="ctr" rtl="0">
              <a:spcBef>
                <a:spcPts val="0"/>
              </a:spcBef>
              <a:spcAft>
                <a:spcPts val="0"/>
              </a:spcAft>
              <a:buClr>
                <a:schemeClr val="dk1"/>
              </a:buClr>
              <a:buSzPts val="1100"/>
              <a:buFont typeface="Arial" panose="020B0604020202020204"/>
              <a:buNone/>
            </a:pPr>
            <a:endParaRPr lang="en-US" sz="1600" b="1" dirty="0">
              <a:solidFill>
                <a:srgbClr val="365BFF"/>
              </a:solidFill>
              <a:latin typeface="Roboto" panose="02000000000000000000" pitchFamily="2" charset="0"/>
              <a:ea typeface="Roboto" panose="02000000000000000000" pitchFamily="2" charset="0"/>
              <a:cs typeface="Roboto" panose="02000000000000000000" pitchFamily="2" charset="0"/>
              <a:sym typeface="Roboto" panose="02000000000000000000"/>
            </a:endParaRPr>
          </a:p>
          <a:p>
            <a:pPr marL="0" lvl="0" indent="0" algn="ctr" rtl="0">
              <a:spcBef>
                <a:spcPts val="0"/>
              </a:spcBef>
              <a:spcAft>
                <a:spcPts val="0"/>
              </a:spcAft>
              <a:buClr>
                <a:schemeClr val="dk1"/>
              </a:buClr>
              <a:buSzPts val="1100"/>
              <a:buFont typeface="Arial" panose="020B0604020202020204"/>
              <a:buNone/>
            </a:pPr>
            <a:r>
              <a:rPr lang="en-US" sz="1600" b="1" dirty="0">
                <a:solidFill>
                  <a:srgbClr val="365BFF"/>
                </a:solidFill>
                <a:latin typeface="Roboto" panose="02000000000000000000" pitchFamily="2" charset="0"/>
                <a:ea typeface="Roboto" panose="02000000000000000000" pitchFamily="2" charset="0"/>
                <a:cs typeface="Roboto" panose="02000000000000000000" pitchFamily="2" charset="0"/>
                <a:sym typeface="Roboto" panose="02000000000000000000"/>
              </a:rPr>
              <a:t>Stripe</a:t>
            </a:r>
            <a:r>
              <a:rPr lang="en-US" sz="1600" dirty="0">
                <a:solidFill>
                  <a:srgbClr val="151B22"/>
                </a:solidFill>
                <a:latin typeface="Roboto" panose="02000000000000000000" pitchFamily="2" charset="0"/>
                <a:ea typeface="Roboto" panose="02000000000000000000" pitchFamily="2" charset="0"/>
                <a:cs typeface="Roboto" panose="02000000000000000000" pitchFamily="2" charset="0"/>
                <a:sym typeface="Roboto" panose="02000000000000000000"/>
              </a:rPr>
              <a:t> build the most powerful and flexible tools for ecommerce</a:t>
            </a:r>
            <a:endParaRPr sz="1600" dirty="0">
              <a:solidFill>
                <a:srgbClr val="151B22"/>
              </a:solidFill>
              <a:latin typeface="Roboto" panose="02000000000000000000" pitchFamily="2" charset="0"/>
              <a:ea typeface="Roboto" panose="02000000000000000000" pitchFamily="2" charset="0"/>
              <a:cs typeface="Roboto" panose="02000000000000000000" pitchFamily="2" charset="0"/>
              <a:sym typeface="Roboto Light" panose="02000000000000000000"/>
            </a:endParaRPr>
          </a:p>
        </p:txBody>
      </p:sp>
      <p:sp>
        <p:nvSpPr>
          <p:cNvPr id="31" name="Google Shape;104;p16"/>
          <p:cNvSpPr txBox="1"/>
          <p:nvPr/>
        </p:nvSpPr>
        <p:spPr>
          <a:xfrm>
            <a:off x="6545148" y="2238067"/>
            <a:ext cx="2333575" cy="190818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panose="020B0604020202020204"/>
              <a:buNone/>
            </a:pPr>
            <a:r>
              <a:rPr lang="en-US" sz="1600" b="1" dirty="0">
                <a:solidFill>
                  <a:srgbClr val="365BFF"/>
                </a:solidFill>
                <a:latin typeface="Roboto" panose="02000000000000000000" pitchFamily="2" charset="0"/>
                <a:ea typeface="Roboto" panose="02000000000000000000" pitchFamily="2" charset="0"/>
                <a:cs typeface="Roboto" panose="02000000000000000000" pitchFamily="2" charset="0"/>
                <a:sym typeface="Roboto" panose="02000000000000000000"/>
              </a:rPr>
              <a:t>Global scale</a:t>
            </a:r>
            <a:endParaRPr lang="en-US" sz="1600" b="1" dirty="0">
              <a:solidFill>
                <a:srgbClr val="365BFF"/>
              </a:solidFill>
              <a:latin typeface="Roboto" panose="02000000000000000000" pitchFamily="2" charset="0"/>
              <a:ea typeface="Roboto" panose="02000000000000000000" pitchFamily="2" charset="0"/>
              <a:cs typeface="Roboto" panose="02000000000000000000" pitchFamily="2" charset="0"/>
              <a:sym typeface="Roboto" panose="02000000000000000000"/>
            </a:endParaRPr>
          </a:p>
          <a:p>
            <a:pPr marL="0" lvl="0" indent="0" algn="ctr" rtl="0">
              <a:spcBef>
                <a:spcPts val="0"/>
              </a:spcBef>
              <a:spcAft>
                <a:spcPts val="0"/>
              </a:spcAft>
              <a:buClr>
                <a:schemeClr val="dk1"/>
              </a:buClr>
              <a:buSzPts val="1100"/>
              <a:buFont typeface="Arial" panose="020B0604020202020204"/>
              <a:buNone/>
            </a:pPr>
            <a:endParaRPr lang="en-US" sz="1600" b="1" dirty="0">
              <a:solidFill>
                <a:srgbClr val="365BFF"/>
              </a:solidFill>
              <a:latin typeface="Roboto" panose="02000000000000000000" pitchFamily="2" charset="0"/>
              <a:ea typeface="Roboto" panose="02000000000000000000" pitchFamily="2" charset="0"/>
              <a:cs typeface="Roboto" panose="02000000000000000000" pitchFamily="2" charset="0"/>
              <a:sym typeface="Roboto" panose="02000000000000000000"/>
            </a:endParaRPr>
          </a:p>
          <a:p>
            <a:pPr marL="0" lvl="0" indent="0" algn="ctr" rtl="0">
              <a:spcBef>
                <a:spcPts val="0"/>
              </a:spcBef>
              <a:spcAft>
                <a:spcPts val="0"/>
              </a:spcAft>
              <a:buClr>
                <a:schemeClr val="dk1"/>
              </a:buClr>
              <a:buSzPts val="1100"/>
              <a:buFont typeface="Arial" panose="020B0604020202020204"/>
              <a:buNone/>
            </a:pPr>
            <a:r>
              <a:rPr lang="en-US" sz="1600" b="1" dirty="0">
                <a:solidFill>
                  <a:srgbClr val="365BFF"/>
                </a:solidFill>
                <a:latin typeface="Roboto" panose="02000000000000000000" pitchFamily="2" charset="0"/>
                <a:ea typeface="Roboto" panose="02000000000000000000" pitchFamily="2" charset="0"/>
                <a:cs typeface="Roboto" panose="02000000000000000000" pitchFamily="2" charset="0"/>
                <a:sym typeface="Roboto" panose="02000000000000000000"/>
              </a:rPr>
              <a:t>Stripe</a:t>
            </a:r>
            <a:r>
              <a:rPr lang="en-US" sz="1600" dirty="0">
                <a:solidFill>
                  <a:srgbClr val="151B22"/>
                </a:solidFill>
                <a:latin typeface="Roboto" panose="02000000000000000000" pitchFamily="2" charset="0"/>
                <a:ea typeface="Roboto" panose="02000000000000000000" pitchFamily="2" charset="0"/>
                <a:cs typeface="Roboto" panose="02000000000000000000" pitchFamily="2" charset="0"/>
                <a:sym typeface="Roboto" panose="02000000000000000000"/>
              </a:rPr>
              <a:t> help power millions of businesses in 100+ countries and across nearly every industry</a:t>
            </a:r>
            <a:endParaRPr sz="1600" dirty="0">
              <a:solidFill>
                <a:srgbClr val="151B22"/>
              </a:solidFill>
              <a:latin typeface="Roboto" panose="02000000000000000000" pitchFamily="2" charset="0"/>
              <a:ea typeface="Roboto" panose="02000000000000000000" pitchFamily="2" charset="0"/>
              <a:cs typeface="Roboto" panose="02000000000000000000" pitchFamily="2" charset="0"/>
              <a:sym typeface="Roboto Light" panose="02000000000000000000"/>
            </a:endParaRPr>
          </a:p>
        </p:txBody>
      </p:sp>
      <p:sp>
        <p:nvSpPr>
          <p:cNvPr id="96" name="Google Shape;104;p16"/>
          <p:cNvSpPr txBox="1"/>
          <p:nvPr/>
        </p:nvSpPr>
        <p:spPr>
          <a:xfrm>
            <a:off x="2337861" y="2238068"/>
            <a:ext cx="2333575" cy="141574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panose="020B0604020202020204"/>
              <a:buNone/>
            </a:pPr>
            <a:r>
              <a:rPr lang="en-US" sz="1600" b="1" dirty="0">
                <a:solidFill>
                  <a:srgbClr val="365BFF"/>
                </a:solidFill>
                <a:latin typeface="Roboto" panose="02000000000000000000" pitchFamily="2" charset="0"/>
                <a:ea typeface="Roboto" panose="02000000000000000000" pitchFamily="2" charset="0"/>
                <a:cs typeface="Roboto" panose="02000000000000000000" pitchFamily="2" charset="0"/>
                <a:sym typeface="Roboto" panose="02000000000000000000"/>
              </a:rPr>
              <a:t>Developer first</a:t>
            </a:r>
            <a:endParaRPr lang="en-US" sz="1600" b="1" dirty="0">
              <a:solidFill>
                <a:srgbClr val="365BFF"/>
              </a:solidFill>
              <a:latin typeface="Roboto" panose="02000000000000000000" pitchFamily="2" charset="0"/>
              <a:ea typeface="Roboto" panose="02000000000000000000" pitchFamily="2" charset="0"/>
              <a:cs typeface="Roboto" panose="02000000000000000000" pitchFamily="2" charset="0"/>
              <a:sym typeface="Roboto" panose="02000000000000000000"/>
            </a:endParaRPr>
          </a:p>
          <a:p>
            <a:pPr marL="0" lvl="0" indent="0" algn="ctr" rtl="0">
              <a:spcBef>
                <a:spcPts val="0"/>
              </a:spcBef>
              <a:spcAft>
                <a:spcPts val="0"/>
              </a:spcAft>
              <a:buClr>
                <a:schemeClr val="dk1"/>
              </a:buClr>
              <a:buSzPts val="1100"/>
              <a:buFont typeface="Arial" panose="020B0604020202020204"/>
              <a:buNone/>
            </a:pPr>
            <a:endParaRPr lang="en-US" sz="1600" b="1" dirty="0">
              <a:solidFill>
                <a:srgbClr val="365BFF"/>
              </a:solidFill>
              <a:latin typeface="Roboto" panose="02000000000000000000" pitchFamily="2" charset="0"/>
              <a:ea typeface="Roboto" panose="02000000000000000000" pitchFamily="2" charset="0"/>
              <a:cs typeface="Roboto" panose="02000000000000000000" pitchFamily="2" charset="0"/>
              <a:sym typeface="Roboto" panose="02000000000000000000"/>
            </a:endParaRPr>
          </a:p>
          <a:p>
            <a:pPr marL="0" lvl="0" indent="0" algn="ctr" rtl="0">
              <a:spcBef>
                <a:spcPts val="0"/>
              </a:spcBef>
              <a:spcAft>
                <a:spcPts val="0"/>
              </a:spcAft>
              <a:buClr>
                <a:schemeClr val="dk1"/>
              </a:buClr>
              <a:buSzPts val="1100"/>
              <a:buFont typeface="Arial" panose="020B0604020202020204"/>
              <a:buNone/>
            </a:pPr>
            <a:r>
              <a:rPr lang="en-US" sz="1600" b="1" dirty="0">
                <a:solidFill>
                  <a:srgbClr val="365BFF"/>
                </a:solidFill>
                <a:latin typeface="Roboto" panose="02000000000000000000" pitchFamily="2" charset="0"/>
                <a:ea typeface="Roboto" panose="02000000000000000000" pitchFamily="2" charset="0"/>
                <a:cs typeface="Roboto" panose="02000000000000000000" pitchFamily="2" charset="0"/>
                <a:sym typeface="Roboto" panose="02000000000000000000"/>
              </a:rPr>
              <a:t>Stripe</a:t>
            </a:r>
            <a:r>
              <a:rPr lang="en-US" sz="1600" dirty="0">
                <a:solidFill>
                  <a:srgbClr val="151B22"/>
                </a:solidFill>
                <a:latin typeface="Roboto" panose="02000000000000000000" pitchFamily="2" charset="0"/>
                <a:ea typeface="Roboto" panose="02000000000000000000" pitchFamily="2" charset="0"/>
                <a:cs typeface="Roboto" panose="02000000000000000000" pitchFamily="2" charset="0"/>
                <a:sym typeface="Roboto" panose="02000000000000000000"/>
              </a:rPr>
              <a:t> ship more quickly with powerful and easy-to-use APIs</a:t>
            </a:r>
            <a:endParaRPr sz="1600" dirty="0">
              <a:solidFill>
                <a:srgbClr val="151B22"/>
              </a:solidFill>
              <a:latin typeface="Roboto" panose="02000000000000000000" pitchFamily="2" charset="0"/>
              <a:ea typeface="Roboto" panose="02000000000000000000" pitchFamily="2" charset="0"/>
              <a:cs typeface="Roboto" panose="02000000000000000000" pitchFamily="2" charset="0"/>
              <a:sym typeface="Roboto Light" panose="02000000000000000000"/>
            </a:endParaRPr>
          </a:p>
        </p:txBody>
      </p:sp>
      <p:sp>
        <p:nvSpPr>
          <p:cNvPr id="97" name="Google Shape;104;p16"/>
          <p:cNvSpPr txBox="1"/>
          <p:nvPr/>
        </p:nvSpPr>
        <p:spPr>
          <a:xfrm>
            <a:off x="4460004" y="2240347"/>
            <a:ext cx="2333575" cy="190818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panose="020B0604020202020204"/>
              <a:buNone/>
            </a:pPr>
            <a:r>
              <a:rPr lang="en-US" sz="1600" b="1" dirty="0">
                <a:solidFill>
                  <a:srgbClr val="365BFF"/>
                </a:solidFill>
                <a:latin typeface="Roboto" panose="02000000000000000000" pitchFamily="2" charset="0"/>
                <a:ea typeface="Roboto" panose="02000000000000000000" pitchFamily="2" charset="0"/>
                <a:cs typeface="Roboto" panose="02000000000000000000" pitchFamily="2" charset="0"/>
                <a:sym typeface="Roboto" panose="02000000000000000000"/>
              </a:rPr>
              <a:t>Always improving</a:t>
            </a:r>
            <a:endParaRPr lang="en-US" sz="1600" b="1" dirty="0">
              <a:solidFill>
                <a:srgbClr val="365BFF"/>
              </a:solidFill>
              <a:latin typeface="Roboto" panose="02000000000000000000" pitchFamily="2" charset="0"/>
              <a:ea typeface="Roboto" panose="02000000000000000000" pitchFamily="2" charset="0"/>
              <a:cs typeface="Roboto" panose="02000000000000000000" pitchFamily="2" charset="0"/>
              <a:sym typeface="Roboto" panose="02000000000000000000"/>
            </a:endParaRPr>
          </a:p>
          <a:p>
            <a:pPr marL="0" lvl="0" indent="0" algn="ctr" rtl="0">
              <a:spcBef>
                <a:spcPts val="0"/>
              </a:spcBef>
              <a:spcAft>
                <a:spcPts val="0"/>
              </a:spcAft>
              <a:buClr>
                <a:schemeClr val="dk1"/>
              </a:buClr>
              <a:buSzPts val="1100"/>
              <a:buFont typeface="Arial" panose="020B0604020202020204"/>
              <a:buNone/>
            </a:pPr>
            <a:endParaRPr lang="en-US" sz="1600" b="1" dirty="0">
              <a:solidFill>
                <a:srgbClr val="365BFF"/>
              </a:solidFill>
              <a:latin typeface="Roboto" panose="02000000000000000000" pitchFamily="2" charset="0"/>
              <a:ea typeface="Roboto" panose="02000000000000000000" pitchFamily="2" charset="0"/>
              <a:cs typeface="Roboto" panose="02000000000000000000" pitchFamily="2" charset="0"/>
              <a:sym typeface="Roboto" panose="02000000000000000000"/>
            </a:endParaRPr>
          </a:p>
          <a:p>
            <a:pPr marL="0" lvl="0" indent="0" algn="ctr" rtl="0">
              <a:spcBef>
                <a:spcPts val="0"/>
              </a:spcBef>
              <a:spcAft>
                <a:spcPts val="0"/>
              </a:spcAft>
              <a:buClr>
                <a:schemeClr val="dk1"/>
              </a:buClr>
              <a:buSzPts val="1100"/>
              <a:buFont typeface="Arial" panose="020B0604020202020204"/>
              <a:buNone/>
            </a:pPr>
            <a:r>
              <a:rPr lang="en-US" sz="1600" b="1" dirty="0">
                <a:solidFill>
                  <a:srgbClr val="365BFF"/>
                </a:solidFill>
                <a:latin typeface="Roboto" panose="02000000000000000000" pitchFamily="2" charset="0"/>
                <a:ea typeface="Roboto" panose="02000000000000000000" pitchFamily="2" charset="0"/>
                <a:cs typeface="Roboto" panose="02000000000000000000" pitchFamily="2" charset="0"/>
                <a:sym typeface="Roboto" panose="02000000000000000000"/>
              </a:rPr>
              <a:t>Stripe</a:t>
            </a:r>
            <a:r>
              <a:rPr lang="en-US" sz="1600" dirty="0">
                <a:solidFill>
                  <a:srgbClr val="151B22"/>
                </a:solidFill>
                <a:latin typeface="Roboto" panose="02000000000000000000" pitchFamily="2" charset="0"/>
                <a:ea typeface="Roboto" panose="02000000000000000000" pitchFamily="2" charset="0"/>
                <a:cs typeface="Roboto" panose="02000000000000000000" pitchFamily="2" charset="0"/>
                <a:sym typeface="Roboto" panose="02000000000000000000"/>
              </a:rPr>
              <a:t> is continuously improving, optimizing, and enhancing its platform to deliver a better experience</a:t>
            </a:r>
            <a:endParaRPr sz="1600" dirty="0">
              <a:solidFill>
                <a:srgbClr val="151B22"/>
              </a:solidFill>
              <a:latin typeface="Roboto" panose="02000000000000000000" pitchFamily="2" charset="0"/>
              <a:ea typeface="Roboto" panose="02000000000000000000" pitchFamily="2" charset="0"/>
              <a:cs typeface="Roboto" panose="02000000000000000000" pitchFamily="2" charset="0"/>
              <a:sym typeface="Roboto Light" panose="0200000000000000000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l="-10000" r="-10000"/>
          </a:stretch>
        </a:blipFill>
        <a:effectLst/>
      </p:bgPr>
    </p:bg>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2"/>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02" name="Google Shape;102;p16"/>
          <p:cNvPicPr preferRelativeResize="0"/>
          <p:nvPr/>
        </p:nvPicPr>
        <p:blipFill>
          <a:blip r:embed="rId3"/>
          <a:stretch>
            <a:fillRect/>
          </a:stretch>
        </p:blipFill>
        <p:spPr>
          <a:xfrm>
            <a:off x="114300" y="167250"/>
            <a:ext cx="202499" cy="440248"/>
          </a:xfrm>
          <a:prstGeom prst="rect">
            <a:avLst/>
          </a:prstGeom>
          <a:noFill/>
          <a:ln>
            <a:noFill/>
          </a:ln>
        </p:spPr>
      </p:pic>
      <p:sp>
        <p:nvSpPr>
          <p:cNvPr id="103" name="Google Shape;103;p16"/>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b="1" dirty="0">
                <a:solidFill>
                  <a:srgbClr val="8DC63F"/>
                </a:solidFill>
                <a:latin typeface="Roboto" panose="02000000000000000000"/>
                <a:ea typeface="Roboto" panose="02000000000000000000"/>
                <a:cs typeface="Roboto" panose="02000000000000000000"/>
                <a:sym typeface="Roboto" panose="02000000000000000000"/>
              </a:rPr>
              <a:t>References</a:t>
            </a:r>
            <a:endParaRPr sz="2000" b="1" dirty="0">
              <a:solidFill>
                <a:srgbClr val="8DC63F"/>
              </a:solidFill>
              <a:latin typeface="Roboto" panose="02000000000000000000"/>
              <a:ea typeface="Roboto" panose="02000000000000000000"/>
              <a:cs typeface="Roboto" panose="02000000000000000000"/>
              <a:sym typeface="Roboto" panose="02000000000000000000"/>
            </a:endParaRPr>
          </a:p>
        </p:txBody>
      </p:sp>
      <p:sp>
        <p:nvSpPr>
          <p:cNvPr id="3" name="TextBox 2"/>
          <p:cNvSpPr txBox="1"/>
          <p:nvPr/>
        </p:nvSpPr>
        <p:spPr>
          <a:xfrm>
            <a:off x="393065" y="607695"/>
            <a:ext cx="4755515" cy="1639570"/>
          </a:xfrm>
          <a:prstGeom prst="rect">
            <a:avLst/>
          </a:prstGeom>
          <a:noFill/>
        </p:spPr>
        <p:txBody>
          <a:bodyPr wrap="square">
            <a:noAutofit/>
          </a:bodyPr>
          <a:lstStyle/>
          <a:p>
            <a:r>
              <a:rPr lang="en-US" b="1" dirty="0">
                <a:solidFill>
                  <a:srgbClr val="8DC63F"/>
                </a:solidFill>
                <a:latin typeface="Roboto" panose="02000000000000000000"/>
                <a:ea typeface="Roboto" panose="02000000000000000000"/>
                <a:cs typeface="Roboto" panose="02000000000000000000"/>
                <a:sym typeface="Roboto" panose="02000000000000000000"/>
              </a:rPr>
              <a:t>Stripe Documents</a:t>
            </a:r>
            <a:r>
              <a:rPr lang="en-US" sz="1400" b="1" dirty="0">
                <a:solidFill>
                  <a:srgbClr val="8DC63F"/>
                </a:solidFill>
                <a:latin typeface="Roboto" panose="02000000000000000000"/>
                <a:ea typeface="Roboto" panose="02000000000000000000"/>
                <a:cs typeface="Roboto" panose="02000000000000000000"/>
                <a:sym typeface="Roboto" panose="02000000000000000000"/>
              </a:rPr>
              <a:t>: </a:t>
            </a:r>
            <a:r>
              <a:rPr lang="en-US" b="1" dirty="0">
                <a:hlinkClick r:id="rId4"/>
              </a:rPr>
              <a:t>https://docs.stripe.com</a:t>
            </a:r>
            <a:endParaRPr lang="en-US" b="1" dirty="0"/>
          </a:p>
          <a:p>
            <a:r>
              <a:rPr lang="en-US" b="1" dirty="0">
                <a:solidFill>
                  <a:srgbClr val="8DC63F"/>
                </a:solidFill>
                <a:latin typeface="Roboto" panose="02000000000000000000"/>
                <a:ea typeface="Roboto" panose="02000000000000000000"/>
                <a:cs typeface="Roboto" panose="02000000000000000000"/>
                <a:sym typeface="Roboto" panose="02000000000000000000"/>
              </a:rPr>
              <a:t>Stripe History:</a:t>
            </a:r>
            <a:r>
              <a:rPr lang="en-US" dirty="0"/>
              <a:t> </a:t>
            </a:r>
            <a:r>
              <a:rPr lang="en-US" b="1" dirty="0">
                <a:hlinkClick r:id="rId5"/>
              </a:rPr>
              <a:t>https://en.wikipedia.org/wiki/Stripe,_Inc.</a:t>
            </a:r>
            <a:endParaRPr lang="en-US"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p17"/>
          <p:cNvPicPr preferRelativeResize="0"/>
          <p:nvPr/>
        </p:nvPicPr>
        <p:blipFill rotWithShape="1">
          <a:blip r:embed="rId1"/>
          <a:srcRect/>
          <a:stretch>
            <a:fillRect/>
          </a:stretch>
        </p:blipFill>
        <p:spPr>
          <a:xfrm>
            <a:off x="225" y="0"/>
            <a:ext cx="9143700" cy="5143500"/>
          </a:xfrm>
          <a:prstGeom prst="rect">
            <a:avLst/>
          </a:prstGeom>
          <a:noFill/>
          <a:ln>
            <a:noFill/>
          </a:ln>
        </p:spPr>
      </p:pic>
      <p:pic>
        <p:nvPicPr>
          <p:cNvPr id="110" name="Google Shape;110;p17"/>
          <p:cNvPicPr preferRelativeResize="0"/>
          <p:nvPr/>
        </p:nvPicPr>
        <p:blipFill>
          <a:blip r:embed="rId2"/>
          <a:stretch>
            <a:fillRect/>
          </a:stretch>
        </p:blipFill>
        <p:spPr>
          <a:xfrm>
            <a:off x="114300" y="4689483"/>
            <a:ext cx="1518224" cy="383150"/>
          </a:xfrm>
          <a:prstGeom prst="rect">
            <a:avLst/>
          </a:prstGeom>
          <a:noFill/>
          <a:ln>
            <a:noFill/>
          </a:ln>
        </p:spPr>
      </p:pic>
      <p:sp>
        <p:nvSpPr>
          <p:cNvPr id="111" name="Google Shape;111;p17"/>
          <p:cNvSpPr txBox="1"/>
          <p:nvPr/>
        </p:nvSpPr>
        <p:spPr>
          <a:xfrm>
            <a:off x="357300" y="2202300"/>
            <a:ext cx="66516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600" b="1">
                <a:solidFill>
                  <a:srgbClr val="8DC63F"/>
                </a:solidFill>
                <a:latin typeface="Roboto" panose="02000000000000000000"/>
                <a:ea typeface="Roboto" panose="02000000000000000000"/>
                <a:cs typeface="Roboto" panose="02000000000000000000"/>
                <a:sym typeface="Roboto" panose="02000000000000000000"/>
              </a:rPr>
              <a:t>Q &amp; A</a:t>
            </a:r>
            <a:endParaRPr sz="3600" b="1">
              <a:solidFill>
                <a:srgbClr val="8DC63F"/>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51B22"/>
        </a:solidFill>
        <a:effectLst/>
      </p:bgPr>
    </p:bg>
    <p:spTree>
      <p:nvGrpSpPr>
        <p:cNvPr id="1" name="Shape 115"/>
        <p:cNvGrpSpPr/>
        <p:nvPr/>
      </p:nvGrpSpPr>
      <p:grpSpPr>
        <a:xfrm>
          <a:off x="0" y="0"/>
          <a:ext cx="0" cy="0"/>
          <a:chOff x="0" y="0"/>
          <a:chExt cx="0" cy="0"/>
        </a:xfrm>
      </p:grpSpPr>
      <p:pic>
        <p:nvPicPr>
          <p:cNvPr id="116" name="Google Shape;116;p18"/>
          <p:cNvPicPr preferRelativeResize="0"/>
          <p:nvPr/>
        </p:nvPicPr>
        <p:blipFill>
          <a:blip r:embed="rId1"/>
          <a:stretch>
            <a:fillRect/>
          </a:stretch>
        </p:blipFill>
        <p:spPr>
          <a:xfrm>
            <a:off x="0" y="0"/>
            <a:ext cx="9144000" cy="5143500"/>
          </a:xfrm>
          <a:prstGeom prst="rect">
            <a:avLst/>
          </a:prstGeom>
          <a:noFill/>
          <a:ln>
            <a:noFill/>
          </a:ln>
        </p:spPr>
      </p:pic>
      <p:sp>
        <p:nvSpPr>
          <p:cNvPr id="117" name="Google Shape;117;p18"/>
          <p:cNvSpPr txBox="1"/>
          <p:nvPr/>
        </p:nvSpPr>
        <p:spPr>
          <a:xfrm>
            <a:off x="1895400" y="2202308"/>
            <a:ext cx="53532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3600" b="1">
                <a:solidFill>
                  <a:schemeClr val="lt1"/>
                </a:solidFill>
                <a:latin typeface="Roboto" panose="02000000000000000000"/>
                <a:ea typeface="Roboto" panose="02000000000000000000"/>
                <a:cs typeface="Roboto" panose="02000000000000000000"/>
                <a:sym typeface="Roboto" panose="02000000000000000000"/>
              </a:rPr>
              <a:t>THANK YOU!</a:t>
            </a:r>
            <a:endParaRPr sz="3600" b="1">
              <a:solidFill>
                <a:schemeClr val="lt1"/>
              </a:solidFill>
              <a:latin typeface="Roboto" panose="02000000000000000000"/>
              <a:ea typeface="Roboto" panose="02000000000000000000"/>
              <a:cs typeface="Roboto" panose="02000000000000000000"/>
              <a:sym typeface="Roboto" panose="02000000000000000000"/>
            </a:endParaRPr>
          </a:p>
        </p:txBody>
      </p:sp>
      <p:sp>
        <p:nvSpPr>
          <p:cNvPr id="118" name="Google Shape;118;p18"/>
          <p:cNvSpPr/>
          <p:nvPr/>
        </p:nvSpPr>
        <p:spPr>
          <a:xfrm>
            <a:off x="0" y="4557200"/>
            <a:ext cx="9153000" cy="586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19" name="Google Shape;119;p18"/>
          <p:cNvPicPr preferRelativeResize="0"/>
          <p:nvPr/>
        </p:nvPicPr>
        <p:blipFill>
          <a:blip r:embed="rId2"/>
          <a:stretch>
            <a:fillRect/>
          </a:stretch>
        </p:blipFill>
        <p:spPr>
          <a:xfrm>
            <a:off x="114300" y="4689483"/>
            <a:ext cx="1518224" cy="383150"/>
          </a:xfrm>
          <a:prstGeom prst="rect">
            <a:avLst/>
          </a:prstGeom>
          <a:noFill/>
          <a:ln>
            <a:noFill/>
          </a:ln>
        </p:spPr>
      </p:pic>
      <p:sp>
        <p:nvSpPr>
          <p:cNvPr id="120" name="Google Shape;120;p18"/>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8DC63F"/>
        </a:solidFill>
        <a:effectLst/>
      </p:bgPr>
    </p:bg>
    <p:spTree>
      <p:nvGrpSpPr>
        <p:cNvPr id="1" name="Shape 62"/>
        <p:cNvGrpSpPr/>
        <p:nvPr/>
      </p:nvGrpSpPr>
      <p:grpSpPr>
        <a:xfrm>
          <a:off x="0" y="0"/>
          <a:ext cx="0" cy="0"/>
          <a:chOff x="0" y="0"/>
          <a:chExt cx="0" cy="0"/>
        </a:xfrm>
      </p:grpSpPr>
      <p:pic>
        <p:nvPicPr>
          <p:cNvPr id="63" name="Google Shape;63;p14"/>
          <p:cNvPicPr preferRelativeResize="0"/>
          <p:nvPr/>
        </p:nvPicPr>
        <p:blipFill rotWithShape="1">
          <a:blip r:embed="rId1"/>
          <a:srcRect l="-28029" r="28030"/>
          <a:stretch>
            <a:fillRect/>
          </a:stretch>
        </p:blipFill>
        <p:spPr>
          <a:xfrm>
            <a:off x="225" y="0"/>
            <a:ext cx="9143700" cy="5143500"/>
          </a:xfrm>
          <a:prstGeom prst="rect">
            <a:avLst/>
          </a:prstGeom>
          <a:noFill/>
          <a:ln>
            <a:noFill/>
          </a:ln>
        </p:spPr>
      </p:pic>
      <p:pic>
        <p:nvPicPr>
          <p:cNvPr id="64" name="Google Shape;64;p14"/>
          <p:cNvPicPr preferRelativeResize="0"/>
          <p:nvPr/>
        </p:nvPicPr>
        <p:blipFill rotWithShape="1">
          <a:blip r:embed="rId2"/>
          <a:srcRect t="49" b="39"/>
          <a:stretch>
            <a:fillRect/>
          </a:stretch>
        </p:blipFill>
        <p:spPr>
          <a:xfrm>
            <a:off x="114300" y="4689483"/>
            <a:ext cx="1518224" cy="383150"/>
          </a:xfrm>
          <a:prstGeom prst="rect">
            <a:avLst/>
          </a:prstGeom>
          <a:noFill/>
          <a:ln>
            <a:noFill/>
          </a:ln>
        </p:spPr>
      </p:pic>
      <p:grpSp>
        <p:nvGrpSpPr>
          <p:cNvPr id="65" name="Google Shape;65;p14"/>
          <p:cNvGrpSpPr/>
          <p:nvPr/>
        </p:nvGrpSpPr>
        <p:grpSpPr>
          <a:xfrm>
            <a:off x="394875" y="1013997"/>
            <a:ext cx="3341100" cy="976350"/>
            <a:chOff x="394875" y="1014000"/>
            <a:chExt cx="3341100" cy="976350"/>
          </a:xfrm>
        </p:grpSpPr>
        <p:sp>
          <p:nvSpPr>
            <p:cNvPr id="66" name="Google Shape;66;p14"/>
            <p:cNvSpPr txBox="1"/>
            <p:nvPr/>
          </p:nvSpPr>
          <p:spPr>
            <a:xfrm>
              <a:off x="394875" y="1014000"/>
              <a:ext cx="8709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000">
                  <a:solidFill>
                    <a:schemeClr val="lt1"/>
                  </a:solidFill>
                  <a:latin typeface="Roboto Black" panose="02000000000000000000"/>
                  <a:ea typeface="Roboto Black" panose="02000000000000000000"/>
                  <a:cs typeface="Roboto Black" panose="02000000000000000000"/>
                  <a:sym typeface="Roboto Black" panose="02000000000000000000"/>
                </a:rPr>
                <a:t>01.</a:t>
              </a:r>
              <a:endParaRPr sz="3000">
                <a:solidFill>
                  <a:schemeClr val="lt1"/>
                </a:solidFill>
                <a:latin typeface="Roboto Black" panose="02000000000000000000"/>
                <a:ea typeface="Roboto Black" panose="02000000000000000000"/>
                <a:cs typeface="Roboto Black" panose="02000000000000000000"/>
                <a:sym typeface="Roboto Black" panose="02000000000000000000"/>
              </a:endParaRPr>
            </a:p>
          </p:txBody>
        </p:sp>
        <p:sp>
          <p:nvSpPr>
            <p:cNvPr id="67" name="Google Shape;67;p14"/>
            <p:cNvSpPr txBox="1"/>
            <p:nvPr/>
          </p:nvSpPr>
          <p:spPr>
            <a:xfrm>
              <a:off x="394875" y="1559250"/>
              <a:ext cx="33411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dirty="0">
                  <a:solidFill>
                    <a:srgbClr val="151B22"/>
                  </a:solidFill>
                  <a:latin typeface="Roboto" panose="02000000000000000000"/>
                  <a:ea typeface="Roboto" panose="02000000000000000000"/>
                  <a:cs typeface="Roboto" panose="02000000000000000000"/>
                  <a:sym typeface="Roboto" panose="02000000000000000000"/>
                </a:rPr>
                <a:t>Overview</a:t>
              </a:r>
              <a:endParaRPr sz="1600" b="1" dirty="0">
                <a:solidFill>
                  <a:srgbClr val="151B22"/>
                </a:solidFill>
                <a:latin typeface="Roboto" panose="02000000000000000000"/>
                <a:ea typeface="Roboto" panose="02000000000000000000"/>
                <a:cs typeface="Roboto" panose="02000000000000000000"/>
                <a:sym typeface="Roboto" panose="02000000000000000000"/>
              </a:endParaRPr>
            </a:p>
          </p:txBody>
        </p:sp>
      </p:grpSp>
      <p:pic>
        <p:nvPicPr>
          <p:cNvPr id="68" name="Google Shape;68;p14"/>
          <p:cNvPicPr preferRelativeResize="0"/>
          <p:nvPr/>
        </p:nvPicPr>
        <p:blipFill>
          <a:blip r:embed="rId3"/>
          <a:stretch>
            <a:fillRect/>
          </a:stretch>
        </p:blipFill>
        <p:spPr>
          <a:xfrm>
            <a:off x="114300" y="167250"/>
            <a:ext cx="202499" cy="440248"/>
          </a:xfrm>
          <a:prstGeom prst="rect">
            <a:avLst/>
          </a:prstGeom>
          <a:noFill/>
          <a:ln>
            <a:noFill/>
          </a:ln>
        </p:spPr>
      </p:pic>
      <p:grpSp>
        <p:nvGrpSpPr>
          <p:cNvPr id="69" name="Google Shape;69;p14"/>
          <p:cNvGrpSpPr/>
          <p:nvPr/>
        </p:nvGrpSpPr>
        <p:grpSpPr>
          <a:xfrm>
            <a:off x="394875" y="2150155"/>
            <a:ext cx="3341100" cy="976350"/>
            <a:chOff x="394875" y="1014000"/>
            <a:chExt cx="3341100" cy="976350"/>
          </a:xfrm>
        </p:grpSpPr>
        <p:sp>
          <p:nvSpPr>
            <p:cNvPr id="70" name="Google Shape;70;p14"/>
            <p:cNvSpPr txBox="1"/>
            <p:nvPr/>
          </p:nvSpPr>
          <p:spPr>
            <a:xfrm>
              <a:off x="394875" y="1014000"/>
              <a:ext cx="8709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000">
                  <a:solidFill>
                    <a:schemeClr val="lt1"/>
                  </a:solidFill>
                  <a:latin typeface="Roboto Black" panose="02000000000000000000"/>
                  <a:ea typeface="Roboto Black" panose="02000000000000000000"/>
                  <a:cs typeface="Roboto Black" panose="02000000000000000000"/>
                  <a:sym typeface="Roboto Black" panose="02000000000000000000"/>
                </a:rPr>
                <a:t>02.</a:t>
              </a:r>
              <a:endParaRPr sz="3000">
                <a:solidFill>
                  <a:schemeClr val="lt1"/>
                </a:solidFill>
                <a:latin typeface="Roboto Black" panose="02000000000000000000"/>
                <a:ea typeface="Roboto Black" panose="02000000000000000000"/>
                <a:cs typeface="Roboto Black" panose="02000000000000000000"/>
                <a:sym typeface="Roboto Black" panose="02000000000000000000"/>
              </a:endParaRPr>
            </a:p>
          </p:txBody>
        </p:sp>
        <p:sp>
          <p:nvSpPr>
            <p:cNvPr id="71" name="Google Shape;71;p14"/>
            <p:cNvSpPr txBox="1"/>
            <p:nvPr/>
          </p:nvSpPr>
          <p:spPr>
            <a:xfrm>
              <a:off x="394875" y="1559250"/>
              <a:ext cx="33411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dirty="0">
                  <a:solidFill>
                    <a:srgbClr val="151B22"/>
                  </a:solidFill>
                  <a:latin typeface="Roboto" panose="02000000000000000000"/>
                  <a:ea typeface="Roboto" panose="02000000000000000000"/>
                  <a:cs typeface="Roboto" panose="02000000000000000000"/>
                  <a:sym typeface="Roboto" panose="02000000000000000000"/>
                </a:rPr>
                <a:t>Why choose Stripe?</a:t>
              </a:r>
              <a:endParaRPr sz="1600" b="1" dirty="0">
                <a:solidFill>
                  <a:srgbClr val="151B22"/>
                </a:solidFill>
                <a:latin typeface="Roboto" panose="02000000000000000000"/>
                <a:ea typeface="Roboto" panose="02000000000000000000"/>
                <a:cs typeface="Roboto" panose="02000000000000000000"/>
                <a:sym typeface="Roboto" panose="02000000000000000000"/>
              </a:endParaRPr>
            </a:p>
          </p:txBody>
        </p:sp>
      </p:grpSp>
      <p:grpSp>
        <p:nvGrpSpPr>
          <p:cNvPr id="72" name="Google Shape;72;p14"/>
          <p:cNvGrpSpPr/>
          <p:nvPr/>
        </p:nvGrpSpPr>
        <p:grpSpPr>
          <a:xfrm>
            <a:off x="394875" y="3264118"/>
            <a:ext cx="3341100" cy="976350"/>
            <a:chOff x="394875" y="1014000"/>
            <a:chExt cx="3341100" cy="976350"/>
          </a:xfrm>
        </p:grpSpPr>
        <p:sp>
          <p:nvSpPr>
            <p:cNvPr id="73" name="Google Shape;73;p14"/>
            <p:cNvSpPr txBox="1"/>
            <p:nvPr/>
          </p:nvSpPr>
          <p:spPr>
            <a:xfrm>
              <a:off x="394875" y="1014000"/>
              <a:ext cx="8709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000">
                  <a:solidFill>
                    <a:schemeClr val="lt1"/>
                  </a:solidFill>
                  <a:latin typeface="Roboto Black" panose="02000000000000000000"/>
                  <a:ea typeface="Roboto Black" panose="02000000000000000000"/>
                  <a:cs typeface="Roboto Black" panose="02000000000000000000"/>
                  <a:sym typeface="Roboto Black" panose="02000000000000000000"/>
                </a:rPr>
                <a:t>03.</a:t>
              </a:r>
              <a:endParaRPr sz="3000">
                <a:solidFill>
                  <a:schemeClr val="lt1"/>
                </a:solidFill>
                <a:latin typeface="Roboto Black" panose="02000000000000000000"/>
                <a:ea typeface="Roboto Black" panose="02000000000000000000"/>
                <a:cs typeface="Roboto Black" panose="02000000000000000000"/>
                <a:sym typeface="Roboto Black" panose="02000000000000000000"/>
              </a:endParaRPr>
            </a:p>
          </p:txBody>
        </p:sp>
        <p:sp>
          <p:nvSpPr>
            <p:cNvPr id="74" name="Google Shape;74;p14"/>
            <p:cNvSpPr txBox="1"/>
            <p:nvPr/>
          </p:nvSpPr>
          <p:spPr>
            <a:xfrm>
              <a:off x="394875" y="1559250"/>
              <a:ext cx="33411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dirty="0">
                  <a:solidFill>
                    <a:srgbClr val="151B22"/>
                  </a:solidFill>
                  <a:latin typeface="Roboto" panose="02000000000000000000"/>
                  <a:ea typeface="Roboto" panose="02000000000000000000"/>
                  <a:cs typeface="Roboto" panose="02000000000000000000"/>
                  <a:sym typeface="Roboto" panose="02000000000000000000"/>
                </a:rPr>
                <a:t>Comparing key features &amp; pricing</a:t>
              </a:r>
              <a:endParaRPr lang="en-US" sz="1600" b="1" dirty="0">
                <a:solidFill>
                  <a:srgbClr val="151B22"/>
                </a:solidFill>
                <a:latin typeface="Roboto" panose="02000000000000000000"/>
                <a:ea typeface="Roboto" panose="02000000000000000000"/>
                <a:cs typeface="Roboto" panose="02000000000000000000"/>
                <a:sym typeface="Roboto" panose="02000000000000000000"/>
              </a:endParaRPr>
            </a:p>
          </p:txBody>
        </p:sp>
      </p:grpSp>
      <p:grpSp>
        <p:nvGrpSpPr>
          <p:cNvPr id="75" name="Google Shape;75;p14"/>
          <p:cNvGrpSpPr/>
          <p:nvPr/>
        </p:nvGrpSpPr>
        <p:grpSpPr>
          <a:xfrm>
            <a:off x="3200025" y="1013997"/>
            <a:ext cx="3341100" cy="976350"/>
            <a:chOff x="394875" y="1014000"/>
            <a:chExt cx="3341100" cy="976350"/>
          </a:xfrm>
        </p:grpSpPr>
        <p:sp>
          <p:nvSpPr>
            <p:cNvPr id="76" name="Google Shape;76;p14"/>
            <p:cNvSpPr txBox="1"/>
            <p:nvPr/>
          </p:nvSpPr>
          <p:spPr>
            <a:xfrm>
              <a:off x="394875" y="1014000"/>
              <a:ext cx="8709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000">
                  <a:solidFill>
                    <a:schemeClr val="lt1"/>
                  </a:solidFill>
                  <a:latin typeface="Roboto Black" panose="02000000000000000000"/>
                  <a:ea typeface="Roboto Black" panose="02000000000000000000"/>
                  <a:cs typeface="Roboto Black" panose="02000000000000000000"/>
                  <a:sym typeface="Roboto Black" panose="02000000000000000000"/>
                </a:rPr>
                <a:t>04.</a:t>
              </a:r>
              <a:endParaRPr sz="3000">
                <a:solidFill>
                  <a:schemeClr val="lt1"/>
                </a:solidFill>
                <a:latin typeface="Roboto Black" panose="02000000000000000000"/>
                <a:ea typeface="Roboto Black" panose="02000000000000000000"/>
                <a:cs typeface="Roboto Black" panose="02000000000000000000"/>
                <a:sym typeface="Roboto Black" panose="02000000000000000000"/>
              </a:endParaRPr>
            </a:p>
          </p:txBody>
        </p:sp>
        <p:sp>
          <p:nvSpPr>
            <p:cNvPr id="77" name="Google Shape;77;p14"/>
            <p:cNvSpPr txBox="1"/>
            <p:nvPr/>
          </p:nvSpPr>
          <p:spPr>
            <a:xfrm>
              <a:off x="394875" y="1559250"/>
              <a:ext cx="33411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dirty="0">
                  <a:solidFill>
                    <a:srgbClr val="151B22"/>
                  </a:solidFill>
                  <a:latin typeface="Roboto" panose="02000000000000000000"/>
                  <a:ea typeface="Roboto" panose="02000000000000000000"/>
                  <a:cs typeface="Roboto" panose="02000000000000000000"/>
                  <a:sym typeface="Roboto" panose="02000000000000000000"/>
                </a:rPr>
                <a:t>Demo</a:t>
              </a:r>
              <a:endParaRPr sz="1600" b="1" dirty="0">
                <a:solidFill>
                  <a:srgbClr val="151B22"/>
                </a:solidFill>
                <a:latin typeface="Roboto" panose="02000000000000000000"/>
                <a:ea typeface="Roboto" panose="02000000000000000000"/>
                <a:cs typeface="Roboto" panose="02000000000000000000"/>
                <a:sym typeface="Roboto" panose="02000000000000000000"/>
              </a:endParaRPr>
            </a:p>
          </p:txBody>
        </p:sp>
      </p:grpSp>
      <p:grpSp>
        <p:nvGrpSpPr>
          <p:cNvPr id="78" name="Google Shape;78;p14"/>
          <p:cNvGrpSpPr/>
          <p:nvPr/>
        </p:nvGrpSpPr>
        <p:grpSpPr>
          <a:xfrm>
            <a:off x="3200025" y="2150155"/>
            <a:ext cx="3341100" cy="976350"/>
            <a:chOff x="394875" y="1014000"/>
            <a:chExt cx="3341100" cy="976350"/>
          </a:xfrm>
        </p:grpSpPr>
        <p:sp>
          <p:nvSpPr>
            <p:cNvPr id="79" name="Google Shape;79;p14"/>
            <p:cNvSpPr txBox="1"/>
            <p:nvPr/>
          </p:nvSpPr>
          <p:spPr>
            <a:xfrm>
              <a:off x="394875" y="1014000"/>
              <a:ext cx="8709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000">
                  <a:solidFill>
                    <a:schemeClr val="lt1"/>
                  </a:solidFill>
                  <a:latin typeface="Roboto Black" panose="02000000000000000000"/>
                  <a:ea typeface="Roboto Black" panose="02000000000000000000"/>
                  <a:cs typeface="Roboto Black" panose="02000000000000000000"/>
                  <a:sym typeface="Roboto Black" panose="02000000000000000000"/>
                </a:rPr>
                <a:t>05.</a:t>
              </a:r>
              <a:endParaRPr sz="3000">
                <a:solidFill>
                  <a:schemeClr val="lt1"/>
                </a:solidFill>
                <a:latin typeface="Roboto Black" panose="02000000000000000000"/>
                <a:ea typeface="Roboto Black" panose="02000000000000000000"/>
                <a:cs typeface="Roboto Black" panose="02000000000000000000"/>
                <a:sym typeface="Roboto Black" panose="02000000000000000000"/>
              </a:endParaRPr>
            </a:p>
          </p:txBody>
        </p:sp>
        <p:sp>
          <p:nvSpPr>
            <p:cNvPr id="80" name="Google Shape;80;p14"/>
            <p:cNvSpPr txBox="1"/>
            <p:nvPr/>
          </p:nvSpPr>
          <p:spPr>
            <a:xfrm>
              <a:off x="394875" y="1559250"/>
              <a:ext cx="33411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dirty="0">
                  <a:solidFill>
                    <a:srgbClr val="151B22"/>
                  </a:solidFill>
                  <a:latin typeface="Roboto" panose="02000000000000000000"/>
                  <a:ea typeface="Roboto" panose="02000000000000000000"/>
                  <a:cs typeface="Roboto" panose="02000000000000000000"/>
                  <a:sym typeface="Roboto" panose="02000000000000000000"/>
                </a:rPr>
                <a:t>Q &amp; A</a:t>
              </a:r>
              <a:endParaRPr sz="1600" b="1" dirty="0">
                <a:solidFill>
                  <a:srgbClr val="151B22"/>
                </a:solidFill>
                <a:latin typeface="Roboto" panose="02000000000000000000"/>
                <a:ea typeface="Roboto" panose="02000000000000000000"/>
                <a:cs typeface="Roboto" panose="02000000000000000000"/>
                <a:sym typeface="Roboto" panose="02000000000000000000"/>
              </a:endParaRPr>
            </a:p>
          </p:txBody>
        </p:sp>
      </p:grpSp>
      <p:sp>
        <p:nvSpPr>
          <p:cNvPr id="84" name="Google Shape;84;p14"/>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b="1">
                <a:solidFill>
                  <a:schemeClr val="lt1"/>
                </a:solidFill>
                <a:latin typeface="Roboto" panose="02000000000000000000"/>
                <a:ea typeface="Roboto" panose="02000000000000000000"/>
                <a:cs typeface="Roboto" panose="02000000000000000000"/>
                <a:sym typeface="Roboto" panose="02000000000000000000"/>
              </a:rPr>
              <a:t>TABLE OF CONTENTS</a:t>
            </a:r>
            <a:endParaRPr sz="2000" b="1">
              <a:solidFill>
                <a:srgbClr val="8DC63F"/>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5"/>
          <p:cNvPicPr preferRelativeResize="0"/>
          <p:nvPr/>
        </p:nvPicPr>
        <p:blipFill rotWithShape="1">
          <a:blip r:embed="rId1"/>
          <a:srcRect/>
          <a:stretch>
            <a:fillRect/>
          </a:stretch>
        </p:blipFill>
        <p:spPr>
          <a:xfrm>
            <a:off x="225" y="0"/>
            <a:ext cx="9143700" cy="5143500"/>
          </a:xfrm>
          <a:prstGeom prst="rect">
            <a:avLst/>
          </a:prstGeom>
          <a:noFill/>
          <a:ln>
            <a:noFill/>
          </a:ln>
        </p:spPr>
      </p:pic>
      <p:pic>
        <p:nvPicPr>
          <p:cNvPr id="93" name="Google Shape;93;p15"/>
          <p:cNvPicPr preferRelativeResize="0"/>
          <p:nvPr/>
        </p:nvPicPr>
        <p:blipFill>
          <a:blip r:embed="rId2"/>
          <a:stretch>
            <a:fillRect/>
          </a:stretch>
        </p:blipFill>
        <p:spPr>
          <a:xfrm>
            <a:off x="114300" y="4689483"/>
            <a:ext cx="1518224" cy="383150"/>
          </a:xfrm>
          <a:prstGeom prst="rect">
            <a:avLst/>
          </a:prstGeom>
          <a:noFill/>
          <a:ln>
            <a:noFill/>
          </a:ln>
        </p:spPr>
      </p:pic>
      <p:sp>
        <p:nvSpPr>
          <p:cNvPr id="94" name="Google Shape;94;p15"/>
          <p:cNvSpPr txBox="1"/>
          <p:nvPr/>
        </p:nvSpPr>
        <p:spPr>
          <a:xfrm>
            <a:off x="357300" y="2202312"/>
            <a:ext cx="53532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600" b="1" dirty="0">
                <a:solidFill>
                  <a:srgbClr val="151B22"/>
                </a:solidFill>
                <a:latin typeface="Roboto" panose="02000000000000000000"/>
                <a:ea typeface="Roboto" panose="02000000000000000000"/>
                <a:cs typeface="Roboto" panose="02000000000000000000"/>
                <a:sym typeface="Roboto" panose="02000000000000000000"/>
              </a:rPr>
              <a:t>Overview</a:t>
            </a:r>
            <a:endParaRPr sz="3600" b="1" dirty="0">
              <a:solidFill>
                <a:srgbClr val="151B22"/>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1"/>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02" name="Google Shape;102;p16"/>
          <p:cNvPicPr preferRelativeResize="0"/>
          <p:nvPr/>
        </p:nvPicPr>
        <p:blipFill>
          <a:blip r:embed="rId2"/>
          <a:stretch>
            <a:fillRect/>
          </a:stretch>
        </p:blipFill>
        <p:spPr>
          <a:xfrm>
            <a:off x="114300" y="167250"/>
            <a:ext cx="202499" cy="440248"/>
          </a:xfrm>
          <a:prstGeom prst="rect">
            <a:avLst/>
          </a:prstGeom>
          <a:noFill/>
          <a:ln>
            <a:noFill/>
          </a:ln>
        </p:spPr>
      </p:pic>
      <p:sp>
        <p:nvSpPr>
          <p:cNvPr id="103" name="Google Shape;103;p16"/>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b="1" dirty="0">
                <a:solidFill>
                  <a:srgbClr val="8DC63F"/>
                </a:solidFill>
                <a:latin typeface="Roboto" panose="02000000000000000000"/>
                <a:ea typeface="Roboto" panose="02000000000000000000"/>
                <a:cs typeface="Roboto" panose="02000000000000000000"/>
                <a:sym typeface="Roboto" panose="02000000000000000000"/>
              </a:rPr>
              <a:t>Overview</a:t>
            </a:r>
            <a:endParaRPr sz="2000" b="1" dirty="0">
              <a:solidFill>
                <a:srgbClr val="8DC63F"/>
              </a:solidFill>
              <a:latin typeface="Roboto" panose="02000000000000000000"/>
              <a:ea typeface="Roboto" panose="02000000000000000000"/>
              <a:cs typeface="Roboto" panose="02000000000000000000"/>
              <a:sym typeface="Roboto" panose="02000000000000000000"/>
            </a:endParaRPr>
          </a:p>
        </p:txBody>
      </p:sp>
      <p:pic>
        <p:nvPicPr>
          <p:cNvPr id="5" name="Picture 4"/>
          <p:cNvPicPr>
            <a:picLocks noChangeAspect="1"/>
          </p:cNvPicPr>
          <p:nvPr/>
        </p:nvPicPr>
        <p:blipFill>
          <a:blip r:embed="rId3"/>
          <a:stretch>
            <a:fillRect/>
          </a:stretch>
        </p:blipFill>
        <p:spPr>
          <a:xfrm>
            <a:off x="1037013" y="637857"/>
            <a:ext cx="6649594" cy="3867785"/>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6" name="Picture 5"/>
          <p:cNvPicPr>
            <a:picLocks noChangeAspect="1"/>
          </p:cNvPicPr>
          <p:nvPr/>
        </p:nvPicPr>
        <p:blipFill>
          <a:blip r:embed="rId1"/>
          <a:stretch>
            <a:fillRect/>
          </a:stretch>
        </p:blipFill>
        <p:spPr>
          <a:xfrm>
            <a:off x="2873789" y="633675"/>
            <a:ext cx="6083712" cy="4055808"/>
          </a:xfrm>
          <a:prstGeom prst="rect">
            <a:avLst/>
          </a:prstGeom>
          <a:ln>
            <a:noFill/>
          </a:ln>
          <a:effectLst>
            <a:softEdge rad="114300"/>
          </a:effectLst>
        </p:spPr>
      </p:pic>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2"/>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02" name="Google Shape;102;p16"/>
          <p:cNvPicPr preferRelativeResize="0"/>
          <p:nvPr/>
        </p:nvPicPr>
        <p:blipFill>
          <a:blip r:embed="rId3"/>
          <a:stretch>
            <a:fillRect/>
          </a:stretch>
        </p:blipFill>
        <p:spPr>
          <a:xfrm>
            <a:off x="114300" y="167250"/>
            <a:ext cx="202499" cy="440248"/>
          </a:xfrm>
          <a:prstGeom prst="rect">
            <a:avLst/>
          </a:prstGeom>
          <a:noFill/>
          <a:ln>
            <a:noFill/>
          </a:ln>
        </p:spPr>
      </p:pic>
      <p:sp>
        <p:nvSpPr>
          <p:cNvPr id="103" name="Google Shape;103;p16"/>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b="1" dirty="0">
                <a:solidFill>
                  <a:srgbClr val="8DC63F"/>
                </a:solidFill>
                <a:latin typeface="Roboto" panose="02000000000000000000"/>
                <a:ea typeface="Roboto" panose="02000000000000000000"/>
                <a:cs typeface="Roboto" panose="02000000000000000000"/>
                <a:sym typeface="Roboto" panose="02000000000000000000"/>
              </a:rPr>
              <a:t>Overview</a:t>
            </a:r>
            <a:endParaRPr sz="2000" b="1" dirty="0">
              <a:solidFill>
                <a:srgbClr val="8DC63F"/>
              </a:solidFill>
              <a:latin typeface="Roboto" panose="02000000000000000000"/>
              <a:ea typeface="Roboto" panose="02000000000000000000"/>
              <a:cs typeface="Roboto" panose="02000000000000000000"/>
              <a:sym typeface="Roboto" panose="02000000000000000000"/>
            </a:endParaRPr>
          </a:p>
        </p:txBody>
      </p:sp>
      <p:sp>
        <p:nvSpPr>
          <p:cNvPr id="7" name="Google Shape;104;p16"/>
          <p:cNvSpPr txBox="1"/>
          <p:nvPr/>
        </p:nvSpPr>
        <p:spPr>
          <a:xfrm>
            <a:off x="114300" y="633675"/>
            <a:ext cx="2687290" cy="36317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panose="020B0604020202020204"/>
              <a:buNone/>
            </a:pPr>
            <a:r>
              <a:rPr lang="en-US" sz="1600" b="1" dirty="0">
                <a:solidFill>
                  <a:srgbClr val="365BFF"/>
                </a:solidFill>
                <a:latin typeface="Roboto" panose="02000000000000000000" pitchFamily="2" charset="0"/>
                <a:ea typeface="Roboto" panose="02000000000000000000" pitchFamily="2" charset="0"/>
                <a:cs typeface="Roboto" panose="02000000000000000000" pitchFamily="2" charset="0"/>
              </a:rPr>
              <a:t>    Stripe</a:t>
            </a:r>
            <a:r>
              <a:rPr lang="en-US" sz="1600" dirty="0">
                <a:latin typeface="Roboto" panose="02000000000000000000" pitchFamily="2" charset="0"/>
                <a:ea typeface="Roboto" panose="02000000000000000000" pitchFamily="2" charset="0"/>
                <a:cs typeface="Roboto" panose="02000000000000000000" pitchFamily="2" charset="0"/>
              </a:rPr>
              <a:t> is a robust platform that simplifies online payment processing, enabling businesses to accept payments, manage subscriptions, and handle complex financial transactions with ease.</a:t>
            </a:r>
            <a:br>
              <a:rPr lang="en-US" sz="1600" dirty="0">
                <a:latin typeface="Roboto" panose="02000000000000000000" pitchFamily="2" charset="0"/>
                <a:ea typeface="Roboto" panose="02000000000000000000" pitchFamily="2" charset="0"/>
                <a:cs typeface="Roboto" panose="02000000000000000000" pitchFamily="2" charset="0"/>
              </a:rPr>
            </a:br>
            <a:endParaRPr lang="en-US" sz="1600" dirty="0">
              <a:latin typeface="Roboto" panose="02000000000000000000" pitchFamily="2" charset="0"/>
              <a:ea typeface="Roboto" panose="02000000000000000000" pitchFamily="2" charset="0"/>
              <a:cs typeface="Roboto" panose="02000000000000000000" pitchFamily="2" charset="0"/>
            </a:endParaRPr>
          </a:p>
          <a:p>
            <a:pPr marL="0" lvl="0" indent="0" algn="l" rtl="0">
              <a:spcBef>
                <a:spcPts val="0"/>
              </a:spcBef>
              <a:spcAft>
                <a:spcPts val="0"/>
              </a:spcAft>
              <a:buClr>
                <a:schemeClr val="dk1"/>
              </a:buClr>
              <a:buSzPts val="1100"/>
              <a:buFont typeface="Arial" panose="020B0604020202020204"/>
              <a:buNone/>
            </a:pPr>
            <a:r>
              <a:rPr lang="en-US" sz="1600" dirty="0">
                <a:latin typeface="Roboto" panose="02000000000000000000" pitchFamily="2" charset="0"/>
                <a:ea typeface="Roboto" panose="02000000000000000000" pitchFamily="2" charset="0"/>
                <a:cs typeface="Roboto" panose="02000000000000000000" pitchFamily="2" charset="0"/>
              </a:rPr>
              <a:t> With features that support global scalability and security, Stripe is trusted by millions of companies worldwide</a:t>
            </a:r>
            <a:endParaRPr sz="1200" dirty="0">
              <a:solidFill>
                <a:srgbClr val="151B22"/>
              </a:solidFill>
              <a:latin typeface="Roboto" panose="02000000000000000000" pitchFamily="2" charset="0"/>
              <a:ea typeface="Roboto" panose="02000000000000000000" pitchFamily="2" charset="0"/>
              <a:cs typeface="Roboto" panose="02000000000000000000" pitchFamily="2" charset="0"/>
              <a:sym typeface="Roboto Light" panose="0200000000000000000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5"/>
          <p:cNvPicPr preferRelativeResize="0"/>
          <p:nvPr/>
        </p:nvPicPr>
        <p:blipFill rotWithShape="1">
          <a:blip r:embed="rId1"/>
          <a:srcRect/>
          <a:stretch>
            <a:fillRect/>
          </a:stretch>
        </p:blipFill>
        <p:spPr>
          <a:xfrm>
            <a:off x="225" y="0"/>
            <a:ext cx="9143700" cy="5143500"/>
          </a:xfrm>
          <a:prstGeom prst="rect">
            <a:avLst/>
          </a:prstGeom>
          <a:noFill/>
          <a:ln>
            <a:noFill/>
          </a:ln>
        </p:spPr>
      </p:pic>
      <p:pic>
        <p:nvPicPr>
          <p:cNvPr id="93" name="Google Shape;93;p15"/>
          <p:cNvPicPr preferRelativeResize="0"/>
          <p:nvPr/>
        </p:nvPicPr>
        <p:blipFill>
          <a:blip r:embed="rId2"/>
          <a:stretch>
            <a:fillRect/>
          </a:stretch>
        </p:blipFill>
        <p:spPr>
          <a:xfrm>
            <a:off x="114300" y="4689483"/>
            <a:ext cx="1518224" cy="383150"/>
          </a:xfrm>
          <a:prstGeom prst="rect">
            <a:avLst/>
          </a:prstGeom>
          <a:noFill/>
          <a:ln>
            <a:noFill/>
          </a:ln>
        </p:spPr>
      </p:pic>
      <p:sp>
        <p:nvSpPr>
          <p:cNvPr id="94" name="Google Shape;94;p15"/>
          <p:cNvSpPr txBox="1"/>
          <p:nvPr/>
        </p:nvSpPr>
        <p:spPr>
          <a:xfrm>
            <a:off x="357300" y="2202312"/>
            <a:ext cx="53532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600" b="1" dirty="0">
                <a:solidFill>
                  <a:srgbClr val="151B22"/>
                </a:solidFill>
                <a:latin typeface="Roboto" panose="02000000000000000000"/>
                <a:ea typeface="Roboto" panose="02000000000000000000"/>
                <a:cs typeface="Roboto" panose="02000000000000000000"/>
                <a:sym typeface="Roboto" panose="02000000000000000000"/>
              </a:rPr>
              <a:t>Why choose Stripe?</a:t>
            </a:r>
            <a:endParaRPr sz="3600" b="1" dirty="0">
              <a:solidFill>
                <a:srgbClr val="151B22"/>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1"/>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02" name="Google Shape;102;p16"/>
          <p:cNvPicPr preferRelativeResize="0"/>
          <p:nvPr/>
        </p:nvPicPr>
        <p:blipFill>
          <a:blip r:embed="rId2"/>
          <a:stretch>
            <a:fillRect/>
          </a:stretch>
        </p:blipFill>
        <p:spPr>
          <a:xfrm>
            <a:off x="114300" y="167250"/>
            <a:ext cx="202499" cy="440248"/>
          </a:xfrm>
          <a:prstGeom prst="rect">
            <a:avLst/>
          </a:prstGeom>
          <a:noFill/>
          <a:ln>
            <a:noFill/>
          </a:ln>
        </p:spPr>
      </p:pic>
      <p:sp>
        <p:nvSpPr>
          <p:cNvPr id="103" name="Google Shape;103;p16"/>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dirty="0">
                <a:solidFill>
                  <a:srgbClr val="8DC63F"/>
                </a:solidFill>
                <a:latin typeface="Roboto" panose="02000000000000000000"/>
                <a:ea typeface="Roboto" panose="02000000000000000000"/>
                <a:cs typeface="Roboto" panose="02000000000000000000"/>
                <a:sym typeface="Roboto" panose="02000000000000000000"/>
              </a:rPr>
              <a:t>Why choose Stripe?</a:t>
            </a:r>
            <a:endParaRPr lang="en-US" sz="2000" b="1" dirty="0">
              <a:solidFill>
                <a:srgbClr val="8DC63F"/>
              </a:solidFill>
              <a:latin typeface="Roboto" panose="02000000000000000000"/>
              <a:ea typeface="Roboto" panose="02000000000000000000"/>
              <a:cs typeface="Roboto" panose="02000000000000000000"/>
              <a:sym typeface="Roboto" panose="02000000000000000000"/>
            </a:endParaRPr>
          </a:p>
        </p:txBody>
      </p:sp>
      <p:pic>
        <p:nvPicPr>
          <p:cNvPr id="3" name="Picture 2"/>
          <p:cNvPicPr>
            <a:picLocks noChangeAspect="1"/>
          </p:cNvPicPr>
          <p:nvPr/>
        </p:nvPicPr>
        <p:blipFill>
          <a:blip r:embed="rId3"/>
          <a:stretch>
            <a:fillRect/>
          </a:stretch>
        </p:blipFill>
        <p:spPr>
          <a:xfrm>
            <a:off x="4265883" y="607498"/>
            <a:ext cx="4485117" cy="4332525"/>
          </a:xfrm>
          <a:prstGeom prst="rect">
            <a:avLst/>
          </a:prstGeom>
        </p:spPr>
      </p:pic>
      <p:sp>
        <p:nvSpPr>
          <p:cNvPr id="4" name="Google Shape;104;p16"/>
          <p:cNvSpPr txBox="1"/>
          <p:nvPr/>
        </p:nvSpPr>
        <p:spPr>
          <a:xfrm>
            <a:off x="114301" y="631650"/>
            <a:ext cx="3859184" cy="1908184"/>
          </a:xfrm>
          <a:prstGeom prst="rect">
            <a:avLst/>
          </a:prstGeom>
          <a:noFill/>
          <a:ln>
            <a:noFill/>
          </a:ln>
        </p:spPr>
        <p:txBody>
          <a:bodyPr spcFirstLastPara="1" wrap="square" lIns="91425" tIns="91425" rIns="91425" bIns="91425" anchor="t" anchorCtr="0">
            <a:spAutoFit/>
          </a:bodyPr>
          <a:lstStyle/>
          <a:p>
            <a:pPr marL="0" lvl="0" indent="0" rtl="0">
              <a:spcBef>
                <a:spcPts val="0"/>
              </a:spcBef>
              <a:spcAft>
                <a:spcPts val="0"/>
              </a:spcAft>
              <a:buClr>
                <a:schemeClr val="dk1"/>
              </a:buClr>
              <a:buSzPts val="1100"/>
              <a:buFont typeface="Arial" panose="020B0604020202020204"/>
              <a:buNone/>
            </a:pPr>
            <a:r>
              <a:rPr lang="en-US" sz="1600" b="1" dirty="0">
                <a:solidFill>
                  <a:srgbClr val="365BFF"/>
                </a:solidFill>
                <a:latin typeface="Roboto" panose="02000000000000000000" pitchFamily="2" charset="0"/>
                <a:ea typeface="Roboto" panose="02000000000000000000" pitchFamily="2" charset="0"/>
                <a:cs typeface="Roboto" panose="02000000000000000000" pitchFamily="2" charset="0"/>
                <a:sym typeface="Roboto" panose="02000000000000000000"/>
              </a:rPr>
              <a:t>    Comprehensive Features:</a:t>
            </a:r>
            <a:r>
              <a:rPr lang="en-US" sz="1600" dirty="0">
                <a:solidFill>
                  <a:srgbClr val="151B22"/>
                </a:solidFill>
                <a:latin typeface="Roboto" panose="02000000000000000000" pitchFamily="2" charset="0"/>
                <a:ea typeface="Roboto" panose="02000000000000000000" pitchFamily="2" charset="0"/>
                <a:cs typeface="Roboto" panose="02000000000000000000" pitchFamily="2" charset="0"/>
                <a:sym typeface="Roboto" panose="02000000000000000000"/>
              </a:rPr>
              <a:t> It offers powerful tools for payment processing, subscription management, invoicing, and recurring billing, as well as for handling complex financial workflows. This all-in-one solution helps businesses manage their finances more efficiently</a:t>
            </a:r>
            <a:endParaRPr sz="1600" dirty="0">
              <a:solidFill>
                <a:srgbClr val="151B22"/>
              </a:solidFill>
              <a:latin typeface="Roboto" panose="02000000000000000000" pitchFamily="2" charset="0"/>
              <a:ea typeface="Roboto" panose="02000000000000000000" pitchFamily="2" charset="0"/>
              <a:cs typeface="Roboto" panose="02000000000000000000" pitchFamily="2" charset="0"/>
              <a:sym typeface="Roboto Light" panose="0200000000000000000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1"/>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02" name="Google Shape;102;p16"/>
          <p:cNvPicPr preferRelativeResize="0"/>
          <p:nvPr/>
        </p:nvPicPr>
        <p:blipFill>
          <a:blip r:embed="rId2"/>
          <a:stretch>
            <a:fillRect/>
          </a:stretch>
        </p:blipFill>
        <p:spPr>
          <a:xfrm>
            <a:off x="114300" y="167250"/>
            <a:ext cx="202499" cy="440248"/>
          </a:xfrm>
          <a:prstGeom prst="rect">
            <a:avLst/>
          </a:prstGeom>
          <a:noFill/>
          <a:ln>
            <a:noFill/>
          </a:ln>
        </p:spPr>
      </p:pic>
      <p:sp>
        <p:nvSpPr>
          <p:cNvPr id="103" name="Google Shape;103;p16"/>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dirty="0">
                <a:solidFill>
                  <a:srgbClr val="8DC63F"/>
                </a:solidFill>
                <a:latin typeface="Roboto" panose="02000000000000000000"/>
                <a:ea typeface="Roboto" panose="02000000000000000000"/>
                <a:cs typeface="Roboto" panose="02000000000000000000"/>
                <a:sym typeface="Roboto" panose="02000000000000000000"/>
              </a:rPr>
              <a:t>Why choose Stripe?</a:t>
            </a:r>
            <a:endParaRPr lang="en-US" sz="2000" b="1" dirty="0">
              <a:solidFill>
                <a:srgbClr val="8DC63F"/>
              </a:solidFill>
              <a:latin typeface="Roboto" panose="02000000000000000000"/>
              <a:ea typeface="Roboto" panose="02000000000000000000"/>
              <a:cs typeface="Roboto" panose="02000000000000000000"/>
              <a:sym typeface="Roboto" panose="02000000000000000000"/>
            </a:endParaRPr>
          </a:p>
        </p:txBody>
      </p:sp>
      <p:pic>
        <p:nvPicPr>
          <p:cNvPr id="4" name="Picture 3"/>
          <p:cNvPicPr>
            <a:picLocks noChangeAspect="1"/>
          </p:cNvPicPr>
          <p:nvPr/>
        </p:nvPicPr>
        <p:blipFill>
          <a:blip r:embed="rId3"/>
          <a:stretch>
            <a:fillRect/>
          </a:stretch>
        </p:blipFill>
        <p:spPr>
          <a:xfrm>
            <a:off x="114300" y="2159623"/>
            <a:ext cx="8769927" cy="1437256"/>
          </a:xfrm>
          <a:prstGeom prst="rect">
            <a:avLst/>
          </a:prstGeom>
        </p:spPr>
      </p:pic>
      <p:sp>
        <p:nvSpPr>
          <p:cNvPr id="5" name="Google Shape;104;p16"/>
          <p:cNvSpPr txBox="1"/>
          <p:nvPr/>
        </p:nvSpPr>
        <p:spPr>
          <a:xfrm>
            <a:off x="114300" y="578676"/>
            <a:ext cx="8769927" cy="1169521"/>
          </a:xfrm>
          <a:prstGeom prst="rect">
            <a:avLst/>
          </a:prstGeom>
          <a:noFill/>
          <a:ln>
            <a:noFill/>
          </a:ln>
        </p:spPr>
        <p:txBody>
          <a:bodyPr spcFirstLastPara="1" wrap="square" lIns="91425" tIns="91425" rIns="91425" bIns="91425" anchor="t" anchorCtr="0">
            <a:spAutoFit/>
          </a:bodyPr>
          <a:lstStyle/>
          <a:p>
            <a:pPr marL="0" lvl="0" indent="0" rtl="0">
              <a:spcBef>
                <a:spcPts val="0"/>
              </a:spcBef>
              <a:spcAft>
                <a:spcPts val="0"/>
              </a:spcAft>
              <a:buClr>
                <a:schemeClr val="dk1"/>
              </a:buClr>
              <a:buSzPts val="1100"/>
              <a:buFont typeface="Arial" panose="020B0604020202020204"/>
              <a:buNone/>
            </a:pPr>
            <a:r>
              <a:rPr lang="en-US" sz="1600" b="1" dirty="0">
                <a:solidFill>
                  <a:srgbClr val="365BFF"/>
                </a:solidFill>
                <a:latin typeface="Roboto" panose="02000000000000000000" pitchFamily="2" charset="0"/>
                <a:ea typeface="Roboto" panose="02000000000000000000" pitchFamily="2" charset="0"/>
                <a:cs typeface="Roboto" panose="02000000000000000000" pitchFamily="2" charset="0"/>
                <a:sym typeface="Roboto" panose="02000000000000000000"/>
              </a:rPr>
              <a:t>    Global Reach, Reliable and Scalable:</a:t>
            </a:r>
            <a:r>
              <a:rPr lang="en-US" sz="1600" dirty="0">
                <a:solidFill>
                  <a:srgbClr val="151B22"/>
                </a:solidFill>
                <a:latin typeface="Roboto" panose="02000000000000000000" pitchFamily="2" charset="0"/>
                <a:ea typeface="Roboto" panose="02000000000000000000" pitchFamily="2" charset="0"/>
                <a:cs typeface="Roboto" panose="02000000000000000000" pitchFamily="2" charset="0"/>
                <a:sym typeface="Roboto" panose="02000000000000000000"/>
              </a:rPr>
              <a:t> It supports payments in over 135 currencies and operates in more than 100 countries. It can automatically handle foreign currency conversions. This feature enables global business expansion and makes it convenient for businesses to accept international payments and receive payouts in their preferred currency</a:t>
            </a:r>
            <a:endParaRPr sz="1600" dirty="0">
              <a:solidFill>
                <a:srgbClr val="151B22"/>
              </a:solidFill>
              <a:latin typeface="Roboto" panose="02000000000000000000" pitchFamily="2" charset="0"/>
              <a:ea typeface="Roboto" panose="02000000000000000000" pitchFamily="2" charset="0"/>
              <a:cs typeface="Roboto" panose="02000000000000000000" pitchFamily="2" charset="0"/>
              <a:sym typeface="Roboto Light" panose="0200000000000000000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grpSp>
        <p:nvGrpSpPr>
          <p:cNvPr id="99" name="Google Shape;99;p16"/>
          <p:cNvGrpSpPr/>
          <p:nvPr/>
        </p:nvGrpSpPr>
        <p:grpSpPr>
          <a:xfrm>
            <a:off x="114300" y="4689483"/>
            <a:ext cx="8915325" cy="383150"/>
            <a:chOff x="114300" y="4689483"/>
            <a:chExt cx="8915325" cy="383150"/>
          </a:xfrm>
        </p:grpSpPr>
        <p:pic>
          <p:nvPicPr>
            <p:cNvPr id="100" name="Google Shape;100;p16"/>
            <p:cNvPicPr preferRelativeResize="0"/>
            <p:nvPr/>
          </p:nvPicPr>
          <p:blipFill>
            <a:blip r:embed="rId1"/>
            <a:stretch>
              <a:fillRect/>
            </a:stretch>
          </p:blipFill>
          <p:spPr>
            <a:xfrm>
              <a:off x="114300" y="4689483"/>
              <a:ext cx="1518224" cy="383150"/>
            </a:xfrm>
            <a:prstGeom prst="rect">
              <a:avLst/>
            </a:prstGeom>
            <a:noFill/>
            <a:ln>
              <a:noFill/>
            </a:ln>
          </p:spPr>
        </p:pic>
        <p:sp>
          <p:nvSpPr>
            <p:cNvPr id="101" name="Google Shape;101;p16"/>
            <p:cNvSpPr/>
            <p:nvPr/>
          </p:nvSpPr>
          <p:spPr>
            <a:xfrm>
              <a:off x="1760625" y="4964175"/>
              <a:ext cx="7269000" cy="30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02" name="Google Shape;102;p16"/>
          <p:cNvPicPr preferRelativeResize="0"/>
          <p:nvPr/>
        </p:nvPicPr>
        <p:blipFill>
          <a:blip r:embed="rId2"/>
          <a:stretch>
            <a:fillRect/>
          </a:stretch>
        </p:blipFill>
        <p:spPr>
          <a:xfrm>
            <a:off x="114300" y="167250"/>
            <a:ext cx="202499" cy="440248"/>
          </a:xfrm>
          <a:prstGeom prst="rect">
            <a:avLst/>
          </a:prstGeom>
          <a:noFill/>
          <a:ln>
            <a:noFill/>
          </a:ln>
        </p:spPr>
      </p:pic>
      <p:sp>
        <p:nvSpPr>
          <p:cNvPr id="103" name="Google Shape;103;p16"/>
          <p:cNvSpPr txBox="1"/>
          <p:nvPr/>
        </p:nvSpPr>
        <p:spPr>
          <a:xfrm>
            <a:off x="393000" y="141075"/>
            <a:ext cx="5636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dirty="0">
                <a:solidFill>
                  <a:srgbClr val="8DC63F"/>
                </a:solidFill>
                <a:latin typeface="Roboto" panose="02000000000000000000"/>
                <a:ea typeface="Roboto" panose="02000000000000000000"/>
                <a:cs typeface="Roboto" panose="02000000000000000000"/>
                <a:sym typeface="Roboto" panose="02000000000000000000"/>
              </a:rPr>
              <a:t>Why choose Stripe?</a:t>
            </a:r>
            <a:endParaRPr lang="en-US" sz="2000" b="1" dirty="0">
              <a:solidFill>
                <a:srgbClr val="8DC63F"/>
              </a:solidFill>
              <a:latin typeface="Roboto" panose="02000000000000000000"/>
              <a:ea typeface="Roboto" panose="02000000000000000000"/>
              <a:cs typeface="Roboto" panose="02000000000000000000"/>
              <a:sym typeface="Roboto" panose="02000000000000000000"/>
            </a:endParaRPr>
          </a:p>
        </p:txBody>
      </p:sp>
      <p:sp>
        <p:nvSpPr>
          <p:cNvPr id="5" name="Google Shape;104;p16"/>
          <p:cNvSpPr txBox="1"/>
          <p:nvPr/>
        </p:nvSpPr>
        <p:spPr>
          <a:xfrm>
            <a:off x="114300" y="607498"/>
            <a:ext cx="3836155" cy="3631733"/>
          </a:xfrm>
          <a:prstGeom prst="rect">
            <a:avLst/>
          </a:prstGeom>
          <a:noFill/>
          <a:ln>
            <a:noFill/>
          </a:ln>
        </p:spPr>
        <p:txBody>
          <a:bodyPr spcFirstLastPara="1" wrap="square" lIns="91425" tIns="91425" rIns="91425" bIns="91425" anchor="t" anchorCtr="0">
            <a:spAutoFit/>
          </a:bodyPr>
          <a:lstStyle/>
          <a:p>
            <a:pPr marL="0" lvl="0" indent="0" rtl="0">
              <a:spcBef>
                <a:spcPts val="0"/>
              </a:spcBef>
              <a:spcAft>
                <a:spcPts val="0"/>
              </a:spcAft>
              <a:buClr>
                <a:schemeClr val="dk1"/>
              </a:buClr>
              <a:buSzPts val="1100"/>
              <a:buFont typeface="Arial" panose="020B0604020202020204"/>
              <a:buNone/>
            </a:pPr>
            <a:r>
              <a:rPr lang="en-US" sz="1600" b="1" dirty="0">
                <a:solidFill>
                  <a:srgbClr val="365BFF"/>
                </a:solidFill>
                <a:latin typeface="Roboto" panose="02000000000000000000" pitchFamily="2" charset="0"/>
                <a:ea typeface="Roboto" panose="02000000000000000000" pitchFamily="2" charset="0"/>
                <a:cs typeface="Roboto" panose="02000000000000000000" pitchFamily="2" charset="0"/>
                <a:sym typeface="Roboto" panose="02000000000000000000"/>
              </a:rPr>
              <a:t>    Easy Integration and Advanced Security:</a:t>
            </a:r>
            <a:r>
              <a:rPr lang="en-US" sz="1600" dirty="0">
                <a:solidFill>
                  <a:srgbClr val="151B22"/>
                </a:solidFill>
                <a:latin typeface="Roboto" panose="02000000000000000000" pitchFamily="2" charset="0"/>
                <a:ea typeface="Roboto" panose="02000000000000000000" pitchFamily="2" charset="0"/>
                <a:cs typeface="Roboto" panose="02000000000000000000" pitchFamily="2" charset="0"/>
                <a:sym typeface="Roboto" panose="02000000000000000000"/>
              </a:rPr>
              <a:t> Stripe offers comprehensive documentation and libraries for various programming languages, enabling seamless integration with any technology stack. It complies with PCI DSS (Payment Card Industry Data Security Standard) to safeguard sensitive payment data, and Stripe Radar employs machine learning for effective fraud detection and prevention, enhancing security for businesses and customers across all channels.</a:t>
            </a:r>
            <a:endParaRPr lang="en-US" sz="1600" dirty="0">
              <a:solidFill>
                <a:srgbClr val="151B22"/>
              </a:solidFill>
              <a:latin typeface="Roboto" panose="02000000000000000000" pitchFamily="2" charset="0"/>
              <a:ea typeface="Roboto" panose="02000000000000000000" pitchFamily="2" charset="0"/>
              <a:cs typeface="Roboto" panose="02000000000000000000" pitchFamily="2" charset="0"/>
              <a:sym typeface="Roboto" panose="02000000000000000000"/>
            </a:endParaRPr>
          </a:p>
          <a:p>
            <a:pPr marL="0" lvl="0" indent="0" rtl="0">
              <a:spcBef>
                <a:spcPts val="0"/>
              </a:spcBef>
              <a:spcAft>
                <a:spcPts val="0"/>
              </a:spcAft>
              <a:buClr>
                <a:schemeClr val="dk1"/>
              </a:buClr>
              <a:buSzPts val="1100"/>
              <a:buFont typeface="Arial" panose="020B0604020202020204"/>
              <a:buNone/>
            </a:pPr>
            <a:endParaRPr lang="en-US" sz="1600" dirty="0">
              <a:solidFill>
                <a:srgbClr val="151B22"/>
              </a:solidFill>
              <a:latin typeface="Roboto" panose="02000000000000000000" pitchFamily="2" charset="0"/>
              <a:ea typeface="Roboto" panose="02000000000000000000" pitchFamily="2" charset="0"/>
              <a:cs typeface="Roboto" panose="02000000000000000000" pitchFamily="2" charset="0"/>
              <a:sym typeface="Roboto Light" panose="02000000000000000000"/>
            </a:endParaRPr>
          </a:p>
        </p:txBody>
      </p:sp>
      <p:pic>
        <p:nvPicPr>
          <p:cNvPr id="7" name="Picture 6"/>
          <p:cNvPicPr>
            <a:picLocks noChangeAspect="1"/>
          </p:cNvPicPr>
          <p:nvPr/>
        </p:nvPicPr>
        <p:blipFill>
          <a:blip r:embed="rId3"/>
          <a:stretch>
            <a:fillRect/>
          </a:stretch>
        </p:blipFill>
        <p:spPr>
          <a:xfrm>
            <a:off x="4414145" y="541954"/>
            <a:ext cx="4615480" cy="4339104"/>
          </a:xfrm>
          <a:prstGeom prst="rect">
            <a:avLst/>
          </a:prstGeom>
          <a:ln>
            <a:noFill/>
          </a:ln>
          <a:effectLst>
            <a:softEdge rad="112500"/>
          </a:effectLst>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8A6B226E1B9A14FA5D8F173266F7D75" ma:contentTypeVersion="0" ma:contentTypeDescription="Create a new document." ma:contentTypeScope="" ma:versionID="9022a71743fb8ba6e2e51797283bf1db">
  <xsd:schema xmlns:xsd="http://www.w3.org/2001/XMLSchema" xmlns:xs="http://www.w3.org/2001/XMLSchema" xmlns:p="http://schemas.microsoft.com/office/2006/metadata/properties" targetNamespace="http://schemas.microsoft.com/office/2006/metadata/properties" ma:root="true" ma:fieldsID="31d5eec3c12ee2e8127422d567928f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295D8A0-EBFC-42C3-B2C4-6060DBA09B89}">
  <ds:schemaRefs/>
</ds:datastoreItem>
</file>

<file path=customXml/itemProps2.xml><?xml version="1.0" encoding="utf-8"?>
<ds:datastoreItem xmlns:ds="http://schemas.openxmlformats.org/officeDocument/2006/customXml" ds:itemID="{5B6D5BE5-3C6E-4968-BE9F-95F2156E6982}">
  <ds:schemaRefs/>
</ds:datastoreItem>
</file>

<file path=customXml/itemProps3.xml><?xml version="1.0" encoding="utf-8"?>
<ds:datastoreItem xmlns:ds="http://schemas.openxmlformats.org/officeDocument/2006/customXml" ds:itemID="{61D167B7-BFBA-466A-B9EC-74D2A40D24F8}">
  <ds:schemaRefs/>
</ds:datastoreItem>
</file>

<file path=docProps/app.xml><?xml version="1.0" encoding="utf-8"?>
<Properties xmlns="http://schemas.openxmlformats.org/officeDocument/2006/extended-properties" xmlns:vt="http://schemas.openxmlformats.org/officeDocument/2006/docPropsVTypes">
  <TotalTime>0</TotalTime>
  <Words>3110</Words>
  <Application>WPS Presentation</Application>
  <PresentationFormat>On-screen Show (16:9)</PresentationFormat>
  <Paragraphs>168</Paragraphs>
  <Slides>17</Slides>
  <Notes>17</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17</vt:i4>
      </vt:variant>
    </vt:vector>
  </HeadingPairs>
  <TitlesOfParts>
    <vt:vector size="29" baseType="lpstr">
      <vt:lpstr>Arial</vt:lpstr>
      <vt:lpstr>SimSun</vt:lpstr>
      <vt:lpstr>Wingdings</vt:lpstr>
      <vt:lpstr>Arial</vt:lpstr>
      <vt:lpstr>Roboto</vt:lpstr>
      <vt:lpstr>Roboto Light</vt:lpstr>
      <vt:lpstr>Roboto Medium</vt:lpstr>
      <vt:lpstr>Roboto Black</vt:lpstr>
      <vt:lpstr>Roboto</vt:lpstr>
      <vt:lpstr>Microsoft YaHei</vt:lpstr>
      <vt:lpstr>Arial Unicode MS</vt:lpstr>
      <vt:lpstr>Simple Light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phat.tran</cp:lastModifiedBy>
  <cp:revision>5</cp:revision>
  <dcterms:created xsi:type="dcterms:W3CDTF">2024-12-06T04:39:00Z</dcterms:created>
  <dcterms:modified xsi:type="dcterms:W3CDTF">2024-12-06T06:17:08Z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0x01010018A6B226E1B9A14FA5D8F173266F7D75</vt:lpwstr>
  </property>
  <property fmtid="{D5CDD505-2E9C-101B-9397-08002B2CF9AE}" pid="3" name="Order">
    <vt:r8>26700</vt:r8>
  </property>
  <property fmtid="{D5CDD505-2E9C-101B-9397-08002B2CF9AE}" pid="4" name="ICV">
    <vt:lpwstr>9813054DDB2B4A8EBF25FEC4F36515BE_12</vt:lpwstr>
  </property>
  <property fmtid="{D5CDD505-2E9C-101B-9397-08002B2CF9AE}" pid="5" name="KSOProductBuildVer">
    <vt:lpwstr>1033-12.2.0.19307</vt:lpwstr>
  </property>
</Properties>
</file>