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62" r:id="rId3"/>
    <p:sldId id="281" r:id="rId4"/>
    <p:sldId id="263" r:id="rId5"/>
    <p:sldId id="264" r:id="rId6"/>
    <p:sldId id="265" r:id="rId7"/>
    <p:sldId id="266" r:id="rId8"/>
    <p:sldId id="268" r:id="rId9"/>
    <p:sldId id="267" r:id="rId10"/>
    <p:sldId id="269" r:id="rId11"/>
    <p:sldId id="270" r:id="rId12"/>
    <p:sldId id="272" r:id="rId13"/>
    <p:sldId id="273" r:id="rId14"/>
    <p:sldId id="274" r:id="rId15"/>
    <p:sldId id="275" r:id="rId16"/>
    <p:sldId id="278" r:id="rId17"/>
    <p:sldId id="279"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594"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Gopal Jarabana" userId="5da93716-7107-4433-a027-516d9e08b85c" providerId="ADAL" clId="{9CF418E1-C424-4053-A5C2-AA98191C9D5A}"/>
    <pc:docChg chg="modSld">
      <pc:chgData name="SaiGopal Jarabana" userId="5da93716-7107-4433-a027-516d9e08b85c" providerId="ADAL" clId="{9CF418E1-C424-4053-A5C2-AA98191C9D5A}" dt="2024-06-18T02:24:43.548" v="32" actId="20577"/>
      <pc:docMkLst>
        <pc:docMk/>
      </pc:docMkLst>
      <pc:sldChg chg="modSp mod">
        <pc:chgData name="SaiGopal Jarabana" userId="5da93716-7107-4433-a027-516d9e08b85c" providerId="ADAL" clId="{9CF418E1-C424-4053-A5C2-AA98191C9D5A}" dt="2024-06-18T02:24:21.261" v="20" actId="20577"/>
        <pc:sldMkLst>
          <pc:docMk/>
          <pc:sldMk cId="656004227" sldId="256"/>
        </pc:sldMkLst>
        <pc:spChg chg="mod">
          <ac:chgData name="SaiGopal Jarabana" userId="5da93716-7107-4433-a027-516d9e08b85c" providerId="ADAL" clId="{9CF418E1-C424-4053-A5C2-AA98191C9D5A}" dt="2024-06-18T02:24:21.261" v="20" actId="20577"/>
          <ac:spMkLst>
            <pc:docMk/>
            <pc:sldMk cId="656004227" sldId="256"/>
            <ac:spMk id="2" creationId="{1B94D718-7116-0638-6116-DCA73BBAC192}"/>
          </ac:spMkLst>
        </pc:spChg>
      </pc:sldChg>
      <pc:sldChg chg="modSp mod">
        <pc:chgData name="SaiGopal Jarabana" userId="5da93716-7107-4433-a027-516d9e08b85c" providerId="ADAL" clId="{9CF418E1-C424-4053-A5C2-AA98191C9D5A}" dt="2024-06-18T02:24:43.548" v="32" actId="20577"/>
        <pc:sldMkLst>
          <pc:docMk/>
          <pc:sldMk cId="184996255" sldId="263"/>
        </pc:sldMkLst>
        <pc:spChg chg="mod">
          <ac:chgData name="SaiGopal Jarabana" userId="5da93716-7107-4433-a027-516d9e08b85c" providerId="ADAL" clId="{9CF418E1-C424-4053-A5C2-AA98191C9D5A}" dt="2024-06-18T02:24:43.548" v="32" actId="20577"/>
          <ac:spMkLst>
            <pc:docMk/>
            <pc:sldMk cId="184996255" sldId="263"/>
            <ac:spMk id="2" creationId="{D50FAB1D-3D27-4410-D930-ABFE301968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6/17/2024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599344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930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6359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239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63382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8229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1323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9877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477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85321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6/17/2024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36239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6/17/2024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933110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D718-7116-0638-6116-DCA73BBAC192}"/>
              </a:ext>
            </a:extLst>
          </p:cNvPr>
          <p:cNvSpPr>
            <a:spLocks noGrp="1"/>
          </p:cNvSpPr>
          <p:nvPr>
            <p:ph type="ctrTitle"/>
          </p:nvPr>
        </p:nvSpPr>
        <p:spPr>
          <a:xfrm>
            <a:off x="758952" y="758951"/>
            <a:ext cx="4782039" cy="1966747"/>
          </a:xfrm>
        </p:spPr>
        <p:txBody>
          <a:bodyPr vert="horz" lIns="91440" tIns="45720" rIns="91440" bIns="45720" rtlCol="0" anchor="ctr">
            <a:normAutofit/>
          </a:bodyPr>
          <a:lstStyle/>
          <a:p>
            <a:r>
              <a:rPr lang="en-US" sz="4200" i="1" kern="1200" spc="100" baseline="0" dirty="0">
                <a:solidFill>
                  <a:schemeClr val="tx1">
                    <a:lumMod val="85000"/>
                    <a:lumOff val="15000"/>
                  </a:schemeClr>
                </a:solidFill>
                <a:latin typeface="+mj-lt"/>
                <a:ea typeface="+mj-ea"/>
                <a:cs typeface="+mj-cs"/>
              </a:rPr>
              <a:t>HEALTHCARE MANAGEMENT SYSTEM</a:t>
            </a:r>
          </a:p>
        </p:txBody>
      </p:sp>
      <p:sp>
        <p:nvSpPr>
          <p:cNvPr id="3" name="Subtitle 2">
            <a:extLst>
              <a:ext uri="{FF2B5EF4-FFF2-40B4-BE49-F238E27FC236}">
                <a16:creationId xmlns:a16="http://schemas.microsoft.com/office/drawing/2014/main" id="{88171F76-71DD-D5CB-56E3-6B6398B34742}"/>
              </a:ext>
            </a:extLst>
          </p:cNvPr>
          <p:cNvSpPr>
            <a:spLocks noGrp="1"/>
          </p:cNvSpPr>
          <p:nvPr>
            <p:ph type="subTitle" idx="1"/>
          </p:nvPr>
        </p:nvSpPr>
        <p:spPr>
          <a:xfrm>
            <a:off x="3004458" y="5439747"/>
            <a:ext cx="3679371" cy="2295744"/>
          </a:xfrm>
        </p:spPr>
        <p:txBody>
          <a:bodyPr vert="horz" lIns="91440" tIns="45720" rIns="91440" bIns="45720" rtlCol="0">
            <a:normAutofit/>
          </a:bodyPr>
          <a:lstStyle/>
          <a:p>
            <a:pPr marL="182880">
              <a:lnSpc>
                <a:spcPct val="110000"/>
              </a:lnSpc>
            </a:pPr>
            <a:r>
              <a:rPr lang="en-US" sz="1800" dirty="0"/>
              <a:t>Sai Gopal Jarabana</a:t>
            </a:r>
          </a:p>
          <a:p>
            <a:pPr marL="182880">
              <a:lnSpc>
                <a:spcPct val="110000"/>
              </a:lnSpc>
            </a:pPr>
            <a:endParaRPr lang="en-US" dirty="0"/>
          </a:p>
        </p:txBody>
      </p:sp>
      <p:pic>
        <p:nvPicPr>
          <p:cNvPr id="4" name="Picture 3" descr="Test tubes with samples on a test tube rack">
            <a:extLst>
              <a:ext uri="{FF2B5EF4-FFF2-40B4-BE49-F238E27FC236}">
                <a16:creationId xmlns:a16="http://schemas.microsoft.com/office/drawing/2014/main" id="{999999C9-A297-9A21-3FB9-3702D7DC196A}"/>
              </a:ext>
            </a:extLst>
          </p:cNvPr>
          <p:cNvPicPr>
            <a:picLocks noChangeAspect="1"/>
          </p:cNvPicPr>
          <p:nvPr/>
        </p:nvPicPr>
        <p:blipFill rotWithShape="1">
          <a:blip r:embed="rId2"/>
          <a:srcRect l="23605" r="17061" b="-1"/>
          <a:stretch/>
        </p:blipFill>
        <p:spPr>
          <a:xfrm>
            <a:off x="6139543" y="0"/>
            <a:ext cx="6095998" cy="6857990"/>
          </a:xfrm>
          <a:prstGeom prst="rect">
            <a:avLst/>
          </a:prstGeom>
        </p:spPr>
      </p:pic>
    </p:spTree>
    <p:extLst>
      <p:ext uri="{BB962C8B-B14F-4D97-AF65-F5344CB8AC3E}">
        <p14:creationId xmlns:p14="http://schemas.microsoft.com/office/powerpoint/2010/main" val="65600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B57189E1-1A76-937C-3B1D-AA1AA2F289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952" y="447675"/>
            <a:ext cx="10674096" cy="5867399"/>
          </a:xfrm>
          <a:prstGeom prst="rect">
            <a:avLst/>
          </a:prstGeom>
        </p:spPr>
      </p:pic>
    </p:spTree>
    <p:extLst>
      <p:ext uri="{BB962C8B-B14F-4D97-AF65-F5344CB8AC3E}">
        <p14:creationId xmlns:p14="http://schemas.microsoft.com/office/powerpoint/2010/main" val="30187611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F03114-F647-A89B-1BA0-4314223EF8FF}"/>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Populating the tables</a:t>
            </a:r>
          </a:p>
        </p:txBody>
      </p:sp>
      <p:pic>
        <p:nvPicPr>
          <p:cNvPr id="5" name="Content Placeholder 4" descr="Graphical user interface, text&#10;&#10;Description automatically generated">
            <a:extLst>
              <a:ext uri="{FF2B5EF4-FFF2-40B4-BE49-F238E27FC236}">
                <a16:creationId xmlns:a16="http://schemas.microsoft.com/office/drawing/2014/main" id="{66A55712-EEA1-9EF2-1540-A1BF3D060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7795" y="180976"/>
            <a:ext cx="8304205" cy="6421738"/>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84720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EB01F6ED-F9BA-21CF-3530-32C8C3D1D1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108" y="447676"/>
            <a:ext cx="10995901" cy="6172468"/>
          </a:xfrm>
          <a:prstGeom prst="rect">
            <a:avLst/>
          </a:prstGeom>
        </p:spPr>
      </p:pic>
    </p:spTree>
    <p:extLst>
      <p:ext uri="{BB962C8B-B14F-4D97-AF65-F5344CB8AC3E}">
        <p14:creationId xmlns:p14="http://schemas.microsoft.com/office/powerpoint/2010/main" val="25398160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327E2B-8FF8-E6C7-7FC0-9572C96BE549}"/>
              </a:ext>
            </a:extLst>
          </p:cNvPr>
          <p:cNvSpPr>
            <a:spLocks noGrp="1"/>
          </p:cNvSpPr>
          <p:nvPr>
            <p:ph type="title"/>
          </p:nvPr>
        </p:nvSpPr>
        <p:spPr>
          <a:xfrm>
            <a:off x="758952" y="420625"/>
            <a:ext cx="10667998" cy="1326814"/>
          </a:xfrm>
        </p:spPr>
        <p:txBody>
          <a:bodyPr anchor="ctr">
            <a:normAutofit/>
          </a:bodyPr>
          <a:lstStyle/>
          <a:p>
            <a:r>
              <a:rPr lang="en-IN" sz="4200" b="1">
                <a:solidFill>
                  <a:schemeClr val="bg1"/>
                </a:solidFill>
                <a:latin typeface="Times New Roman" panose="02020603050405020304" pitchFamily="18" charset="0"/>
                <a:cs typeface="Times New Roman" panose="02020603050405020304" pitchFamily="18" charset="0"/>
              </a:rPr>
              <a:t>Implementation of queries to retrieve the data </a:t>
            </a:r>
          </a:p>
        </p:txBody>
      </p:sp>
      <p:sp>
        <p:nvSpPr>
          <p:cNvPr id="9" name="Content Placeholder 8">
            <a:extLst>
              <a:ext uri="{FF2B5EF4-FFF2-40B4-BE49-F238E27FC236}">
                <a16:creationId xmlns:a16="http://schemas.microsoft.com/office/drawing/2014/main" id="{35620698-C4D1-0B50-0B59-BC61612237E6}"/>
              </a:ext>
            </a:extLst>
          </p:cNvPr>
          <p:cNvSpPr>
            <a:spLocks noGrp="1"/>
          </p:cNvSpPr>
          <p:nvPr>
            <p:ph idx="1"/>
          </p:nvPr>
        </p:nvSpPr>
        <p:spPr>
          <a:xfrm>
            <a:off x="758952" y="2413169"/>
            <a:ext cx="6039340" cy="3368920"/>
          </a:xfrm>
        </p:spPr>
        <p:txBody>
          <a:bodyPr anchor="ctr">
            <a:normAutofit/>
          </a:bodyPr>
          <a:lstStyle/>
          <a:p>
            <a:endParaRPr lang="en-US"/>
          </a:p>
        </p:txBody>
      </p:sp>
      <p:pic>
        <p:nvPicPr>
          <p:cNvPr id="5" name="Content Placeholder 4" descr="Graphical user interface, text&#10;&#10;Description automatically generated">
            <a:extLst>
              <a:ext uri="{FF2B5EF4-FFF2-40B4-BE49-F238E27FC236}">
                <a16:creationId xmlns:a16="http://schemas.microsoft.com/office/drawing/2014/main" id="{129AEFF3-4C30-1458-2362-7C5B46AD9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651" y="2168063"/>
            <a:ext cx="9258300" cy="4547062"/>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35909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email&#10;&#10;Description automatically generated">
            <a:extLst>
              <a:ext uri="{FF2B5EF4-FFF2-40B4-BE49-F238E27FC236}">
                <a16:creationId xmlns:a16="http://schemas.microsoft.com/office/drawing/2014/main" id="{7D9A5B5C-FB61-4224-0AD1-093BE8D0A5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3218" y="2105864"/>
            <a:ext cx="7918781" cy="4658829"/>
          </a:xfrm>
        </p:spPr>
      </p:pic>
      <p:pic>
        <p:nvPicPr>
          <p:cNvPr id="7" name="Picture 6" descr="Graphical user interface, text, application, email&#10;&#10;Description automatically generated">
            <a:extLst>
              <a:ext uri="{FF2B5EF4-FFF2-40B4-BE49-F238E27FC236}">
                <a16:creationId xmlns:a16="http://schemas.microsoft.com/office/drawing/2014/main" id="{01DC7F32-C289-3C04-744E-7C838667F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241108"/>
            <a:ext cx="6392112" cy="4147719"/>
          </a:xfrm>
          <a:prstGeom prst="rect">
            <a:avLst/>
          </a:prstGeom>
        </p:spPr>
      </p:pic>
    </p:spTree>
    <p:extLst>
      <p:ext uri="{BB962C8B-B14F-4D97-AF65-F5344CB8AC3E}">
        <p14:creationId xmlns:p14="http://schemas.microsoft.com/office/powerpoint/2010/main" val="348125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113FF5-9B84-4A89-BF52-EA3C7E01A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95596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24A84-CB92-00C5-E3C9-A885AD8792EC}"/>
              </a:ext>
            </a:extLst>
          </p:cNvPr>
          <p:cNvSpPr>
            <a:spLocks noGrp="1"/>
          </p:cNvSpPr>
          <p:nvPr>
            <p:ph type="title"/>
          </p:nvPr>
        </p:nvSpPr>
        <p:spPr>
          <a:xfrm>
            <a:off x="758952" y="420625"/>
            <a:ext cx="10667998" cy="1326814"/>
          </a:xfrm>
        </p:spPr>
        <p:txBody>
          <a:bodyPr anchor="ctr">
            <a:normAutofit/>
          </a:bodyPr>
          <a:lstStyle/>
          <a:p>
            <a:r>
              <a:rPr lang="en-IN" dirty="0">
                <a:solidFill>
                  <a:schemeClr val="bg1"/>
                </a:solidFill>
              </a:rPr>
              <a:t>Stored Procedure</a:t>
            </a:r>
          </a:p>
        </p:txBody>
      </p:sp>
      <p:sp>
        <p:nvSpPr>
          <p:cNvPr id="9" name="Content Placeholder 8">
            <a:extLst>
              <a:ext uri="{FF2B5EF4-FFF2-40B4-BE49-F238E27FC236}">
                <a16:creationId xmlns:a16="http://schemas.microsoft.com/office/drawing/2014/main" id="{E5A31A90-8A6D-4339-697E-8E49A51212B5}"/>
              </a:ext>
            </a:extLst>
          </p:cNvPr>
          <p:cNvSpPr>
            <a:spLocks noGrp="1"/>
          </p:cNvSpPr>
          <p:nvPr>
            <p:ph idx="1"/>
          </p:nvPr>
        </p:nvSpPr>
        <p:spPr>
          <a:xfrm>
            <a:off x="758952" y="2413169"/>
            <a:ext cx="6039340" cy="3368920"/>
          </a:xfrm>
        </p:spPr>
        <p:txBody>
          <a:bodyPr anchor="ctr">
            <a:normAutofit/>
          </a:bodyPr>
          <a:lstStyle/>
          <a:p>
            <a:endParaRPr lang="en-US"/>
          </a:p>
        </p:txBody>
      </p:sp>
      <p:pic>
        <p:nvPicPr>
          <p:cNvPr id="5" name="Content Placeholder 4" descr="Graphical user interface, text, application, email&#10;&#10;Description automatically generated">
            <a:extLst>
              <a:ext uri="{FF2B5EF4-FFF2-40B4-BE49-F238E27FC236}">
                <a16:creationId xmlns:a16="http://schemas.microsoft.com/office/drawing/2014/main" id="{33516791-A04F-BF5B-C677-501871B14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4" y="1590675"/>
            <a:ext cx="12106275" cy="5267324"/>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9565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65CB6FA-7009-B57D-B6AB-E538A477C214}"/>
              </a:ext>
            </a:extLst>
          </p:cNvPr>
          <p:cNvSpPr>
            <a:spLocks noGrp="1"/>
          </p:cNvSpPr>
          <p:nvPr>
            <p:ph type="title"/>
          </p:nvPr>
        </p:nvSpPr>
        <p:spPr>
          <a:xfrm>
            <a:off x="762000" y="168402"/>
            <a:ext cx="9182099" cy="2670048"/>
          </a:xfrm>
        </p:spPr>
        <p:txBody>
          <a:bodyPr>
            <a:normAutofit/>
          </a:bodyPr>
          <a:lstStyle/>
          <a:p>
            <a:pPr algn="ctr"/>
            <a:r>
              <a:rPr lang="en-IN" sz="4000" dirty="0"/>
              <a:t>Queries to insert ,update and delete</a:t>
            </a:r>
            <a:br>
              <a:rPr lang="en-IN" dirty="0"/>
            </a:br>
            <a:endParaRPr lang="en-IN" dirty="0"/>
          </a:p>
        </p:txBody>
      </p:sp>
      <p:pic>
        <p:nvPicPr>
          <p:cNvPr id="18" name="Content Placeholder 17" descr="Graphical user interface, text, application&#10;&#10;Description automatically generated">
            <a:extLst>
              <a:ext uri="{FF2B5EF4-FFF2-40B4-BE49-F238E27FC236}">
                <a16:creationId xmlns:a16="http://schemas.microsoft.com/office/drawing/2014/main" id="{2E5A44EA-4AF1-E52B-7835-AC2DDE48F7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3" y="952500"/>
            <a:ext cx="12163717" cy="5648325"/>
          </a:xfrm>
        </p:spPr>
      </p:pic>
    </p:spTree>
    <p:extLst>
      <p:ext uri="{BB962C8B-B14F-4D97-AF65-F5344CB8AC3E}">
        <p14:creationId xmlns:p14="http://schemas.microsoft.com/office/powerpoint/2010/main" val="38305319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FCC6E86-7C37-4FD2-AF0B-C9BDDBC2B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54A98CF-5529-4F3E-A692-2CF1D51F3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0825122" cy="6858000"/>
          </a:xfrm>
          <a:custGeom>
            <a:avLst/>
            <a:gdLst>
              <a:gd name="connsiteX0" fmla="*/ 0 w 10825122"/>
              <a:gd name="connsiteY0" fmla="*/ 0 h 6858000"/>
              <a:gd name="connsiteX1" fmla="*/ 9969784 w 10825122"/>
              <a:gd name="connsiteY1" fmla="*/ 0 h 6858000"/>
              <a:gd name="connsiteX2" fmla="*/ 10105415 w 10825122"/>
              <a:gd name="connsiteY2" fmla="*/ 264816 h 6858000"/>
              <a:gd name="connsiteX3" fmla="*/ 10825122 w 10825122"/>
              <a:gd name="connsiteY3" fmla="*/ 3429000 h 6858000"/>
              <a:gd name="connsiteX4" fmla="*/ 10105415 w 10825122"/>
              <a:gd name="connsiteY4" fmla="*/ 6593184 h 6858000"/>
              <a:gd name="connsiteX5" fmla="*/ 9969784 w 10825122"/>
              <a:gd name="connsiteY5" fmla="*/ 6858000 h 6858000"/>
              <a:gd name="connsiteX6" fmla="*/ 0 w 108251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22" h="6858000">
                <a:moveTo>
                  <a:pt x="0" y="0"/>
                </a:moveTo>
                <a:lnTo>
                  <a:pt x="9969784" y="0"/>
                </a:lnTo>
                <a:lnTo>
                  <a:pt x="10105415" y="264816"/>
                </a:lnTo>
                <a:cubicBezTo>
                  <a:pt x="10566647" y="1222029"/>
                  <a:pt x="10825122" y="2295330"/>
                  <a:pt x="10825122" y="3429000"/>
                </a:cubicBezTo>
                <a:cubicBezTo>
                  <a:pt x="10825122" y="4562671"/>
                  <a:pt x="10566647" y="5635971"/>
                  <a:pt x="10105415" y="6593184"/>
                </a:cubicBezTo>
                <a:lnTo>
                  <a:pt x="9969784"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Graphical user interface, text, application&#10;&#10;Description automatically generated">
            <a:extLst>
              <a:ext uri="{FF2B5EF4-FFF2-40B4-BE49-F238E27FC236}">
                <a16:creationId xmlns:a16="http://schemas.microsoft.com/office/drawing/2014/main" id="{7CC9A67E-33C4-0826-0ADB-D93E48798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17" y="-114300"/>
            <a:ext cx="7473067" cy="4270931"/>
          </a:xfrm>
          <a:prstGeom prst="rect">
            <a:avLst/>
          </a:prstGeom>
        </p:spPr>
      </p:pic>
      <p:sp>
        <p:nvSpPr>
          <p:cNvPr id="32" name="Freeform 6">
            <a:extLst>
              <a:ext uri="{FF2B5EF4-FFF2-40B4-BE49-F238E27FC236}">
                <a16:creationId xmlns:a16="http://schemas.microsoft.com/office/drawing/2014/main" id="{38C2FC07-A260-43C5-ABA2-A9DD5D5A8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25" name="Picture 24" descr="Graphical user interface, text, application, email&#10;&#10;Description automatically generated">
            <a:extLst>
              <a:ext uri="{FF2B5EF4-FFF2-40B4-BE49-F238E27FC236}">
                <a16:creationId xmlns:a16="http://schemas.microsoft.com/office/drawing/2014/main" id="{BDFEFD1F-009E-CD0E-3B19-DCA985F99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625" y="2324100"/>
            <a:ext cx="6384175" cy="4448175"/>
          </a:xfrm>
          <a:prstGeom prst="rect">
            <a:avLst/>
          </a:prstGeom>
        </p:spPr>
      </p:pic>
    </p:spTree>
    <p:extLst>
      <p:ext uri="{BB962C8B-B14F-4D97-AF65-F5344CB8AC3E}">
        <p14:creationId xmlns:p14="http://schemas.microsoft.com/office/powerpoint/2010/main" val="132979809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4" name="Straight Connector 12">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5" name="Rectangle 14">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iagram&#10;&#10;Description automatically generated">
            <a:extLst>
              <a:ext uri="{FF2B5EF4-FFF2-40B4-BE49-F238E27FC236}">
                <a16:creationId xmlns:a16="http://schemas.microsoft.com/office/drawing/2014/main" id="{5B2A9926-21E6-074A-9D02-A77963EC535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b="10000"/>
          <a:stretch/>
        </p:blipFill>
        <p:spPr>
          <a:xfrm>
            <a:off x="-295274" y="10"/>
            <a:ext cx="12191999" cy="6857990"/>
          </a:xfrm>
          <a:prstGeom prst="rect">
            <a:avLst/>
          </a:prstGeom>
        </p:spPr>
      </p:pic>
      <p:sp>
        <p:nvSpPr>
          <p:cNvPr id="26" name="Rectangle 16">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6B7CD17A-C6C5-DBD1-6F65-BE1F1ABFBB72}"/>
              </a:ext>
            </a:extLst>
          </p:cNvPr>
          <p:cNvSpPr/>
          <p:nvPr/>
        </p:nvSpPr>
        <p:spPr>
          <a:xfrm>
            <a:off x="758952" y="1143000"/>
            <a:ext cx="8011824" cy="298470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9600" b="1" i="1" spc="100" dirty="0">
                <a:ln w="0"/>
                <a:solidFill>
                  <a:srgbClr val="FFFFFF"/>
                </a:solidFill>
                <a:effectLst>
                  <a:outerShdw blurRad="38100" dist="19050" dir="2700000" algn="tl" rotWithShape="0">
                    <a:schemeClr val="dk1">
                      <a:alpha val="40000"/>
                    </a:schemeClr>
                  </a:outerShdw>
                </a:effectLst>
                <a:latin typeface="+mj-lt"/>
                <a:ea typeface="+mj-ea"/>
                <a:cs typeface="+mj-cs"/>
              </a:rPr>
              <a:t>THANKYOU</a:t>
            </a:r>
            <a:endParaRPr lang="en-US" sz="9600" b="1" i="1" cap="none" spc="100" dirty="0">
              <a:ln w="0"/>
              <a:solidFill>
                <a:srgbClr val="FFFFFF"/>
              </a:solidFill>
              <a:effectLst>
                <a:outerShdw blurRad="38100" dist="19050" dir="2700000" algn="tl" rotWithShape="0">
                  <a:schemeClr val="dk1">
                    <a:alpha val="40000"/>
                  </a:schemeClr>
                </a:outerShdw>
              </a:effectLst>
              <a:latin typeface="+mj-lt"/>
              <a:ea typeface="+mj-ea"/>
              <a:cs typeface="+mj-cs"/>
            </a:endParaRPr>
          </a:p>
        </p:txBody>
      </p:sp>
      <p:cxnSp>
        <p:nvCxnSpPr>
          <p:cNvPr id="27" name="Straight Connector 18">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5363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01080-2178-DB58-6D84-C05C24F09531}"/>
              </a:ext>
            </a:extLst>
          </p:cNvPr>
          <p:cNvSpPr>
            <a:spLocks noGrp="1"/>
          </p:cNvSpPr>
          <p:nvPr>
            <p:ph type="title"/>
          </p:nvPr>
        </p:nvSpPr>
        <p:spPr>
          <a:xfrm>
            <a:off x="758952" y="379475"/>
            <a:ext cx="10671048" cy="1554480"/>
          </a:xfrm>
        </p:spPr>
        <p:txBody>
          <a:bodyPr anchor="ctr">
            <a:normAutofit/>
          </a:bodyPr>
          <a:lstStyle/>
          <a:p>
            <a:r>
              <a:rPr lang="en-IN">
                <a:solidFill>
                  <a:schemeClr val="bg1"/>
                </a:solidFill>
              </a:rPr>
              <a:t>INTRODUCTION</a:t>
            </a:r>
          </a:p>
        </p:txBody>
      </p:sp>
      <p:sp>
        <p:nvSpPr>
          <p:cNvPr id="3" name="Content Placeholder 2">
            <a:extLst>
              <a:ext uri="{FF2B5EF4-FFF2-40B4-BE49-F238E27FC236}">
                <a16:creationId xmlns:a16="http://schemas.microsoft.com/office/drawing/2014/main" id="{B6913CF0-A61A-F000-FEB5-30FEBBD5FE2C}"/>
              </a:ext>
            </a:extLst>
          </p:cNvPr>
          <p:cNvSpPr>
            <a:spLocks noGrp="1"/>
          </p:cNvSpPr>
          <p:nvPr>
            <p:ph idx="1"/>
          </p:nvPr>
        </p:nvSpPr>
        <p:spPr>
          <a:xfrm>
            <a:off x="758824" y="2607732"/>
            <a:ext cx="8412480" cy="3174357"/>
          </a:xfrm>
        </p:spPr>
        <p:txBody>
          <a:bodyPr>
            <a:normAutofit/>
          </a:bodyPr>
          <a:lstStyle/>
          <a:p>
            <a:pPr>
              <a:lnSpc>
                <a:spcPct val="100000"/>
              </a:lnSpc>
            </a:pPr>
            <a:r>
              <a:rPr lang="en-US" sz="1900" b="0" i="0" dirty="0">
                <a:effectLst/>
                <a:latin typeface="Söhne"/>
              </a:rPr>
              <a:t>Blood is a vital component of healthcare and can save countless lives when donated and used properly. However, blood banks often face various challenges such as shortage of blood, improper inventory management, and lack of communication between donors, staff, and recipients.</a:t>
            </a:r>
          </a:p>
          <a:p>
            <a:pPr>
              <a:lnSpc>
                <a:spcPct val="100000"/>
              </a:lnSpc>
            </a:pPr>
            <a:r>
              <a:rPr lang="en-US" sz="1900" b="0" i="0" dirty="0">
                <a:effectLst/>
                <a:latin typeface="Söhne"/>
              </a:rPr>
              <a:t>To address these challenges, a Blood Bank Management System can be implemented. This system is designed to manage the entire blood donation process from donor registration to blood inventory management and distribution to recipients. The system allows donors to register online, and enables staff to manage donor and recipient information, blood testing and processing, and inventory management.</a:t>
            </a:r>
          </a:p>
          <a:p>
            <a:pPr marL="0" indent="0">
              <a:lnSpc>
                <a:spcPct val="100000"/>
              </a:lnSpc>
              <a:buNone/>
            </a:pPr>
            <a:endParaRPr lang="en-IN" sz="19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5693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1B73-F7D2-AD7C-1A7A-CC408CFEF13C}"/>
              </a:ext>
            </a:extLst>
          </p:cNvPr>
          <p:cNvSpPr>
            <a:spLocks noGrp="1"/>
          </p:cNvSpPr>
          <p:nvPr>
            <p:ph type="ctrTitle"/>
          </p:nvPr>
        </p:nvSpPr>
        <p:spPr>
          <a:xfrm>
            <a:off x="1078991" y="533399"/>
            <a:ext cx="10208133" cy="5456853"/>
          </a:xfrm>
        </p:spPr>
        <p:txBody>
          <a:bodyPr>
            <a:normAutofit fontScale="90000"/>
          </a:bodyPr>
          <a:lstStyle/>
          <a:p>
            <a:pPr algn="l">
              <a:lnSpc>
                <a:spcPct val="100000"/>
              </a:lnSpc>
            </a:pPr>
            <a:r>
              <a:rPr lang="en-IN" sz="4800" dirty="0"/>
              <a:t>Software specifications:</a:t>
            </a:r>
            <a:br>
              <a:rPr lang="en-IN" sz="4800" dirty="0"/>
            </a:br>
            <a:br>
              <a:rPr lang="en-IN" sz="2200" dirty="0">
                <a:latin typeface="Times New Roman" panose="02020603050405020304" pitchFamily="18" charset="0"/>
                <a:cs typeface="Times New Roman" panose="02020603050405020304" pitchFamily="18" charset="0"/>
              </a:rPr>
            </a:br>
            <a:r>
              <a:rPr lang="en-IN" sz="2200" b="1" i="0" dirty="0">
                <a:solidFill>
                  <a:srgbClr val="D1D5DB"/>
                </a:solidFill>
                <a:effectLst/>
                <a:latin typeface="Times New Roman" panose="02020603050405020304" pitchFamily="18" charset="0"/>
                <a:cs typeface="Times New Roman" panose="02020603050405020304" pitchFamily="18" charset="0"/>
              </a:rPr>
              <a:t>Front-end:</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HTML, CSS, for creating the user interface</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Angular or React for building a web application</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Bootstrap or Materialize for styling the user interface</a:t>
            </a:r>
            <a:br>
              <a:rPr lang="en-IN" sz="1600" b="0" i="0" dirty="0">
                <a:solidFill>
                  <a:srgbClr val="D1D5DB"/>
                </a:solidFill>
                <a:effectLst/>
                <a:latin typeface="Times New Roman" panose="02020603050405020304" pitchFamily="18" charset="0"/>
                <a:cs typeface="Times New Roman" panose="02020603050405020304" pitchFamily="18" charset="0"/>
              </a:rPr>
            </a:br>
            <a:br>
              <a:rPr lang="en-IN" sz="1600" b="0" i="0" dirty="0">
                <a:solidFill>
                  <a:srgbClr val="D1D5DB"/>
                </a:solidFill>
                <a:effectLst/>
                <a:latin typeface="Times New Roman" panose="02020603050405020304" pitchFamily="18" charset="0"/>
                <a:cs typeface="Times New Roman" panose="02020603050405020304" pitchFamily="18" charset="0"/>
              </a:rPr>
            </a:br>
            <a:br>
              <a:rPr lang="en-IN" sz="1600" b="0" i="0" dirty="0">
                <a:solidFill>
                  <a:srgbClr val="D1D5DB"/>
                </a:solidFill>
                <a:effectLst/>
                <a:latin typeface="Times New Roman" panose="02020603050405020304" pitchFamily="18" charset="0"/>
                <a:cs typeface="Times New Roman" panose="02020603050405020304" pitchFamily="18" charset="0"/>
              </a:rPr>
            </a:br>
            <a:r>
              <a:rPr lang="en-IN" sz="2000" b="1" i="0" dirty="0">
                <a:solidFill>
                  <a:srgbClr val="D1D5DB"/>
                </a:solidFill>
                <a:effectLst/>
                <a:latin typeface="Times New Roman" panose="02020603050405020304" pitchFamily="18" charset="0"/>
                <a:cs typeface="Times New Roman" panose="02020603050405020304" pitchFamily="18" charset="0"/>
              </a:rPr>
              <a:t>Back-end</a:t>
            </a:r>
            <a:r>
              <a:rPr lang="en-IN" sz="2000" b="0" i="0" dirty="0">
                <a:solidFill>
                  <a:srgbClr val="D1D5DB"/>
                </a:solidFill>
                <a:effectLst/>
                <a:latin typeface="Times New Roman" panose="02020603050405020304" pitchFamily="18" charset="0"/>
                <a:cs typeface="Times New Roman" panose="02020603050405020304" pitchFamily="18" charset="0"/>
              </a:rPr>
              <a:t>:</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MySQL, Oracle, or Microsoft SQL Server for the database management system</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PHP, Python, or Node.js for server-side scripting</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RESTful API for data transfer between the client-side and server-side components</a:t>
            </a:r>
            <a:br>
              <a:rPr lang="en-IN" sz="1600" b="0" i="0" dirty="0">
                <a:solidFill>
                  <a:srgbClr val="D1D5DB"/>
                </a:solidFill>
                <a:effectLst/>
                <a:latin typeface="Times New Roman" panose="02020603050405020304" pitchFamily="18" charset="0"/>
                <a:cs typeface="Times New Roman" panose="02020603050405020304" pitchFamily="18" charset="0"/>
              </a:rPr>
            </a:br>
            <a:br>
              <a:rPr lang="en-IN" sz="1600" b="0" i="0" dirty="0">
                <a:solidFill>
                  <a:srgbClr val="D1D5DB"/>
                </a:solidFill>
                <a:effectLst/>
                <a:latin typeface="Times New Roman" panose="02020603050405020304" pitchFamily="18" charset="0"/>
                <a:cs typeface="Times New Roman" panose="02020603050405020304" pitchFamily="18" charset="0"/>
              </a:rPr>
            </a:br>
            <a:r>
              <a:rPr lang="en-IN" sz="2000" b="1" i="0" dirty="0">
                <a:solidFill>
                  <a:srgbClr val="D1D5DB"/>
                </a:solidFill>
                <a:effectLst/>
                <a:latin typeface="Times New Roman" panose="02020603050405020304" pitchFamily="18" charset="0"/>
                <a:cs typeface="Times New Roman" panose="02020603050405020304" pitchFamily="18" charset="0"/>
              </a:rPr>
              <a:t>Middleware:</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Apache, Nginx, or IIS for web server configuration</a:t>
            </a:r>
            <a:br>
              <a:rPr lang="en-IN" sz="1600" b="0" i="0" dirty="0">
                <a:solidFill>
                  <a:srgbClr val="D1D5DB"/>
                </a:solidFill>
                <a:effectLst/>
                <a:latin typeface="Times New Roman" panose="02020603050405020304" pitchFamily="18" charset="0"/>
                <a:cs typeface="Times New Roman" panose="02020603050405020304" pitchFamily="18" charset="0"/>
              </a:rPr>
            </a:br>
            <a:r>
              <a:rPr lang="en-IN" sz="1600" b="0" i="0" dirty="0">
                <a:solidFill>
                  <a:srgbClr val="D1D5DB"/>
                </a:solidFill>
                <a:effectLst/>
                <a:latin typeface="Times New Roman" panose="02020603050405020304" pitchFamily="18" charset="0"/>
                <a:cs typeface="Times New Roman" panose="02020603050405020304" pitchFamily="18" charset="0"/>
              </a:rPr>
              <a:t>Express.js or Flask for building RESTful APIs</a:t>
            </a:r>
            <a:br>
              <a:rPr lang="en-IN" sz="1100" b="0" i="0" dirty="0">
                <a:solidFill>
                  <a:srgbClr val="D1D5DB"/>
                </a:solidFill>
                <a:effectLst/>
                <a:latin typeface="Söhne"/>
              </a:rPr>
            </a:br>
            <a:br>
              <a:rPr lang="en-IN" sz="4800" dirty="0"/>
            </a:br>
            <a:br>
              <a:rPr lang="en-IN" sz="1800" dirty="0"/>
            </a:br>
            <a:endParaRPr lang="en-IN" sz="4800" dirty="0"/>
          </a:p>
        </p:txBody>
      </p:sp>
    </p:spTree>
    <p:extLst>
      <p:ext uri="{BB962C8B-B14F-4D97-AF65-F5344CB8AC3E}">
        <p14:creationId xmlns:p14="http://schemas.microsoft.com/office/powerpoint/2010/main" val="135533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FAB1D-3D27-4410-D930-ABFE3019688F}"/>
              </a:ext>
            </a:extLst>
          </p:cNvPr>
          <p:cNvSpPr>
            <a:spLocks noGrp="1"/>
          </p:cNvSpPr>
          <p:nvPr>
            <p:ph type="title"/>
          </p:nvPr>
        </p:nvSpPr>
        <p:spPr>
          <a:xfrm>
            <a:off x="758952" y="379475"/>
            <a:ext cx="10671048" cy="1554480"/>
          </a:xfrm>
        </p:spPr>
        <p:txBody>
          <a:bodyPr anchor="ctr">
            <a:normAutofit/>
          </a:bodyPr>
          <a:lstStyle/>
          <a:p>
            <a:r>
              <a:rPr lang="en-IN" sz="5100" b="1" dirty="0">
                <a:solidFill>
                  <a:schemeClr val="bg1"/>
                </a:solidFill>
              </a:rPr>
              <a:t>USE CASES OF HEALTHCARE  MANAGEMENT SYSTEM</a:t>
            </a:r>
          </a:p>
        </p:txBody>
      </p:sp>
      <p:sp>
        <p:nvSpPr>
          <p:cNvPr id="5" name="Content Placeholder 4">
            <a:extLst>
              <a:ext uri="{FF2B5EF4-FFF2-40B4-BE49-F238E27FC236}">
                <a16:creationId xmlns:a16="http://schemas.microsoft.com/office/drawing/2014/main" id="{9168A646-3627-EC56-526F-D965D17369B5}"/>
              </a:ext>
            </a:extLst>
          </p:cNvPr>
          <p:cNvSpPr>
            <a:spLocks noGrp="1"/>
          </p:cNvSpPr>
          <p:nvPr>
            <p:ph idx="1"/>
          </p:nvPr>
        </p:nvSpPr>
        <p:spPr>
          <a:xfrm>
            <a:off x="758824" y="2607732"/>
            <a:ext cx="8412480" cy="3174357"/>
          </a:xfrm>
        </p:spPr>
        <p:txBody>
          <a:bodyPr>
            <a:normAutofit/>
          </a:bodyPr>
          <a:lstStyle/>
          <a:p>
            <a:pPr>
              <a:lnSpc>
                <a:spcPct val="100000"/>
              </a:lnSpc>
            </a:pPr>
            <a:r>
              <a:rPr lang="en-US" sz="1000" b="1">
                <a:latin typeface="Times New Roman" panose="02020603050405020304" pitchFamily="18" charset="0"/>
                <a:cs typeface="Times New Roman" panose="02020603050405020304" pitchFamily="18" charset="0"/>
              </a:rPr>
              <a:t>Donor:</a:t>
            </a:r>
          </a:p>
          <a:p>
            <a:pPr marL="0" indent="0">
              <a:lnSpc>
                <a:spcPct val="100000"/>
              </a:lnSpc>
              <a:buNone/>
            </a:pPr>
            <a:r>
              <a:rPr lang="en-US" sz="1000">
                <a:latin typeface="Times New Roman" panose="02020603050405020304" pitchFamily="18" charset="0"/>
                <a:cs typeface="Times New Roman" panose="02020603050405020304" pitchFamily="18" charset="0"/>
              </a:rPr>
              <a:t>A donor registers online to donate blood, providing their personal information such as name, contact information, and blood type.</a:t>
            </a:r>
          </a:p>
          <a:p>
            <a:pPr>
              <a:lnSpc>
                <a:spcPct val="100000"/>
              </a:lnSpc>
            </a:pPr>
            <a:r>
              <a:rPr lang="en-US" sz="1000" b="1">
                <a:latin typeface="Times New Roman" panose="02020603050405020304" pitchFamily="18" charset="0"/>
                <a:cs typeface="Times New Roman" panose="02020603050405020304" pitchFamily="18" charset="0"/>
              </a:rPr>
              <a:t>Blood:</a:t>
            </a:r>
          </a:p>
          <a:p>
            <a:pPr>
              <a:lnSpc>
                <a:spcPct val="100000"/>
              </a:lnSpc>
            </a:pPr>
            <a:r>
              <a:rPr lang="en-US" sz="1000">
                <a:latin typeface="Times New Roman" panose="02020603050405020304" pitchFamily="18" charset="0"/>
                <a:cs typeface="Times New Roman" panose="02020603050405020304" pitchFamily="18" charset="0"/>
              </a:rPr>
              <a:t>A staff member enters the details of the blood bag, including blood type, bag number, expiry date, and quantity, into the system.</a:t>
            </a:r>
          </a:p>
          <a:p>
            <a:pPr>
              <a:lnSpc>
                <a:spcPct val="100000"/>
              </a:lnSpc>
            </a:pPr>
            <a:r>
              <a:rPr lang="en-US" sz="1000">
                <a:latin typeface="Times New Roman" panose="02020603050405020304" pitchFamily="18" charset="0"/>
                <a:cs typeface="Times New Roman" panose="02020603050405020304" pitchFamily="18" charset="0"/>
              </a:rPr>
              <a:t>A staff member tests and processes the donated blood before adding it to the inventory.</a:t>
            </a:r>
          </a:p>
          <a:p>
            <a:pPr>
              <a:lnSpc>
                <a:spcPct val="100000"/>
              </a:lnSpc>
            </a:pPr>
            <a:r>
              <a:rPr lang="en-US" sz="1000">
                <a:latin typeface="Times New Roman" panose="02020603050405020304" pitchFamily="18" charset="0"/>
                <a:cs typeface="Times New Roman" panose="02020603050405020304" pitchFamily="18" charset="0"/>
              </a:rPr>
              <a:t>The system sends notifications to staff when the blood is about to expire, prompting them to use or discard it.</a:t>
            </a:r>
          </a:p>
          <a:p>
            <a:pPr>
              <a:lnSpc>
                <a:spcPct val="100000"/>
              </a:lnSpc>
            </a:pPr>
            <a:r>
              <a:rPr lang="en-US" sz="1000" b="1">
                <a:latin typeface="Times New Roman" panose="02020603050405020304" pitchFamily="18" charset="0"/>
                <a:cs typeface="Times New Roman" panose="02020603050405020304" pitchFamily="18" charset="0"/>
              </a:rPr>
              <a:t>Staff:</a:t>
            </a:r>
          </a:p>
          <a:p>
            <a:pPr>
              <a:lnSpc>
                <a:spcPct val="100000"/>
              </a:lnSpc>
            </a:pPr>
            <a:r>
              <a:rPr lang="en-US" sz="1000">
                <a:latin typeface="Times New Roman" panose="02020603050405020304" pitchFamily="18" charset="0"/>
                <a:cs typeface="Times New Roman" panose="02020603050405020304" pitchFamily="18" charset="0"/>
              </a:rPr>
              <a:t>A staff member logs into the system to manage donor and recipient information, blood inventory, and blood distribution.</a:t>
            </a:r>
          </a:p>
          <a:p>
            <a:pPr>
              <a:lnSpc>
                <a:spcPct val="100000"/>
              </a:lnSpc>
            </a:pPr>
            <a:r>
              <a:rPr lang="en-US" sz="1000" b="1">
                <a:latin typeface="Times New Roman" panose="02020603050405020304" pitchFamily="18" charset="0"/>
                <a:cs typeface="Times New Roman" panose="02020603050405020304" pitchFamily="18" charset="0"/>
              </a:rPr>
              <a:t>Recipient:</a:t>
            </a:r>
          </a:p>
          <a:p>
            <a:pPr>
              <a:lnSpc>
                <a:spcPct val="100000"/>
              </a:lnSpc>
            </a:pPr>
            <a:r>
              <a:rPr lang="en-US" sz="1000">
                <a:latin typeface="Times New Roman" panose="02020603050405020304" pitchFamily="18" charset="0"/>
                <a:cs typeface="Times New Roman" panose="02020603050405020304" pitchFamily="18" charset="0"/>
              </a:rPr>
              <a:t>A recipient registers online to request a blood transfusion, providing their personal information such as name, contact information, and blood type.</a:t>
            </a:r>
          </a:p>
          <a:p>
            <a:pPr>
              <a:lnSpc>
                <a:spcPct val="100000"/>
              </a:lnSpc>
            </a:pPr>
            <a:r>
              <a:rPr lang="en-US" sz="1000" b="1">
                <a:latin typeface="Times New Roman" panose="02020603050405020304" pitchFamily="18" charset="0"/>
                <a:cs typeface="Times New Roman" panose="02020603050405020304" pitchFamily="18" charset="0"/>
              </a:rPr>
              <a:t> Blood Inventory:</a:t>
            </a:r>
          </a:p>
          <a:p>
            <a:pPr>
              <a:lnSpc>
                <a:spcPct val="100000"/>
              </a:lnSpc>
            </a:pPr>
            <a:r>
              <a:rPr lang="en-US" sz="1000">
                <a:latin typeface="Times New Roman" panose="02020603050405020304" pitchFamily="18" charset="0"/>
                <a:cs typeface="Times New Roman" panose="02020603050405020304" pitchFamily="18" charset="0"/>
              </a:rPr>
              <a:t>A staff member checks the inventory to see the availability of a particular blood type and quantity.</a:t>
            </a:r>
          </a:p>
          <a:p>
            <a:pPr>
              <a:lnSpc>
                <a:spcPct val="100000"/>
              </a:lnSpc>
            </a:pPr>
            <a:endParaRPr lang="en-IN" sz="1000" dirty="0"/>
          </a:p>
        </p:txBody>
      </p:sp>
      <p:sp>
        <p:nvSpPr>
          <p:cNvPr id="1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499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0585E02-BDAD-5627-63F7-E5900AE70347}"/>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E-R diagram</a:t>
            </a:r>
          </a:p>
        </p:txBody>
      </p:sp>
      <p:pic>
        <p:nvPicPr>
          <p:cNvPr id="5" name="Content Placeholder 4" descr="Diagram&#10;&#10;Description automatically generated">
            <a:extLst>
              <a:ext uri="{FF2B5EF4-FFF2-40B4-BE49-F238E27FC236}">
                <a16:creationId xmlns:a16="http://schemas.microsoft.com/office/drawing/2014/main" id="{F6D8C8A7-9DBA-4634-189A-A52533D96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1541" y="991651"/>
            <a:ext cx="6934197" cy="5012909"/>
          </a:xfrm>
          <a:prstGeom prst="rect">
            <a:avLst/>
          </a:prstGeom>
        </p:spPr>
      </p:pic>
      <p:sp>
        <p:nvSpPr>
          <p:cNvPr id="18"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29697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FDE7-B466-703D-0E21-FE705D8AEA58}"/>
              </a:ext>
            </a:extLst>
          </p:cNvPr>
          <p:cNvSpPr>
            <a:spLocks noGrp="1"/>
          </p:cNvSpPr>
          <p:nvPr>
            <p:ph type="title"/>
          </p:nvPr>
        </p:nvSpPr>
        <p:spPr>
          <a:xfrm>
            <a:off x="1514731" y="413720"/>
            <a:ext cx="8042148" cy="946023"/>
          </a:xfrm>
        </p:spPr>
        <p:txBody>
          <a:bodyPr>
            <a:normAutofit/>
          </a:bodyPr>
          <a:lstStyle/>
          <a:p>
            <a:pPr algn="ctr"/>
            <a:r>
              <a:rPr lang="en-IN" sz="3600" b="1" dirty="0"/>
              <a:t>Relational Schema </a:t>
            </a:r>
          </a:p>
        </p:txBody>
      </p:sp>
      <p:pic>
        <p:nvPicPr>
          <p:cNvPr id="5" name="Content Placeholder 4" descr="Diagram&#10;&#10;Description automatically generated">
            <a:extLst>
              <a:ext uri="{FF2B5EF4-FFF2-40B4-BE49-F238E27FC236}">
                <a16:creationId xmlns:a16="http://schemas.microsoft.com/office/drawing/2014/main" id="{3989EA9A-1DF0-EEE0-B549-9F55343085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6343" y="1224643"/>
            <a:ext cx="9760925" cy="5299238"/>
          </a:xfrm>
        </p:spPr>
      </p:pic>
    </p:spTree>
    <p:extLst>
      <p:ext uri="{BB962C8B-B14F-4D97-AF65-F5344CB8AC3E}">
        <p14:creationId xmlns:p14="http://schemas.microsoft.com/office/powerpoint/2010/main" val="121894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90D6F-FD4E-7441-0B55-99BA23B7AD6D}"/>
              </a:ext>
            </a:extLst>
          </p:cNvPr>
          <p:cNvSpPr>
            <a:spLocks noGrp="1"/>
          </p:cNvSpPr>
          <p:nvPr>
            <p:ph type="title"/>
          </p:nvPr>
        </p:nvSpPr>
        <p:spPr>
          <a:xfrm>
            <a:off x="758952" y="379475"/>
            <a:ext cx="10671048" cy="1554480"/>
          </a:xfrm>
        </p:spPr>
        <p:txBody>
          <a:bodyPr anchor="ctr">
            <a:normAutofit/>
          </a:bodyPr>
          <a:lstStyle/>
          <a:p>
            <a:r>
              <a:rPr lang="en-IN" sz="5600">
                <a:solidFill>
                  <a:schemeClr val="bg1"/>
                </a:solidFill>
              </a:rPr>
              <a:t>Entities attributes and relationships</a:t>
            </a:r>
          </a:p>
        </p:txBody>
      </p:sp>
      <p:sp>
        <p:nvSpPr>
          <p:cNvPr id="3" name="Content Placeholder 2">
            <a:extLst>
              <a:ext uri="{FF2B5EF4-FFF2-40B4-BE49-F238E27FC236}">
                <a16:creationId xmlns:a16="http://schemas.microsoft.com/office/drawing/2014/main" id="{6016E73D-E828-D7DE-880E-85C5CFB2ADB1}"/>
              </a:ext>
            </a:extLst>
          </p:cNvPr>
          <p:cNvSpPr>
            <a:spLocks noGrp="1"/>
          </p:cNvSpPr>
          <p:nvPr>
            <p:ph idx="1"/>
          </p:nvPr>
        </p:nvSpPr>
        <p:spPr>
          <a:xfrm>
            <a:off x="758824" y="2607732"/>
            <a:ext cx="8412480" cy="3174357"/>
          </a:xfrm>
        </p:spPr>
        <p:txBody>
          <a:bodyPr>
            <a:normAutofit lnSpcReduction="10000"/>
          </a:bodyPr>
          <a:lstStyle/>
          <a:p>
            <a:pPr>
              <a:lnSpc>
                <a:spcPct val="100000"/>
              </a:lnSpc>
            </a:pPr>
            <a:r>
              <a:rPr lang="en-IN" sz="1400" b="1" dirty="0"/>
              <a:t>Donor</a:t>
            </a:r>
            <a:r>
              <a:rPr lang="en-IN" sz="1400" dirty="0"/>
              <a:t>: </a:t>
            </a:r>
            <a:r>
              <a:rPr lang="en-IN" sz="1400" u="sng" dirty="0"/>
              <a:t>donor id(PK), </a:t>
            </a:r>
            <a:r>
              <a:rPr lang="en-IN" sz="1400" dirty="0" err="1"/>
              <a:t>Namee</a:t>
            </a:r>
            <a:r>
              <a:rPr lang="en-IN" sz="1400" dirty="0"/>
              <a:t>, EMAIL, phone no, ,</a:t>
            </a:r>
            <a:r>
              <a:rPr lang="en-IN" sz="1400" dirty="0" err="1"/>
              <a:t>blood_type,last_Donation_date.d</a:t>
            </a:r>
            <a:endParaRPr lang="en-IN" sz="1400" dirty="0"/>
          </a:p>
          <a:p>
            <a:pPr>
              <a:lnSpc>
                <a:spcPct val="100000"/>
              </a:lnSpc>
            </a:pPr>
            <a:endParaRPr lang="en-IN" sz="1400" dirty="0"/>
          </a:p>
          <a:p>
            <a:pPr>
              <a:lnSpc>
                <a:spcPct val="100000"/>
              </a:lnSpc>
            </a:pPr>
            <a:r>
              <a:rPr lang="en-IN" sz="1400" b="1" dirty="0"/>
              <a:t>Blood: </a:t>
            </a:r>
            <a:r>
              <a:rPr lang="en-IN" sz="1400" u="sng" dirty="0"/>
              <a:t>id (pk), </a:t>
            </a:r>
            <a:r>
              <a:rPr lang="en-IN" sz="1400" dirty="0"/>
              <a:t>donor id(FK), </a:t>
            </a:r>
            <a:r>
              <a:rPr lang="en-IN" sz="1400" dirty="0" err="1"/>
              <a:t>blood_type</a:t>
            </a:r>
            <a:r>
              <a:rPr lang="en-IN" sz="1400" dirty="0"/>
              <a:t>, volume, </a:t>
            </a:r>
            <a:r>
              <a:rPr lang="en-IN" sz="1400" dirty="0" err="1"/>
              <a:t>date_donated</a:t>
            </a:r>
            <a:r>
              <a:rPr lang="en-IN" sz="1400" dirty="0"/>
              <a:t>.</a:t>
            </a:r>
          </a:p>
          <a:p>
            <a:pPr>
              <a:lnSpc>
                <a:spcPct val="100000"/>
              </a:lnSpc>
            </a:pPr>
            <a:endParaRPr lang="en-IN" sz="1400" dirty="0"/>
          </a:p>
          <a:p>
            <a:pPr>
              <a:lnSpc>
                <a:spcPct val="100000"/>
              </a:lnSpc>
            </a:pPr>
            <a:r>
              <a:rPr lang="en-IN" sz="1400" b="1" dirty="0"/>
              <a:t>Staff</a:t>
            </a:r>
            <a:r>
              <a:rPr lang="en-IN" sz="1400" dirty="0"/>
              <a:t>: </a:t>
            </a:r>
            <a:r>
              <a:rPr lang="en-IN" sz="1400" u="sng" dirty="0" err="1"/>
              <a:t>staff_id</a:t>
            </a:r>
            <a:r>
              <a:rPr lang="en-IN" sz="1400" u="sng" dirty="0"/>
              <a:t>(PK), </a:t>
            </a:r>
            <a:r>
              <a:rPr lang="en-IN" sz="1400" dirty="0"/>
              <a:t>Name, Email, Phone, Role.</a:t>
            </a:r>
          </a:p>
          <a:p>
            <a:pPr>
              <a:lnSpc>
                <a:spcPct val="100000"/>
              </a:lnSpc>
            </a:pPr>
            <a:endParaRPr lang="en-IN" sz="1400" dirty="0"/>
          </a:p>
          <a:p>
            <a:pPr>
              <a:lnSpc>
                <a:spcPct val="100000"/>
              </a:lnSpc>
            </a:pPr>
            <a:r>
              <a:rPr lang="en-IN" sz="1400" b="1" dirty="0"/>
              <a:t>Blood Inventory</a:t>
            </a:r>
            <a:r>
              <a:rPr lang="en-IN" sz="1400" dirty="0"/>
              <a:t>: </a:t>
            </a:r>
            <a:r>
              <a:rPr lang="en-IN" sz="1400" u="sng" dirty="0" err="1"/>
              <a:t>Bi_Id</a:t>
            </a:r>
            <a:r>
              <a:rPr lang="en-IN" sz="1400" u="sng" dirty="0"/>
              <a:t>(pk), </a:t>
            </a:r>
            <a:r>
              <a:rPr lang="en-IN" sz="1400" dirty="0" err="1"/>
              <a:t>Blood_Id</a:t>
            </a:r>
            <a:r>
              <a:rPr lang="en-IN" sz="1400" dirty="0"/>
              <a:t>(FK),  </a:t>
            </a:r>
            <a:r>
              <a:rPr lang="en-IN" sz="1400" dirty="0" err="1"/>
              <a:t>date_added</a:t>
            </a:r>
            <a:r>
              <a:rPr lang="en-IN" sz="1400" dirty="0"/>
              <a:t>, Expiration date, </a:t>
            </a:r>
          </a:p>
          <a:p>
            <a:pPr>
              <a:lnSpc>
                <a:spcPct val="100000"/>
              </a:lnSpc>
            </a:pPr>
            <a:endParaRPr lang="en-IN" sz="1400" dirty="0"/>
          </a:p>
          <a:p>
            <a:pPr>
              <a:lnSpc>
                <a:spcPct val="100000"/>
              </a:lnSpc>
            </a:pPr>
            <a:r>
              <a:rPr lang="en-IN" sz="1400" b="1" dirty="0"/>
              <a:t>Recipient</a:t>
            </a:r>
            <a:r>
              <a:rPr lang="en-IN" sz="1400" b="1" u="sng" dirty="0"/>
              <a:t>:  </a:t>
            </a:r>
            <a:r>
              <a:rPr lang="en-IN" sz="1400" u="sng" dirty="0" err="1"/>
              <a:t>r_id</a:t>
            </a:r>
            <a:r>
              <a:rPr lang="en-IN" sz="1400" u="sng" dirty="0"/>
              <a:t>(pk), </a:t>
            </a:r>
            <a:r>
              <a:rPr lang="en-IN" sz="1400" dirty="0"/>
              <a:t>Name, email, phone,  </a:t>
            </a:r>
            <a:r>
              <a:rPr lang="en-IN" sz="1400" dirty="0" err="1"/>
              <a:t>blood_type</a:t>
            </a:r>
            <a:r>
              <a:rPr lang="en-IN" sz="1400" dirty="0"/>
              <a:t>,  </a:t>
            </a:r>
            <a:r>
              <a:rPr lang="en-IN" sz="1400" dirty="0" err="1"/>
              <a:t>date_requested</a:t>
            </a:r>
            <a:r>
              <a:rPr lang="en-IN" sz="1400" dirty="0"/>
              <a:t>.</a:t>
            </a:r>
          </a:p>
          <a:p>
            <a:pPr marL="0" indent="0">
              <a:lnSpc>
                <a:spcPct val="100000"/>
              </a:lnSpc>
              <a:buNone/>
            </a:pPr>
            <a:r>
              <a:rPr lang="en-IN" sz="1400" b="1" dirty="0"/>
              <a:t> </a:t>
            </a:r>
            <a:endParaRPr lang="en-IN" sz="1400" dirty="0"/>
          </a:p>
          <a:p>
            <a:pPr>
              <a:lnSpc>
                <a:spcPct val="100000"/>
              </a:lnSpc>
            </a:pPr>
            <a:endParaRPr lang="en-IN" sz="1300" dirty="0"/>
          </a:p>
          <a:p>
            <a:pPr marL="0" indent="0">
              <a:lnSpc>
                <a:spcPct val="100000"/>
              </a:lnSpc>
              <a:buNone/>
            </a:pPr>
            <a:endParaRPr lang="en-IN" sz="13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200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2CCAA5-B9C6-6A22-AEDF-32A3493DD179}"/>
              </a:ext>
            </a:extLst>
          </p:cNvPr>
          <p:cNvSpPr txBox="1"/>
          <p:nvPr/>
        </p:nvSpPr>
        <p:spPr>
          <a:xfrm>
            <a:off x="758952" y="379475"/>
            <a:ext cx="10671048"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i="1" kern="1200" spc="100" baseline="0" dirty="0">
                <a:solidFill>
                  <a:schemeClr val="bg1"/>
                </a:solidFill>
                <a:latin typeface="+mj-lt"/>
                <a:ea typeface="+mj-ea"/>
                <a:cs typeface="+mj-cs"/>
              </a:rPr>
              <a:t>RELATI</a:t>
            </a:r>
            <a:r>
              <a:rPr lang="en-US" sz="6000" b="1" i="1" kern="1200" spc="100" baseline="0" dirty="0">
                <a:solidFill>
                  <a:schemeClr val="bg1"/>
                </a:solidFill>
                <a:latin typeface="Times New Roman" panose="02020603050405020304" pitchFamily="18" charset="0"/>
                <a:ea typeface="+mj-ea"/>
                <a:cs typeface="Times New Roman" panose="02020603050405020304" pitchFamily="18" charset="0"/>
              </a:rPr>
              <a:t>O</a:t>
            </a:r>
            <a:r>
              <a:rPr lang="en-US" sz="6000" b="1" i="1" kern="1200" spc="100" baseline="0" dirty="0">
                <a:solidFill>
                  <a:schemeClr val="bg1"/>
                </a:solidFill>
                <a:latin typeface="+mj-lt"/>
                <a:ea typeface="+mj-ea"/>
                <a:cs typeface="+mj-cs"/>
              </a:rPr>
              <a:t>NSHIPS</a:t>
            </a:r>
          </a:p>
        </p:txBody>
      </p:sp>
      <p:sp>
        <p:nvSpPr>
          <p:cNvPr id="3" name="TextBox 2">
            <a:extLst>
              <a:ext uri="{FF2B5EF4-FFF2-40B4-BE49-F238E27FC236}">
                <a16:creationId xmlns:a16="http://schemas.microsoft.com/office/drawing/2014/main" id="{D3717422-3E97-8AE9-E103-8F561E3AEF5A}"/>
              </a:ext>
            </a:extLst>
          </p:cNvPr>
          <p:cNvSpPr txBox="1"/>
          <p:nvPr/>
        </p:nvSpPr>
        <p:spPr>
          <a:xfrm>
            <a:off x="758824" y="2607732"/>
            <a:ext cx="8412480" cy="3174357"/>
          </a:xfrm>
          <a:prstGeom prst="rect">
            <a:avLst/>
          </a:prstGeom>
        </p:spPr>
        <p:txBody>
          <a:bodyPr vert="horz" lIns="91440" tIns="45720" rIns="91440" bIns="45720" rtlCol="0">
            <a:normAutofit fontScale="92500"/>
          </a:bodyPr>
          <a:lstStyle/>
          <a:p>
            <a:pPr marL="182880">
              <a:spcBef>
                <a:spcPts val="400"/>
              </a:spcBef>
              <a:spcAft>
                <a:spcPts val="400"/>
              </a:spcAft>
              <a:buFont typeface="Arial" panose="020B0604020202020204" pitchFamily="34" charset="0"/>
            </a:pPr>
            <a:endParaRPr lang="en-US" sz="1300" b="0" i="0" dirty="0">
              <a:solidFill>
                <a:schemeClr val="tx1">
                  <a:lumMod val="85000"/>
                  <a:lumOff val="15000"/>
                </a:schemeClr>
              </a:solidFill>
              <a:effectLst/>
            </a:endParaRPr>
          </a:p>
          <a:p>
            <a:pPr>
              <a:spcBef>
                <a:spcPts val="400"/>
              </a:spcBef>
              <a:spcAft>
                <a:spcPts val="400"/>
              </a:spcAft>
            </a:pPr>
            <a:r>
              <a:rPr lang="en-US" sz="1400" dirty="0">
                <a:solidFill>
                  <a:schemeClr val="tx1">
                    <a:lumMod val="85000"/>
                    <a:lumOff val="15000"/>
                  </a:schemeClr>
                </a:solidFill>
              </a:rPr>
              <a:t>1.A Donor can donate many Blood samples, but each Blood sample comes from exactly one Donor. </a:t>
            </a:r>
          </a:p>
          <a:p>
            <a:pPr>
              <a:spcBef>
                <a:spcPts val="400"/>
              </a:spcBef>
              <a:spcAft>
                <a:spcPts val="400"/>
              </a:spcAft>
            </a:pPr>
            <a:r>
              <a:rPr lang="en-US" sz="1400" dirty="0">
                <a:solidFill>
                  <a:schemeClr val="tx1">
                    <a:lumMod val="85000"/>
                    <a:lumOff val="15000"/>
                  </a:schemeClr>
                </a:solidFill>
              </a:rPr>
              <a:t>2.Each Blood sample can be stored in the </a:t>
            </a:r>
            <a:r>
              <a:rPr lang="en-US" sz="1400" dirty="0" err="1">
                <a:solidFill>
                  <a:schemeClr val="tx1">
                    <a:lumMod val="85000"/>
                    <a:lumOff val="15000"/>
                  </a:schemeClr>
                </a:solidFill>
              </a:rPr>
              <a:t>BloodInventory</a:t>
            </a:r>
            <a:r>
              <a:rPr lang="en-US" sz="1400" dirty="0">
                <a:solidFill>
                  <a:schemeClr val="tx1">
                    <a:lumMod val="85000"/>
                    <a:lumOff val="15000"/>
                  </a:schemeClr>
                </a:solidFill>
              </a:rPr>
              <a:t>, and each </a:t>
            </a:r>
            <a:r>
              <a:rPr lang="en-US" sz="1400" dirty="0" err="1">
                <a:solidFill>
                  <a:schemeClr val="tx1">
                    <a:lumMod val="85000"/>
                    <a:lumOff val="15000"/>
                  </a:schemeClr>
                </a:solidFill>
              </a:rPr>
              <a:t>BloodInventory</a:t>
            </a:r>
            <a:r>
              <a:rPr lang="en-US" sz="1400" dirty="0">
                <a:solidFill>
                  <a:schemeClr val="tx1">
                    <a:lumMod val="85000"/>
                    <a:lumOff val="15000"/>
                  </a:schemeClr>
                </a:solidFill>
              </a:rPr>
              <a:t> record corresponds to exactly one Blood sample.</a:t>
            </a:r>
          </a:p>
          <a:p>
            <a:pPr>
              <a:spcBef>
                <a:spcPts val="400"/>
              </a:spcBef>
              <a:spcAft>
                <a:spcPts val="400"/>
              </a:spcAft>
            </a:pPr>
            <a:r>
              <a:rPr lang="en-US" sz="1400" dirty="0">
                <a:solidFill>
                  <a:schemeClr val="tx1">
                    <a:lumMod val="85000"/>
                    <a:lumOff val="15000"/>
                  </a:schemeClr>
                </a:solidFill>
              </a:rPr>
              <a:t>3.A Recipient can receive many Blood transfusions, but each Blood transfusion comes from exactly one Blood sample</a:t>
            </a:r>
          </a:p>
          <a:p>
            <a:pPr>
              <a:spcBef>
                <a:spcPts val="400"/>
              </a:spcBef>
              <a:spcAft>
                <a:spcPts val="400"/>
              </a:spcAft>
            </a:pPr>
            <a:r>
              <a:rPr lang="en-US" sz="1400" dirty="0">
                <a:solidFill>
                  <a:schemeClr val="tx1">
                    <a:lumMod val="85000"/>
                    <a:lumOff val="15000"/>
                  </a:schemeClr>
                </a:solidFill>
              </a:rPr>
              <a:t>4.There may be many Staff members involved in the blood donation and transfusion process, and each Staff member has a unique ID</a:t>
            </a:r>
          </a:p>
          <a:p>
            <a:pPr marL="182880">
              <a:spcBef>
                <a:spcPts val="400"/>
              </a:spcBef>
              <a:spcAft>
                <a:spcPts val="400"/>
              </a:spcAft>
              <a:buFont typeface="Arial" panose="020B0604020202020204" pitchFamily="34" charset="0"/>
            </a:pPr>
            <a:endParaRPr lang="en-US" sz="1400" dirty="0">
              <a:solidFill>
                <a:schemeClr val="tx1">
                  <a:lumMod val="85000"/>
                  <a:lumOff val="15000"/>
                </a:schemeClr>
              </a:solidFill>
            </a:endParaRPr>
          </a:p>
          <a:p>
            <a:pPr marL="182880">
              <a:spcBef>
                <a:spcPts val="400"/>
              </a:spcBef>
              <a:spcAft>
                <a:spcPts val="400"/>
              </a:spcAft>
              <a:buFont typeface="Arial" panose="020B0604020202020204" pitchFamily="34" charset="0"/>
            </a:pPr>
            <a:r>
              <a:rPr lang="en-US" sz="1400" b="0" i="0" dirty="0">
                <a:solidFill>
                  <a:schemeClr val="tx1">
                    <a:lumMod val="85000"/>
                    <a:lumOff val="15000"/>
                  </a:schemeClr>
                </a:solidFill>
                <a:effectLst/>
              </a:rPr>
              <a:t>Overall, these relationships allow the database to track the flow of Blood donations, from the Donor who donates the Blood sample to the </a:t>
            </a:r>
            <a:r>
              <a:rPr lang="en-US" sz="1400" b="0" i="0" dirty="0" err="1">
                <a:solidFill>
                  <a:schemeClr val="tx1">
                    <a:lumMod val="85000"/>
                    <a:lumOff val="15000"/>
                  </a:schemeClr>
                </a:solidFill>
                <a:effectLst/>
              </a:rPr>
              <a:t>BloodInventory</a:t>
            </a:r>
            <a:r>
              <a:rPr lang="en-US" sz="1400" b="0" i="0" dirty="0">
                <a:solidFill>
                  <a:schemeClr val="tx1">
                    <a:lumMod val="85000"/>
                    <a:lumOff val="15000"/>
                  </a:schemeClr>
                </a:solidFill>
                <a:effectLst/>
              </a:rPr>
              <a:t> where it is stored to the Recipient who receives a transfusion. The Staff table provides information about the people involved in the process.</a:t>
            </a:r>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5765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8" name="Straight Connector 17">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E31539-176A-0B1B-9C63-77E9F4708B4B}"/>
              </a:ext>
            </a:extLst>
          </p:cNvPr>
          <p:cNvSpPr>
            <a:spLocks noGrp="1"/>
          </p:cNvSpPr>
          <p:nvPr>
            <p:ph type="title"/>
          </p:nvPr>
        </p:nvSpPr>
        <p:spPr>
          <a:xfrm>
            <a:off x="758952" y="1128811"/>
            <a:ext cx="3447288" cy="3342290"/>
          </a:xfrm>
        </p:spPr>
        <p:txBody>
          <a:bodyPr vert="horz" lIns="91440" tIns="45720" rIns="91440" bIns="45720" rtlCol="0" anchor="b">
            <a:normAutofit/>
          </a:bodyPr>
          <a:lstStyle/>
          <a:p>
            <a:r>
              <a:rPr lang="en-US" sz="5400" i="1" kern="1200" spc="100" baseline="0">
                <a:solidFill>
                  <a:schemeClr val="bg1"/>
                </a:solidFill>
                <a:latin typeface="+mj-lt"/>
                <a:ea typeface="+mj-ea"/>
                <a:cs typeface="+mj-cs"/>
              </a:rPr>
              <a:t>CREATION OF TABLES</a:t>
            </a:r>
          </a:p>
        </p:txBody>
      </p:sp>
      <p:pic>
        <p:nvPicPr>
          <p:cNvPr id="11" name="Content Placeholder 10" descr="Graphical user interface, text, application, email&#10;&#10;Description automatically generated">
            <a:extLst>
              <a:ext uri="{FF2B5EF4-FFF2-40B4-BE49-F238E27FC236}">
                <a16:creationId xmlns:a16="http://schemas.microsoft.com/office/drawing/2014/main" id="{EBE3C2F9-B9A3-5C14-2E60-6397CD3832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240" y="782939"/>
            <a:ext cx="7866256" cy="5495925"/>
          </a:xfrm>
          <a:prstGeom prst="rect">
            <a:avLst/>
          </a:prstGeom>
        </p:spPr>
      </p:pic>
      <p:sp>
        <p:nvSpPr>
          <p:cNvPr id="24"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21683038"/>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emplate>Ion</Template>
  <TotalTime>752</TotalTime>
  <Words>676</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Sitka Banner</vt:lpstr>
      <vt:lpstr>Söhne</vt:lpstr>
      <vt:lpstr>Times New Roman</vt:lpstr>
      <vt:lpstr>HeadlinesVTI</vt:lpstr>
      <vt:lpstr>HEALTHCARE MANAGEMENT SYSTEM</vt:lpstr>
      <vt:lpstr>INTRODUCTION</vt:lpstr>
      <vt:lpstr>Software specifications:  Front-end: HTML, CSS, for creating the user interface Angular or React for building a web application Bootstrap or Materialize for styling the user interface   Back-end: MySQL, Oracle, or Microsoft SQL Server for the database management system PHP, Python, or Node.js for server-side scripting RESTful API for data transfer between the client-side and server-side components  Middleware: Apache, Nginx, or IIS for web server configuration Express.js or Flask for building RESTful APIs   </vt:lpstr>
      <vt:lpstr>USE CASES OF HEALTHCARE  MANAGEMENT SYSTEM</vt:lpstr>
      <vt:lpstr>E-R diagram</vt:lpstr>
      <vt:lpstr>Relational Schema </vt:lpstr>
      <vt:lpstr>Entities attributes and relationships</vt:lpstr>
      <vt:lpstr>PowerPoint Presentation</vt:lpstr>
      <vt:lpstr>CREATION OF TABLES</vt:lpstr>
      <vt:lpstr>PowerPoint Presentation</vt:lpstr>
      <vt:lpstr>Populating the tables</vt:lpstr>
      <vt:lpstr>PowerPoint Presentation</vt:lpstr>
      <vt:lpstr>Implementation of queries to retrieve the data </vt:lpstr>
      <vt:lpstr>PowerPoint Presentation</vt:lpstr>
      <vt:lpstr>Stored Procedure</vt:lpstr>
      <vt:lpstr>Queries to insert ,update and delete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Javali Bhandari</dc:creator>
  <cp:lastModifiedBy>SaiGopal Jarabana</cp:lastModifiedBy>
  <cp:revision>23</cp:revision>
  <dcterms:created xsi:type="dcterms:W3CDTF">2023-02-23T03:14:00Z</dcterms:created>
  <dcterms:modified xsi:type="dcterms:W3CDTF">2024-06-18T02:24:50Z</dcterms:modified>
</cp:coreProperties>
</file>