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3" r:id="rId3"/>
    <p:sldId id="257" r:id="rId4"/>
    <p:sldId id="264" r:id="rId5"/>
    <p:sldId id="265" r:id="rId6"/>
    <p:sldId id="277" r:id="rId7"/>
    <p:sldId id="266" r:id="rId8"/>
    <p:sldId id="267" r:id="rId9"/>
    <p:sldId id="268" r:id="rId10"/>
    <p:sldId id="269" r:id="rId11"/>
    <p:sldId id="263" r:id="rId12"/>
    <p:sldId id="270" r:id="rId13"/>
    <p:sldId id="271" r:id="rId14"/>
    <p:sldId id="272" r:id="rId15"/>
    <p:sldId id="259" r:id="rId16"/>
    <p:sldId id="260" r:id="rId17"/>
    <p:sldId id="262" r:id="rId18"/>
    <p:sldId id="261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7C8922-20DC-4B35-BFAB-0A30BF1B405A}">
          <p14:sldIdLst>
            <p14:sldId id="256"/>
            <p14:sldId id="273"/>
            <p14:sldId id="257"/>
            <p14:sldId id="264"/>
            <p14:sldId id="265"/>
          </p14:sldIdLst>
        </p14:section>
        <p14:section name="Turney" id="{AEF771ED-8204-4C64-B0E5-4FD94634A1F9}">
          <p14:sldIdLst>
            <p14:sldId id="277"/>
          </p14:sldIdLst>
        </p14:section>
        <p14:section name="SO-CAL" id="{85F068A3-23C0-43AC-8E71-CD78C5C91F52}">
          <p14:sldIdLst>
            <p14:sldId id="266"/>
            <p14:sldId id="267"/>
            <p14:sldId id="268"/>
            <p14:sldId id="269"/>
          </p14:sldIdLst>
        </p14:section>
        <p14:section name="Sentiwordnet" id="{18D442A7-ADE3-4034-B3FD-BFC5ED9925A8}">
          <p14:sldIdLst>
            <p14:sldId id="263"/>
            <p14:sldId id="270"/>
            <p14:sldId id="271"/>
            <p14:sldId id="272"/>
            <p14:sldId id="259"/>
            <p14:sldId id="260"/>
            <p14:sldId id="262"/>
            <p14:sldId id="261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C44F1-9EDC-414A-84D6-3C978F4AA365}" type="datetimeFigureOut">
              <a:rPr lang="en-IN" smtClean="0"/>
              <a:t>20-12-2017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6F58A-2970-4340-8D18-DFA9305DF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452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6F58A-2970-4340-8D18-DFA9305DFDC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1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66C5-DEC0-436C-9216-5CA8A62DDD28}" type="datetime1">
              <a:rPr lang="en-IN" smtClean="0"/>
              <a:t>20-12-2017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E112-1006-4445-9ADD-708B2BF272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4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BA02-7EA8-42F7-956B-915E68F26DCB}" type="datetime1">
              <a:rPr lang="en-IN" smtClean="0"/>
              <a:t>20-12-2017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E112-1006-4445-9ADD-708B2BF272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72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B7ED-AFF3-408C-BDBF-0F20313D5FC0}" type="datetime1">
              <a:rPr lang="en-IN" smtClean="0"/>
              <a:t>20-12-2017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E112-1006-4445-9ADD-708B2BF272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65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7866-BB0A-4D01-A7C2-E4BD54B2C724}" type="datetime1">
              <a:rPr lang="en-IN" smtClean="0"/>
              <a:t>20-12-2017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E112-1006-4445-9ADD-708B2BF272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95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7AB5-75F1-4725-BDC8-270E03312D0D}" type="datetime1">
              <a:rPr lang="en-IN" smtClean="0"/>
              <a:t>20-12-2017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E112-1006-4445-9ADD-708B2BF272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08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7FE3-E632-4052-90BD-D326CD33D8D6}" type="datetime1">
              <a:rPr lang="en-IN" smtClean="0"/>
              <a:t>20-12-2017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E112-1006-4445-9ADD-708B2BF272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90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07FB-003F-4A3E-9729-882C52D5A6DB}" type="datetime1">
              <a:rPr lang="en-IN" smtClean="0"/>
              <a:t>20-12-2017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E112-1006-4445-9ADD-708B2BF272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11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F3BB-8662-4EA3-9A94-4705A46ADA25}" type="datetime1">
              <a:rPr lang="en-IN" smtClean="0"/>
              <a:t>20-12-2017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E112-1006-4445-9ADD-708B2BF272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50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40C5-7E3B-4921-A394-DEE88DDCEF11}" type="datetime1">
              <a:rPr lang="en-IN" smtClean="0"/>
              <a:t>20-12-2017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E112-1006-4445-9ADD-708B2BF272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31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14D3-6FC4-4659-A834-5F60FE967AD5}" type="datetime1">
              <a:rPr lang="en-IN" smtClean="0"/>
              <a:t>20-12-2017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E112-1006-4445-9ADD-708B2BF272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3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BE11-B1A7-4112-B0EB-C9AE12B2C5CE}" type="datetime1">
              <a:rPr lang="en-IN" smtClean="0"/>
              <a:t>20-12-2017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E112-1006-4445-9ADD-708B2BF272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4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0B65F-59F6-4750-B814-3B3144201B6A}" type="datetime1">
              <a:rPr lang="en-IN" smtClean="0"/>
              <a:t>20-12-2017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6E112-1006-4445-9ADD-708B2BF272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33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tang.com/data/4431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23113"/>
          </a:xfrm>
        </p:spPr>
        <p:txBody>
          <a:bodyPr/>
          <a:lstStyle/>
          <a:p>
            <a:r>
              <a:rPr lang="en-IN" dirty="0" smtClean="0"/>
              <a:t>Lexicon based Approaches </a:t>
            </a:r>
            <a:r>
              <a:rPr lang="en-IN" dirty="0" smtClean="0"/>
              <a:t>:  </a:t>
            </a:r>
            <a:r>
              <a:rPr lang="en-IN" dirty="0" smtClean="0"/>
              <a:t>Sentiment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2146"/>
            <a:ext cx="9144000" cy="1445654"/>
          </a:xfrm>
        </p:spPr>
        <p:txBody>
          <a:bodyPr/>
          <a:lstStyle/>
          <a:p>
            <a:r>
              <a:rPr lang="en-IN" dirty="0" smtClean="0"/>
              <a:t>K. </a:t>
            </a:r>
            <a:r>
              <a:rPr lang="en-IN" dirty="0" err="1" smtClean="0"/>
              <a:t>Krishnakumari</a:t>
            </a:r>
            <a:endParaRPr lang="en-IN" dirty="0" smtClean="0"/>
          </a:p>
          <a:p>
            <a:r>
              <a:rPr lang="en-IN" dirty="0" smtClean="0"/>
              <a:t>406912051</a:t>
            </a:r>
          </a:p>
          <a:p>
            <a:r>
              <a:rPr lang="en-IN" dirty="0" smtClean="0"/>
              <a:t>NIT, Tiruchirappalli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26E9-1952-4693-90AF-317F261C9969}" type="datetime1">
              <a:rPr lang="en-IN" smtClean="0"/>
              <a:t>20-12-2017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E112-1006-4445-9ADD-708B2BF2728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413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116" y="1477371"/>
            <a:ext cx="5325830" cy="367883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7866-BB0A-4D01-A7C2-E4BD54B2C724}" type="datetime1">
              <a:rPr lang="en-IN" smtClean="0"/>
              <a:t>20-12-2017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E112-1006-4445-9ADD-708B2BF27288}" type="slidenum">
              <a:rPr lang="en-IN" smtClean="0"/>
              <a:t>10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117" y="1477371"/>
            <a:ext cx="3981076" cy="317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0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Dictionary based Approach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13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 err="1" smtClean="0"/>
              <a:t>Sentiwordnet</a:t>
            </a:r>
            <a:endParaRPr lang="en-IN" dirty="0" smtClean="0"/>
          </a:p>
          <a:p>
            <a:pPr lvl="1"/>
            <a:r>
              <a:rPr lang="en-IN" dirty="0" smtClean="0"/>
              <a:t>First sense method: SO(</a:t>
            </a:r>
            <a:r>
              <a:rPr lang="en-IN" i="1" dirty="0" smtClean="0"/>
              <a:t>w</a:t>
            </a:r>
            <a:r>
              <a:rPr lang="en-IN" dirty="0"/>
              <a:t>) = 5 </a:t>
            </a:r>
            <a:r>
              <a:rPr lang="en-IN" i="1" dirty="0"/>
              <a:t>× </a:t>
            </a:r>
            <a:r>
              <a:rPr lang="en-IN" dirty="0"/>
              <a:t>(</a:t>
            </a:r>
            <a:r>
              <a:rPr lang="en-IN" dirty="0" err="1"/>
              <a:t>Pos</a:t>
            </a:r>
            <a:r>
              <a:rPr lang="en-IN" dirty="0"/>
              <a:t>( </a:t>
            </a:r>
            <a:r>
              <a:rPr lang="en-IN" i="1" dirty="0"/>
              <a:t>f </a:t>
            </a:r>
            <a:r>
              <a:rPr lang="en-IN" dirty="0"/>
              <a:t>) </a:t>
            </a:r>
            <a:r>
              <a:rPr lang="en-IN" i="1" dirty="0"/>
              <a:t>− </a:t>
            </a:r>
            <a:r>
              <a:rPr lang="en-IN" dirty="0" err="1"/>
              <a:t>Neg</a:t>
            </a:r>
            <a:r>
              <a:rPr lang="en-IN" dirty="0"/>
              <a:t>( </a:t>
            </a:r>
            <a:r>
              <a:rPr lang="en-IN" i="1" dirty="0"/>
              <a:t>f </a:t>
            </a:r>
            <a:r>
              <a:rPr lang="en-IN" dirty="0" smtClean="0"/>
              <a:t>))</a:t>
            </a:r>
          </a:p>
          <a:p>
            <a:pPr lvl="1"/>
            <a:r>
              <a:rPr lang="en-IN" dirty="0"/>
              <a:t>For the averaging across senses </a:t>
            </a:r>
            <a:r>
              <a:rPr lang="en-IN" dirty="0" smtClean="0"/>
              <a:t>method,</a:t>
            </a:r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1"/>
            <a:r>
              <a:rPr lang="en-IN" dirty="0" smtClean="0"/>
              <a:t>the </a:t>
            </a:r>
            <a:r>
              <a:rPr lang="en-IN" dirty="0"/>
              <a:t>difference between the positive and negative scores provided by </a:t>
            </a:r>
            <a:r>
              <a:rPr lang="en-IN" dirty="0" err="1" smtClean="0"/>
              <a:t>SentiWord</a:t>
            </a:r>
            <a:r>
              <a:rPr lang="en-IN" dirty="0" smtClean="0"/>
              <a:t>-Net </a:t>
            </a:r>
            <a:r>
              <a:rPr lang="en-IN" dirty="0"/>
              <a:t>(each in the 0–1 range), averaged across all word senses for the desired part </a:t>
            </a:r>
            <a:r>
              <a:rPr lang="en-IN" dirty="0" smtClean="0"/>
              <a:t>of speech</a:t>
            </a:r>
            <a:r>
              <a:rPr lang="en-IN" dirty="0"/>
              <a:t>, and multiplied by 5 to provide SO values in the </a:t>
            </a:r>
            <a:r>
              <a:rPr lang="en-IN" i="1" dirty="0"/>
              <a:t>−</a:t>
            </a:r>
            <a:r>
              <a:rPr lang="en-IN" dirty="0"/>
              <a:t>5 to 5 range.</a:t>
            </a:r>
            <a:endParaRPr lang="en-IN" dirty="0" smtClean="0"/>
          </a:p>
          <a:p>
            <a:pPr lvl="2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7866-BB0A-4D01-A7C2-E4BD54B2C724}" type="datetime1">
              <a:rPr lang="en-IN" smtClean="0"/>
              <a:t>20-12-2017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E112-1006-4445-9ADD-708B2BF27288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163" y="3197109"/>
            <a:ext cx="4415077" cy="5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 Holistic Lexicon-Based Approach to Opinion Mining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main idea is to </a:t>
            </a:r>
            <a:r>
              <a:rPr lang="en-IN" dirty="0" smtClean="0"/>
              <a:t>use the </a:t>
            </a:r>
            <a:r>
              <a:rPr lang="en-IN" dirty="0"/>
              <a:t>opinion words around each product feature in a </a:t>
            </a:r>
            <a:r>
              <a:rPr lang="en-IN" dirty="0" smtClean="0"/>
              <a:t>review sentence </a:t>
            </a:r>
            <a:r>
              <a:rPr lang="en-IN" dirty="0"/>
              <a:t>to determine the opinion orientation on the </a:t>
            </a:r>
            <a:r>
              <a:rPr lang="en-IN" dirty="0" smtClean="0"/>
              <a:t>product feature.</a:t>
            </a:r>
          </a:p>
          <a:p>
            <a:r>
              <a:rPr lang="en-IN" dirty="0" smtClean="0"/>
              <a:t>The </a:t>
            </a:r>
            <a:r>
              <a:rPr lang="en-IN" dirty="0"/>
              <a:t>key difficulties are: </a:t>
            </a:r>
            <a:endParaRPr lang="en-IN" dirty="0" smtClean="0"/>
          </a:p>
          <a:p>
            <a:pPr marL="914400" lvl="1" indent="-457200">
              <a:buAutoNum type="arabicParenBoth"/>
            </a:pPr>
            <a:r>
              <a:rPr lang="en-IN" dirty="0" smtClean="0"/>
              <a:t>how to </a:t>
            </a:r>
            <a:r>
              <a:rPr lang="en-IN" dirty="0"/>
              <a:t>combine multiple opinion words (which may be conflicting) </a:t>
            </a:r>
            <a:r>
              <a:rPr lang="en-IN" dirty="0" smtClean="0"/>
              <a:t>to arrive </a:t>
            </a:r>
            <a:r>
              <a:rPr lang="en-IN" dirty="0"/>
              <a:t>at the final decision, </a:t>
            </a:r>
            <a:endParaRPr lang="en-IN" dirty="0" smtClean="0"/>
          </a:p>
          <a:p>
            <a:pPr marL="914400" lvl="1" indent="-457200">
              <a:buAutoNum type="arabicParenBoth"/>
            </a:pPr>
            <a:r>
              <a:rPr lang="en-IN" dirty="0" smtClean="0"/>
              <a:t>how </a:t>
            </a:r>
            <a:r>
              <a:rPr lang="en-IN" dirty="0"/>
              <a:t>to deal with context or </a:t>
            </a:r>
            <a:r>
              <a:rPr lang="en-IN" dirty="0" smtClean="0"/>
              <a:t>domain dependent </a:t>
            </a:r>
            <a:r>
              <a:rPr lang="en-IN" dirty="0"/>
              <a:t>opinion words without any prior knowledge from </a:t>
            </a:r>
            <a:r>
              <a:rPr lang="en-IN" dirty="0" smtClean="0"/>
              <a:t>the user</a:t>
            </a:r>
            <a:r>
              <a:rPr lang="en-IN" dirty="0"/>
              <a:t>, and </a:t>
            </a:r>
            <a:endParaRPr lang="en-IN" dirty="0" smtClean="0"/>
          </a:p>
          <a:p>
            <a:pPr marL="914400" lvl="1" indent="-457200">
              <a:buAutoNum type="arabicParenBoth"/>
            </a:pPr>
            <a:r>
              <a:rPr lang="en-IN" dirty="0" smtClean="0"/>
              <a:t>how </a:t>
            </a:r>
            <a:r>
              <a:rPr lang="en-IN" dirty="0"/>
              <a:t>to deal with many important </a:t>
            </a:r>
            <a:r>
              <a:rPr lang="en-IN" dirty="0" smtClean="0"/>
              <a:t>language constructs </a:t>
            </a:r>
            <a:r>
              <a:rPr lang="en-IN" dirty="0"/>
              <a:t>which can change the semantic orientations of </a:t>
            </a:r>
            <a:r>
              <a:rPr lang="en-IN" dirty="0" smtClean="0"/>
              <a:t>opinion words</a:t>
            </a:r>
            <a:r>
              <a:rPr lang="en-IN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7866-BB0A-4D01-A7C2-E4BD54B2C724}" type="datetime1">
              <a:rPr lang="en-IN" smtClean="0"/>
              <a:t>20-12-2017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E112-1006-4445-9ADD-708B2BF2728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17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7866-BB0A-4D01-A7C2-E4BD54B2C724}" type="datetime1">
              <a:rPr lang="en-IN" smtClean="0"/>
              <a:t>20-12-2017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E112-1006-4445-9ADD-708B2BF27288}" type="slidenum">
              <a:rPr lang="en-IN" smtClean="0"/>
              <a:t>13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544113"/>
            <a:ext cx="4738352" cy="576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2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7866-BB0A-4D01-A7C2-E4BD54B2C724}" type="datetime1">
              <a:rPr lang="en-IN" smtClean="0"/>
              <a:t>20-12-2017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E112-1006-4445-9ADD-708B2BF27288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31" y="515416"/>
            <a:ext cx="4602538" cy="30777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787" y="3196849"/>
            <a:ext cx="5401179" cy="277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72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i="1" dirty="0" err="1"/>
              <a:t>SentiRelated</a:t>
            </a:r>
            <a:r>
              <a:rPr lang="en-IN" sz="2400" i="1" dirty="0"/>
              <a:t>: a Cross-Domain </a:t>
            </a:r>
            <a:r>
              <a:rPr lang="en-IN" sz="2400" i="1" dirty="0" smtClean="0"/>
              <a:t>Sentiment Classification </a:t>
            </a:r>
            <a:r>
              <a:rPr lang="en-IN" sz="2400" i="1" dirty="0"/>
              <a:t>Algorithm for Short Texts </a:t>
            </a:r>
            <a:r>
              <a:rPr lang="en-IN" sz="2400" i="1" dirty="0" smtClean="0"/>
              <a:t>through Sentiment </a:t>
            </a:r>
            <a:r>
              <a:rPr lang="en-IN" sz="2400" i="1" dirty="0"/>
              <a:t>Related </a:t>
            </a:r>
            <a:r>
              <a:rPr lang="en-IN" sz="2400" i="1" dirty="0" smtClean="0"/>
              <a:t>Index -</a:t>
            </a:r>
            <a:r>
              <a:rPr lang="de-DE" sz="2400" i="1" dirty="0" smtClean="0"/>
              <a:t>Lei </a:t>
            </a:r>
            <a:r>
              <a:rPr lang="de-DE" sz="2400" i="1" dirty="0"/>
              <a:t>Wang, Jianwei Niu, Houbing Song</a:t>
            </a:r>
            <a:r>
              <a:rPr lang="de-DE" sz="2400" i="1" dirty="0" smtClean="0"/>
              <a:t>, </a:t>
            </a:r>
            <a:r>
              <a:rPr lang="en-IN" sz="2400" i="1" dirty="0" smtClean="0"/>
              <a:t>Mohammed </a:t>
            </a:r>
            <a:r>
              <a:rPr lang="en-IN" sz="2400" i="1" dirty="0" err="1" smtClean="0"/>
              <a:t>Atiquzzaman</a:t>
            </a:r>
            <a:r>
              <a:rPr lang="en-IN" sz="2400" i="1" dirty="0" smtClean="0"/>
              <a:t> (1)</a:t>
            </a:r>
            <a:endParaRPr lang="en-IN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Sentiment Related </a:t>
            </a:r>
            <a:r>
              <a:rPr lang="en-IN" i="1" dirty="0" smtClean="0"/>
              <a:t>Index(SRI</a:t>
            </a:r>
            <a:r>
              <a:rPr lang="en-IN" i="1" dirty="0"/>
              <a:t>) </a:t>
            </a:r>
            <a:r>
              <a:rPr lang="en-IN" dirty="0"/>
              <a:t>to measure the association between different lexical elements in a </a:t>
            </a:r>
            <a:r>
              <a:rPr lang="en-IN" dirty="0" smtClean="0"/>
              <a:t>specific domain </a:t>
            </a:r>
            <a:r>
              <a:rPr lang="en-IN" dirty="0"/>
              <a:t>with the help of </a:t>
            </a:r>
            <a:r>
              <a:rPr lang="en-IN" i="1" dirty="0"/>
              <a:t>domain-independent features </a:t>
            </a:r>
            <a:r>
              <a:rPr lang="en-IN" dirty="0"/>
              <a:t>as a bridge</a:t>
            </a:r>
            <a:r>
              <a:rPr lang="en-IN" dirty="0" smtClean="0"/>
              <a:t>.</a:t>
            </a:r>
          </a:p>
          <a:p>
            <a:r>
              <a:rPr lang="en-IN" dirty="0"/>
              <a:t>Two sentiment </a:t>
            </a:r>
            <a:r>
              <a:rPr lang="en-IN" dirty="0" smtClean="0"/>
              <a:t>lexicons</a:t>
            </a:r>
          </a:p>
          <a:p>
            <a:pPr lvl="1"/>
            <a:r>
              <a:rPr lang="en-IN" i="1" dirty="0" err="1" smtClean="0"/>
              <a:t>HowNet</a:t>
            </a:r>
            <a:r>
              <a:rPr lang="en-IN" i="1" dirty="0" smtClean="0"/>
              <a:t> - </a:t>
            </a:r>
            <a:r>
              <a:rPr lang="en-IN" dirty="0"/>
              <a:t>http://www.datatang.com/data/12990</a:t>
            </a:r>
            <a:r>
              <a:rPr lang="en-IN" dirty="0" smtClean="0"/>
              <a:t> </a:t>
            </a:r>
          </a:p>
          <a:p>
            <a:pPr lvl="1"/>
            <a:r>
              <a:rPr lang="en-IN" i="1" dirty="0" smtClean="0"/>
              <a:t>NTUSD</a:t>
            </a:r>
            <a:r>
              <a:rPr lang="en-IN" dirty="0"/>
              <a:t> </a:t>
            </a:r>
            <a:r>
              <a:rPr lang="en-IN" dirty="0" smtClean="0"/>
              <a:t>- </a:t>
            </a:r>
            <a:r>
              <a:rPr lang="en-IN" dirty="0">
                <a:hlinkClick r:id="rId3"/>
              </a:rPr>
              <a:t>http://</a:t>
            </a:r>
            <a:r>
              <a:rPr lang="en-IN" dirty="0" smtClean="0">
                <a:hlinkClick r:id="rId3"/>
              </a:rPr>
              <a:t>www.datatang.com/data/44317</a:t>
            </a:r>
            <a:endParaRPr lang="en-IN" dirty="0" smtClean="0"/>
          </a:p>
          <a:p>
            <a:r>
              <a:rPr lang="en-IN" dirty="0" smtClean="0"/>
              <a:t>Choose </a:t>
            </a:r>
            <a:r>
              <a:rPr lang="en-IN" dirty="0"/>
              <a:t>the features </a:t>
            </a:r>
            <a:r>
              <a:rPr lang="en-IN" dirty="0" smtClean="0"/>
              <a:t>that used </a:t>
            </a:r>
            <a:r>
              <a:rPr lang="en-IN" dirty="0"/>
              <a:t>more than </a:t>
            </a:r>
            <a:r>
              <a:rPr lang="en-IN" i="1" dirty="0"/>
              <a:t>K </a:t>
            </a:r>
            <a:r>
              <a:rPr lang="en-IN" dirty="0"/>
              <a:t>times in both domains.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7EF1-873A-488D-BA99-B68977E19BF8}" type="datetime1">
              <a:rPr lang="en-IN" smtClean="0"/>
              <a:t>20-12-2017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E112-1006-4445-9ADD-708B2BF2728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7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40662" cy="729579"/>
          </a:xfrm>
        </p:spPr>
        <p:txBody>
          <a:bodyPr/>
          <a:lstStyle/>
          <a:p>
            <a:r>
              <a:rPr lang="en-IN" dirty="0" smtClean="0"/>
              <a:t>Sentiment </a:t>
            </a:r>
            <a:r>
              <a:rPr lang="en-IN" dirty="0"/>
              <a:t>related index (SRI)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2130"/>
                <a:ext cx="10515600" cy="533185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IN" dirty="0" smtClean="0"/>
                  <a:t>Given a set of product reviews </a:t>
                </a:r>
                <a:r>
                  <a:rPr lang="en-IN" i="1" dirty="0"/>
                  <a:t>C</a:t>
                </a:r>
                <a:r>
                  <a:rPr lang="en-IN" dirty="0"/>
                  <a:t>, a domain-independent feature </a:t>
                </a:r>
                <a:r>
                  <a:rPr lang="en-IN" i="1" dirty="0"/>
                  <a:t>s </a:t>
                </a:r>
                <a:r>
                  <a:rPr lang="en-IN" dirty="0"/>
                  <a:t>and a </a:t>
                </a:r>
                <a:r>
                  <a:rPr lang="en-IN" dirty="0" smtClean="0"/>
                  <a:t>candidate </a:t>
                </a:r>
                <a:r>
                  <a:rPr lang="en-IN" i="1" dirty="0" smtClean="0"/>
                  <a:t>t</a:t>
                </a:r>
                <a:r>
                  <a:rPr lang="en-IN" dirty="0"/>
                  <a:t>, let </a:t>
                </a:r>
                <a:r>
                  <a:rPr lang="en-IN" i="1" dirty="0"/>
                  <a:t>Cs </a:t>
                </a:r>
                <a:r>
                  <a:rPr lang="en-IN" dirty="0"/>
                  <a:t>and </a:t>
                </a:r>
                <a:r>
                  <a:rPr lang="en-IN" i="1" dirty="0"/>
                  <a:t>Ct </a:t>
                </a:r>
                <a:r>
                  <a:rPr lang="en-IN" dirty="0"/>
                  <a:t>denote the reviews which contain </a:t>
                </a:r>
                <a:r>
                  <a:rPr lang="en-IN" i="1" dirty="0"/>
                  <a:t>s </a:t>
                </a:r>
                <a:r>
                  <a:rPr lang="en-IN" dirty="0"/>
                  <a:t>and </a:t>
                </a:r>
                <a:r>
                  <a:rPr lang="en-IN" i="1" dirty="0"/>
                  <a:t>t </a:t>
                </a:r>
                <a:r>
                  <a:rPr lang="en-IN" dirty="0"/>
                  <a:t>in </a:t>
                </a:r>
                <a:r>
                  <a:rPr lang="en-IN" i="1" dirty="0" smtClean="0"/>
                  <a:t>C,</a:t>
                </a:r>
              </a:p>
              <a:p>
                <a:r>
                  <a:rPr lang="en-IN" dirty="0"/>
                  <a:t>The sentiment related index (SRI) for </a:t>
                </a:r>
                <a:r>
                  <a:rPr lang="en-IN" i="1" dirty="0"/>
                  <a:t>t </a:t>
                </a:r>
                <a:r>
                  <a:rPr lang="en-IN" dirty="0"/>
                  <a:t>and </a:t>
                </a:r>
                <a:r>
                  <a:rPr lang="en-IN" i="1" dirty="0"/>
                  <a:t>s </a:t>
                </a:r>
                <a:r>
                  <a:rPr lang="en-IN" dirty="0"/>
                  <a:t>is calculated as follows</a:t>
                </a:r>
                <a:endParaRPr lang="en-IN" i="1" dirty="0" smtClean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𝑆𝑅𝐼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ε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pl-PL" i="1"/>
                              <m:t>dist</m:t>
                            </m:r>
                            <m:r>
                              <m:rPr>
                                <m:nor/>
                              </m:rPr>
                              <a:rPr lang="pl-PL"/>
                              <m:t>(</m:t>
                            </m:r>
                            <m:r>
                              <m:rPr>
                                <m:nor/>
                              </m:rPr>
                              <a:rPr lang="pl-PL" i="1"/>
                              <m:t>w</m:t>
                            </m:r>
                            <m:r>
                              <m:rPr>
                                <m:nor/>
                              </m:rPr>
                              <a:rPr lang="pl-PL" i="1"/>
                              <m:t>, </m:t>
                            </m:r>
                            <m:r>
                              <m:rPr>
                                <m:nor/>
                              </m:rPr>
                              <a:rPr lang="pl-PL" i="1"/>
                              <m:t>s</m:t>
                            </m:r>
                            <m:r>
                              <m:rPr>
                                <m:nor/>
                              </m:rPr>
                              <a:rPr lang="pl-PL" i="1"/>
                              <m:t>, </m:t>
                            </m:r>
                            <m:r>
                              <m:rPr>
                                <m:nor/>
                              </m:rPr>
                              <a:rPr lang="pl-PL" i="1"/>
                              <m:t>t</m:t>
                            </m:r>
                            <m:r>
                              <m:rPr>
                                <m:nor/>
                              </m:rPr>
                              <a:rPr lang="pl-PL"/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IN" dirty="0" smtClean="0"/>
              </a:p>
              <a:p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og</m:t>
                              </m:r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∪ </m:t>
                                      </m:r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  <m:r>
                            <m:rPr>
                              <m:brk m:alnAt="7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𝑜𝑡h𝑒𝑟𝑤𝑖𝑠𝑒</m:t>
                          </m:r>
                        </m:e>
                      </m:mr>
                    </m:m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/>
                      <m:t>where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 i="1"/>
                      <m:t>V</m:t>
                    </m:r>
                    <m:r>
                      <m:rPr>
                        <m:nor/>
                      </m:rPr>
                      <a:rPr lang="en-IN" i="1"/>
                      <m:t> </m:t>
                    </m:r>
                    <m:r>
                      <m:rPr>
                        <m:nor/>
                      </m:rPr>
                      <a:rPr lang="en-IN"/>
                      <m:t>is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the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vocabulary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and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 i="1"/>
                      <m:t>V</m:t>
                    </m:r>
                    <m:r>
                      <m:rPr>
                        <m:nor/>
                      </m:rPr>
                      <a:rPr lang="en-IN" i="1" baseline="-25000"/>
                      <m:t>s</m:t>
                    </m:r>
                    <m:r>
                      <m:rPr>
                        <m:nor/>
                      </m:rPr>
                      <a:rPr lang="en-IN" i="1" baseline="-25000"/>
                      <m:t>,</m:t>
                    </m:r>
                    <m:r>
                      <m:rPr>
                        <m:nor/>
                      </m:rPr>
                      <a:rPr lang="en-IN" i="1" baseline="-25000"/>
                      <m:t>t</m:t>
                    </m:r>
                    <m:r>
                      <m:rPr>
                        <m:nor/>
                      </m:rPr>
                      <a:rPr lang="en-IN" i="1"/>
                      <m:t> </m:t>
                    </m:r>
                    <m:r>
                      <m:rPr>
                        <m:nor/>
                      </m:rPr>
                      <a:rPr lang="en-IN"/>
                      <m:t>is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the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set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of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words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that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occur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in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 i="1"/>
                      <m:t>Cs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m:rPr>
                        <m:nor/>
                      </m:rPr>
                      <a:rPr lang="en-IN" i="1" smtClean="0"/>
                      <m:t>C</m:t>
                    </m:r>
                    <m:r>
                      <m:rPr>
                        <m:nor/>
                      </m:rPr>
                      <a:rPr lang="en-IN" i="1"/>
                      <m:t>t</m:t>
                    </m:r>
                    <m:r>
                      <m:rPr>
                        <m:nor/>
                      </m:rPr>
                      <a:rPr lang="en-IN"/>
                      <m:t>.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i="1"/>
                      <m:t>P</m:t>
                    </m:r>
                    <m:r>
                      <m:rPr>
                        <m:nor/>
                      </m:rPr>
                      <a:rPr lang="en-IN"/>
                      <m:t>(</m:t>
                    </m:r>
                    <m:r>
                      <m:rPr>
                        <m:nor/>
                      </m:rPr>
                      <a:rPr lang="en-IN" i="1"/>
                      <m:t>w</m:t>
                    </m:r>
                    <m:r>
                      <m:rPr>
                        <m:nor/>
                      </m:rPr>
                      <a:rPr lang="en-IN" i="1"/>
                      <m:t>|</m:t>
                    </m:r>
                    <m:r>
                      <m:rPr>
                        <m:nor/>
                      </m:rPr>
                      <a:rPr lang="en-IN" i="1"/>
                      <m:t>Ct</m:t>
                    </m:r>
                    <m:r>
                      <m:rPr>
                        <m:nor/>
                      </m:rPr>
                      <a:rPr lang="en-IN"/>
                      <m:t>) </m:t>
                    </m:r>
                    <m:r>
                      <m:rPr>
                        <m:nor/>
                      </m:rPr>
                      <a:rPr lang="en-IN"/>
                      <m:t>means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the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probability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that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a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randomly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selected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review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from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 i="1"/>
                      <m:t>Ct</m:t>
                    </m:r>
                    <m:r>
                      <m:rPr>
                        <m:nor/>
                      </m:rPr>
                      <a:rPr lang="en-IN" i="1"/>
                      <m:t> </m:t>
                    </m:r>
                    <m:r>
                      <m:rPr>
                        <m:nor/>
                      </m:rPr>
                      <a:rPr lang="en-IN"/>
                      <m:t>contains</m:t>
                    </m:r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/>
                      <m:t>word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 i="1"/>
                      <m:t>w</m:t>
                    </m:r>
                    <m:r>
                      <m:rPr>
                        <m:nor/>
                      </m:rPr>
                      <a:rPr lang="en-IN"/>
                      <m:t>.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2130"/>
                <a:ext cx="10515600" cy="5331853"/>
              </a:xfrm>
              <a:blipFill rotWithShape="0">
                <a:blip r:embed="rId2"/>
                <a:stretch>
                  <a:fillRect l="-928" t="-1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4097-3555-404A-9D30-1BBAAF279FF3}" type="datetime1">
              <a:rPr lang="en-IN" smtClean="0"/>
              <a:t>20-12-2017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E112-1006-4445-9ADD-708B2BF2728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59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Ranking Score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Ranking Score is given by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where </a:t>
            </a:r>
            <a:r>
              <a:rPr lang="en-IN" i="1" dirty="0" err="1"/>
              <a:t>ri</a:t>
            </a:r>
            <a:r>
              <a:rPr lang="en-IN" i="1" dirty="0"/>
              <a:t> </a:t>
            </a:r>
            <a:r>
              <a:rPr lang="en-IN" dirty="0"/>
              <a:t>= </a:t>
            </a:r>
            <a:r>
              <a:rPr lang="en-IN" i="1" dirty="0" err="1"/>
              <a:t>tf</a:t>
            </a:r>
            <a:r>
              <a:rPr lang="en-IN" i="1" dirty="0"/>
              <a:t> </a:t>
            </a:r>
            <a:r>
              <a:rPr lang="en-IN" dirty="0"/>
              <a:t>(</a:t>
            </a:r>
            <a:r>
              <a:rPr lang="en-IN" i="1" dirty="0" err="1"/>
              <a:t>wi</a:t>
            </a:r>
            <a:r>
              <a:rPr lang="en-IN" dirty="0"/>
              <a:t>) </a:t>
            </a:r>
            <a:r>
              <a:rPr lang="en-IN" i="1" dirty="0"/>
              <a:t>・ </a:t>
            </a:r>
            <a:r>
              <a:rPr lang="en-IN" i="1" dirty="0" err="1"/>
              <a:t>tf</a:t>
            </a:r>
            <a:r>
              <a:rPr lang="en-IN" i="1" dirty="0"/>
              <a:t> </a:t>
            </a:r>
            <a:r>
              <a:rPr lang="en-IN" dirty="0"/>
              <a:t>(</a:t>
            </a:r>
            <a:r>
              <a:rPr lang="en-IN" i="1" dirty="0"/>
              <a:t>u</a:t>
            </a:r>
            <a:r>
              <a:rPr lang="en-IN" dirty="0"/>
              <a:t>), and </a:t>
            </a:r>
            <a:r>
              <a:rPr lang="en-IN" i="1" dirty="0" err="1"/>
              <a:t>tf</a:t>
            </a:r>
            <a:r>
              <a:rPr lang="en-IN" i="1" dirty="0"/>
              <a:t> </a:t>
            </a:r>
            <a:r>
              <a:rPr lang="en-IN" dirty="0"/>
              <a:t>(</a:t>
            </a:r>
            <a:r>
              <a:rPr lang="en-IN" i="1" dirty="0" err="1"/>
              <a:t>wi</a:t>
            </a:r>
            <a:r>
              <a:rPr lang="en-IN" dirty="0"/>
              <a:t>) and </a:t>
            </a:r>
            <a:r>
              <a:rPr lang="en-IN" i="1" dirty="0" err="1"/>
              <a:t>tf</a:t>
            </a:r>
            <a:r>
              <a:rPr lang="en-IN" i="1" dirty="0"/>
              <a:t> </a:t>
            </a:r>
            <a:r>
              <a:rPr lang="en-IN" dirty="0"/>
              <a:t>(</a:t>
            </a:r>
            <a:r>
              <a:rPr lang="en-IN" i="1" dirty="0"/>
              <a:t>u</a:t>
            </a:r>
            <a:r>
              <a:rPr lang="en-IN" dirty="0"/>
              <a:t>) denote the number of times </a:t>
            </a:r>
            <a:r>
              <a:rPr lang="en-IN" dirty="0" smtClean="0"/>
              <a:t>that terms </a:t>
            </a:r>
            <a:r>
              <a:rPr lang="en-IN" i="1" dirty="0" err="1"/>
              <a:t>wi</a:t>
            </a:r>
            <a:r>
              <a:rPr lang="en-IN" i="1" dirty="0"/>
              <a:t> </a:t>
            </a:r>
            <a:r>
              <a:rPr lang="en-IN" dirty="0"/>
              <a:t>and </a:t>
            </a:r>
            <a:r>
              <a:rPr lang="en-IN" i="1" dirty="0"/>
              <a:t>u </a:t>
            </a:r>
            <a:r>
              <a:rPr lang="en-IN" dirty="0"/>
              <a:t>occur in the </a:t>
            </a:r>
            <a:r>
              <a:rPr lang="en-IN" dirty="0" err="1"/>
              <a:t>unlabeled</a:t>
            </a:r>
            <a:r>
              <a:rPr lang="en-IN" dirty="0"/>
              <a:t> reviews on target domain, respectively.</a:t>
            </a:r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846" y="2619656"/>
            <a:ext cx="4170308" cy="1618688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BA60-2AC9-4A04-BFD1-24CD655093E4}" type="datetime1">
              <a:rPr lang="en-IN" smtClean="0"/>
              <a:t>20-12-2017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E112-1006-4445-9ADD-708B2BF2728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791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621E-7E77-42C6-99C1-E284DE259BD8}" type="datetime1">
              <a:rPr lang="en-IN" smtClean="0"/>
              <a:t>20-12-2017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E112-1006-4445-9ADD-708B2BF27288}" type="slidenum">
              <a:rPr lang="en-IN" smtClean="0"/>
              <a:t>18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403" y="253886"/>
            <a:ext cx="5875382" cy="61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15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IN" dirty="0"/>
              <a:t>A novel sentiment aware dictionary for multi-domain sentiment classification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main challenges involved are as follows: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1</a:t>
            </a:r>
            <a:r>
              <a:rPr lang="en-IN" dirty="0"/>
              <a:t>. It should be identified correctly that which features of the source domain are similar to which features of the target domain.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2</a:t>
            </a:r>
            <a:r>
              <a:rPr lang="en-IN" dirty="0"/>
              <a:t>. It should have a learning structure like a dictionary to accommodate the knowledge about the relatedness of the features from the source and target domains for the classification of target domain features.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7866-BB0A-4D01-A7C2-E4BD54B2C724}" type="datetime1">
              <a:rPr lang="en-IN" smtClean="0"/>
              <a:t>20-12-2017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E112-1006-4445-9ADD-708B2BF27288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23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ML Approach vs Lexicon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Machine </a:t>
            </a:r>
            <a:r>
              <a:rPr lang="en-IN" dirty="0"/>
              <a:t>Learning Approach (ML</a:t>
            </a:r>
            <a:r>
              <a:rPr lang="en-IN" dirty="0" smtClean="0"/>
              <a:t>) - ML </a:t>
            </a:r>
            <a:r>
              <a:rPr lang="en-IN" dirty="0"/>
              <a:t>algorithms and uses linguistic features.</a:t>
            </a:r>
          </a:p>
          <a:p>
            <a:r>
              <a:rPr lang="en-IN" dirty="0" smtClean="0"/>
              <a:t>Lexicon-based </a:t>
            </a:r>
            <a:r>
              <a:rPr lang="en-IN" dirty="0"/>
              <a:t>Approach </a:t>
            </a:r>
            <a:r>
              <a:rPr lang="en-IN" dirty="0" smtClean="0"/>
              <a:t>- Sentiment </a:t>
            </a:r>
            <a:r>
              <a:rPr lang="en-IN" dirty="0"/>
              <a:t>lexicon, </a:t>
            </a:r>
            <a:r>
              <a:rPr lang="en-IN" dirty="0" smtClean="0"/>
              <a:t>a collection </a:t>
            </a:r>
            <a:r>
              <a:rPr lang="en-IN" dirty="0"/>
              <a:t>of known and precompiled sentiment terms. </a:t>
            </a:r>
            <a:endParaRPr lang="en-IN" dirty="0" smtClean="0"/>
          </a:p>
          <a:p>
            <a:pPr lvl="1"/>
            <a:r>
              <a:rPr lang="en-IN" dirty="0" smtClean="0"/>
              <a:t>Dictionary-based </a:t>
            </a:r>
            <a:r>
              <a:rPr lang="en-IN" dirty="0"/>
              <a:t>approach and </a:t>
            </a:r>
            <a:r>
              <a:rPr lang="en-IN" dirty="0" smtClean="0"/>
              <a:t>corpus-based approach </a:t>
            </a:r>
            <a:r>
              <a:rPr lang="en-IN" dirty="0"/>
              <a:t>which use statistical or semantic methods to find </a:t>
            </a:r>
            <a:r>
              <a:rPr lang="en-IN" dirty="0" smtClean="0"/>
              <a:t>sentiment polarity</a:t>
            </a:r>
            <a:r>
              <a:rPr lang="en-IN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A59A-9A1A-4833-A970-8618C404D72C}" type="datetime1">
              <a:rPr lang="en-IN" smtClean="0"/>
              <a:t>20-12-2017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957E-713B-47B2-9CC1-870B12E37F8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82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7866-BB0A-4D01-A7C2-E4BD54B2C724}" type="datetime1">
              <a:rPr lang="en-IN" smtClean="0"/>
              <a:t>20-12-2017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E112-1006-4445-9ADD-708B2BF27288}" type="slidenum">
              <a:rPr lang="en-IN" smtClean="0"/>
              <a:t>20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259" y="0"/>
            <a:ext cx="5768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92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7866-BB0A-4D01-A7C2-E4BD54B2C724}" type="datetime1">
              <a:rPr lang="en-IN" smtClean="0"/>
              <a:t>20-12-2017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E112-1006-4445-9ADD-708B2BF27288}" type="slidenum">
              <a:rPr lang="en-IN" smtClean="0"/>
              <a:t>21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787" y="0"/>
            <a:ext cx="5134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4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2317" y="150614"/>
            <a:ext cx="8911687" cy="637168"/>
          </a:xfrm>
        </p:spPr>
        <p:txBody>
          <a:bodyPr>
            <a:normAutofit fontScale="90000"/>
          </a:bodyPr>
          <a:lstStyle/>
          <a:p>
            <a:r>
              <a:rPr lang="en-IN" dirty="0"/>
              <a:t>Sentiment classification </a:t>
            </a:r>
            <a:r>
              <a:rPr lang="en-IN" dirty="0" smtClean="0"/>
              <a:t>techniques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2BBB-5E32-4376-8349-C678B5BD2EBD}" type="datetime1">
              <a:rPr lang="en-IN" smtClean="0"/>
              <a:t>20-12-2017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221" y="787782"/>
            <a:ext cx="8854783" cy="57896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70513" y="5383369"/>
            <a:ext cx="143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PMI, LSA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770512" y="6208058"/>
            <a:ext cx="211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Wordnet+eWOM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86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Lexicon based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Semantic orientation (SO) is a measure of subjectivity and opinion in </a:t>
            </a:r>
            <a:r>
              <a:rPr lang="en-IN" dirty="0" smtClean="0"/>
              <a:t>text.</a:t>
            </a:r>
          </a:p>
          <a:p>
            <a:r>
              <a:rPr lang="en-IN" dirty="0"/>
              <a:t>The lexicon-based approach involves calculating orientation for a document </a:t>
            </a:r>
            <a:r>
              <a:rPr lang="en-IN" dirty="0" smtClean="0"/>
              <a:t>from the </a:t>
            </a:r>
            <a:r>
              <a:rPr lang="en-IN" dirty="0"/>
              <a:t>semantic orientation of words or phrases in the document (</a:t>
            </a:r>
            <a:r>
              <a:rPr lang="en-IN" dirty="0" err="1"/>
              <a:t>Turney</a:t>
            </a:r>
            <a:r>
              <a:rPr lang="en-IN" dirty="0"/>
              <a:t> 2002</a:t>
            </a:r>
            <a:r>
              <a:rPr lang="en-IN" dirty="0" smtClean="0"/>
              <a:t>).</a:t>
            </a:r>
          </a:p>
          <a:p>
            <a:r>
              <a:rPr lang="en-IN" dirty="0"/>
              <a:t>Dictionaries for lexicon-based approaches can be created </a:t>
            </a:r>
            <a:r>
              <a:rPr lang="en-IN" dirty="0" smtClean="0"/>
              <a:t>manually </a:t>
            </a:r>
            <a:r>
              <a:rPr lang="en-IN" dirty="0" smtClean="0"/>
              <a:t>or automatically </a:t>
            </a:r>
            <a:r>
              <a:rPr lang="en-IN" dirty="0"/>
              <a:t>using seed </a:t>
            </a:r>
            <a:r>
              <a:rPr lang="en-IN" dirty="0" smtClean="0"/>
              <a:t>words to </a:t>
            </a:r>
            <a:r>
              <a:rPr lang="en-IN" dirty="0"/>
              <a:t>expand the list of </a:t>
            </a:r>
            <a:r>
              <a:rPr lang="en-IN" dirty="0" smtClean="0"/>
              <a:t>words.</a:t>
            </a:r>
          </a:p>
          <a:p>
            <a:r>
              <a:rPr lang="en-IN" dirty="0"/>
              <a:t>First, a </a:t>
            </a:r>
            <a:r>
              <a:rPr lang="en-IN" dirty="0" smtClean="0"/>
              <a:t>list of </a:t>
            </a:r>
            <a:r>
              <a:rPr lang="en-IN" dirty="0"/>
              <a:t>adjectives and corresponding SO values is compiled into a dictionary. Then, </a:t>
            </a:r>
            <a:r>
              <a:rPr lang="en-IN" dirty="0" smtClean="0"/>
              <a:t>for any </a:t>
            </a:r>
            <a:r>
              <a:rPr lang="en-IN" dirty="0"/>
              <a:t>given text, all adjectives are extracted and annotated with their SO value, </a:t>
            </a:r>
            <a:r>
              <a:rPr lang="en-IN" dirty="0" smtClean="0"/>
              <a:t>using the </a:t>
            </a:r>
            <a:r>
              <a:rPr lang="en-IN" dirty="0"/>
              <a:t>dictionary scores. The SO scores are in turn aggregated into a single score </a:t>
            </a:r>
            <a:r>
              <a:rPr lang="en-IN" dirty="0" smtClean="0"/>
              <a:t>for the </a:t>
            </a:r>
            <a:r>
              <a:rPr lang="en-IN" dirty="0"/>
              <a:t>text.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7866-BB0A-4D01-A7C2-E4BD54B2C724}" type="datetime1">
              <a:rPr lang="en-IN" smtClean="0"/>
              <a:t>20-12-2017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E112-1006-4445-9ADD-708B2BF2728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14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Simulating </a:t>
            </a:r>
            <a:r>
              <a:rPr lang="en-IN" dirty="0"/>
              <a:t>the effect of linguistic </a:t>
            </a:r>
            <a:r>
              <a:rPr lang="en-IN" dirty="0" smtClean="0"/>
              <a:t>context - </a:t>
            </a:r>
            <a:r>
              <a:rPr lang="en-IN" dirty="0"/>
              <a:t>negation (e.g., </a:t>
            </a:r>
            <a:r>
              <a:rPr lang="en-IN" i="1" dirty="0"/>
              <a:t>not good</a:t>
            </a:r>
            <a:r>
              <a:rPr lang="en-IN" dirty="0"/>
              <a:t>) and intensification (</a:t>
            </a:r>
            <a:r>
              <a:rPr lang="en-IN" dirty="0" err="1"/>
              <a:t>e.g</a:t>
            </a:r>
            <a:r>
              <a:rPr lang="en-IN" dirty="0" err="1" smtClean="0"/>
              <a:t>.,</a:t>
            </a:r>
            <a:r>
              <a:rPr lang="en-IN" i="1" dirty="0" err="1" smtClean="0"/>
              <a:t>very</a:t>
            </a:r>
            <a:r>
              <a:rPr lang="en-IN" i="1" dirty="0" smtClean="0"/>
              <a:t> </a:t>
            </a:r>
            <a:r>
              <a:rPr lang="en-IN" i="1" dirty="0"/>
              <a:t>good</a:t>
            </a:r>
            <a:r>
              <a:rPr lang="en-IN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7866-BB0A-4D01-A7C2-E4BD54B2C724}" type="datetime1">
              <a:rPr lang="en-IN" smtClean="0"/>
              <a:t>20-12-2017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E112-1006-4445-9ADD-708B2BF2728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52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36876" cy="1325563"/>
          </a:xfrm>
        </p:spPr>
        <p:txBody>
          <a:bodyPr>
            <a:normAutofit/>
          </a:bodyPr>
          <a:lstStyle/>
          <a:p>
            <a:r>
              <a:rPr lang="en-IN" sz="3600" b="1" i="1" dirty="0"/>
              <a:t>Thumbs Up or Thumbs Down? Semantic Orientation Applied </a:t>
            </a:r>
            <a:r>
              <a:rPr lang="en-IN" sz="3600" b="1" i="1" dirty="0" smtClean="0"/>
              <a:t>to Unsupervised </a:t>
            </a:r>
            <a:r>
              <a:rPr lang="en-IN" sz="3600" b="1" i="1" dirty="0"/>
              <a:t>Classification of Reviews</a:t>
            </a:r>
            <a:endParaRPr lang="en-IN" sz="36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1" y="1690688"/>
            <a:ext cx="7495504" cy="269320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7866-BB0A-4D01-A7C2-E4BD54B2C724}" type="datetime1">
              <a:rPr lang="en-IN" smtClean="0"/>
              <a:t>20-12-2017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E112-1006-4445-9ADD-708B2BF27288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703697"/>
            <a:ext cx="7318369" cy="18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3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Semantic Orientation </a:t>
            </a:r>
            <a:r>
              <a:rPr lang="en-IN" dirty="0" err="1"/>
              <a:t>CALculator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(SO-CAL)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 extract sentiment-bearing </a:t>
            </a:r>
            <a:r>
              <a:rPr lang="en-IN" dirty="0"/>
              <a:t>words (including adjectives, verbs, nouns, and adverbs</a:t>
            </a:r>
            <a:r>
              <a:rPr lang="en-IN" dirty="0" smtClean="0"/>
              <a:t>)</a:t>
            </a:r>
          </a:p>
          <a:p>
            <a:r>
              <a:rPr lang="en-IN" dirty="0" smtClean="0"/>
              <a:t>Use them </a:t>
            </a:r>
            <a:r>
              <a:rPr lang="en-IN" dirty="0"/>
              <a:t>to calculate semantic orientation, taking into account valence shifters (intensifiers</a:t>
            </a:r>
            <a:r>
              <a:rPr lang="en-IN" dirty="0" smtClean="0"/>
              <a:t>, </a:t>
            </a:r>
            <a:r>
              <a:rPr lang="en-IN" dirty="0" err="1" smtClean="0"/>
              <a:t>downtoners</a:t>
            </a:r>
            <a:r>
              <a:rPr lang="en-IN" dirty="0"/>
              <a:t>, negation, and </a:t>
            </a:r>
            <a:r>
              <a:rPr lang="en-IN" dirty="0" err="1"/>
              <a:t>irrealis</a:t>
            </a:r>
            <a:r>
              <a:rPr lang="en-IN" dirty="0"/>
              <a:t> markers</a:t>
            </a:r>
            <a:r>
              <a:rPr lang="en-IN" dirty="0" smtClean="0"/>
              <a:t>).</a:t>
            </a:r>
          </a:p>
          <a:p>
            <a:r>
              <a:rPr lang="en-IN" dirty="0"/>
              <a:t>Assumption:</a:t>
            </a:r>
            <a:r>
              <a:rPr lang="en-IN" b="1" dirty="0" smtClean="0"/>
              <a:t> Prior </a:t>
            </a:r>
            <a:r>
              <a:rPr lang="en-IN" b="1" dirty="0"/>
              <a:t>polarity</a:t>
            </a:r>
            <a:r>
              <a:rPr lang="en-IN" dirty="0"/>
              <a:t>, that is, a semantic orientation that is independent of context; </a:t>
            </a:r>
            <a:r>
              <a:rPr lang="en-IN" dirty="0" smtClean="0"/>
              <a:t>and semantic </a:t>
            </a:r>
            <a:r>
              <a:rPr lang="en-IN" dirty="0"/>
              <a:t>orientation can be expressed as a </a:t>
            </a:r>
            <a:r>
              <a:rPr lang="en-IN" b="1" dirty="0"/>
              <a:t>numerical value</a:t>
            </a:r>
            <a:r>
              <a:rPr lang="en-IN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7866-BB0A-4D01-A7C2-E4BD54B2C724}" type="datetime1">
              <a:rPr lang="en-IN" smtClean="0"/>
              <a:t>20-12-2017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E112-1006-4445-9ADD-708B2BF2728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04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Primary </a:t>
            </a:r>
            <a:r>
              <a:rPr lang="en-IN" dirty="0"/>
              <a:t>source of subjective content in a </a:t>
            </a:r>
            <a:r>
              <a:rPr lang="en-IN" dirty="0" smtClean="0"/>
              <a:t>document.</a:t>
            </a:r>
          </a:p>
          <a:p>
            <a:r>
              <a:rPr lang="en-IN" dirty="0" smtClean="0"/>
              <a:t>The </a:t>
            </a:r>
            <a:r>
              <a:rPr lang="en-IN" dirty="0"/>
              <a:t>SO of an entire </a:t>
            </a:r>
            <a:r>
              <a:rPr lang="en-IN" dirty="0" smtClean="0"/>
              <a:t>document is </a:t>
            </a:r>
            <a:r>
              <a:rPr lang="en-IN" dirty="0"/>
              <a:t>the combined effect of the adjectives or relevant words found within, based upon </a:t>
            </a:r>
            <a:r>
              <a:rPr lang="en-IN" dirty="0" smtClean="0"/>
              <a:t>a dictionary </a:t>
            </a:r>
            <a:r>
              <a:rPr lang="en-IN" dirty="0"/>
              <a:t>of word rankings (scores</a:t>
            </a:r>
            <a:r>
              <a:rPr lang="en-IN" dirty="0" smtClean="0"/>
              <a:t>).</a:t>
            </a:r>
          </a:p>
          <a:p>
            <a:r>
              <a:rPr lang="en-IN" dirty="0" smtClean="0"/>
              <a:t>Dictionary</a:t>
            </a:r>
          </a:p>
          <a:p>
            <a:pPr lvl="1"/>
            <a:r>
              <a:rPr lang="en-IN" dirty="0" smtClean="0"/>
              <a:t>Manually</a:t>
            </a:r>
            <a:r>
              <a:rPr lang="en-IN" dirty="0"/>
              <a:t>, using existing dictionaries such as the General </a:t>
            </a:r>
            <a:r>
              <a:rPr lang="en-IN" dirty="0" smtClean="0"/>
              <a:t>Inquirer </a:t>
            </a:r>
            <a:endParaRPr lang="en-IN" dirty="0" smtClean="0"/>
          </a:p>
          <a:p>
            <a:pPr lvl="1"/>
            <a:r>
              <a:rPr lang="en-IN" dirty="0" smtClean="0"/>
              <a:t>Semi-automatically</a:t>
            </a:r>
            <a:r>
              <a:rPr lang="en-IN" dirty="0"/>
              <a:t>, making use of resources like </a:t>
            </a:r>
            <a:r>
              <a:rPr lang="en-IN" dirty="0" smtClean="0"/>
              <a:t>WordNet or </a:t>
            </a:r>
            <a:r>
              <a:rPr lang="en-IN" dirty="0" err="1" smtClean="0"/>
              <a:t>SentiwordNet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Automatically </a:t>
            </a:r>
            <a:r>
              <a:rPr lang="en-IN" dirty="0"/>
              <a:t>via </a:t>
            </a:r>
            <a:r>
              <a:rPr lang="en-IN" dirty="0" smtClean="0"/>
              <a:t>association.</a:t>
            </a:r>
          </a:p>
          <a:p>
            <a:r>
              <a:rPr lang="en-IN" dirty="0" smtClean="0"/>
              <a:t>Simple </a:t>
            </a:r>
            <a:r>
              <a:rPr lang="en-IN" dirty="0"/>
              <a:t>aggregate-and-average method: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individual scores for each </a:t>
            </a:r>
            <a:r>
              <a:rPr lang="en-IN" dirty="0" smtClean="0"/>
              <a:t>adjective in </a:t>
            </a:r>
            <a:r>
              <a:rPr lang="en-IN" dirty="0"/>
              <a:t>a document are added together and then divided by the total number of </a:t>
            </a:r>
            <a:r>
              <a:rPr lang="en-IN" dirty="0" smtClean="0"/>
              <a:t>adjectives in </a:t>
            </a:r>
            <a:r>
              <a:rPr lang="en-IN" dirty="0"/>
              <a:t>that </a:t>
            </a:r>
            <a:r>
              <a:rPr lang="en-IN" dirty="0" smtClean="0"/>
              <a:t>document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7866-BB0A-4D01-A7C2-E4BD54B2C724}" type="datetime1">
              <a:rPr lang="en-IN" smtClean="0"/>
              <a:t>20-12-2017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E112-1006-4445-9ADD-708B2BF2728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85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Nouns, Verbs, and Adverbs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strolled+ </a:t>
            </a:r>
            <a:r>
              <a:rPr lang="en-IN" dirty="0" smtClean="0"/>
              <a:t>purposefully  =&gt; positive</a:t>
            </a:r>
          </a:p>
          <a:p>
            <a:r>
              <a:rPr lang="en-IN" dirty="0"/>
              <a:t>strutted</a:t>
            </a:r>
            <a:r>
              <a:rPr lang="en-IN" i="1" dirty="0"/>
              <a:t>− </a:t>
            </a:r>
            <a:r>
              <a:rPr lang="en-IN" dirty="0"/>
              <a:t>cockily</a:t>
            </a:r>
            <a:r>
              <a:rPr lang="en-IN" i="1" dirty="0" smtClean="0"/>
              <a:t>− =&gt; negative</a:t>
            </a:r>
          </a:p>
          <a:p>
            <a:r>
              <a:rPr lang="en-IN" b="1" dirty="0" smtClean="0"/>
              <a:t>Intensification</a:t>
            </a:r>
          </a:p>
          <a:p>
            <a:pPr lvl="1"/>
            <a:r>
              <a:rPr lang="en-IN" dirty="0"/>
              <a:t>Amplifiers (e.g., </a:t>
            </a:r>
            <a:r>
              <a:rPr lang="en-IN" i="1" dirty="0"/>
              <a:t>very</a:t>
            </a:r>
            <a:r>
              <a:rPr lang="en-IN" dirty="0"/>
              <a:t>) increase the semantic intensity of a </a:t>
            </a:r>
            <a:r>
              <a:rPr lang="en-IN" dirty="0" err="1" smtClean="0"/>
              <a:t>neighboring</a:t>
            </a:r>
            <a:r>
              <a:rPr lang="en-IN" dirty="0" smtClean="0"/>
              <a:t> </a:t>
            </a:r>
            <a:r>
              <a:rPr lang="en-IN" dirty="0" smtClean="0"/>
              <a:t>lexical item.</a:t>
            </a:r>
          </a:p>
          <a:p>
            <a:pPr lvl="1"/>
            <a:r>
              <a:rPr lang="en-IN" dirty="0" err="1" smtClean="0"/>
              <a:t>Downtoners</a:t>
            </a:r>
            <a:r>
              <a:rPr lang="en-IN" dirty="0" smtClean="0"/>
              <a:t> </a:t>
            </a:r>
            <a:r>
              <a:rPr lang="en-IN" dirty="0"/>
              <a:t>(e.g., </a:t>
            </a:r>
            <a:r>
              <a:rPr lang="en-IN" i="1" dirty="0"/>
              <a:t>slightly</a:t>
            </a:r>
            <a:r>
              <a:rPr lang="en-IN" dirty="0" smtClean="0"/>
              <a:t>)</a:t>
            </a:r>
          </a:p>
          <a:p>
            <a:r>
              <a:rPr lang="en-IN" dirty="0" err="1"/>
              <a:t>irrealis</a:t>
            </a:r>
            <a:r>
              <a:rPr lang="en-IN" dirty="0"/>
              <a:t> markers includes modals, conditional markers (</a:t>
            </a:r>
            <a:r>
              <a:rPr lang="en-IN" i="1" dirty="0"/>
              <a:t>if </a:t>
            </a:r>
            <a:r>
              <a:rPr lang="en-IN" dirty="0"/>
              <a:t>), negative polarity items like </a:t>
            </a:r>
            <a:r>
              <a:rPr lang="en-IN" i="1" dirty="0"/>
              <a:t>any </a:t>
            </a:r>
            <a:r>
              <a:rPr lang="en-IN" dirty="0"/>
              <a:t>and </a:t>
            </a:r>
            <a:r>
              <a:rPr lang="en-IN" i="1" dirty="0"/>
              <a:t>anything</a:t>
            </a:r>
            <a:r>
              <a:rPr lang="en-IN" dirty="0"/>
              <a:t>, certain (mostly </a:t>
            </a:r>
            <a:r>
              <a:rPr lang="en-IN" dirty="0" err="1"/>
              <a:t>intensional</a:t>
            </a:r>
            <a:r>
              <a:rPr lang="en-IN" dirty="0"/>
              <a:t>) verbs (</a:t>
            </a:r>
            <a:r>
              <a:rPr lang="en-IN" i="1" dirty="0"/>
              <a:t>expect</a:t>
            </a:r>
            <a:r>
              <a:rPr lang="en-IN" dirty="0"/>
              <a:t>, </a:t>
            </a:r>
            <a:r>
              <a:rPr lang="en-IN" i="1" dirty="0"/>
              <a:t>doubt</a:t>
            </a:r>
            <a:r>
              <a:rPr lang="en-IN" dirty="0" smtClean="0"/>
              <a:t>).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7866-BB0A-4D01-A7C2-E4BD54B2C724}" type="datetime1">
              <a:rPr lang="en-IN" smtClean="0"/>
              <a:t>20-12-2017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E112-1006-4445-9ADD-708B2BF2728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299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931</Words>
  <Application>Microsoft Office PowerPoint</Application>
  <PresentationFormat>Widescreen</PresentationFormat>
  <Paragraphs>120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Lexicon based Approaches :  Sentiment Analysis</vt:lpstr>
      <vt:lpstr>ML Approach vs Lexicon Approach</vt:lpstr>
      <vt:lpstr>Sentiment classification techniques</vt:lpstr>
      <vt:lpstr>Lexicon based method</vt:lpstr>
      <vt:lpstr>Problems</vt:lpstr>
      <vt:lpstr>Thumbs Up or Thumbs Down? Semantic Orientation Applied to Unsupervised Classification of Reviews</vt:lpstr>
      <vt:lpstr>Semantic Orientation CALculator (SO-CAL)</vt:lpstr>
      <vt:lpstr>Adjectives</vt:lpstr>
      <vt:lpstr>Nouns, Verbs, and Adverbs</vt:lpstr>
      <vt:lpstr>PowerPoint Presentation</vt:lpstr>
      <vt:lpstr>Dictionary based Approach</vt:lpstr>
      <vt:lpstr>A Holistic Lexicon-Based Approach to Opinion Mining</vt:lpstr>
      <vt:lpstr>PowerPoint Presentation</vt:lpstr>
      <vt:lpstr>PowerPoint Presentation</vt:lpstr>
      <vt:lpstr>SentiRelated: a Cross-Domain Sentiment Classification Algorithm for Short Texts through Sentiment Related Index -Lei Wang, Jianwei Niu, Houbing Song, Mohammed Atiquzzaman (1)</vt:lpstr>
      <vt:lpstr>Sentiment related index (SRI)</vt:lpstr>
      <vt:lpstr>Ranking Score</vt:lpstr>
      <vt:lpstr>PowerPoint Presentation</vt:lpstr>
      <vt:lpstr> A novel sentiment aware dictionary for multi-domain sentiment classification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Lexicon based Approaches – Sentiment Analysis</dc:title>
  <dc:creator>KRISHNAKUMARI K</dc:creator>
  <cp:lastModifiedBy>KRISHNAKUMARI K</cp:lastModifiedBy>
  <cp:revision>23</cp:revision>
  <dcterms:created xsi:type="dcterms:W3CDTF">2017-12-19T06:01:26Z</dcterms:created>
  <dcterms:modified xsi:type="dcterms:W3CDTF">2017-12-20T07:16:15Z</dcterms:modified>
</cp:coreProperties>
</file>