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57" r:id="rId5"/>
    <p:sldId id="260" r:id="rId6"/>
    <p:sldId id="261" r:id="rId7"/>
    <p:sldId id="263" r:id="rId8"/>
    <p:sldId id="262" r:id="rId9"/>
    <p:sldId id="264" r:id="rId10"/>
    <p:sldId id="267"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486C-E54C-4B78-8041-457D4456B612}"/>
              </a:ext>
            </a:extLst>
          </p:cNvPr>
          <p:cNvSpPr>
            <a:spLocks noGrp="1"/>
          </p:cNvSpPr>
          <p:nvPr>
            <p:ph type="ctrTitle"/>
          </p:nvPr>
        </p:nvSpPr>
        <p:spPr>
          <a:xfrm>
            <a:off x="1011950" y="1984016"/>
            <a:ext cx="10168099" cy="1646302"/>
          </a:xfrm>
        </p:spPr>
        <p:txBody>
          <a:bodyPr/>
          <a:lstStyle/>
          <a:p>
            <a:pPr algn="ctr"/>
            <a:r>
              <a:rPr lang="en-IN" dirty="0">
                <a:solidFill>
                  <a:srgbClr val="002060"/>
                </a:solidFill>
              </a:rPr>
              <a:t>Mental Health Assistant Chatbot </a:t>
            </a:r>
            <a:endParaRPr lang="en-US" dirty="0">
              <a:solidFill>
                <a:srgbClr val="002060"/>
              </a:solidFill>
            </a:endParaRPr>
          </a:p>
        </p:txBody>
      </p:sp>
      <p:sp>
        <p:nvSpPr>
          <p:cNvPr id="3" name="Subtitle 2">
            <a:extLst>
              <a:ext uri="{FF2B5EF4-FFF2-40B4-BE49-F238E27FC236}">
                <a16:creationId xmlns:a16="http://schemas.microsoft.com/office/drawing/2014/main" id="{B405DFD0-38D6-46BC-85B2-B6DB787A9D0C}"/>
              </a:ext>
            </a:extLst>
          </p:cNvPr>
          <p:cNvSpPr>
            <a:spLocks noGrp="1"/>
          </p:cNvSpPr>
          <p:nvPr>
            <p:ph type="subTitle" idx="1"/>
          </p:nvPr>
        </p:nvSpPr>
        <p:spPr>
          <a:xfrm>
            <a:off x="6917634" y="4117094"/>
            <a:ext cx="3260036" cy="1793376"/>
          </a:xfrm>
        </p:spPr>
        <p:txBody>
          <a:bodyPr>
            <a:normAutofit/>
          </a:bodyPr>
          <a:lstStyle/>
          <a:p>
            <a:pPr algn="l"/>
            <a:r>
              <a:rPr lang="en-IN" dirty="0"/>
              <a:t>By,</a:t>
            </a:r>
          </a:p>
          <a:p>
            <a:pPr algn="l"/>
            <a:r>
              <a:rPr lang="en-IN" dirty="0"/>
              <a:t>Kavya K </a:t>
            </a:r>
            <a:r>
              <a:rPr lang="en-IN" dirty="0" err="1"/>
              <a:t>Puranik</a:t>
            </a:r>
            <a:endParaRPr lang="en-IN" dirty="0"/>
          </a:p>
          <a:p>
            <a:pPr algn="l"/>
            <a:r>
              <a:rPr lang="en-IN" dirty="0" err="1"/>
              <a:t>Minnu</a:t>
            </a:r>
            <a:r>
              <a:rPr lang="en-IN" dirty="0"/>
              <a:t> Ann Abraham</a:t>
            </a:r>
          </a:p>
          <a:p>
            <a:pPr algn="l"/>
            <a:r>
              <a:rPr lang="en-IN" dirty="0"/>
              <a:t>Sai Gowri Kumar</a:t>
            </a:r>
            <a:endParaRPr lang="en-US" dirty="0"/>
          </a:p>
        </p:txBody>
      </p:sp>
    </p:spTree>
    <p:extLst>
      <p:ext uri="{BB962C8B-B14F-4D97-AF65-F5344CB8AC3E}">
        <p14:creationId xmlns:p14="http://schemas.microsoft.com/office/powerpoint/2010/main" val="367717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6776-F7D7-4350-B60D-3C134CA42598}"/>
              </a:ext>
            </a:extLst>
          </p:cNvPr>
          <p:cNvSpPr>
            <a:spLocks noGrp="1"/>
          </p:cNvSpPr>
          <p:nvPr>
            <p:ph type="title"/>
          </p:nvPr>
        </p:nvSpPr>
        <p:spPr/>
        <p:txBody>
          <a:bodyPr/>
          <a:lstStyle/>
          <a:p>
            <a:r>
              <a:rPr lang="en-IN" dirty="0"/>
              <a:t>FUTURE ENHANCEMENTS</a:t>
            </a:r>
            <a:endParaRPr lang="en-US" dirty="0"/>
          </a:p>
        </p:txBody>
      </p:sp>
      <p:sp>
        <p:nvSpPr>
          <p:cNvPr id="3" name="Content Placeholder 2">
            <a:extLst>
              <a:ext uri="{FF2B5EF4-FFF2-40B4-BE49-F238E27FC236}">
                <a16:creationId xmlns:a16="http://schemas.microsoft.com/office/drawing/2014/main" id="{21AA11F9-7EA2-4F70-8D6C-F5650E45BAB0}"/>
              </a:ext>
            </a:extLst>
          </p:cNvPr>
          <p:cNvSpPr>
            <a:spLocks noGrp="1"/>
          </p:cNvSpPr>
          <p:nvPr>
            <p:ph idx="1"/>
          </p:nvPr>
        </p:nvSpPr>
        <p:spPr>
          <a:xfrm>
            <a:off x="677334" y="1722783"/>
            <a:ext cx="8596668" cy="4318579"/>
          </a:xfrm>
        </p:spPr>
        <p:txBody>
          <a:bodyPr>
            <a:normAutofit/>
          </a:bodyPr>
          <a:lstStyle/>
          <a:p>
            <a:r>
              <a:rPr lang="en-US" sz="2000" dirty="0"/>
              <a:t>Extension of the hospital database</a:t>
            </a:r>
          </a:p>
          <a:p>
            <a:r>
              <a:rPr lang="en-US" sz="2000" dirty="0"/>
              <a:t>Adding more free-text and better free-text analysis</a:t>
            </a:r>
          </a:p>
          <a:p>
            <a:r>
              <a:rPr lang="en-US" sz="2000" dirty="0"/>
              <a:t>Integration with EHRC registered doctors database</a:t>
            </a:r>
          </a:p>
          <a:p>
            <a:r>
              <a:rPr lang="en-US" sz="2000" dirty="0"/>
              <a:t>Processing Indian regional languages messages</a:t>
            </a:r>
          </a:p>
          <a:p>
            <a:r>
              <a:rPr lang="en-US" sz="2000" dirty="0"/>
              <a:t>Adding complex rules and handling different scenarios for sentiment analysis library</a:t>
            </a:r>
          </a:p>
          <a:p>
            <a:r>
              <a:rPr lang="en-US" sz="2000" dirty="0"/>
              <a:t>Use of users’ history to track the progress of each user and give them better advice</a:t>
            </a:r>
          </a:p>
          <a:p>
            <a:r>
              <a:rPr lang="en-US" sz="2000" dirty="0"/>
              <a:t>Handling fraudulent users</a:t>
            </a:r>
          </a:p>
        </p:txBody>
      </p:sp>
    </p:spTree>
    <p:extLst>
      <p:ext uri="{BB962C8B-B14F-4D97-AF65-F5344CB8AC3E}">
        <p14:creationId xmlns:p14="http://schemas.microsoft.com/office/powerpoint/2010/main" val="182013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2D0C-473C-4E5B-A752-F94F370267B2}"/>
              </a:ext>
            </a:extLst>
          </p:cNvPr>
          <p:cNvSpPr>
            <a:spLocks noGrp="1"/>
          </p:cNvSpPr>
          <p:nvPr>
            <p:ph type="title"/>
          </p:nvPr>
        </p:nvSpPr>
        <p:spPr>
          <a:xfrm>
            <a:off x="0" y="2647121"/>
            <a:ext cx="12192000" cy="1563757"/>
          </a:xfrm>
        </p:spPr>
        <p:txBody>
          <a:bodyPr>
            <a:noAutofit/>
          </a:bodyPr>
          <a:lstStyle/>
          <a:p>
            <a:pPr algn="ctr"/>
            <a:r>
              <a:rPr lang="en-IN" sz="8800" dirty="0">
                <a:solidFill>
                  <a:srgbClr val="002060"/>
                </a:solidFill>
              </a:rPr>
              <a:t>DEMO</a:t>
            </a:r>
            <a:endParaRPr lang="en-US" sz="8800" dirty="0">
              <a:solidFill>
                <a:srgbClr val="002060"/>
              </a:solidFill>
            </a:endParaRPr>
          </a:p>
        </p:txBody>
      </p:sp>
    </p:spTree>
    <p:extLst>
      <p:ext uri="{BB962C8B-B14F-4D97-AF65-F5344CB8AC3E}">
        <p14:creationId xmlns:p14="http://schemas.microsoft.com/office/powerpoint/2010/main" val="111374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2D0C-473C-4E5B-A752-F94F370267B2}"/>
              </a:ext>
            </a:extLst>
          </p:cNvPr>
          <p:cNvSpPr>
            <a:spLocks noGrp="1"/>
          </p:cNvSpPr>
          <p:nvPr>
            <p:ph type="title"/>
          </p:nvPr>
        </p:nvSpPr>
        <p:spPr>
          <a:xfrm>
            <a:off x="0" y="2647121"/>
            <a:ext cx="12192000" cy="1563757"/>
          </a:xfrm>
        </p:spPr>
        <p:txBody>
          <a:bodyPr>
            <a:noAutofit/>
          </a:bodyPr>
          <a:lstStyle/>
          <a:p>
            <a:pPr algn="ctr"/>
            <a:r>
              <a:rPr lang="en-IN" sz="8800">
                <a:solidFill>
                  <a:srgbClr val="002060"/>
                </a:solidFill>
              </a:rPr>
              <a:t>THANK YOU!</a:t>
            </a:r>
            <a:endParaRPr lang="en-US" sz="8800" dirty="0">
              <a:solidFill>
                <a:srgbClr val="002060"/>
              </a:solidFill>
            </a:endParaRPr>
          </a:p>
        </p:txBody>
      </p:sp>
    </p:spTree>
    <p:extLst>
      <p:ext uri="{BB962C8B-B14F-4D97-AF65-F5344CB8AC3E}">
        <p14:creationId xmlns:p14="http://schemas.microsoft.com/office/powerpoint/2010/main" val="300465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2D0C-473C-4E5B-A752-F94F370267B2}"/>
              </a:ext>
            </a:extLst>
          </p:cNvPr>
          <p:cNvSpPr>
            <a:spLocks noGrp="1"/>
          </p:cNvSpPr>
          <p:nvPr>
            <p:ph type="title"/>
          </p:nvPr>
        </p:nvSpPr>
        <p:spPr>
          <a:xfrm>
            <a:off x="0" y="2647121"/>
            <a:ext cx="12192000" cy="1563757"/>
          </a:xfrm>
        </p:spPr>
        <p:txBody>
          <a:bodyPr>
            <a:noAutofit/>
          </a:bodyPr>
          <a:lstStyle/>
          <a:p>
            <a:pPr algn="ctr"/>
            <a:r>
              <a:rPr lang="en-IN" sz="8800" dirty="0">
                <a:solidFill>
                  <a:srgbClr val="002060"/>
                </a:solidFill>
              </a:rPr>
              <a:t>What is MeHA?</a:t>
            </a:r>
            <a:endParaRPr lang="en-US" sz="8800" dirty="0">
              <a:solidFill>
                <a:srgbClr val="002060"/>
              </a:solidFill>
            </a:endParaRPr>
          </a:p>
        </p:txBody>
      </p:sp>
    </p:spTree>
    <p:extLst>
      <p:ext uri="{BB962C8B-B14F-4D97-AF65-F5344CB8AC3E}">
        <p14:creationId xmlns:p14="http://schemas.microsoft.com/office/powerpoint/2010/main" val="331574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CE94-DC3B-4EA3-81F1-8E71E6039B71}"/>
              </a:ext>
            </a:extLst>
          </p:cNvPr>
          <p:cNvSpPr>
            <a:spLocks noGrp="1"/>
          </p:cNvSpPr>
          <p:nvPr>
            <p:ph type="title"/>
          </p:nvPr>
        </p:nvSpPr>
        <p:spPr>
          <a:xfrm>
            <a:off x="677334" y="304800"/>
            <a:ext cx="8596668" cy="1320800"/>
          </a:xfrm>
        </p:spPr>
        <p:txBody>
          <a:bodyPr/>
          <a:lstStyle/>
          <a:p>
            <a:r>
              <a:rPr lang="en-IN" dirty="0"/>
              <a:t>FEATURES</a:t>
            </a:r>
            <a:endParaRPr lang="en-US" dirty="0"/>
          </a:p>
        </p:txBody>
      </p:sp>
      <p:sp>
        <p:nvSpPr>
          <p:cNvPr id="3" name="Content Placeholder 2">
            <a:extLst>
              <a:ext uri="{FF2B5EF4-FFF2-40B4-BE49-F238E27FC236}">
                <a16:creationId xmlns:a16="http://schemas.microsoft.com/office/drawing/2014/main" id="{AEE5A650-42DC-4054-BAE1-01110E45A190}"/>
              </a:ext>
            </a:extLst>
          </p:cNvPr>
          <p:cNvSpPr>
            <a:spLocks noGrp="1"/>
          </p:cNvSpPr>
          <p:nvPr>
            <p:ph idx="1"/>
          </p:nvPr>
        </p:nvSpPr>
        <p:spPr>
          <a:xfrm>
            <a:off x="677334" y="1219201"/>
            <a:ext cx="8596668" cy="4822162"/>
          </a:xfrm>
        </p:spPr>
        <p:txBody>
          <a:bodyPr>
            <a:noAutofit/>
          </a:bodyPr>
          <a:lstStyle/>
          <a:p>
            <a:r>
              <a:rPr lang="en-US" sz="2000" dirty="0"/>
              <a:t>The chatbot provides a simulated conversation regarding mental health which includes:       </a:t>
            </a:r>
          </a:p>
          <a:p>
            <a:pPr lvl="1"/>
            <a:r>
              <a:rPr lang="en-US" sz="2000" dirty="0"/>
              <a:t>Evaluation of mental wellness of user using standard World Health Organization (WHO) questionnaire</a:t>
            </a:r>
          </a:p>
          <a:p>
            <a:pPr lvl="1"/>
            <a:r>
              <a:rPr lang="en-US" sz="2000" dirty="0"/>
              <a:t>Evaluation of depression level</a:t>
            </a:r>
          </a:p>
          <a:p>
            <a:pPr lvl="1"/>
            <a:r>
              <a:rPr lang="en-US" sz="2000" dirty="0"/>
              <a:t>Remedy for any problems faced by the user</a:t>
            </a:r>
          </a:p>
          <a:p>
            <a:pPr lvl="1"/>
            <a:r>
              <a:rPr lang="en-US" sz="2000" dirty="0"/>
              <a:t>Lightening mood of user by suggesting approved list of music, books and videos</a:t>
            </a:r>
          </a:p>
          <a:p>
            <a:pPr lvl="1"/>
            <a:r>
              <a:rPr lang="en-US" sz="2000" dirty="0"/>
              <a:t>Details about mental health institutions and doctors nearby to user using user's browser geolocation           </a:t>
            </a:r>
          </a:p>
          <a:p>
            <a:pPr lvl="1"/>
            <a:r>
              <a:rPr lang="en-US" sz="2000" dirty="0"/>
              <a:t>Providing information about illnesses</a:t>
            </a:r>
          </a:p>
        </p:txBody>
      </p:sp>
    </p:spTree>
    <p:extLst>
      <p:ext uri="{BB962C8B-B14F-4D97-AF65-F5344CB8AC3E}">
        <p14:creationId xmlns:p14="http://schemas.microsoft.com/office/powerpoint/2010/main" val="291168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7D46427-0AC6-43A8-AA86-B054CC9E13A3}"/>
              </a:ext>
            </a:extLst>
          </p:cNvPr>
          <p:cNvSpPr>
            <a:spLocks noGrp="1"/>
          </p:cNvSpPr>
          <p:nvPr>
            <p:ph idx="1"/>
          </p:nvPr>
        </p:nvSpPr>
        <p:spPr>
          <a:xfrm>
            <a:off x="463826" y="225286"/>
            <a:ext cx="9303026" cy="6294783"/>
          </a:xfrm>
        </p:spPr>
        <p:txBody>
          <a:bodyPr>
            <a:noAutofit/>
          </a:bodyPr>
          <a:lstStyle/>
          <a:p>
            <a:r>
              <a:rPr lang="en-US" sz="2000" dirty="0"/>
              <a:t>Conversational flow along with context is maintained with the user, allowing them to either enter free-text or choose from provided options.</a:t>
            </a:r>
          </a:p>
          <a:p>
            <a:r>
              <a:rPr lang="en-US" sz="2000" dirty="0"/>
              <a:t>Conversation flow for PUSH-D registered users is different from that of unregistered users.</a:t>
            </a:r>
          </a:p>
          <a:p>
            <a:r>
              <a:rPr lang="en-US" sz="2000" dirty="0"/>
              <a:t>For every user, information collected during the conversations is stored as history.</a:t>
            </a:r>
          </a:p>
          <a:p>
            <a:r>
              <a:rPr lang="en-US" sz="2000" dirty="0"/>
              <a:t>Sentiment Analysis is done on few messages to assess the mood of the user. According to the analysis, the further flow is decided.</a:t>
            </a:r>
          </a:p>
          <a:p>
            <a:r>
              <a:rPr lang="en-US" sz="2000" dirty="0"/>
              <a:t>Security aspects of chatbot include</a:t>
            </a:r>
          </a:p>
          <a:p>
            <a:pPr lvl="1"/>
            <a:r>
              <a:rPr lang="en-US" sz="2000" dirty="0"/>
              <a:t>Privacy of users is maintained and their information is not disclosed to anyone except the doctor registered with the chatbot.</a:t>
            </a:r>
          </a:p>
          <a:p>
            <a:pPr lvl="1"/>
            <a:r>
              <a:rPr lang="en-US" sz="2000" dirty="0"/>
              <a:t>Users can also choose to remain anonymous during the conversation.            </a:t>
            </a:r>
          </a:p>
          <a:p>
            <a:pPr lvl="1"/>
            <a:r>
              <a:rPr lang="en-US" sz="2000" dirty="0"/>
              <a:t>Registration and log-in of the user can be done only through PUSH-D application.</a:t>
            </a:r>
          </a:p>
          <a:p>
            <a:pPr lvl="1"/>
            <a:r>
              <a:rPr lang="en-US" sz="2000" dirty="0"/>
              <a:t>In cases where email is needed from unregistered users, OTP verification is done through e-mail.</a:t>
            </a:r>
          </a:p>
        </p:txBody>
      </p:sp>
    </p:spTree>
    <p:extLst>
      <p:ext uri="{BB962C8B-B14F-4D97-AF65-F5344CB8AC3E}">
        <p14:creationId xmlns:p14="http://schemas.microsoft.com/office/powerpoint/2010/main" val="67658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7D46427-0AC6-43A8-AA86-B054CC9E13A3}"/>
              </a:ext>
            </a:extLst>
          </p:cNvPr>
          <p:cNvSpPr>
            <a:spLocks noGrp="1"/>
          </p:cNvSpPr>
          <p:nvPr>
            <p:ph idx="1"/>
          </p:nvPr>
        </p:nvSpPr>
        <p:spPr>
          <a:xfrm>
            <a:off x="463826" y="1457740"/>
            <a:ext cx="9303026" cy="5062330"/>
          </a:xfrm>
        </p:spPr>
        <p:txBody>
          <a:bodyPr>
            <a:noAutofit/>
          </a:bodyPr>
          <a:lstStyle/>
          <a:p>
            <a:r>
              <a:rPr lang="en-US" sz="2000" dirty="0"/>
              <a:t>In cases where the user is showing suicidal tendencies, an emergency notification is immediately sent via e-mail to a registered doctor.</a:t>
            </a:r>
          </a:p>
          <a:p>
            <a:r>
              <a:rPr lang="en-US" sz="2000" dirty="0"/>
              <a:t>At the end of every conversation, rating and feedback is collected from the user to help improve the chatbot as well as PUSH-D application.</a:t>
            </a:r>
          </a:p>
          <a:p>
            <a:r>
              <a:rPr lang="en-US" sz="2000" dirty="0"/>
              <a:t>A report is generated daily summarizing the conversation details with the users that interacted with the chatbot. It also includes the feedback provided for the chatbot and related applications by various users.</a:t>
            </a:r>
          </a:p>
          <a:p>
            <a:r>
              <a:rPr lang="en-US" sz="2000" dirty="0"/>
              <a:t>All free-text messages collected from users' chat are sent to the chat administrator at the end of each day. This is used as the data to train and improve the chatbot. </a:t>
            </a:r>
          </a:p>
        </p:txBody>
      </p:sp>
    </p:spTree>
    <p:extLst>
      <p:ext uri="{BB962C8B-B14F-4D97-AF65-F5344CB8AC3E}">
        <p14:creationId xmlns:p14="http://schemas.microsoft.com/office/powerpoint/2010/main" val="384413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F1A-84D1-4C41-8B23-40C8DF2B2AA7}"/>
              </a:ext>
            </a:extLst>
          </p:cNvPr>
          <p:cNvSpPr>
            <a:spLocks noGrp="1"/>
          </p:cNvSpPr>
          <p:nvPr>
            <p:ph type="title"/>
          </p:nvPr>
        </p:nvSpPr>
        <p:spPr>
          <a:xfrm>
            <a:off x="677334" y="609600"/>
            <a:ext cx="8596668" cy="715617"/>
          </a:xfrm>
        </p:spPr>
        <p:txBody>
          <a:bodyPr/>
          <a:lstStyle/>
          <a:p>
            <a:r>
              <a:rPr lang="en-IN" dirty="0"/>
              <a:t>BIG PICTURE</a:t>
            </a:r>
            <a:endParaRPr lang="en-US" dirty="0"/>
          </a:p>
        </p:txBody>
      </p:sp>
      <p:pic>
        <p:nvPicPr>
          <p:cNvPr id="5" name="Content Placeholder 4">
            <a:extLst>
              <a:ext uri="{FF2B5EF4-FFF2-40B4-BE49-F238E27FC236}">
                <a16:creationId xmlns:a16="http://schemas.microsoft.com/office/drawing/2014/main" id="{27346935-F5B2-437B-A827-A5CAE0487778}"/>
              </a:ext>
            </a:extLst>
          </p:cNvPr>
          <p:cNvPicPr>
            <a:picLocks noGrp="1" noChangeAspect="1"/>
          </p:cNvPicPr>
          <p:nvPr>
            <p:ph idx="1"/>
          </p:nvPr>
        </p:nvPicPr>
        <p:blipFill>
          <a:blip r:embed="rId2"/>
          <a:stretch>
            <a:fillRect/>
          </a:stretch>
        </p:blipFill>
        <p:spPr>
          <a:xfrm>
            <a:off x="1941532" y="1992815"/>
            <a:ext cx="6068272" cy="3410426"/>
          </a:xfrm>
        </p:spPr>
      </p:pic>
    </p:spTree>
    <p:extLst>
      <p:ext uri="{BB962C8B-B14F-4D97-AF65-F5344CB8AC3E}">
        <p14:creationId xmlns:p14="http://schemas.microsoft.com/office/powerpoint/2010/main" val="237893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D4D5-2480-48B8-997B-E75E8E6FE117}"/>
              </a:ext>
            </a:extLst>
          </p:cNvPr>
          <p:cNvSpPr>
            <a:spLocks noGrp="1"/>
          </p:cNvSpPr>
          <p:nvPr>
            <p:ph type="title"/>
          </p:nvPr>
        </p:nvSpPr>
        <p:spPr/>
        <p:txBody>
          <a:bodyPr/>
          <a:lstStyle/>
          <a:p>
            <a:r>
              <a:rPr lang="en-IN" dirty="0"/>
              <a:t>OVERALL ARCHITECTURE</a:t>
            </a:r>
            <a:endParaRPr lang="en-US" dirty="0"/>
          </a:p>
        </p:txBody>
      </p:sp>
      <p:pic>
        <p:nvPicPr>
          <p:cNvPr id="23" name="Content Placeholder 22">
            <a:extLst>
              <a:ext uri="{FF2B5EF4-FFF2-40B4-BE49-F238E27FC236}">
                <a16:creationId xmlns:a16="http://schemas.microsoft.com/office/drawing/2014/main" id="{BFAFE1ED-CD69-44DE-A257-995AB7E33C8D}"/>
              </a:ext>
            </a:extLst>
          </p:cNvPr>
          <p:cNvPicPr>
            <a:picLocks noGrp="1" noChangeAspect="1"/>
          </p:cNvPicPr>
          <p:nvPr>
            <p:ph idx="1"/>
          </p:nvPr>
        </p:nvPicPr>
        <p:blipFill>
          <a:blip r:embed="rId2"/>
          <a:stretch>
            <a:fillRect/>
          </a:stretch>
        </p:blipFill>
        <p:spPr>
          <a:xfrm>
            <a:off x="1378226" y="1649062"/>
            <a:ext cx="6501629" cy="4283564"/>
          </a:xfrm>
          <a:prstGeom prst="rect">
            <a:avLst/>
          </a:prstGeom>
        </p:spPr>
      </p:pic>
    </p:spTree>
    <p:extLst>
      <p:ext uri="{BB962C8B-B14F-4D97-AF65-F5344CB8AC3E}">
        <p14:creationId xmlns:p14="http://schemas.microsoft.com/office/powerpoint/2010/main" val="261044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3858-E6FE-493E-BF4A-510139FB740B}"/>
              </a:ext>
            </a:extLst>
          </p:cNvPr>
          <p:cNvSpPr>
            <a:spLocks noGrp="1"/>
          </p:cNvSpPr>
          <p:nvPr>
            <p:ph type="title"/>
          </p:nvPr>
        </p:nvSpPr>
        <p:spPr>
          <a:xfrm>
            <a:off x="677334" y="609600"/>
            <a:ext cx="8596668" cy="754966"/>
          </a:xfrm>
        </p:spPr>
        <p:txBody>
          <a:bodyPr/>
          <a:lstStyle/>
          <a:p>
            <a:r>
              <a:rPr lang="en-IN" dirty="0"/>
              <a:t>FRONT-END ARCHITECTURE</a:t>
            </a:r>
            <a:endParaRPr lang="en-US" dirty="0"/>
          </a:p>
        </p:txBody>
      </p:sp>
      <p:pic>
        <p:nvPicPr>
          <p:cNvPr id="4" name="Content Placeholder 3">
            <a:extLst>
              <a:ext uri="{FF2B5EF4-FFF2-40B4-BE49-F238E27FC236}">
                <a16:creationId xmlns:a16="http://schemas.microsoft.com/office/drawing/2014/main" id="{8BF5CAC3-5129-4BF2-9081-23977DE25177}"/>
              </a:ext>
            </a:extLst>
          </p:cNvPr>
          <p:cNvPicPr>
            <a:picLocks noGrp="1" noChangeAspect="1"/>
          </p:cNvPicPr>
          <p:nvPr>
            <p:ph idx="1"/>
          </p:nvPr>
        </p:nvPicPr>
        <p:blipFill>
          <a:blip r:embed="rId2"/>
          <a:stretch>
            <a:fillRect/>
          </a:stretch>
        </p:blipFill>
        <p:spPr>
          <a:xfrm>
            <a:off x="1385512" y="1901682"/>
            <a:ext cx="7660014" cy="4140344"/>
          </a:xfrm>
          <a:prstGeom prst="rect">
            <a:avLst/>
          </a:prstGeom>
        </p:spPr>
      </p:pic>
    </p:spTree>
    <p:extLst>
      <p:ext uri="{BB962C8B-B14F-4D97-AF65-F5344CB8AC3E}">
        <p14:creationId xmlns:p14="http://schemas.microsoft.com/office/powerpoint/2010/main" val="246160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878A-904E-4E70-8602-003487339CF4}"/>
              </a:ext>
            </a:extLst>
          </p:cNvPr>
          <p:cNvSpPr>
            <a:spLocks noGrp="1"/>
          </p:cNvSpPr>
          <p:nvPr>
            <p:ph type="title"/>
          </p:nvPr>
        </p:nvSpPr>
        <p:spPr/>
        <p:txBody>
          <a:bodyPr/>
          <a:lstStyle/>
          <a:p>
            <a:r>
              <a:rPr lang="en-IN" dirty="0"/>
              <a:t>BACK-END ARCHITECTURE</a:t>
            </a:r>
            <a:endParaRPr lang="en-US" dirty="0"/>
          </a:p>
        </p:txBody>
      </p:sp>
      <p:sp>
        <p:nvSpPr>
          <p:cNvPr id="3" name="Content Placeholder 2">
            <a:extLst>
              <a:ext uri="{FF2B5EF4-FFF2-40B4-BE49-F238E27FC236}">
                <a16:creationId xmlns:a16="http://schemas.microsoft.com/office/drawing/2014/main" id="{EE26EDDD-F3EA-430B-92F3-FFCA12FCF75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C384970-4DAD-4644-AE3D-E8AC03EFF165}"/>
              </a:ext>
            </a:extLst>
          </p:cNvPr>
          <p:cNvPicPr>
            <a:picLocks noChangeAspect="1"/>
          </p:cNvPicPr>
          <p:nvPr/>
        </p:nvPicPr>
        <p:blipFill>
          <a:blip r:embed="rId2"/>
          <a:stretch>
            <a:fillRect/>
          </a:stretch>
        </p:blipFill>
        <p:spPr>
          <a:xfrm>
            <a:off x="337777" y="1364975"/>
            <a:ext cx="8936225" cy="4676388"/>
          </a:xfrm>
          <a:prstGeom prst="rect">
            <a:avLst/>
          </a:prstGeom>
        </p:spPr>
      </p:pic>
    </p:spTree>
    <p:extLst>
      <p:ext uri="{BB962C8B-B14F-4D97-AF65-F5344CB8AC3E}">
        <p14:creationId xmlns:p14="http://schemas.microsoft.com/office/powerpoint/2010/main" val="1176570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182</TotalTime>
  <Words>421</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Mental Health Assistant Chatbot </vt:lpstr>
      <vt:lpstr>What is MeHA?</vt:lpstr>
      <vt:lpstr>FEATURES</vt:lpstr>
      <vt:lpstr>PowerPoint Presentation</vt:lpstr>
      <vt:lpstr>PowerPoint Presentation</vt:lpstr>
      <vt:lpstr>BIG PICTURE</vt:lpstr>
      <vt:lpstr>OVERALL ARCHITECTURE</vt:lpstr>
      <vt:lpstr>FRONT-END ARCHITECTURE</vt:lpstr>
      <vt:lpstr>BACK-END ARCHITECTURE</vt:lpstr>
      <vt:lpstr>FUTURE ENHANCEMENTS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sgk</dc:creator>
  <cp:lastModifiedBy>sgk</cp:lastModifiedBy>
  <cp:revision>14</cp:revision>
  <dcterms:created xsi:type="dcterms:W3CDTF">2018-12-05T16:34:03Z</dcterms:created>
  <dcterms:modified xsi:type="dcterms:W3CDTF">2018-12-05T20:34:17Z</dcterms:modified>
</cp:coreProperties>
</file>