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4.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381" r:id="rId2"/>
    <p:sldId id="417" r:id="rId3"/>
    <p:sldId id="308" r:id="rId4"/>
    <p:sldId id="307" r:id="rId5"/>
    <p:sldId id="418" r:id="rId6"/>
    <p:sldId id="424" r:id="rId7"/>
    <p:sldId id="411" r:id="rId8"/>
    <p:sldId id="405" r:id="rId9"/>
    <p:sldId id="412" r:id="rId10"/>
    <p:sldId id="426" r:id="rId11"/>
    <p:sldId id="420" r:id="rId12"/>
    <p:sldId id="421" r:id="rId13"/>
    <p:sldId id="422" r:id="rId14"/>
    <p:sldId id="423" r:id="rId15"/>
    <p:sldId id="419" r:id="rId16"/>
    <p:sldId id="354" r:id="rId17"/>
  </p:sldIdLst>
  <p:sldSz cx="12192000" cy="6858000"/>
  <p:notesSz cx="6797675" cy="9926638"/>
  <p:embeddedFontLst>
    <p:embeddedFont>
      <p:font typeface="Futura Bold" panose="00000900000000000000" pitchFamily="2" charset="0"/>
      <p:regular r:id="rId20"/>
      <p:boldItalic r:id="rId21"/>
    </p:embeddedFont>
    <p:embeddedFont>
      <p:font typeface="Futura Medium" panose="00000400000000000000" pitchFamily="2" charset="0"/>
      <p:regular r:id="rId22"/>
      <p:bold r:id="rId23"/>
      <p:italic r:id="rId24"/>
      <p:boldItalic r:id="rId25"/>
    </p:embeddedFont>
    <p:embeddedFont>
      <p:font typeface="Georgia" panose="02040502050405020303" pitchFamily="18" charset="0"/>
      <p:regular r:id="rId26"/>
      <p:bold r:id="rId27"/>
      <p:italic r:id="rId28"/>
      <p:boldItalic r:id="rId29"/>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lur, Ravi PTIN-HRR/VPE" initials="VR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E9DB"/>
    <a:srgbClr val="99CDB7"/>
    <a:srgbClr val="66B492"/>
    <a:srgbClr val="339B6E"/>
    <a:srgbClr val="DFD1DE"/>
    <a:srgbClr val="C0A2BD"/>
    <a:srgbClr val="A0749B"/>
    <a:srgbClr val="81457A"/>
    <a:srgbClr val="CCD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24" autoAdjust="0"/>
    <p:restoredTop sz="88975" autoAdjust="0"/>
  </p:normalViewPr>
  <p:slideViewPr>
    <p:cSldViewPr showGuides="1">
      <p:cViewPr varScale="1">
        <p:scale>
          <a:sx n="67" d="100"/>
          <a:sy n="67" d="100"/>
        </p:scale>
        <p:origin x="880"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customXml" Target="../customXml/item5.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38" Type="http://schemas.openxmlformats.org/officeDocument/2006/relationships/customXml" Target="../customXml/item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3D554A-76C0-411C-9902-619B1E417478}" type="doc">
      <dgm:prSet loTypeId="urn:microsoft.com/office/officeart/2005/8/layout/cycle8" loCatId="cycle" qsTypeId="urn:microsoft.com/office/officeart/2005/8/quickstyle/simple3" qsCatId="simple" csTypeId="urn:microsoft.com/office/officeart/2005/8/colors/colorful1" csCatId="colorful" phldr="1"/>
      <dgm:spPr/>
      <dgm:t>
        <a:bodyPr/>
        <a:lstStyle/>
        <a:p>
          <a:endParaRPr lang="en-US"/>
        </a:p>
      </dgm:t>
    </dgm:pt>
    <dgm:pt modelId="{736118D9-4614-4E72-B223-A7521A742E91}">
      <dgm:prSet phldrT="[Text]"/>
      <dgm:spPr/>
      <dgm:t>
        <a:bodyPr/>
        <a:lstStyle/>
        <a:p>
          <a:r>
            <a:rPr lang="en-US" dirty="0"/>
            <a:t>Provident Fund [Statutory]</a:t>
          </a:r>
          <a:endParaRPr lang="en-IN" dirty="0"/>
        </a:p>
      </dgm:t>
    </dgm:pt>
    <dgm:pt modelId="{7E293A94-7892-4C8A-9544-317E1A3AE5F2}" type="parTrans" cxnId="{7AC49268-3971-4708-8867-D1C9435D7379}">
      <dgm:prSet/>
      <dgm:spPr/>
      <dgm:t>
        <a:bodyPr/>
        <a:lstStyle/>
        <a:p>
          <a:endParaRPr lang="en-IN"/>
        </a:p>
      </dgm:t>
    </dgm:pt>
    <dgm:pt modelId="{ECEB52A5-CE61-4B6E-B533-2A589DFD819D}" type="sibTrans" cxnId="{7AC49268-3971-4708-8867-D1C9435D7379}">
      <dgm:prSet/>
      <dgm:spPr/>
      <dgm:t>
        <a:bodyPr/>
        <a:lstStyle/>
        <a:p>
          <a:endParaRPr lang="en-IN"/>
        </a:p>
      </dgm:t>
    </dgm:pt>
    <dgm:pt modelId="{9557773B-668F-4705-99A8-886FD21554E1}">
      <dgm:prSet phldrT="[Text]"/>
      <dgm:spPr/>
      <dgm:t>
        <a:bodyPr/>
        <a:lstStyle/>
        <a:p>
          <a:r>
            <a:rPr lang="en-US" dirty="0"/>
            <a:t>Superannuation [Optional]</a:t>
          </a:r>
          <a:endParaRPr lang="en-IN" dirty="0"/>
        </a:p>
      </dgm:t>
    </dgm:pt>
    <dgm:pt modelId="{74EF9FE6-A802-42DA-997B-0EAC14B2BDC6}" type="parTrans" cxnId="{65267123-351B-4A58-9807-E63BC853B2E9}">
      <dgm:prSet/>
      <dgm:spPr/>
      <dgm:t>
        <a:bodyPr/>
        <a:lstStyle/>
        <a:p>
          <a:endParaRPr lang="en-IN"/>
        </a:p>
      </dgm:t>
    </dgm:pt>
    <dgm:pt modelId="{E66F6AFB-0A0D-482D-8E9D-BE2B1FDF8ABE}" type="sibTrans" cxnId="{65267123-351B-4A58-9807-E63BC853B2E9}">
      <dgm:prSet/>
      <dgm:spPr/>
      <dgm:t>
        <a:bodyPr/>
        <a:lstStyle/>
        <a:p>
          <a:endParaRPr lang="en-IN"/>
        </a:p>
      </dgm:t>
    </dgm:pt>
    <dgm:pt modelId="{18B53387-0242-4F47-BEE3-FF1E5935CF07}">
      <dgm:prSet phldrT="[Text]"/>
      <dgm:spPr/>
      <dgm:t>
        <a:bodyPr/>
        <a:lstStyle/>
        <a:p>
          <a:r>
            <a:rPr lang="en-US" dirty="0"/>
            <a:t>Gratuity [Statutory]</a:t>
          </a:r>
          <a:endParaRPr lang="en-IN" dirty="0"/>
        </a:p>
      </dgm:t>
    </dgm:pt>
    <dgm:pt modelId="{392C441B-AA39-48E2-A01A-66B1E57BD7BC}" type="parTrans" cxnId="{71B99906-5E65-4CAA-905C-7A0FC46B5078}">
      <dgm:prSet/>
      <dgm:spPr/>
      <dgm:t>
        <a:bodyPr/>
        <a:lstStyle/>
        <a:p>
          <a:endParaRPr lang="en-IN"/>
        </a:p>
      </dgm:t>
    </dgm:pt>
    <dgm:pt modelId="{7877FE95-A2F9-4DC3-A748-18CCC400C727}" type="sibTrans" cxnId="{71B99906-5E65-4CAA-905C-7A0FC46B5078}">
      <dgm:prSet/>
      <dgm:spPr/>
      <dgm:t>
        <a:bodyPr/>
        <a:lstStyle/>
        <a:p>
          <a:endParaRPr lang="en-IN"/>
        </a:p>
      </dgm:t>
    </dgm:pt>
    <dgm:pt modelId="{10B96A00-0EB9-4A28-9B09-63A91803316B}" type="pres">
      <dgm:prSet presAssocID="{493D554A-76C0-411C-9902-619B1E417478}" presName="compositeShape" presStyleCnt="0">
        <dgm:presLayoutVars>
          <dgm:chMax val="7"/>
          <dgm:dir/>
          <dgm:resizeHandles val="exact"/>
        </dgm:presLayoutVars>
      </dgm:prSet>
      <dgm:spPr/>
    </dgm:pt>
    <dgm:pt modelId="{12130A67-0BCC-4D2A-BDD1-257AABB0BC9C}" type="pres">
      <dgm:prSet presAssocID="{493D554A-76C0-411C-9902-619B1E417478}" presName="wedge1" presStyleLbl="node1" presStyleIdx="0" presStyleCnt="3"/>
      <dgm:spPr/>
    </dgm:pt>
    <dgm:pt modelId="{82BB71DE-83E7-4C0F-9190-233F281DECF1}" type="pres">
      <dgm:prSet presAssocID="{493D554A-76C0-411C-9902-619B1E417478}" presName="dummy1a" presStyleCnt="0"/>
      <dgm:spPr/>
    </dgm:pt>
    <dgm:pt modelId="{518AC70D-242A-4AE3-8092-DE724093A129}" type="pres">
      <dgm:prSet presAssocID="{493D554A-76C0-411C-9902-619B1E417478}" presName="dummy1b" presStyleCnt="0"/>
      <dgm:spPr/>
    </dgm:pt>
    <dgm:pt modelId="{8C0A7053-D489-45C6-AF7D-39D251D70A23}" type="pres">
      <dgm:prSet presAssocID="{493D554A-76C0-411C-9902-619B1E417478}" presName="wedge1Tx" presStyleLbl="node1" presStyleIdx="0" presStyleCnt="3">
        <dgm:presLayoutVars>
          <dgm:chMax val="0"/>
          <dgm:chPref val="0"/>
          <dgm:bulletEnabled val="1"/>
        </dgm:presLayoutVars>
      </dgm:prSet>
      <dgm:spPr/>
    </dgm:pt>
    <dgm:pt modelId="{37150603-7FB0-42CB-A7AD-5230E763516C}" type="pres">
      <dgm:prSet presAssocID="{493D554A-76C0-411C-9902-619B1E417478}" presName="wedge2" presStyleLbl="node1" presStyleIdx="1" presStyleCnt="3"/>
      <dgm:spPr/>
    </dgm:pt>
    <dgm:pt modelId="{8A8B62F4-4E90-4024-AEEE-F78213AD8308}" type="pres">
      <dgm:prSet presAssocID="{493D554A-76C0-411C-9902-619B1E417478}" presName="dummy2a" presStyleCnt="0"/>
      <dgm:spPr/>
    </dgm:pt>
    <dgm:pt modelId="{E5EC8C00-D003-4DF2-987C-B8913CB3F42F}" type="pres">
      <dgm:prSet presAssocID="{493D554A-76C0-411C-9902-619B1E417478}" presName="dummy2b" presStyleCnt="0"/>
      <dgm:spPr/>
    </dgm:pt>
    <dgm:pt modelId="{6118C8D4-328D-4F6A-A404-B3E8F80EF852}" type="pres">
      <dgm:prSet presAssocID="{493D554A-76C0-411C-9902-619B1E417478}" presName="wedge2Tx" presStyleLbl="node1" presStyleIdx="1" presStyleCnt="3">
        <dgm:presLayoutVars>
          <dgm:chMax val="0"/>
          <dgm:chPref val="0"/>
          <dgm:bulletEnabled val="1"/>
        </dgm:presLayoutVars>
      </dgm:prSet>
      <dgm:spPr/>
    </dgm:pt>
    <dgm:pt modelId="{C78BB562-AE8B-4333-B237-16FF8BC65D83}" type="pres">
      <dgm:prSet presAssocID="{493D554A-76C0-411C-9902-619B1E417478}" presName="wedge3" presStyleLbl="node1" presStyleIdx="2" presStyleCnt="3"/>
      <dgm:spPr/>
    </dgm:pt>
    <dgm:pt modelId="{7B8EDA3A-AAB3-40B4-9203-4F95D5CBABCC}" type="pres">
      <dgm:prSet presAssocID="{493D554A-76C0-411C-9902-619B1E417478}" presName="dummy3a" presStyleCnt="0"/>
      <dgm:spPr/>
    </dgm:pt>
    <dgm:pt modelId="{36A75018-3725-4A94-A5EE-23E9C7CEA355}" type="pres">
      <dgm:prSet presAssocID="{493D554A-76C0-411C-9902-619B1E417478}" presName="dummy3b" presStyleCnt="0"/>
      <dgm:spPr/>
    </dgm:pt>
    <dgm:pt modelId="{3075BC1A-EA80-4724-957C-D051956DB0E1}" type="pres">
      <dgm:prSet presAssocID="{493D554A-76C0-411C-9902-619B1E417478}" presName="wedge3Tx" presStyleLbl="node1" presStyleIdx="2" presStyleCnt="3">
        <dgm:presLayoutVars>
          <dgm:chMax val="0"/>
          <dgm:chPref val="0"/>
          <dgm:bulletEnabled val="1"/>
        </dgm:presLayoutVars>
      </dgm:prSet>
      <dgm:spPr/>
    </dgm:pt>
    <dgm:pt modelId="{077E0246-09CF-4A8B-B8DB-4878D9A4F66B}" type="pres">
      <dgm:prSet presAssocID="{ECEB52A5-CE61-4B6E-B533-2A589DFD819D}" presName="arrowWedge1" presStyleLbl="fgSibTrans2D1" presStyleIdx="0" presStyleCnt="3"/>
      <dgm:spPr/>
    </dgm:pt>
    <dgm:pt modelId="{A9A10B2D-3CA4-4D28-A1A0-9802B2AAA303}" type="pres">
      <dgm:prSet presAssocID="{E66F6AFB-0A0D-482D-8E9D-BE2B1FDF8ABE}" presName="arrowWedge2" presStyleLbl="fgSibTrans2D1" presStyleIdx="1" presStyleCnt="3"/>
      <dgm:spPr/>
    </dgm:pt>
    <dgm:pt modelId="{B54D2BF3-250D-4847-9242-D5D9EE15D7A3}" type="pres">
      <dgm:prSet presAssocID="{7877FE95-A2F9-4DC3-A748-18CCC400C727}" presName="arrowWedge3" presStyleLbl="fgSibTrans2D1" presStyleIdx="2" presStyleCnt="3"/>
      <dgm:spPr/>
    </dgm:pt>
  </dgm:ptLst>
  <dgm:cxnLst>
    <dgm:cxn modelId="{71B99906-5E65-4CAA-905C-7A0FC46B5078}" srcId="{493D554A-76C0-411C-9902-619B1E417478}" destId="{18B53387-0242-4F47-BEE3-FF1E5935CF07}" srcOrd="2" destOrd="0" parTransId="{392C441B-AA39-48E2-A01A-66B1E57BD7BC}" sibTransId="{7877FE95-A2F9-4DC3-A748-18CCC400C727}"/>
    <dgm:cxn modelId="{65267123-351B-4A58-9807-E63BC853B2E9}" srcId="{493D554A-76C0-411C-9902-619B1E417478}" destId="{9557773B-668F-4705-99A8-886FD21554E1}" srcOrd="1" destOrd="0" parTransId="{74EF9FE6-A802-42DA-997B-0EAC14B2BDC6}" sibTransId="{E66F6AFB-0A0D-482D-8E9D-BE2B1FDF8ABE}"/>
    <dgm:cxn modelId="{1020543D-8D7F-4B8F-8E26-5F4EDC33AF1C}" type="presOf" srcId="{9557773B-668F-4705-99A8-886FD21554E1}" destId="{37150603-7FB0-42CB-A7AD-5230E763516C}" srcOrd="0" destOrd="0" presId="urn:microsoft.com/office/officeart/2005/8/layout/cycle8"/>
    <dgm:cxn modelId="{825FD241-2B5D-43B4-ADAA-8CE6C262C7F0}" type="presOf" srcId="{18B53387-0242-4F47-BEE3-FF1E5935CF07}" destId="{C78BB562-AE8B-4333-B237-16FF8BC65D83}" srcOrd="0" destOrd="0" presId="urn:microsoft.com/office/officeart/2005/8/layout/cycle8"/>
    <dgm:cxn modelId="{7AC49268-3971-4708-8867-D1C9435D7379}" srcId="{493D554A-76C0-411C-9902-619B1E417478}" destId="{736118D9-4614-4E72-B223-A7521A742E91}" srcOrd="0" destOrd="0" parTransId="{7E293A94-7892-4C8A-9544-317E1A3AE5F2}" sibTransId="{ECEB52A5-CE61-4B6E-B533-2A589DFD819D}"/>
    <dgm:cxn modelId="{09F2F873-1270-4373-9507-A588B32837BC}" type="presOf" srcId="{736118D9-4614-4E72-B223-A7521A742E91}" destId="{8C0A7053-D489-45C6-AF7D-39D251D70A23}" srcOrd="1" destOrd="0" presId="urn:microsoft.com/office/officeart/2005/8/layout/cycle8"/>
    <dgm:cxn modelId="{5F99D959-730A-42F0-A346-1976C344C874}" type="presOf" srcId="{736118D9-4614-4E72-B223-A7521A742E91}" destId="{12130A67-0BCC-4D2A-BDD1-257AABB0BC9C}" srcOrd="0" destOrd="0" presId="urn:microsoft.com/office/officeart/2005/8/layout/cycle8"/>
    <dgm:cxn modelId="{6D508895-CC2D-4EB0-9A9C-9558CC37EC24}" type="presOf" srcId="{493D554A-76C0-411C-9902-619B1E417478}" destId="{10B96A00-0EB9-4A28-9B09-63A91803316B}" srcOrd="0" destOrd="0" presId="urn:microsoft.com/office/officeart/2005/8/layout/cycle8"/>
    <dgm:cxn modelId="{743149C6-98CB-4523-88BB-74669AF77697}" type="presOf" srcId="{18B53387-0242-4F47-BEE3-FF1E5935CF07}" destId="{3075BC1A-EA80-4724-957C-D051956DB0E1}" srcOrd="1" destOrd="0" presId="urn:microsoft.com/office/officeart/2005/8/layout/cycle8"/>
    <dgm:cxn modelId="{1EFFB9EF-B060-4D77-9DD9-B5329AC99192}" type="presOf" srcId="{9557773B-668F-4705-99A8-886FD21554E1}" destId="{6118C8D4-328D-4F6A-A404-B3E8F80EF852}" srcOrd="1" destOrd="0" presId="urn:microsoft.com/office/officeart/2005/8/layout/cycle8"/>
    <dgm:cxn modelId="{D1AD90AE-1C1B-43B7-A0D8-0F3AB68E34F1}" type="presParOf" srcId="{10B96A00-0EB9-4A28-9B09-63A91803316B}" destId="{12130A67-0BCC-4D2A-BDD1-257AABB0BC9C}" srcOrd="0" destOrd="0" presId="urn:microsoft.com/office/officeart/2005/8/layout/cycle8"/>
    <dgm:cxn modelId="{318DF49F-DD59-4B50-A8DF-E62CE12081E7}" type="presParOf" srcId="{10B96A00-0EB9-4A28-9B09-63A91803316B}" destId="{82BB71DE-83E7-4C0F-9190-233F281DECF1}" srcOrd="1" destOrd="0" presId="urn:microsoft.com/office/officeart/2005/8/layout/cycle8"/>
    <dgm:cxn modelId="{4A6087BF-FD0E-49AF-8F71-496002DDD7D1}" type="presParOf" srcId="{10B96A00-0EB9-4A28-9B09-63A91803316B}" destId="{518AC70D-242A-4AE3-8092-DE724093A129}" srcOrd="2" destOrd="0" presId="urn:microsoft.com/office/officeart/2005/8/layout/cycle8"/>
    <dgm:cxn modelId="{B3BFCEED-E4D3-408A-BA9F-B25A3221223E}" type="presParOf" srcId="{10B96A00-0EB9-4A28-9B09-63A91803316B}" destId="{8C0A7053-D489-45C6-AF7D-39D251D70A23}" srcOrd="3" destOrd="0" presId="urn:microsoft.com/office/officeart/2005/8/layout/cycle8"/>
    <dgm:cxn modelId="{24980D48-4EE0-4C90-9FDF-B69113B90B5D}" type="presParOf" srcId="{10B96A00-0EB9-4A28-9B09-63A91803316B}" destId="{37150603-7FB0-42CB-A7AD-5230E763516C}" srcOrd="4" destOrd="0" presId="urn:microsoft.com/office/officeart/2005/8/layout/cycle8"/>
    <dgm:cxn modelId="{2D024254-4B33-4541-8E04-BD7E96F8D2C1}" type="presParOf" srcId="{10B96A00-0EB9-4A28-9B09-63A91803316B}" destId="{8A8B62F4-4E90-4024-AEEE-F78213AD8308}" srcOrd="5" destOrd="0" presId="urn:microsoft.com/office/officeart/2005/8/layout/cycle8"/>
    <dgm:cxn modelId="{D61CC230-612C-4CB0-926D-B2025F32F9E6}" type="presParOf" srcId="{10B96A00-0EB9-4A28-9B09-63A91803316B}" destId="{E5EC8C00-D003-4DF2-987C-B8913CB3F42F}" srcOrd="6" destOrd="0" presId="urn:microsoft.com/office/officeart/2005/8/layout/cycle8"/>
    <dgm:cxn modelId="{3C54AE10-F305-4FDF-B4F8-927403CCEAEE}" type="presParOf" srcId="{10B96A00-0EB9-4A28-9B09-63A91803316B}" destId="{6118C8D4-328D-4F6A-A404-B3E8F80EF852}" srcOrd="7" destOrd="0" presId="urn:microsoft.com/office/officeart/2005/8/layout/cycle8"/>
    <dgm:cxn modelId="{EEBA791C-1ECF-402F-829A-1B7864A01011}" type="presParOf" srcId="{10B96A00-0EB9-4A28-9B09-63A91803316B}" destId="{C78BB562-AE8B-4333-B237-16FF8BC65D83}" srcOrd="8" destOrd="0" presId="urn:microsoft.com/office/officeart/2005/8/layout/cycle8"/>
    <dgm:cxn modelId="{16DF227B-646E-4133-83BD-CF4CBA178E31}" type="presParOf" srcId="{10B96A00-0EB9-4A28-9B09-63A91803316B}" destId="{7B8EDA3A-AAB3-40B4-9203-4F95D5CBABCC}" srcOrd="9" destOrd="0" presId="urn:microsoft.com/office/officeart/2005/8/layout/cycle8"/>
    <dgm:cxn modelId="{74138C76-503D-4F96-91C2-3707834ECA9F}" type="presParOf" srcId="{10B96A00-0EB9-4A28-9B09-63A91803316B}" destId="{36A75018-3725-4A94-A5EE-23E9C7CEA355}" srcOrd="10" destOrd="0" presId="urn:microsoft.com/office/officeart/2005/8/layout/cycle8"/>
    <dgm:cxn modelId="{976CF31F-9B0C-4E63-BA7A-56B672702357}" type="presParOf" srcId="{10B96A00-0EB9-4A28-9B09-63A91803316B}" destId="{3075BC1A-EA80-4724-957C-D051956DB0E1}" srcOrd="11" destOrd="0" presId="urn:microsoft.com/office/officeart/2005/8/layout/cycle8"/>
    <dgm:cxn modelId="{8C8B38B4-45E1-486C-B75D-8658D47404A2}" type="presParOf" srcId="{10B96A00-0EB9-4A28-9B09-63A91803316B}" destId="{077E0246-09CF-4A8B-B8DB-4878D9A4F66B}" srcOrd="12" destOrd="0" presId="urn:microsoft.com/office/officeart/2005/8/layout/cycle8"/>
    <dgm:cxn modelId="{58FA19CC-0DFC-4CE2-A597-C829C9560863}" type="presParOf" srcId="{10B96A00-0EB9-4A28-9B09-63A91803316B}" destId="{A9A10B2D-3CA4-4D28-A1A0-9802B2AAA303}" srcOrd="13" destOrd="0" presId="urn:microsoft.com/office/officeart/2005/8/layout/cycle8"/>
    <dgm:cxn modelId="{975E7453-9D3A-459F-89FD-9164C5D7C910}" type="presParOf" srcId="{10B96A00-0EB9-4A28-9B09-63A91803316B}" destId="{B54D2BF3-250D-4847-9242-D5D9EE15D7A3}"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30A67-0BCC-4D2A-BDD1-257AABB0BC9C}">
      <dsp:nvSpPr>
        <dsp:cNvPr id="0" name=""/>
        <dsp:cNvSpPr/>
      </dsp:nvSpPr>
      <dsp:spPr>
        <a:xfrm>
          <a:off x="1466777" y="257555"/>
          <a:ext cx="3328415" cy="3328415"/>
        </a:xfrm>
        <a:prstGeom prst="pie">
          <a:avLst>
            <a:gd name="adj1" fmla="val 16200000"/>
            <a:gd name="adj2" fmla="val 180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Provident Fund [Statutory]</a:t>
          </a:r>
          <a:endParaRPr lang="en-IN" sz="2000" kern="1200" dirty="0"/>
        </a:p>
      </dsp:txBody>
      <dsp:txXfrm>
        <a:off x="3220931" y="962862"/>
        <a:ext cx="1188719" cy="990599"/>
      </dsp:txXfrm>
    </dsp:sp>
    <dsp:sp modelId="{37150603-7FB0-42CB-A7AD-5230E763516C}">
      <dsp:nvSpPr>
        <dsp:cNvPr id="0" name=""/>
        <dsp:cNvSpPr/>
      </dsp:nvSpPr>
      <dsp:spPr>
        <a:xfrm>
          <a:off x="1398228" y="376427"/>
          <a:ext cx="3328415" cy="3328415"/>
        </a:xfrm>
        <a:prstGeom prst="pie">
          <a:avLst>
            <a:gd name="adj1" fmla="val 1800000"/>
            <a:gd name="adj2" fmla="val 900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Superannuation [Optional]</a:t>
          </a:r>
          <a:endParaRPr lang="en-IN" sz="2000" kern="1200" dirty="0"/>
        </a:p>
      </dsp:txBody>
      <dsp:txXfrm>
        <a:off x="2190708" y="2535935"/>
        <a:ext cx="1783079" cy="871727"/>
      </dsp:txXfrm>
    </dsp:sp>
    <dsp:sp modelId="{C78BB562-AE8B-4333-B237-16FF8BC65D83}">
      <dsp:nvSpPr>
        <dsp:cNvPr id="0" name=""/>
        <dsp:cNvSpPr/>
      </dsp:nvSpPr>
      <dsp:spPr>
        <a:xfrm>
          <a:off x="1329678" y="257555"/>
          <a:ext cx="3328415" cy="3328415"/>
        </a:xfrm>
        <a:prstGeom prst="pie">
          <a:avLst>
            <a:gd name="adj1" fmla="val 9000000"/>
            <a:gd name="adj2" fmla="val 1620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Gratuity [Statutory]</a:t>
          </a:r>
          <a:endParaRPr lang="en-IN" sz="2000" kern="1200" dirty="0"/>
        </a:p>
      </dsp:txBody>
      <dsp:txXfrm>
        <a:off x="1715220" y="962862"/>
        <a:ext cx="1188719" cy="990599"/>
      </dsp:txXfrm>
    </dsp:sp>
    <dsp:sp modelId="{077E0246-09CF-4A8B-B8DB-4878D9A4F66B}">
      <dsp:nvSpPr>
        <dsp:cNvPr id="0" name=""/>
        <dsp:cNvSpPr/>
      </dsp:nvSpPr>
      <dsp:spPr>
        <a:xfrm>
          <a:off x="1261007" y="51511"/>
          <a:ext cx="3740504" cy="3740504"/>
        </a:xfrm>
        <a:prstGeom prst="circularArrow">
          <a:avLst>
            <a:gd name="adj1" fmla="val 5085"/>
            <a:gd name="adj2" fmla="val 327528"/>
            <a:gd name="adj3" fmla="val 1472472"/>
            <a:gd name="adj4" fmla="val 16199432"/>
            <a:gd name="adj5" fmla="val 5932"/>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9A10B2D-3CA4-4D28-A1A0-9802B2AAA303}">
      <dsp:nvSpPr>
        <dsp:cNvPr id="0" name=""/>
        <dsp:cNvSpPr/>
      </dsp:nvSpPr>
      <dsp:spPr>
        <a:xfrm>
          <a:off x="1192183" y="170172"/>
          <a:ext cx="3740504" cy="3740504"/>
        </a:xfrm>
        <a:prstGeom prst="circularArrow">
          <a:avLst>
            <a:gd name="adj1" fmla="val 5085"/>
            <a:gd name="adj2" fmla="val 327528"/>
            <a:gd name="adj3" fmla="val 8671970"/>
            <a:gd name="adj4" fmla="val 1800502"/>
            <a:gd name="adj5" fmla="val 5932"/>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54D2BF3-250D-4847-9242-D5D9EE15D7A3}">
      <dsp:nvSpPr>
        <dsp:cNvPr id="0" name=""/>
        <dsp:cNvSpPr/>
      </dsp:nvSpPr>
      <dsp:spPr>
        <a:xfrm>
          <a:off x="1123359" y="51511"/>
          <a:ext cx="3740504" cy="3740504"/>
        </a:xfrm>
        <a:prstGeom prst="circularArrow">
          <a:avLst>
            <a:gd name="adj1" fmla="val 5085"/>
            <a:gd name="adj2" fmla="val 327528"/>
            <a:gd name="adj3" fmla="val 15873039"/>
            <a:gd name="adj4" fmla="val 9000000"/>
            <a:gd name="adj5" fmla="val 5932"/>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19/01/2022</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19/01/2022</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Futura Medium" pitchFamily="2"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Futura Medium" pitchFamily="2" charset="0"/>
              </a:rPr>
              <a:pPr/>
              <a:t>1</a:t>
            </a:fld>
            <a:endParaRPr lang="en-GB" dirty="0">
              <a:latin typeface="Futura Medium" pitchFamily="2"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16</a:t>
            </a:fld>
            <a:endParaRPr lang="en-GB" dirty="0"/>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60120"/>
            <a:ext cx="9899747" cy="1584040"/>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p:ext uri="{DCECCB84-F9BA-43D5-87BE-67443E8EF086}">
      <p15:sldGuideLst xmlns:p15="http://schemas.microsoft.com/office/powerpoint/2012/main">
        <p15:guide id="1" pos="323"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Bef>
                <a:spcPts val="0"/>
              </a:spcBef>
              <a:spcAft>
                <a:spcPts val="0"/>
              </a:spcAft>
              <a:buClr>
                <a:schemeClr val="accent2"/>
              </a:buClr>
              <a:buSzPct val="85000"/>
              <a:buFont typeface="Wingdings" pitchFamily="2" charset="2"/>
              <a:buChar char="n"/>
              <a:defRPr sz="1600"/>
            </a:lvl2pPr>
            <a:lvl3pPr marL="410400" indent="-194400">
              <a:lnSpc>
                <a:spcPct val="140000"/>
              </a:lnSpc>
              <a:spcBef>
                <a:spcPts val="0"/>
              </a:spcBef>
              <a:spcAft>
                <a:spcPts val="0"/>
              </a:spcAft>
              <a:buClr>
                <a:schemeClr val="tx1"/>
              </a:buClr>
              <a:buFont typeface="Wingdings" pitchFamily="2" charset="2"/>
              <a:buChar char="n"/>
              <a:defRPr sz="1600"/>
            </a:lvl3pPr>
            <a:lvl4pPr marL="597600" indent="-187200">
              <a:lnSpc>
                <a:spcPct val="140000"/>
              </a:lnSpc>
              <a:spcBef>
                <a:spcPts val="0"/>
              </a:spcBef>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Aft>
                <a:spcPts val="0"/>
              </a:spcAft>
              <a:buClr>
                <a:schemeClr val="accent2"/>
              </a:buClr>
              <a:buSzPct val="85000"/>
              <a:buFont typeface="Wingdings" pitchFamily="2" charset="2"/>
              <a:buChar char="n"/>
              <a:defRPr sz="1600"/>
            </a:lvl2pPr>
            <a:lvl3pPr marL="410400" indent="-194400">
              <a:lnSpc>
                <a:spcPct val="140000"/>
              </a:lnSpc>
              <a:spcAft>
                <a:spcPts val="0"/>
              </a:spcAft>
              <a:buClr>
                <a:schemeClr val="tx1"/>
              </a:buClr>
              <a:buFont typeface="Wingdings" pitchFamily="2" charset="2"/>
              <a:buChar char=""/>
              <a:defRPr sz="1600"/>
            </a:lvl3pPr>
            <a:lvl4pPr marL="597600" indent="-187200">
              <a:lnSpc>
                <a:spcPct val="140000"/>
              </a:lnSpc>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3" name="Text Placeholder 2"/>
          <p:cNvSpPr>
            <a:spLocks noGrp="1"/>
          </p:cNvSpPr>
          <p:nvPr>
            <p:ph type="body" sz="quarter" idx="13"/>
          </p:nvPr>
        </p:nvSpPr>
        <p:spPr>
          <a:xfrm>
            <a:off x="513180" y="1438480"/>
            <a:ext cx="11166562"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60120"/>
            <a:ext cx="9899747" cy="1584041"/>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4776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21785" y="109538"/>
            <a:ext cx="10790767" cy="1143000"/>
          </a:xfrm>
        </p:spPr>
        <p:txBody>
          <a:bodyPr/>
          <a:lstStyle/>
          <a:p>
            <a:r>
              <a:rPr lang="en-US"/>
              <a:t>Click to edit Master title style</a:t>
            </a:r>
          </a:p>
        </p:txBody>
      </p:sp>
      <p:sp>
        <p:nvSpPr>
          <p:cNvPr id="3" name="Table Placeholder 2"/>
          <p:cNvSpPr>
            <a:spLocks noGrp="1"/>
          </p:cNvSpPr>
          <p:nvPr>
            <p:ph type="tbl" idx="1"/>
          </p:nvPr>
        </p:nvSpPr>
        <p:spPr>
          <a:xfrm>
            <a:off x="717551" y="1338264"/>
            <a:ext cx="10811933" cy="4681537"/>
          </a:xfrm>
        </p:spPr>
        <p:txBody>
          <a:bodyPr/>
          <a:lstStyle/>
          <a:p>
            <a:pPr lvl="0"/>
            <a:endParaRPr lang="en-US" noProof="0"/>
          </a:p>
        </p:txBody>
      </p:sp>
    </p:spTree>
    <p:extLst>
      <p:ext uri="{BB962C8B-B14F-4D97-AF65-F5344CB8AC3E}">
        <p14:creationId xmlns:p14="http://schemas.microsoft.com/office/powerpoint/2010/main" val="339997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590869577"/>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94005781"/>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600"/>
            </a:lvl1pPr>
            <a:lvl2pPr marL="215900" indent="-215900" defTabSz="357708">
              <a:lnSpc>
                <a:spcPct val="140000"/>
              </a:lnSpc>
              <a:spcBef>
                <a:spcPts val="0"/>
              </a:spcBef>
              <a:defRPr sz="1600"/>
            </a:lvl2pPr>
            <a:lvl3pPr marL="411163" indent="-195263" defTabSz="357708">
              <a:lnSpc>
                <a:spcPct val="140000"/>
              </a:lnSpc>
              <a:spcBef>
                <a:spcPts val="0"/>
              </a:spcBef>
              <a:buClr>
                <a:schemeClr val="tx1"/>
              </a:buClr>
              <a:buSzPct val="75000"/>
              <a:buFont typeface="Wingdings" pitchFamily="2" charset="2"/>
              <a:buChar char=""/>
              <a:defRPr sz="1600"/>
            </a:lvl3pPr>
            <a:lvl4pPr marL="596900" indent="-185738" defTabSz="357708">
              <a:lnSpc>
                <a:spcPct val="140000"/>
              </a:lnSpc>
              <a:spcBef>
                <a:spcPts val="0"/>
              </a:spcBef>
              <a:buClr>
                <a:schemeClr val="tx1"/>
              </a:buClr>
              <a:buSzPct val="75000"/>
              <a:buFont typeface="Wingdings" pitchFamily="2" charset="2"/>
              <a:buChar char=""/>
              <a:defRPr sz="1600"/>
            </a:lvl4pPr>
            <a:lvl5pPr marL="766763" indent="-155575" defTabSz="357708">
              <a:lnSpc>
                <a:spcPct val="140000"/>
              </a:lnSpc>
              <a:spcBef>
                <a:spcPts val="0"/>
              </a:spcBef>
              <a:buClr>
                <a:schemeClr val="tx1"/>
              </a:buClr>
              <a:buSzPct val="75000"/>
              <a:buFont typeface="Wingdings" pitchFamily="2" charset="2"/>
              <a:buChar char=""/>
              <a:tabLst/>
              <a:defRPr sz="1400"/>
            </a:lvl5pPr>
            <a:lvl6pPr marL="914400" indent="-144463"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p:cNvSpPr/>
          <p:nvPr/>
        </p:nvSpPr>
        <p:spPr>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a:t>Footer </a:t>
            </a:r>
            <a:endParaRPr lang="en-GB" dirty="0"/>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89" r:id="rId7"/>
    <p:sldLayoutId id="2147483691" r:id="rId8"/>
    <p:sldLayoutId id="2147483667" r:id="rId9"/>
    <p:sldLayoutId id="2147483690" r:id="rId10"/>
    <p:sldLayoutId id="2147483692" r:id="rId11"/>
    <p:sldLayoutId id="2147483694" r:id="rId12"/>
    <p:sldLayoutId id="2147483680" r:id="rId13"/>
    <p:sldLayoutId id="2147483697" r:id="rId14"/>
    <p:sldLayoutId id="2147483678" r:id="rId15"/>
    <p:sldLayoutId id="2147483679" r:id="rId16"/>
    <p:sldLayoutId id="2147483700" r:id="rId17"/>
    <p:sldLayoutId id="2147483681" r:id="rId18"/>
    <p:sldLayoutId id="2147483682" r:id="rId19"/>
    <p:sldLayoutId id="2147483683" r:id="rId20"/>
    <p:sldLayoutId id="2147483703" r:id="rId21"/>
    <p:sldLayoutId id="2147483704" r:id="rId22"/>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60" userDrawn="1">
          <p15:clr>
            <a:srgbClr val="F26B43"/>
          </p15:clr>
        </p15:guide>
        <p15:guide id="5" orient="horz" pos="963" userDrawn="1">
          <p15:clr>
            <a:srgbClr val="F26B43"/>
          </p15:clr>
        </p15:guide>
        <p15:guide id="6" orient="horz" pos="93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mailto:HR-Operations@Shell.com" TargetMode="External"/><Relationship Id="rId2" Type="http://schemas.openxmlformats.org/officeDocument/2006/relationships/hyperlink" Target="https://eu001-sp.shell.com/sites/AAAAA0626/im_portal/SitePages/Permissions%20-%20Other%20Support.aspx" TargetMode="External"/><Relationship Id="rId1" Type="http://schemas.openxmlformats.org/officeDocument/2006/relationships/slideLayout" Target="../slideLayouts/slideLayout22.xml"/><Relationship Id="rId4" Type="http://schemas.openxmlformats.org/officeDocument/2006/relationships/hyperlink" Target="https://sww-shellpeople.europe.shell.com/irj/portal/HR/H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hyperlink" Target="../../../Laptop%20Data%20D%20drive/My%20Folder/Hitesh%20KPMG/Business%20Development/ENR/Local%20Settings/Hitesh%20KPMG/Clients/ONGC/Execution/Presentations/Final%20Set%2002.08.08%20Presentation/ONGC/Deliverables/ERM/ONGC%20Risk%20Policy%20&amp;%20Procedure%20v3.doc" TargetMode="Externa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hyperlink" Target="../../../Laptop%20Data%20D%20drive/My%20Folder/Hitesh%20KPMG/Business%20Development/ENR/Local%20Settings/Hitesh%20KPMG/Clients/ONGC/Execution/Presentations/Deliverables/ERM/Acquisition%20and%20Exploration.xls" TargetMode="External"/><Relationship Id="rId5" Type="http://schemas.openxmlformats.org/officeDocument/2006/relationships/hyperlink" Target="../../../Laptop%20Data%20D%20drive/My%20Folder/Hitesh%20KPMG/Business%20Development/ENR/Local%20Settings/Hitesh%20KPMG/Clients/ONGC/Execution/Presentations/Final%20Set%2002.08.08%20Presentation/ONGC/Deliverables/ERM/Acquisition%20and%20Exploration.xls" TargetMode="External"/><Relationship Id="rId4" Type="http://schemas.openxmlformats.org/officeDocument/2006/relationships/hyperlink" Target="../../../Laptop%20Data%20D%20drive/My%20Folder/Hitesh%20KPMG/Business%20Development/ENR/Local%20Settings/Hitesh%20KPMG/Clients/ONGC/Execution/Presentations/Final%20Set%2002.08.08%20Presentation/ONGC/Deliverables/ERM/ONGC%20Risk%20Appetite.pp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eu001-sp.shell.com/sites/AAAAA1259/Investment%20Declaration%20FY%202021-22/overview.aspx" TargetMode="External"/><Relationship Id="rId2" Type="http://schemas.openxmlformats.org/officeDocument/2006/relationships/hyperlink" Target="https://eu001-sp.shell.com/sites/AAAAA1259/Selection%20of%20Tax%20regime%20for%20F.Y.%202021-22/overview.aspx" TargetMode="External"/><Relationship Id="rId1" Type="http://schemas.openxmlformats.org/officeDocument/2006/relationships/slideLayout" Target="../slideLayouts/slideLayout5.xml"/><Relationship Id="rId6" Type="http://schemas.openxmlformats.org/officeDocument/2006/relationships/hyperlink" Target="https://a100.sharing.shell.com/sites/AMS000243/PublicDocuments/Forms/AllItems.aspx" TargetMode="External"/><Relationship Id="rId5" Type="http://schemas.openxmlformats.org/officeDocument/2006/relationships/hyperlink" Target="https://eu001-sp.shell.com/sites/AAAAA1259/Self%20declaration%20Education%20loan%20FY%202021-22/overview.aspx" TargetMode="External"/><Relationship Id="rId4" Type="http://schemas.openxmlformats.org/officeDocument/2006/relationships/hyperlink" Target="https://shellhronline.force.com/HROnlineEC/s/my-details-and-reques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p:cNvSpPr>
            <a:spLocks noGrp="1"/>
          </p:cNvSpPr>
          <p:nvPr>
            <p:ph type="body" sz="quarter" idx="10"/>
          </p:nvPr>
        </p:nvSpPr>
        <p:spPr/>
        <p:txBody>
          <a:bodyPr/>
          <a:lstStyle/>
          <a:p>
            <a:r>
              <a:rPr lang="en-GB" sz="1800" dirty="0"/>
              <a:t>India Payroll Team</a:t>
            </a:r>
          </a:p>
        </p:txBody>
      </p:sp>
      <p:sp>
        <p:nvSpPr>
          <p:cNvPr id="4" name="Slide Number Placeholder 3"/>
          <p:cNvSpPr>
            <a:spLocks noGrp="1"/>
          </p:cNvSpPr>
          <p:nvPr>
            <p:ph type="sldNum" sz="quarter" idx="4"/>
          </p:nvPr>
        </p:nvSpPr>
        <p:spPr/>
        <p:txBody>
          <a:bodyPr/>
          <a:lstStyle/>
          <a:p>
            <a:fld id="{D32BAE6A-B452-4007-8177-56DD051636F9}" type="slidenum">
              <a:rPr lang="en-GB" smtClean="0"/>
              <a:pPr/>
              <a:t>1</a:t>
            </a:fld>
            <a:endParaRPr lang="en-GB" dirty="0"/>
          </a:p>
        </p:txBody>
      </p:sp>
      <p:sp>
        <p:nvSpPr>
          <p:cNvPr id="2" name="Footer Placeholder 1"/>
          <p:cNvSpPr>
            <a:spLocks noGrp="1"/>
          </p:cNvSpPr>
          <p:nvPr>
            <p:ph type="ftr" sz="quarter" idx="3"/>
          </p:nvPr>
        </p:nvSpPr>
        <p:spPr/>
        <p:txBody>
          <a:bodyPr/>
          <a:lstStyle/>
          <a:p>
            <a:pPr>
              <a:defRPr/>
            </a:pPr>
            <a:r>
              <a:rPr lang="en-GB" dirty="0"/>
              <a:t>Footer </a:t>
            </a:r>
          </a:p>
        </p:txBody>
      </p:sp>
      <p:sp>
        <p:nvSpPr>
          <p:cNvPr id="7" name="Title 21"/>
          <p:cNvSpPr txBox="1">
            <a:spLocks/>
          </p:cNvSpPr>
          <p:nvPr/>
        </p:nvSpPr>
        <p:spPr bwMode="auto">
          <a:xfrm>
            <a:off x="3352800" y="838200"/>
            <a:ext cx="5670550" cy="91900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10000"/>
              </a:lnSpc>
              <a:spcBef>
                <a:spcPct val="0"/>
              </a:spcBef>
              <a:buNone/>
              <a:defRPr sz="2800" b="0" kern="1200" cap="none" spc="0" baseline="0">
                <a:solidFill>
                  <a:schemeClr val="tx1"/>
                </a:solidFill>
                <a:latin typeface="+mj-lt"/>
                <a:ea typeface="+mj-ea"/>
                <a:cs typeface="Arial" pitchFamily="34" charset="0"/>
              </a:defRPr>
            </a:lvl1pPr>
          </a:lstStyle>
          <a:p>
            <a:pPr algn="ctr"/>
            <a:r>
              <a:rPr lang="en-US" dirty="0">
                <a:solidFill>
                  <a:schemeClr val="accent5">
                    <a:lumMod val="50000"/>
                  </a:schemeClr>
                </a:solidFill>
                <a:latin typeface="Georgia" pitchFamily="18" charset="0"/>
              </a:rPr>
              <a:t>INDIA PAYROLL </a:t>
            </a:r>
            <a:br>
              <a:rPr lang="en-US" dirty="0"/>
            </a:br>
            <a:endParaRPr lang="en-GB" dirty="0"/>
          </a:p>
        </p:txBody>
      </p:sp>
      <p:pic>
        <p:nvPicPr>
          <p:cNvPr id="6" name="Picture 5"/>
          <p:cNvPicPr>
            <a:picLocks noChangeAspect="1"/>
          </p:cNvPicPr>
          <p:nvPr/>
        </p:nvPicPr>
        <p:blipFill>
          <a:blip r:embed="rId3"/>
          <a:stretch>
            <a:fillRect/>
          </a:stretch>
        </p:blipFill>
        <p:spPr>
          <a:xfrm>
            <a:off x="6977584" y="1905000"/>
            <a:ext cx="4524375" cy="3952875"/>
          </a:xfrm>
          <a:prstGeom prst="rect">
            <a:avLst/>
          </a:prstGeom>
        </p:spPr>
      </p:pic>
      <p:sp>
        <p:nvSpPr>
          <p:cNvPr id="10" name="Text Placeholder 23"/>
          <p:cNvSpPr>
            <a:spLocks noGrp="1"/>
          </p:cNvSpPr>
          <p:nvPr>
            <p:ph type="body" sz="quarter" idx="10"/>
          </p:nvPr>
        </p:nvSpPr>
        <p:spPr>
          <a:xfrm>
            <a:off x="1143000" y="2525400"/>
            <a:ext cx="7810528" cy="216000"/>
          </a:xfrm>
        </p:spPr>
        <p:txBody>
          <a:bodyPr/>
          <a:lstStyle/>
          <a:p>
            <a:r>
              <a:rPr lang="en-US" altLang="en-US" sz="1600" dirty="0"/>
              <a:t>Overview of Payroll in India</a:t>
            </a:r>
            <a:endParaRPr lang="en-GB" sz="1600" dirty="0"/>
          </a:p>
        </p:txBody>
      </p:sp>
    </p:spTree>
    <p:extLst>
      <p:ext uri="{BB962C8B-B14F-4D97-AF65-F5344CB8AC3E}">
        <p14:creationId xmlns:p14="http://schemas.microsoft.com/office/powerpoint/2010/main" val="415226900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32BAE6A-B452-4007-8177-56DD051636F9}" type="slidenum">
              <a:rPr lang="en-GB" smtClean="0"/>
              <a:pPr/>
              <a:t>10</a:t>
            </a:fld>
            <a:endParaRPr lang="en-GB" dirty="0"/>
          </a:p>
        </p:txBody>
      </p:sp>
      <p:sp>
        <p:nvSpPr>
          <p:cNvPr id="6" name="Footer Placeholder 5"/>
          <p:cNvSpPr>
            <a:spLocks noGrp="1"/>
          </p:cNvSpPr>
          <p:nvPr>
            <p:ph type="ftr" sz="quarter" idx="3"/>
          </p:nvPr>
        </p:nvSpPr>
        <p:spPr/>
        <p:txBody>
          <a:bodyPr/>
          <a:lstStyle/>
          <a:p>
            <a:pPr>
              <a:defRPr/>
            </a:pPr>
            <a:r>
              <a:rPr lang="en-GB"/>
              <a:t>Footer </a:t>
            </a:r>
            <a:endParaRPr lang="en-GB" dirty="0"/>
          </a:p>
        </p:txBody>
      </p:sp>
      <p:sp>
        <p:nvSpPr>
          <p:cNvPr id="11" name="Title 1"/>
          <p:cNvSpPr>
            <a:spLocks noGrp="1"/>
          </p:cNvSpPr>
          <p:nvPr>
            <p:ph type="title"/>
          </p:nvPr>
        </p:nvSpPr>
        <p:spPr>
          <a:xfrm>
            <a:off x="496955" y="129998"/>
            <a:ext cx="7920360" cy="577552"/>
          </a:xfrm>
        </p:spPr>
        <p:txBody>
          <a:bodyPr/>
          <a:lstStyle/>
          <a:p>
            <a:r>
              <a:rPr lang="en-US" i="1" dirty="0">
                <a:solidFill>
                  <a:srgbClr val="0C2D83"/>
                </a:solidFill>
              </a:rPr>
              <a:t>How to calculate Tax ( New Regime)</a:t>
            </a:r>
          </a:p>
        </p:txBody>
      </p:sp>
      <p:sp>
        <p:nvSpPr>
          <p:cNvPr id="12" name="Rectangle 3"/>
          <p:cNvSpPr>
            <a:spLocks noChangeArrowheads="1"/>
          </p:cNvSpPr>
          <p:nvPr/>
        </p:nvSpPr>
        <p:spPr bwMode="auto">
          <a:xfrm>
            <a:off x="533400" y="882352"/>
            <a:ext cx="9800177" cy="5061248"/>
          </a:xfrm>
          <a:prstGeom prst="rect">
            <a:avLst/>
          </a:prstGeom>
          <a:noFill/>
          <a:ln w="9525">
            <a:solidFill>
              <a:schemeClr val="accent1">
                <a:alpha val="82000"/>
              </a:schemeClr>
            </a:solidFill>
            <a:miter lim="800000"/>
            <a:headEnd/>
            <a:tailEnd/>
          </a:ln>
        </p:spPr>
        <p:txBody>
          <a:bodyPr anchor="ctr"/>
          <a:lstStyle/>
          <a:p>
            <a:pPr algn="l"/>
            <a:r>
              <a:rPr lang="en-US" sz="1800" dirty="0">
                <a:latin typeface="Futura Bold" pitchFamily="2" charset="0"/>
              </a:rPr>
              <a:t>        </a:t>
            </a:r>
            <a:br>
              <a:rPr lang="en-US" sz="1400" b="1" dirty="0">
                <a:latin typeface="Futura Medium" panose="00000400000000000000" pitchFamily="2" charset="0"/>
              </a:rPr>
            </a:br>
            <a:endParaRPr lang="en-US" sz="1400" b="1" dirty="0">
              <a:latin typeface="Futura Medium" panose="00000400000000000000" pitchFamily="2" charset="0"/>
            </a:endParaRPr>
          </a:p>
          <a:p>
            <a:pPr algn="l"/>
            <a:endParaRPr lang="en-US" sz="1400" b="1" dirty="0">
              <a:latin typeface="Futura Medium" panose="00000400000000000000" pitchFamily="2" charset="0"/>
            </a:endParaRPr>
          </a:p>
          <a:p>
            <a:pPr algn="l"/>
            <a:endParaRPr lang="en-US" sz="1400" b="1" dirty="0">
              <a:latin typeface="Futura Medium" panose="00000400000000000000" pitchFamily="2" charset="0"/>
            </a:endParaRPr>
          </a:p>
          <a:p>
            <a:pPr algn="l"/>
            <a:endParaRPr lang="en-US" sz="1400" b="1" dirty="0">
              <a:latin typeface="Futura Medium" panose="00000400000000000000" pitchFamily="2" charset="0"/>
            </a:endParaRPr>
          </a:p>
          <a:p>
            <a:pPr algn="l"/>
            <a:endParaRPr lang="en-US" sz="1400" b="1" dirty="0">
              <a:latin typeface="Futura Medium" panose="00000400000000000000" pitchFamily="2" charset="0"/>
            </a:endParaRPr>
          </a:p>
          <a:p>
            <a:pPr algn="l"/>
            <a:endParaRPr lang="en-US" sz="1400" b="1" dirty="0">
              <a:latin typeface="Futura Medium" panose="00000400000000000000" pitchFamily="2" charset="0"/>
            </a:endParaRPr>
          </a:p>
          <a:p>
            <a:pPr algn="l"/>
            <a:endParaRPr lang="en-US" sz="1400" b="1" dirty="0">
              <a:latin typeface="Futura Medium" panose="00000400000000000000" pitchFamily="2" charset="0"/>
            </a:endParaRPr>
          </a:p>
          <a:p>
            <a:pPr marL="285750" indent="-285750">
              <a:buFont typeface="Arial" panose="020B0604020202020204" pitchFamily="34" charset="0"/>
              <a:buChar char="•"/>
            </a:pPr>
            <a:endParaRPr lang="en-US" sz="1400" dirty="0">
              <a:solidFill>
                <a:schemeClr val="accent3"/>
              </a:solidFill>
              <a:latin typeface="Futura Bold" pitchFamily="2" charset="0"/>
            </a:endParaRPr>
          </a:p>
          <a:p>
            <a:pPr marL="285750" indent="-285750">
              <a:buFont typeface="Arial" panose="020B0604020202020204" pitchFamily="34" charset="0"/>
              <a:buChar char="•"/>
            </a:pPr>
            <a:endParaRPr lang="en-US" sz="1400" dirty="0">
              <a:solidFill>
                <a:schemeClr val="accent3"/>
              </a:solidFill>
              <a:latin typeface="Futura Bold" pitchFamily="2" charset="0"/>
            </a:endParaRPr>
          </a:p>
          <a:p>
            <a:pPr marL="285750" indent="-285750">
              <a:buFont typeface="Arial" panose="020B0604020202020204" pitchFamily="34" charset="0"/>
              <a:buChar char="•"/>
            </a:pPr>
            <a:endParaRPr lang="en-US" sz="1200" dirty="0">
              <a:solidFill>
                <a:schemeClr val="accent3"/>
              </a:solidFill>
              <a:latin typeface="Futura Bold" pitchFamily="2" charset="0"/>
            </a:endParaRPr>
          </a:p>
          <a:p>
            <a:pPr marL="285750" indent="-285750">
              <a:buFont typeface="Arial" panose="020B0604020202020204" pitchFamily="34" charset="0"/>
              <a:buChar char="•"/>
            </a:pPr>
            <a:endParaRPr lang="en-US" sz="1200" dirty="0">
              <a:solidFill>
                <a:schemeClr val="accent3"/>
              </a:solidFill>
              <a:latin typeface="Futura Bold" pitchFamily="2" charset="0"/>
            </a:endParaRPr>
          </a:p>
          <a:p>
            <a:pPr marL="285750" indent="-285750">
              <a:buFont typeface="Arial" panose="020B0604020202020204" pitchFamily="34" charset="0"/>
              <a:buChar char="•"/>
            </a:pPr>
            <a:r>
              <a:rPr lang="en-US" sz="1200" dirty="0">
                <a:solidFill>
                  <a:schemeClr val="accent3"/>
                </a:solidFill>
                <a:latin typeface="Futura Bold" pitchFamily="2" charset="0"/>
              </a:rPr>
              <a:t>Surcharge @ 10% is applicable for Income above INR 50 Lakhs</a:t>
            </a:r>
          </a:p>
          <a:p>
            <a:pPr algn="l"/>
            <a:endParaRPr lang="en-US" sz="1200" dirty="0">
              <a:solidFill>
                <a:schemeClr val="accent3"/>
              </a:solidFill>
              <a:latin typeface="Futura Bold" pitchFamily="2" charset="0"/>
            </a:endParaRPr>
          </a:p>
          <a:p>
            <a:pPr marL="285750" indent="-285750" algn="l">
              <a:buFont typeface="Arial" panose="020B0604020202020204" pitchFamily="34" charset="0"/>
              <a:buChar char="•"/>
            </a:pPr>
            <a:r>
              <a:rPr lang="en-US" sz="1200" dirty="0">
                <a:solidFill>
                  <a:schemeClr val="accent3"/>
                </a:solidFill>
                <a:latin typeface="Futura Bold" pitchFamily="2" charset="0"/>
              </a:rPr>
              <a:t>Surcharge @ 15% is applicable for Income above 1 Crore and below 3 Crores</a:t>
            </a:r>
          </a:p>
          <a:p>
            <a:pPr marL="285750" indent="-285750" algn="l">
              <a:buFont typeface="Arial" panose="020B0604020202020204" pitchFamily="34" charset="0"/>
              <a:buChar char="•"/>
            </a:pPr>
            <a:endParaRPr lang="en-US" sz="1200" dirty="0">
              <a:solidFill>
                <a:schemeClr val="accent3"/>
              </a:solidFill>
              <a:latin typeface="Futura Bold" pitchFamily="2" charset="0"/>
            </a:endParaRPr>
          </a:p>
          <a:p>
            <a:pPr marL="285750" indent="-285750" algn="l">
              <a:buFont typeface="Arial" panose="020B0604020202020204" pitchFamily="34" charset="0"/>
              <a:buChar char="•"/>
            </a:pPr>
            <a:r>
              <a:rPr lang="en-US" sz="1200" dirty="0">
                <a:solidFill>
                  <a:schemeClr val="accent3"/>
                </a:solidFill>
                <a:latin typeface="Futura Bold" pitchFamily="2" charset="0"/>
              </a:rPr>
              <a:t>Surcharge @ 25% is applicable for Income above 3 Crores and below 5 Crores</a:t>
            </a:r>
          </a:p>
          <a:p>
            <a:pPr marL="285750" indent="-285750" algn="l">
              <a:buFont typeface="Arial" panose="020B0604020202020204" pitchFamily="34" charset="0"/>
              <a:buChar char="•"/>
            </a:pPr>
            <a:endParaRPr lang="en-US" sz="1200" dirty="0">
              <a:solidFill>
                <a:schemeClr val="accent3"/>
              </a:solidFill>
              <a:latin typeface="Futura Bold" pitchFamily="2" charset="0"/>
            </a:endParaRPr>
          </a:p>
          <a:p>
            <a:pPr marL="285750" indent="-285750" algn="l">
              <a:buFont typeface="Arial" panose="020B0604020202020204" pitchFamily="34" charset="0"/>
              <a:buChar char="•"/>
            </a:pPr>
            <a:r>
              <a:rPr lang="en-US" sz="1200" dirty="0">
                <a:solidFill>
                  <a:schemeClr val="accent3"/>
                </a:solidFill>
                <a:latin typeface="Futura Bold" pitchFamily="2" charset="0"/>
              </a:rPr>
              <a:t>Surcharge @ 37% is applicable for Income above 5 Crores</a:t>
            </a:r>
          </a:p>
          <a:p>
            <a:pPr algn="l"/>
            <a:endParaRPr lang="en-US" sz="1400" dirty="0">
              <a:solidFill>
                <a:schemeClr val="accent3"/>
              </a:solidFill>
              <a:latin typeface="Futura Bold" pitchFamily="2" charset="0"/>
            </a:endParaRPr>
          </a:p>
          <a:p>
            <a:pPr marL="285750" indent="-285750" algn="l">
              <a:buFont typeface="Arial" panose="020B0604020202020204" pitchFamily="34" charset="0"/>
              <a:buChar char="•"/>
            </a:pPr>
            <a:r>
              <a:rPr lang="en-US" sz="1200" dirty="0">
                <a:solidFill>
                  <a:schemeClr val="accent3"/>
                </a:solidFill>
                <a:latin typeface="Futura Bold" pitchFamily="2" charset="0"/>
              </a:rPr>
              <a:t>Rebate u/s 87 is available up to Rs.12,500 if the taxable income is less than INR 5 Lacs</a:t>
            </a:r>
          </a:p>
          <a:p>
            <a:pPr marL="285750" indent="-285750" algn="l">
              <a:buFont typeface="Arial" panose="020B0604020202020204" pitchFamily="34" charset="0"/>
              <a:buChar char="•"/>
            </a:pPr>
            <a:endParaRPr lang="en-US" sz="1200" dirty="0">
              <a:solidFill>
                <a:schemeClr val="accent3"/>
              </a:solidFill>
              <a:latin typeface="Futura Bold" pitchFamily="2" charset="0"/>
            </a:endParaRPr>
          </a:p>
          <a:p>
            <a:pPr marL="285750" indent="-285750" eaLnBrk="0" hangingPunct="0">
              <a:buClr>
                <a:schemeClr val="accent3"/>
              </a:buClr>
              <a:buSzPct val="80000"/>
              <a:buFont typeface="Arial" panose="020B0604020202020204" pitchFamily="34" charset="0"/>
              <a:buChar char="•"/>
            </a:pPr>
            <a:r>
              <a:rPr lang="en-US" sz="1200" dirty="0">
                <a:solidFill>
                  <a:schemeClr val="accent3"/>
                </a:solidFill>
                <a:latin typeface="Futura Bold" pitchFamily="2" charset="0"/>
              </a:rPr>
              <a:t>In case of Senior Citizens (Age =&gt;60 &lt;80 years), tax is Nil for income up to 3,00,000 and for Very Senior Citizen (Age =&gt;80 years), tax is Nil for income up to 5,00,000.</a:t>
            </a:r>
          </a:p>
          <a:p>
            <a:pPr marL="285750" indent="-285750" algn="l">
              <a:buFont typeface="Arial" panose="020B0604020202020204" pitchFamily="34" charset="0"/>
              <a:buChar char="•"/>
            </a:pPr>
            <a:endParaRPr lang="en-US" sz="1400" dirty="0">
              <a:solidFill>
                <a:schemeClr val="accent3"/>
              </a:solidFill>
              <a:latin typeface="Futura Bold" pitchFamily="2" charset="0"/>
            </a:endParaRPr>
          </a:p>
        </p:txBody>
      </p:sp>
      <p:graphicFrame>
        <p:nvGraphicFramePr>
          <p:cNvPr id="3" name="Table 2">
            <a:extLst>
              <a:ext uri="{FF2B5EF4-FFF2-40B4-BE49-F238E27FC236}">
                <a16:creationId xmlns:a16="http://schemas.microsoft.com/office/drawing/2014/main" id="{6D4BBB0B-7742-4091-A567-E75ACF120449}"/>
              </a:ext>
            </a:extLst>
          </p:cNvPr>
          <p:cNvGraphicFramePr>
            <a:graphicFrameLocks noGrp="1"/>
          </p:cNvGraphicFramePr>
          <p:nvPr>
            <p:extLst>
              <p:ext uri="{D42A27DB-BD31-4B8C-83A1-F6EECF244321}">
                <p14:modId xmlns:p14="http://schemas.microsoft.com/office/powerpoint/2010/main" val="4128473511"/>
              </p:ext>
            </p:extLst>
          </p:nvPr>
        </p:nvGraphicFramePr>
        <p:xfrm>
          <a:off x="571501" y="882352"/>
          <a:ext cx="8191501" cy="2499360"/>
        </p:xfrm>
        <a:graphic>
          <a:graphicData uri="http://schemas.openxmlformats.org/drawingml/2006/table">
            <a:tbl>
              <a:tblPr firstRow="1" bandRow="1">
                <a:tableStyleId>{5C22544A-7EE6-4342-B048-85BDC9FD1C3A}</a:tableStyleId>
              </a:tblPr>
              <a:tblGrid>
                <a:gridCol w="3140076">
                  <a:extLst>
                    <a:ext uri="{9D8B030D-6E8A-4147-A177-3AD203B41FA5}">
                      <a16:colId xmlns:a16="http://schemas.microsoft.com/office/drawing/2014/main" val="3696025371"/>
                    </a:ext>
                  </a:extLst>
                </a:gridCol>
                <a:gridCol w="2457450">
                  <a:extLst>
                    <a:ext uri="{9D8B030D-6E8A-4147-A177-3AD203B41FA5}">
                      <a16:colId xmlns:a16="http://schemas.microsoft.com/office/drawing/2014/main" val="2114743111"/>
                    </a:ext>
                  </a:extLst>
                </a:gridCol>
                <a:gridCol w="2593975">
                  <a:extLst>
                    <a:ext uri="{9D8B030D-6E8A-4147-A177-3AD203B41FA5}">
                      <a16:colId xmlns:a16="http://schemas.microsoft.com/office/drawing/2014/main" val="534960716"/>
                    </a:ext>
                  </a:extLst>
                </a:gridCol>
              </a:tblGrid>
              <a:tr h="581028">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3C88"/>
                          </a:solidFill>
                          <a:effectLst/>
                          <a:uLnTx/>
                          <a:uFillTx/>
                          <a:latin typeface="Futura Bold" pitchFamily="2" charset="0"/>
                          <a:ea typeface="+mn-ea"/>
                          <a:cs typeface="+mn-cs"/>
                        </a:rPr>
                        <a:t>Income</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lang="en-US" sz="1100" dirty="0">
                          <a:solidFill>
                            <a:schemeClr val="accent3"/>
                          </a:solidFill>
                          <a:latin typeface="Futura Bold" pitchFamily="2" charset="0"/>
                        </a:rPr>
                        <a:t>(amount in Lacs)</a:t>
                      </a:r>
                      <a:endParaRPr lang="en-US" sz="1100" dirty="0"/>
                    </a:p>
                    <a:p>
                      <a:pPr algn="ctr"/>
                      <a:endParaRPr lang="en-US" sz="1100" dirty="0"/>
                    </a:p>
                  </a:txBody>
                  <a:tcPr/>
                </a:tc>
                <a:tc>
                  <a:txBody>
                    <a:bodyPr/>
                    <a:lstStyle/>
                    <a:p>
                      <a:pPr algn="ctr"/>
                      <a:r>
                        <a:rPr kumimoji="0" lang="en-US" sz="1600" b="1" i="0" u="none" strike="noStrike" kern="1200" cap="none" spc="0" normalizeH="0" baseline="0" dirty="0">
                          <a:ln>
                            <a:noFill/>
                          </a:ln>
                          <a:solidFill>
                            <a:srgbClr val="003C88"/>
                          </a:solidFill>
                          <a:effectLst/>
                          <a:uLnTx/>
                          <a:uFillTx/>
                          <a:latin typeface="Futura Bold" pitchFamily="2" charset="0"/>
                          <a:ea typeface="+mn-ea"/>
                          <a:cs typeface="+mn-cs"/>
                        </a:rPr>
                        <a:t>Tax Rate</a:t>
                      </a:r>
                    </a:p>
                  </a:txBody>
                  <a:tcPr/>
                </a:tc>
                <a:tc>
                  <a:txBody>
                    <a:bodyPr/>
                    <a:lstStyle/>
                    <a:p>
                      <a:pPr marL="0" algn="ctr" defTabSz="1219170" rtl="0" eaLnBrk="1" latinLnBrk="0" hangingPunct="1"/>
                      <a:r>
                        <a:rPr kumimoji="0" lang="en-US" sz="1600" b="1" i="0" u="none" strike="noStrike" kern="1200" cap="none" spc="0" normalizeH="0" baseline="0" dirty="0" err="1">
                          <a:ln>
                            <a:noFill/>
                          </a:ln>
                          <a:solidFill>
                            <a:srgbClr val="003C88"/>
                          </a:solidFill>
                          <a:effectLst/>
                          <a:uLnTx/>
                          <a:uFillTx/>
                          <a:latin typeface="Futura Bold" pitchFamily="2" charset="0"/>
                          <a:ea typeface="+mn-ea"/>
                          <a:cs typeface="+mn-cs"/>
                        </a:rPr>
                        <a:t>Cess</a:t>
                      </a:r>
                      <a:endParaRPr kumimoji="0" lang="en-US" sz="1600" b="1" i="0" u="none" strike="noStrike" kern="1200" cap="none" spc="0" normalizeH="0" baseline="0" dirty="0">
                        <a:ln>
                          <a:noFill/>
                        </a:ln>
                        <a:solidFill>
                          <a:srgbClr val="003C88"/>
                        </a:solidFill>
                        <a:effectLst/>
                        <a:uLnTx/>
                        <a:uFillTx/>
                        <a:latin typeface="Futura Bold" pitchFamily="2" charset="0"/>
                        <a:ea typeface="+mn-ea"/>
                        <a:cs typeface="+mn-cs"/>
                      </a:endParaRPr>
                    </a:p>
                  </a:txBody>
                  <a:tcPr/>
                </a:tc>
                <a:extLst>
                  <a:ext uri="{0D108BD9-81ED-4DB2-BD59-A6C34878D82A}">
                    <a16:rowId xmlns:a16="http://schemas.microsoft.com/office/drawing/2014/main" val="1137069865"/>
                  </a:ext>
                </a:extLst>
              </a:tr>
              <a:tr h="264103">
                <a:tc>
                  <a:txBody>
                    <a:bodyPr/>
                    <a:lstStyle/>
                    <a:p>
                      <a:pPr algn="ctr"/>
                      <a:r>
                        <a:rPr lang="en-US" sz="1400" dirty="0"/>
                        <a:t>Up to 5</a:t>
                      </a:r>
                    </a:p>
                  </a:txBody>
                  <a:tcPr/>
                </a:tc>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1941045535"/>
                  </a:ext>
                </a:extLst>
              </a:tr>
              <a:tr h="264103">
                <a:tc>
                  <a:txBody>
                    <a:bodyPr/>
                    <a:lstStyle/>
                    <a:p>
                      <a:pPr algn="ctr"/>
                      <a:r>
                        <a:rPr lang="en-US" sz="1400" dirty="0"/>
                        <a:t>5.00 to 7.50</a:t>
                      </a:r>
                    </a:p>
                  </a:txBody>
                  <a:tcPr/>
                </a:tc>
                <a:tc>
                  <a:txBody>
                    <a:bodyPr/>
                    <a:lstStyle/>
                    <a:p>
                      <a:pPr algn="ctr"/>
                      <a:r>
                        <a:rPr lang="en-US" sz="1400" dirty="0"/>
                        <a:t>10%</a:t>
                      </a:r>
                    </a:p>
                  </a:txBody>
                  <a:tcPr/>
                </a:tc>
                <a:tc>
                  <a:txBody>
                    <a:bodyPr/>
                    <a:lstStyle/>
                    <a:p>
                      <a:pPr algn="ctr"/>
                      <a:r>
                        <a:rPr lang="en-US" sz="1400" dirty="0"/>
                        <a:t>4%</a:t>
                      </a:r>
                    </a:p>
                  </a:txBody>
                  <a:tcPr/>
                </a:tc>
                <a:extLst>
                  <a:ext uri="{0D108BD9-81ED-4DB2-BD59-A6C34878D82A}">
                    <a16:rowId xmlns:a16="http://schemas.microsoft.com/office/drawing/2014/main" val="3126990947"/>
                  </a:ext>
                </a:extLst>
              </a:tr>
              <a:tr h="264103">
                <a:tc>
                  <a:txBody>
                    <a:bodyPr/>
                    <a:lstStyle/>
                    <a:p>
                      <a:pPr algn="ctr"/>
                      <a:r>
                        <a:rPr lang="en-US" sz="1400" dirty="0"/>
                        <a:t>7.5 to 10</a:t>
                      </a:r>
                    </a:p>
                  </a:txBody>
                  <a:tcPr/>
                </a:tc>
                <a:tc>
                  <a:txBody>
                    <a:bodyPr/>
                    <a:lstStyle/>
                    <a:p>
                      <a:pPr algn="ctr"/>
                      <a:r>
                        <a:rPr lang="en-US" sz="1400" dirty="0"/>
                        <a:t>15%</a:t>
                      </a:r>
                    </a:p>
                  </a:txBody>
                  <a:tcPr/>
                </a:tc>
                <a:tc>
                  <a:txBody>
                    <a:bodyPr/>
                    <a:lstStyle/>
                    <a:p>
                      <a:pPr algn="ctr"/>
                      <a:r>
                        <a:rPr lang="en-US" sz="1400" dirty="0"/>
                        <a:t>4%</a:t>
                      </a:r>
                    </a:p>
                  </a:txBody>
                  <a:tcPr/>
                </a:tc>
                <a:extLst>
                  <a:ext uri="{0D108BD9-81ED-4DB2-BD59-A6C34878D82A}">
                    <a16:rowId xmlns:a16="http://schemas.microsoft.com/office/drawing/2014/main" val="4195207874"/>
                  </a:ext>
                </a:extLst>
              </a:tr>
              <a:tr h="264103">
                <a:tc>
                  <a:txBody>
                    <a:bodyPr/>
                    <a:lstStyle/>
                    <a:p>
                      <a:pPr algn="ctr"/>
                      <a:r>
                        <a:rPr lang="en-US" sz="1400" dirty="0"/>
                        <a:t>10 to 12.5</a:t>
                      </a:r>
                    </a:p>
                  </a:txBody>
                  <a:tcPr/>
                </a:tc>
                <a:tc>
                  <a:txBody>
                    <a:bodyPr/>
                    <a:lstStyle/>
                    <a:p>
                      <a:pPr algn="ctr"/>
                      <a:r>
                        <a:rPr lang="en-US" sz="1400" dirty="0"/>
                        <a:t>20%</a:t>
                      </a:r>
                    </a:p>
                  </a:txBody>
                  <a:tcPr/>
                </a:tc>
                <a:tc>
                  <a:txBody>
                    <a:bodyPr/>
                    <a:lstStyle/>
                    <a:p>
                      <a:pPr algn="ctr"/>
                      <a:r>
                        <a:rPr lang="en-US" sz="1400" dirty="0"/>
                        <a:t>4%</a:t>
                      </a:r>
                    </a:p>
                  </a:txBody>
                  <a:tcPr/>
                </a:tc>
                <a:extLst>
                  <a:ext uri="{0D108BD9-81ED-4DB2-BD59-A6C34878D82A}">
                    <a16:rowId xmlns:a16="http://schemas.microsoft.com/office/drawing/2014/main" val="3827618601"/>
                  </a:ext>
                </a:extLst>
              </a:tr>
              <a:tr h="264103">
                <a:tc>
                  <a:txBody>
                    <a:bodyPr/>
                    <a:lstStyle/>
                    <a:p>
                      <a:pPr algn="ctr"/>
                      <a:r>
                        <a:rPr lang="en-US" sz="1400" dirty="0"/>
                        <a:t>12.5 to 15</a:t>
                      </a:r>
                    </a:p>
                  </a:txBody>
                  <a:tcPr/>
                </a:tc>
                <a:tc>
                  <a:txBody>
                    <a:bodyPr/>
                    <a:lstStyle/>
                    <a:p>
                      <a:pPr algn="ctr"/>
                      <a:r>
                        <a:rPr lang="en-US" sz="1400" dirty="0"/>
                        <a:t>25%</a:t>
                      </a:r>
                    </a:p>
                  </a:txBody>
                  <a:tcPr/>
                </a:tc>
                <a:tc>
                  <a:txBody>
                    <a:bodyPr/>
                    <a:lstStyle/>
                    <a:p>
                      <a:pPr algn="ctr"/>
                      <a:r>
                        <a:rPr lang="en-US" sz="1400" dirty="0"/>
                        <a:t>4%</a:t>
                      </a:r>
                    </a:p>
                  </a:txBody>
                  <a:tcPr/>
                </a:tc>
                <a:extLst>
                  <a:ext uri="{0D108BD9-81ED-4DB2-BD59-A6C34878D82A}">
                    <a16:rowId xmlns:a16="http://schemas.microsoft.com/office/drawing/2014/main" val="279191870"/>
                  </a:ext>
                </a:extLst>
              </a:tr>
              <a:tr h="264103">
                <a:tc>
                  <a:txBody>
                    <a:bodyPr/>
                    <a:lstStyle/>
                    <a:p>
                      <a:pPr algn="ctr"/>
                      <a:r>
                        <a:rPr lang="en-US" sz="1400" dirty="0"/>
                        <a:t>15 and Above</a:t>
                      </a:r>
                    </a:p>
                  </a:txBody>
                  <a:tcPr/>
                </a:tc>
                <a:tc>
                  <a:txBody>
                    <a:bodyPr/>
                    <a:lstStyle/>
                    <a:p>
                      <a:pPr algn="ctr"/>
                      <a:r>
                        <a:rPr lang="en-US" sz="1400" dirty="0"/>
                        <a:t>30%</a:t>
                      </a:r>
                    </a:p>
                  </a:txBody>
                  <a:tcPr/>
                </a:tc>
                <a:tc>
                  <a:txBody>
                    <a:bodyPr/>
                    <a:lstStyle/>
                    <a:p>
                      <a:pPr algn="ctr"/>
                      <a:r>
                        <a:rPr lang="en-US" sz="1400" dirty="0"/>
                        <a:t>4%</a:t>
                      </a:r>
                    </a:p>
                  </a:txBody>
                  <a:tcPr/>
                </a:tc>
                <a:extLst>
                  <a:ext uri="{0D108BD9-81ED-4DB2-BD59-A6C34878D82A}">
                    <a16:rowId xmlns:a16="http://schemas.microsoft.com/office/drawing/2014/main" val="1519554900"/>
                  </a:ext>
                </a:extLst>
              </a:tr>
            </a:tbl>
          </a:graphicData>
        </a:graphic>
      </p:graphicFrame>
    </p:spTree>
    <p:extLst>
      <p:ext uri="{BB962C8B-B14F-4D97-AF65-F5344CB8AC3E}">
        <p14:creationId xmlns:p14="http://schemas.microsoft.com/office/powerpoint/2010/main" val="142955092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62E57E-9FF8-4D28-A564-270D723A5817}"/>
              </a:ext>
            </a:extLst>
          </p:cNvPr>
          <p:cNvSpPr>
            <a:spLocks noGrp="1"/>
          </p:cNvSpPr>
          <p:nvPr>
            <p:ph type="sldNum" sz="quarter" idx="4"/>
          </p:nvPr>
        </p:nvSpPr>
        <p:spPr/>
        <p:txBody>
          <a:bodyPr/>
          <a:lstStyle/>
          <a:p>
            <a:fld id="{D32BAE6A-B452-4007-8177-56DD051636F9}" type="slidenum">
              <a:rPr lang="en-GB" smtClean="0"/>
              <a:pPr/>
              <a:t>11</a:t>
            </a:fld>
            <a:endParaRPr lang="en-GB" dirty="0"/>
          </a:p>
        </p:txBody>
      </p:sp>
      <p:sp>
        <p:nvSpPr>
          <p:cNvPr id="6" name="Footer Placeholder 5">
            <a:extLst>
              <a:ext uri="{FF2B5EF4-FFF2-40B4-BE49-F238E27FC236}">
                <a16:creationId xmlns:a16="http://schemas.microsoft.com/office/drawing/2014/main" id="{C3DA8914-070B-4E4E-A5A8-DC36FB145816}"/>
              </a:ext>
            </a:extLst>
          </p:cNvPr>
          <p:cNvSpPr>
            <a:spLocks noGrp="1"/>
          </p:cNvSpPr>
          <p:nvPr>
            <p:ph type="ftr" sz="quarter" idx="3"/>
          </p:nvPr>
        </p:nvSpPr>
        <p:spPr/>
        <p:txBody>
          <a:bodyPr/>
          <a:lstStyle/>
          <a:p>
            <a:pPr>
              <a:defRPr/>
            </a:pPr>
            <a:r>
              <a:rPr lang="en-GB"/>
              <a:t>Footer </a:t>
            </a:r>
            <a:endParaRPr lang="en-GB" dirty="0"/>
          </a:p>
        </p:txBody>
      </p:sp>
      <p:sp>
        <p:nvSpPr>
          <p:cNvPr id="7" name="Rectangle 3">
            <a:extLst>
              <a:ext uri="{FF2B5EF4-FFF2-40B4-BE49-F238E27FC236}">
                <a16:creationId xmlns:a16="http://schemas.microsoft.com/office/drawing/2014/main" id="{900EB1EC-48C3-4C99-B3C1-C6EEFEA06F75}"/>
              </a:ext>
            </a:extLst>
          </p:cNvPr>
          <p:cNvSpPr txBox="1">
            <a:spLocks noChangeArrowheads="1"/>
          </p:cNvSpPr>
          <p:nvPr/>
        </p:nvSpPr>
        <p:spPr bwMode="auto">
          <a:xfrm>
            <a:off x="609600" y="876299"/>
            <a:ext cx="10134600" cy="5592899"/>
          </a:xfrm>
          <a:prstGeom prst="rect">
            <a:avLst/>
          </a:prstGeom>
          <a:noFill/>
          <a:ln w="9525" algn="ctr">
            <a:solidFill>
              <a:schemeClr val="accent1">
                <a:alpha val="96000"/>
              </a:schemeClr>
            </a:solid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285750" indent="-285750">
              <a:lnSpc>
                <a:spcPct val="110000"/>
              </a:lnSpc>
              <a:buClr>
                <a:srgbClr val="003C88"/>
              </a:buClr>
              <a:buFont typeface="Wingdings" panose="05000000000000000000" pitchFamily="2" charset="2"/>
              <a:buChar char="§"/>
            </a:pPr>
            <a:endParaRPr lang="en-US" sz="1600" dirty="0"/>
          </a:p>
          <a:p>
            <a:pPr marL="285750" indent="-285750">
              <a:lnSpc>
                <a:spcPct val="110000"/>
              </a:lnSpc>
              <a:buClr>
                <a:srgbClr val="003C88"/>
              </a:buClr>
              <a:buFont typeface="Wingdings" panose="05000000000000000000" pitchFamily="2" charset="2"/>
              <a:buChar char="§"/>
            </a:pPr>
            <a:r>
              <a:rPr lang="en-US" sz="1600" dirty="0"/>
              <a:t>There are 3 Retirement benefits offered to employees on Shell Payroll in India.</a:t>
            </a:r>
          </a:p>
          <a:p>
            <a:pPr marL="285750" indent="-285750">
              <a:lnSpc>
                <a:spcPct val="110000"/>
              </a:lnSpc>
              <a:buClr>
                <a:srgbClr val="003C88"/>
              </a:buClr>
              <a:buFont typeface="Wingdings" panose="05000000000000000000" pitchFamily="2" charset="2"/>
              <a:buChar char="§"/>
            </a:pPr>
            <a:r>
              <a:rPr lang="en-US" sz="1600" dirty="0"/>
              <a:t>The Retiral Trusts are managed by our vendor partner  - DKM.</a:t>
            </a:r>
          </a:p>
          <a:p>
            <a:pPr marL="285750" indent="-285750">
              <a:lnSpc>
                <a:spcPct val="110000"/>
              </a:lnSpc>
              <a:buClr>
                <a:srgbClr val="003C88"/>
              </a:buClr>
              <a:buFont typeface="Wingdings" panose="05000000000000000000" pitchFamily="2" charset="2"/>
              <a:buChar char="§"/>
            </a:pPr>
            <a:r>
              <a:rPr lang="en-US" sz="1600" dirty="0"/>
              <a:t>Employees can access DKM online portal through their secure login and view PF statements, nominations etc.</a:t>
            </a:r>
          </a:p>
          <a:p>
            <a:pPr marL="285750" indent="-285750">
              <a:lnSpc>
                <a:spcPct val="110000"/>
              </a:lnSpc>
              <a:buClr>
                <a:srgbClr val="003C88"/>
              </a:buClr>
              <a:buFont typeface="Wingdings" panose="05000000000000000000" pitchFamily="2" charset="2"/>
              <a:buChar char="§"/>
            </a:pPr>
            <a:r>
              <a:rPr lang="en-US" sz="1600" dirty="0"/>
              <a:t>For all your retiral queries, logon to DKM portal and raise a ticket through the “query module”.</a:t>
            </a:r>
          </a:p>
          <a:p>
            <a:pPr marL="285750" indent="-285750">
              <a:lnSpc>
                <a:spcPct val="110000"/>
              </a:lnSpc>
              <a:buFont typeface="Arial" panose="020B0604020202020204" pitchFamily="34" charset="0"/>
              <a:buChar char="•"/>
            </a:pPr>
            <a:endParaRPr lang="en-US" sz="1800" dirty="0"/>
          </a:p>
          <a:p>
            <a:pPr>
              <a:lnSpc>
                <a:spcPct val="110000"/>
              </a:lnSpc>
            </a:pPr>
            <a:endParaRPr lang="en-US" sz="1800" dirty="0"/>
          </a:p>
        </p:txBody>
      </p:sp>
      <p:sp>
        <p:nvSpPr>
          <p:cNvPr id="8" name="Rectangle 7">
            <a:extLst>
              <a:ext uri="{FF2B5EF4-FFF2-40B4-BE49-F238E27FC236}">
                <a16:creationId xmlns:a16="http://schemas.microsoft.com/office/drawing/2014/main" id="{D41AB5C2-C59E-447D-A333-5C0690E45C95}"/>
              </a:ext>
            </a:extLst>
          </p:cNvPr>
          <p:cNvSpPr/>
          <p:nvPr/>
        </p:nvSpPr>
        <p:spPr>
          <a:xfrm>
            <a:off x="373272" y="76200"/>
            <a:ext cx="6776920" cy="461665"/>
          </a:xfrm>
          <a:prstGeom prst="rect">
            <a:avLst/>
          </a:prstGeom>
        </p:spPr>
        <p:txBody>
          <a:bodyPr wrap="none">
            <a:spAutoFit/>
          </a:bodyPr>
          <a:lstStyle/>
          <a:p>
            <a:r>
              <a:rPr lang="en-US" i="1" dirty="0">
                <a:solidFill>
                  <a:srgbClr val="0C2D83"/>
                </a:solidFill>
                <a:latin typeface="+mj-lt"/>
                <a:ea typeface="+mj-ea"/>
                <a:cs typeface="+mj-cs"/>
              </a:rPr>
              <a:t>Overview of Shell India Retiral Structure</a:t>
            </a:r>
          </a:p>
        </p:txBody>
      </p:sp>
      <p:graphicFrame>
        <p:nvGraphicFramePr>
          <p:cNvPr id="9" name="Diagram 8">
            <a:extLst>
              <a:ext uri="{FF2B5EF4-FFF2-40B4-BE49-F238E27FC236}">
                <a16:creationId xmlns:a16="http://schemas.microsoft.com/office/drawing/2014/main" id="{8A3D1B4A-539D-4C2A-8859-336156402294}"/>
              </a:ext>
            </a:extLst>
          </p:cNvPr>
          <p:cNvGraphicFramePr/>
          <p:nvPr>
            <p:extLst>
              <p:ext uri="{D42A27DB-BD31-4B8C-83A1-F6EECF244321}">
                <p14:modId xmlns:p14="http://schemas.microsoft.com/office/powerpoint/2010/main" val="3999694878"/>
              </p:ext>
            </p:extLst>
          </p:nvPr>
        </p:nvGraphicFramePr>
        <p:xfrm>
          <a:off x="2638128" y="2590800"/>
          <a:ext cx="6124872" cy="3962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Callout 7">
            <a:extLst>
              <a:ext uri="{FF2B5EF4-FFF2-40B4-BE49-F238E27FC236}">
                <a16:creationId xmlns:a16="http://schemas.microsoft.com/office/drawing/2014/main" id="{3D33C3BB-EF4F-423B-A968-DECAEA42DE0E}"/>
              </a:ext>
            </a:extLst>
          </p:cNvPr>
          <p:cNvSpPr/>
          <p:nvPr/>
        </p:nvSpPr>
        <p:spPr>
          <a:xfrm>
            <a:off x="1828800" y="2743139"/>
            <a:ext cx="1728192" cy="1207211"/>
          </a:xfrm>
          <a:prstGeom prst="wedgeEllipseCallout">
            <a:avLst>
              <a:gd name="adj1" fmla="val 65569"/>
              <a:gd name="adj2" fmla="val 5279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solidFill>
                  <a:schemeClr val="accent6">
                    <a:lumMod val="50000"/>
                  </a:schemeClr>
                </a:solidFill>
              </a:rPr>
              <a:t>Regulated by Payment of Gratuity Act, under Ministry of Labour</a:t>
            </a:r>
            <a:endParaRPr lang="en-IN" sz="1100" dirty="0">
              <a:solidFill>
                <a:schemeClr val="accent6">
                  <a:lumMod val="50000"/>
                </a:schemeClr>
              </a:solidFill>
            </a:endParaRPr>
          </a:p>
        </p:txBody>
      </p:sp>
      <p:sp>
        <p:nvSpPr>
          <p:cNvPr id="11" name="Oval Callout 5">
            <a:extLst>
              <a:ext uri="{FF2B5EF4-FFF2-40B4-BE49-F238E27FC236}">
                <a16:creationId xmlns:a16="http://schemas.microsoft.com/office/drawing/2014/main" id="{316967ED-6C35-402C-958D-093ECC49AD85}"/>
              </a:ext>
            </a:extLst>
          </p:cNvPr>
          <p:cNvSpPr/>
          <p:nvPr/>
        </p:nvSpPr>
        <p:spPr>
          <a:xfrm rot="590623">
            <a:off x="7768690" y="2615364"/>
            <a:ext cx="2159276" cy="1033969"/>
          </a:xfrm>
          <a:prstGeom prst="wedgeEllipseCallout">
            <a:avLst>
              <a:gd name="adj1" fmla="val -59769"/>
              <a:gd name="adj2" fmla="val 7658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solidFill>
                  <a:schemeClr val="accent6">
                    <a:lumMod val="50000"/>
                  </a:schemeClr>
                </a:solidFill>
              </a:rPr>
              <a:t>Regulated by Employees Provident Fund Act, under Ministry of Labour</a:t>
            </a:r>
            <a:endParaRPr lang="en-IN" sz="1100" dirty="0">
              <a:solidFill>
                <a:schemeClr val="accent6">
                  <a:lumMod val="50000"/>
                </a:schemeClr>
              </a:solidFill>
            </a:endParaRPr>
          </a:p>
        </p:txBody>
      </p:sp>
      <p:sp>
        <p:nvSpPr>
          <p:cNvPr id="12" name="Speech Bubble: Oval 11">
            <a:extLst>
              <a:ext uri="{FF2B5EF4-FFF2-40B4-BE49-F238E27FC236}">
                <a16:creationId xmlns:a16="http://schemas.microsoft.com/office/drawing/2014/main" id="{EECA1159-81D8-470E-9BF2-FCE1638D2A80}"/>
              </a:ext>
            </a:extLst>
          </p:cNvPr>
          <p:cNvSpPr/>
          <p:nvPr/>
        </p:nvSpPr>
        <p:spPr>
          <a:xfrm>
            <a:off x="7696200" y="5148439"/>
            <a:ext cx="2590800" cy="1167160"/>
          </a:xfrm>
          <a:prstGeom prst="wedgeEllipseCallout">
            <a:avLst>
              <a:gd name="adj1" fmla="val -79989"/>
              <a:gd name="adj2" fmla="val 2207"/>
            </a:avLst>
          </a:prstGeom>
          <a:solidFill>
            <a:srgbClr val="E7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Effective 1</a:t>
            </a:r>
            <a:r>
              <a:rPr lang="en-US" sz="1100" baseline="30000" dirty="0">
                <a:solidFill>
                  <a:schemeClr val="tx1"/>
                </a:solidFill>
              </a:rPr>
              <a:t>st</a:t>
            </a:r>
            <a:r>
              <a:rPr lang="en-US" sz="1100" dirty="0">
                <a:solidFill>
                  <a:schemeClr val="tx1"/>
                </a:solidFill>
              </a:rPr>
              <a:t> Sep 2017, There is only Superannuation Cash allowance offered to eligible new hires.  </a:t>
            </a:r>
          </a:p>
        </p:txBody>
      </p:sp>
    </p:spTree>
    <p:extLst>
      <p:ext uri="{BB962C8B-B14F-4D97-AF65-F5344CB8AC3E}">
        <p14:creationId xmlns:p14="http://schemas.microsoft.com/office/powerpoint/2010/main" val="271421118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FD58-7411-4454-860A-BC3B46510589}"/>
              </a:ext>
            </a:extLst>
          </p:cNvPr>
          <p:cNvSpPr>
            <a:spLocks noGrp="1"/>
          </p:cNvSpPr>
          <p:nvPr>
            <p:ph type="title"/>
          </p:nvPr>
        </p:nvSpPr>
        <p:spPr>
          <a:xfrm>
            <a:off x="508000" y="122238"/>
            <a:ext cx="11171238" cy="752475"/>
          </a:xfrm>
        </p:spPr>
        <p:txBody>
          <a:bodyPr/>
          <a:lstStyle/>
          <a:p>
            <a:r>
              <a:rPr lang="en-US" i="1" dirty="0">
                <a:solidFill>
                  <a:srgbClr val="0C2D83"/>
                </a:solidFill>
              </a:rPr>
              <a:t>Provident Fund Contribution &amp; Charges (Exempted Trust)</a:t>
            </a:r>
          </a:p>
        </p:txBody>
      </p:sp>
      <p:sp>
        <p:nvSpPr>
          <p:cNvPr id="5" name="Slide Number Placeholder 4">
            <a:extLst>
              <a:ext uri="{FF2B5EF4-FFF2-40B4-BE49-F238E27FC236}">
                <a16:creationId xmlns:a16="http://schemas.microsoft.com/office/drawing/2014/main" id="{7AF7492D-48D2-4436-BDB8-69E036DE746D}"/>
              </a:ext>
            </a:extLst>
          </p:cNvPr>
          <p:cNvSpPr>
            <a:spLocks noGrp="1"/>
          </p:cNvSpPr>
          <p:nvPr>
            <p:ph type="sldNum" sz="quarter" idx="4"/>
          </p:nvPr>
        </p:nvSpPr>
        <p:spPr/>
        <p:txBody>
          <a:bodyPr/>
          <a:lstStyle/>
          <a:p>
            <a:fld id="{D32BAE6A-B452-4007-8177-56DD051636F9}" type="slidenum">
              <a:rPr lang="en-GB" smtClean="0"/>
              <a:pPr/>
              <a:t>12</a:t>
            </a:fld>
            <a:endParaRPr lang="en-GB" dirty="0"/>
          </a:p>
        </p:txBody>
      </p:sp>
      <p:sp>
        <p:nvSpPr>
          <p:cNvPr id="6" name="Footer Placeholder 5">
            <a:extLst>
              <a:ext uri="{FF2B5EF4-FFF2-40B4-BE49-F238E27FC236}">
                <a16:creationId xmlns:a16="http://schemas.microsoft.com/office/drawing/2014/main" id="{F77CB64A-8DB1-4B66-8F01-1D3D4BB5C57D}"/>
              </a:ext>
            </a:extLst>
          </p:cNvPr>
          <p:cNvSpPr>
            <a:spLocks noGrp="1"/>
          </p:cNvSpPr>
          <p:nvPr>
            <p:ph type="ftr" sz="quarter" idx="3"/>
          </p:nvPr>
        </p:nvSpPr>
        <p:spPr/>
        <p:txBody>
          <a:bodyPr/>
          <a:lstStyle/>
          <a:p>
            <a:pPr>
              <a:defRPr/>
            </a:pPr>
            <a:r>
              <a:rPr lang="en-GB"/>
              <a:t>Footer </a:t>
            </a:r>
            <a:endParaRPr lang="en-GB" dirty="0"/>
          </a:p>
        </p:txBody>
      </p:sp>
      <p:sp>
        <p:nvSpPr>
          <p:cNvPr id="20" name="Content Placeholder 4">
            <a:extLst>
              <a:ext uri="{FF2B5EF4-FFF2-40B4-BE49-F238E27FC236}">
                <a16:creationId xmlns:a16="http://schemas.microsoft.com/office/drawing/2014/main" id="{A8244F0C-A141-4B96-B325-3DB89D99D571}"/>
              </a:ext>
            </a:extLst>
          </p:cNvPr>
          <p:cNvSpPr txBox="1">
            <a:spLocks/>
          </p:cNvSpPr>
          <p:nvPr/>
        </p:nvSpPr>
        <p:spPr>
          <a:xfrm>
            <a:off x="1919536" y="1052736"/>
            <a:ext cx="8001056" cy="4429156"/>
          </a:xfrm>
          <a:prstGeom prst="rect">
            <a:avLst/>
          </a:prstGeom>
        </p:spPr>
        <p:txBody>
          <a:bodyPr>
            <a:normAutofit/>
          </a:bodyPr>
          <a:lstStyle/>
          <a:p>
            <a:pPr marL="447675" lvl="1" indent="-180975" defTabSz="914400">
              <a:lnSpc>
                <a:spcPct val="140000"/>
              </a:lnSpc>
              <a:spcAft>
                <a:spcPts val="600"/>
              </a:spcAft>
              <a:buClr>
                <a:schemeClr val="tx1"/>
              </a:buClr>
              <a:buSzPct val="75000"/>
              <a:buFont typeface="Wingdings" pitchFamily="2" charset="2"/>
              <a:buChar char="n"/>
              <a:defRPr/>
            </a:pPr>
            <a:endParaRPr lang="en-MY" sz="2000" dirty="0"/>
          </a:p>
          <a:p>
            <a:pPr marL="447675" lvl="1" indent="-180975" defTabSz="914400">
              <a:lnSpc>
                <a:spcPct val="140000"/>
              </a:lnSpc>
              <a:spcAft>
                <a:spcPts val="600"/>
              </a:spcAft>
              <a:buClr>
                <a:schemeClr val="tx1"/>
              </a:buClr>
              <a:buSzPct val="75000"/>
              <a:buFont typeface="Wingdings" pitchFamily="2" charset="2"/>
              <a:buChar char="n"/>
              <a:defRPr/>
            </a:pPr>
            <a:endParaRPr lang="en-MY" sz="2000" dirty="0"/>
          </a:p>
        </p:txBody>
      </p:sp>
      <p:sp>
        <p:nvSpPr>
          <p:cNvPr id="21" name="Rectangle 3">
            <a:extLst>
              <a:ext uri="{FF2B5EF4-FFF2-40B4-BE49-F238E27FC236}">
                <a16:creationId xmlns:a16="http://schemas.microsoft.com/office/drawing/2014/main" id="{509F9EE8-9F2D-43B6-92E8-B7DE2BF2A7A2}"/>
              </a:ext>
            </a:extLst>
          </p:cNvPr>
          <p:cNvSpPr txBox="1">
            <a:spLocks noChangeArrowheads="1"/>
          </p:cNvSpPr>
          <p:nvPr/>
        </p:nvSpPr>
        <p:spPr bwMode="auto">
          <a:xfrm>
            <a:off x="508000" y="836712"/>
            <a:ext cx="9652074" cy="5267250"/>
          </a:xfrm>
          <a:prstGeom prst="rect">
            <a:avLst/>
          </a:prstGeom>
          <a:noFill/>
          <a:ln w="9525" algn="ctr">
            <a:solidFill>
              <a:schemeClr val="accent1">
                <a:alpha val="96000"/>
              </a:schemeClr>
            </a:solid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110000"/>
              </a:lnSpc>
            </a:pPr>
            <a:endParaRPr lang="en-US" sz="2400"/>
          </a:p>
          <a:p>
            <a:pPr>
              <a:lnSpc>
                <a:spcPct val="110000"/>
              </a:lnSpc>
            </a:pPr>
            <a:endParaRPr lang="en-US" sz="4800"/>
          </a:p>
          <a:p>
            <a:pPr>
              <a:lnSpc>
                <a:spcPct val="110000"/>
              </a:lnSpc>
            </a:pPr>
            <a:endParaRPr lang="en-US" sz="5400"/>
          </a:p>
          <a:p>
            <a:pPr>
              <a:lnSpc>
                <a:spcPct val="110000"/>
              </a:lnSpc>
            </a:pPr>
            <a:endParaRPr lang="en-US" sz="1800" dirty="0"/>
          </a:p>
        </p:txBody>
      </p:sp>
      <p:grpSp>
        <p:nvGrpSpPr>
          <p:cNvPr id="22" name="Group 21">
            <a:extLst>
              <a:ext uri="{FF2B5EF4-FFF2-40B4-BE49-F238E27FC236}">
                <a16:creationId xmlns:a16="http://schemas.microsoft.com/office/drawing/2014/main" id="{CEA317B2-1C6C-422C-BDBD-53E2E53895C6}"/>
              </a:ext>
            </a:extLst>
          </p:cNvPr>
          <p:cNvGrpSpPr/>
          <p:nvPr/>
        </p:nvGrpSpPr>
        <p:grpSpPr>
          <a:xfrm>
            <a:off x="990600" y="979239"/>
            <a:ext cx="7831607" cy="5040561"/>
            <a:chOff x="613452" y="836711"/>
            <a:chExt cx="7831607" cy="5040561"/>
          </a:xfrm>
        </p:grpSpPr>
        <p:sp>
          <p:nvSpPr>
            <p:cNvPr id="23" name="Freeform 15">
              <a:extLst>
                <a:ext uri="{FF2B5EF4-FFF2-40B4-BE49-F238E27FC236}">
                  <a16:creationId xmlns:a16="http://schemas.microsoft.com/office/drawing/2014/main" id="{7A74CD22-B7BD-458D-B2F7-80CFA3FA6ECD}"/>
                </a:ext>
              </a:extLst>
            </p:cNvPr>
            <p:cNvSpPr/>
            <p:nvPr/>
          </p:nvSpPr>
          <p:spPr>
            <a:xfrm rot="21600000">
              <a:off x="613452" y="836711"/>
              <a:ext cx="1856826" cy="504056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blipFill rotWithShape="0">
              <a:blip r:embed="rId2" cstate="prin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4150" tIns="1008113" rIns="184114" bIns="1008112" numCol="1" spcCol="1270" anchor="ctr" anchorCtr="0">
              <a:noAutofit/>
            </a:bodyPr>
            <a:lstStyle/>
            <a:p>
              <a:pPr algn="ctr" defTabSz="1289050">
                <a:lnSpc>
                  <a:spcPct val="90000"/>
                </a:lnSpc>
                <a:spcBef>
                  <a:spcPct val="0"/>
                </a:spcBef>
                <a:spcAft>
                  <a:spcPct val="35000"/>
                </a:spcAft>
              </a:pPr>
              <a:r>
                <a:rPr lang="en-US" sz="2000" dirty="0"/>
                <a:t>EE cont (12% of Base Pay)</a:t>
              </a:r>
            </a:p>
          </p:txBody>
        </p:sp>
        <p:sp>
          <p:nvSpPr>
            <p:cNvPr id="24" name="Freeform 16">
              <a:extLst>
                <a:ext uri="{FF2B5EF4-FFF2-40B4-BE49-F238E27FC236}">
                  <a16:creationId xmlns:a16="http://schemas.microsoft.com/office/drawing/2014/main" id="{4BEFDA2B-596E-44E0-AC6D-2BF1D79D1FAB}"/>
                </a:ext>
              </a:extLst>
            </p:cNvPr>
            <p:cNvSpPr/>
            <p:nvPr/>
          </p:nvSpPr>
          <p:spPr>
            <a:xfrm rot="21600000">
              <a:off x="2609539" y="836711"/>
              <a:ext cx="1856826" cy="504056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150" tIns="1008113" rIns="184114" bIns="1008112" numCol="1" spcCol="1270" anchor="ctr" anchorCtr="0">
              <a:noAutofit/>
            </a:bodyPr>
            <a:lstStyle/>
            <a:p>
              <a:pPr algn="ctr" defTabSz="1289050">
                <a:lnSpc>
                  <a:spcPct val="90000"/>
                </a:lnSpc>
                <a:spcBef>
                  <a:spcPct val="0"/>
                </a:spcBef>
                <a:spcAft>
                  <a:spcPct val="35000"/>
                </a:spcAft>
              </a:pPr>
              <a:r>
                <a:rPr lang="en-US" sz="2000" dirty="0"/>
                <a:t>ER Cont (12% of Base Pay)</a:t>
              </a:r>
            </a:p>
          </p:txBody>
        </p:sp>
        <p:sp>
          <p:nvSpPr>
            <p:cNvPr id="25" name="Freeform 17">
              <a:extLst>
                <a:ext uri="{FF2B5EF4-FFF2-40B4-BE49-F238E27FC236}">
                  <a16:creationId xmlns:a16="http://schemas.microsoft.com/office/drawing/2014/main" id="{8F4F2A9E-1AE7-41EC-857E-0A1500686994}"/>
                </a:ext>
              </a:extLst>
            </p:cNvPr>
            <p:cNvSpPr/>
            <p:nvPr/>
          </p:nvSpPr>
          <p:spPr>
            <a:xfrm rot="21600000">
              <a:off x="6588233" y="836711"/>
              <a:ext cx="1856826" cy="504056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150" tIns="1008113" rIns="184114" bIns="1008112" numCol="1" spcCol="1270" anchor="ctr" anchorCtr="0">
              <a:noAutofit/>
            </a:bodyPr>
            <a:lstStyle/>
            <a:p>
              <a:pPr algn="ctr" defTabSz="1289050">
                <a:lnSpc>
                  <a:spcPct val="90000"/>
                </a:lnSpc>
                <a:spcBef>
                  <a:spcPct val="0"/>
                </a:spcBef>
                <a:spcAft>
                  <a:spcPct val="35000"/>
                </a:spcAft>
              </a:pPr>
              <a:endParaRPr lang="en-US" sz="2900" dirty="0"/>
            </a:p>
          </p:txBody>
        </p:sp>
        <p:sp>
          <p:nvSpPr>
            <p:cNvPr id="26" name="Freeform 18">
              <a:extLst>
                <a:ext uri="{FF2B5EF4-FFF2-40B4-BE49-F238E27FC236}">
                  <a16:creationId xmlns:a16="http://schemas.microsoft.com/office/drawing/2014/main" id="{CB70C996-46E1-4FC3-A77A-3BB3F9E8EC61}"/>
                </a:ext>
              </a:extLst>
            </p:cNvPr>
            <p:cNvSpPr/>
            <p:nvPr/>
          </p:nvSpPr>
          <p:spPr>
            <a:xfrm rot="21600000">
              <a:off x="4644007" y="836711"/>
              <a:ext cx="1856826" cy="504056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150" tIns="1008113" rIns="184114" bIns="1008112" numCol="1" spcCol="1270" anchor="ctr" anchorCtr="0">
              <a:noAutofit/>
            </a:bodyPr>
            <a:lstStyle/>
            <a:p>
              <a:pPr algn="ctr" defTabSz="1289050">
                <a:lnSpc>
                  <a:spcPct val="90000"/>
                </a:lnSpc>
                <a:spcBef>
                  <a:spcPct val="0"/>
                </a:spcBef>
                <a:spcAft>
                  <a:spcPct val="35000"/>
                </a:spcAft>
              </a:pPr>
              <a:r>
                <a:rPr lang="en-US" sz="2000" dirty="0"/>
                <a:t>Voluntary PF (up to 88% of Base Pay)</a:t>
              </a:r>
            </a:p>
          </p:txBody>
        </p:sp>
      </p:grpSp>
      <p:sp>
        <p:nvSpPr>
          <p:cNvPr id="27" name="Oval 26">
            <a:extLst>
              <a:ext uri="{FF2B5EF4-FFF2-40B4-BE49-F238E27FC236}">
                <a16:creationId xmlns:a16="http://schemas.microsoft.com/office/drawing/2014/main" id="{B7362359-5417-47D0-98C9-A67A8FA9F5DF}"/>
              </a:ext>
            </a:extLst>
          </p:cNvPr>
          <p:cNvSpPr/>
          <p:nvPr/>
        </p:nvSpPr>
        <p:spPr>
          <a:xfrm>
            <a:off x="3048000" y="4012704"/>
            <a:ext cx="1592003" cy="86409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1" dirty="0"/>
              <a:t>EPF (12% - EPS)</a:t>
            </a:r>
            <a:endParaRPr lang="en-US" sz="900" b="1" dirty="0"/>
          </a:p>
        </p:txBody>
      </p:sp>
      <p:sp>
        <p:nvSpPr>
          <p:cNvPr id="28" name="Oval 27">
            <a:extLst>
              <a:ext uri="{FF2B5EF4-FFF2-40B4-BE49-F238E27FC236}">
                <a16:creationId xmlns:a16="http://schemas.microsoft.com/office/drawing/2014/main" id="{2B133A67-312D-4459-A6B6-0321FC4DF846}"/>
              </a:ext>
            </a:extLst>
          </p:cNvPr>
          <p:cNvSpPr/>
          <p:nvPr/>
        </p:nvSpPr>
        <p:spPr>
          <a:xfrm>
            <a:off x="3132397" y="1752600"/>
            <a:ext cx="1592003" cy="100811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1" dirty="0"/>
              <a:t>EPS 8.33% of Capped Wages</a:t>
            </a:r>
            <a:endParaRPr lang="en-US" sz="600" b="1" dirty="0"/>
          </a:p>
        </p:txBody>
      </p:sp>
      <p:sp>
        <p:nvSpPr>
          <p:cNvPr id="29" name="Oval 28">
            <a:extLst>
              <a:ext uri="{FF2B5EF4-FFF2-40B4-BE49-F238E27FC236}">
                <a16:creationId xmlns:a16="http://schemas.microsoft.com/office/drawing/2014/main" id="{147A7A17-AF73-40FA-ABD8-FBBD056B859D}"/>
              </a:ext>
            </a:extLst>
          </p:cNvPr>
          <p:cNvSpPr/>
          <p:nvPr/>
        </p:nvSpPr>
        <p:spPr>
          <a:xfrm>
            <a:off x="7086600" y="3360622"/>
            <a:ext cx="1485145" cy="830378"/>
          </a:xfrm>
          <a:prstGeom prst="ellipse">
            <a:avLst/>
          </a:prstGeom>
          <a:gradFill>
            <a:gsLst>
              <a:gs pos="64999">
                <a:srgbClr val="F0EBD5"/>
              </a:gs>
              <a:gs pos="100000">
                <a:srgbClr val="D1C39F"/>
              </a:gs>
            </a:gsLst>
            <a:lin ang="16200000" scaled="0"/>
          </a:gradFill>
        </p:spPr>
        <p:style>
          <a:lnRef idx="1">
            <a:schemeClr val="accent5"/>
          </a:lnRef>
          <a:fillRef idx="2">
            <a:schemeClr val="accent5"/>
          </a:fillRef>
          <a:effectRef idx="1">
            <a:schemeClr val="accent5"/>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200" b="1" dirty="0"/>
              <a:t>EDLI 0.5% of Capped Wages</a:t>
            </a:r>
            <a:endParaRPr lang="en-US" sz="900" b="1" dirty="0"/>
          </a:p>
        </p:txBody>
      </p:sp>
      <p:sp>
        <p:nvSpPr>
          <p:cNvPr id="30" name="Oval 29">
            <a:extLst>
              <a:ext uri="{FF2B5EF4-FFF2-40B4-BE49-F238E27FC236}">
                <a16:creationId xmlns:a16="http://schemas.microsoft.com/office/drawing/2014/main" id="{7ADAA45A-6ECE-407B-A57B-E646A0B8C633}"/>
              </a:ext>
            </a:extLst>
          </p:cNvPr>
          <p:cNvSpPr/>
          <p:nvPr/>
        </p:nvSpPr>
        <p:spPr>
          <a:xfrm>
            <a:off x="7055623" y="1945432"/>
            <a:ext cx="1595156" cy="828092"/>
          </a:xfrm>
          <a:prstGeom prst="ellipse">
            <a:avLst/>
          </a:prstGeom>
          <a:gradFill>
            <a:gsLst>
              <a:gs pos="64999">
                <a:srgbClr val="F0EBD5"/>
              </a:gs>
              <a:gs pos="100000">
                <a:srgbClr val="D1C39F"/>
              </a:gs>
            </a:gsLst>
            <a:lin ang="16200000" scaled="0"/>
          </a:gradFill>
        </p:spPr>
        <p:style>
          <a:lnRef idx="1">
            <a:schemeClr val="accent5"/>
          </a:lnRef>
          <a:fillRef idx="2">
            <a:schemeClr val="accent5"/>
          </a:fillRef>
          <a:effectRef idx="1">
            <a:schemeClr val="accent5"/>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200" b="1" dirty="0"/>
              <a:t>Insp. Charges 0.18% of Base Pay</a:t>
            </a:r>
          </a:p>
        </p:txBody>
      </p:sp>
    </p:spTree>
    <p:extLst>
      <p:ext uri="{BB962C8B-B14F-4D97-AF65-F5344CB8AC3E}">
        <p14:creationId xmlns:p14="http://schemas.microsoft.com/office/powerpoint/2010/main" val="275554810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5949D4F-3AD2-4B6D-AFA9-D63BD0E386C6}"/>
              </a:ext>
            </a:extLst>
          </p:cNvPr>
          <p:cNvSpPr>
            <a:spLocks noGrp="1"/>
          </p:cNvSpPr>
          <p:nvPr>
            <p:ph type="sldNum" sz="quarter" idx="4"/>
          </p:nvPr>
        </p:nvSpPr>
        <p:spPr/>
        <p:txBody>
          <a:bodyPr/>
          <a:lstStyle/>
          <a:p>
            <a:fld id="{D32BAE6A-B452-4007-8177-56DD051636F9}" type="slidenum">
              <a:rPr lang="en-GB" smtClean="0"/>
              <a:pPr/>
              <a:t>13</a:t>
            </a:fld>
            <a:endParaRPr lang="en-GB" dirty="0"/>
          </a:p>
        </p:txBody>
      </p:sp>
      <p:sp>
        <p:nvSpPr>
          <p:cNvPr id="6" name="Footer Placeholder 5">
            <a:extLst>
              <a:ext uri="{FF2B5EF4-FFF2-40B4-BE49-F238E27FC236}">
                <a16:creationId xmlns:a16="http://schemas.microsoft.com/office/drawing/2014/main" id="{6F1912CF-A3B7-49D3-A730-CCBD67B42781}"/>
              </a:ext>
            </a:extLst>
          </p:cNvPr>
          <p:cNvSpPr>
            <a:spLocks noGrp="1"/>
          </p:cNvSpPr>
          <p:nvPr>
            <p:ph type="ftr" sz="quarter" idx="3"/>
          </p:nvPr>
        </p:nvSpPr>
        <p:spPr/>
        <p:txBody>
          <a:bodyPr/>
          <a:lstStyle/>
          <a:p>
            <a:pPr>
              <a:defRPr/>
            </a:pPr>
            <a:r>
              <a:rPr lang="en-GB"/>
              <a:t>Footer </a:t>
            </a:r>
            <a:endParaRPr lang="en-GB" dirty="0"/>
          </a:p>
        </p:txBody>
      </p:sp>
      <p:sp>
        <p:nvSpPr>
          <p:cNvPr id="7" name="Title 1">
            <a:extLst>
              <a:ext uri="{FF2B5EF4-FFF2-40B4-BE49-F238E27FC236}">
                <a16:creationId xmlns:a16="http://schemas.microsoft.com/office/drawing/2014/main" id="{A803CAC6-A507-408F-8D31-14E0E6A3931D}"/>
              </a:ext>
            </a:extLst>
          </p:cNvPr>
          <p:cNvSpPr txBox="1">
            <a:spLocks/>
          </p:cNvSpPr>
          <p:nvPr/>
        </p:nvSpPr>
        <p:spPr bwMode="auto">
          <a:xfrm>
            <a:off x="490110" y="31143"/>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US" i="1" dirty="0">
                <a:solidFill>
                  <a:srgbClr val="0C2D83"/>
                </a:solidFill>
              </a:rPr>
              <a:t>Gratuity</a:t>
            </a:r>
            <a:endParaRPr lang="en-GB" i="1" dirty="0">
              <a:solidFill>
                <a:srgbClr val="0C2D83"/>
              </a:solidFill>
            </a:endParaRPr>
          </a:p>
        </p:txBody>
      </p:sp>
      <p:sp>
        <p:nvSpPr>
          <p:cNvPr id="8" name="Rectangle 3">
            <a:extLst>
              <a:ext uri="{FF2B5EF4-FFF2-40B4-BE49-F238E27FC236}">
                <a16:creationId xmlns:a16="http://schemas.microsoft.com/office/drawing/2014/main" id="{C5BB58DA-19F7-4C0A-98FE-411705A196E3}"/>
              </a:ext>
            </a:extLst>
          </p:cNvPr>
          <p:cNvSpPr txBox="1">
            <a:spLocks noChangeArrowheads="1"/>
          </p:cNvSpPr>
          <p:nvPr/>
        </p:nvSpPr>
        <p:spPr bwMode="auto">
          <a:xfrm>
            <a:off x="490110" y="1212888"/>
            <a:ext cx="9626674" cy="4654512"/>
          </a:xfrm>
          <a:prstGeom prst="rect">
            <a:avLst/>
          </a:prstGeom>
          <a:noFill/>
          <a:ln w="9525" algn="ctr">
            <a:solidFill>
              <a:schemeClr val="accent1">
                <a:alpha val="96000"/>
              </a:schemeClr>
            </a:solid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110000"/>
              </a:lnSpc>
            </a:pPr>
            <a:r>
              <a:rPr lang="en-US" sz="1800" b="1" dirty="0"/>
              <a:t> 					</a:t>
            </a:r>
            <a:endParaRPr lang="en-US" sz="1800" dirty="0"/>
          </a:p>
          <a:p>
            <a:pPr marL="285750" indent="-285750">
              <a:lnSpc>
                <a:spcPct val="110000"/>
              </a:lnSpc>
              <a:buClr>
                <a:schemeClr val="accent3"/>
              </a:buClr>
              <a:buFont typeface="Arial" panose="020B0604020202020204" pitchFamily="34" charset="0"/>
              <a:buChar char="•"/>
            </a:pPr>
            <a:r>
              <a:rPr lang="en-US" sz="1800" dirty="0"/>
              <a:t>Is a mandatory  benefit to be provided by employer if the number of employees crosses 10 and is governed by Payment of Gratuity Act 1972  </a:t>
            </a:r>
          </a:p>
          <a:p>
            <a:pPr marL="285750" indent="-285750">
              <a:lnSpc>
                <a:spcPct val="110000"/>
              </a:lnSpc>
              <a:buClr>
                <a:schemeClr val="accent3"/>
              </a:buClr>
              <a:buFont typeface="Arial" panose="020B0604020202020204" pitchFamily="34" charset="0"/>
              <a:buChar char="•"/>
            </a:pPr>
            <a:endParaRPr lang="en-US" sz="800" dirty="0"/>
          </a:p>
          <a:p>
            <a:pPr marL="285750" indent="-285750">
              <a:lnSpc>
                <a:spcPct val="110000"/>
              </a:lnSpc>
              <a:buClr>
                <a:schemeClr val="accent3"/>
              </a:buClr>
              <a:buFont typeface="Arial" panose="020B0604020202020204" pitchFamily="34" charset="0"/>
              <a:buChar char="•"/>
            </a:pPr>
            <a:r>
              <a:rPr lang="en-US" sz="1800" dirty="0"/>
              <a:t>Payable only if the employee completes 4 year 6 months of continuous service in Shell </a:t>
            </a:r>
          </a:p>
          <a:p>
            <a:pPr marL="285750" indent="-285750">
              <a:lnSpc>
                <a:spcPct val="110000"/>
              </a:lnSpc>
              <a:buClr>
                <a:schemeClr val="accent3"/>
              </a:buClr>
              <a:buFont typeface="Arial" panose="020B0604020202020204" pitchFamily="34" charset="0"/>
              <a:buChar char="•"/>
            </a:pPr>
            <a:endParaRPr lang="en-US" sz="1050" dirty="0"/>
          </a:p>
          <a:p>
            <a:pPr marL="285750" indent="-285750">
              <a:lnSpc>
                <a:spcPct val="110000"/>
              </a:lnSpc>
              <a:buClr>
                <a:schemeClr val="accent3"/>
              </a:buClr>
              <a:buFont typeface="Arial" panose="020B0604020202020204" pitchFamily="34" charset="0"/>
              <a:buChar char="•"/>
            </a:pPr>
            <a:r>
              <a:rPr lang="en-US" sz="1800" dirty="0"/>
              <a:t>Shell maintains its own Trust recognized by Income Tax and has a Board of Trustees.</a:t>
            </a:r>
          </a:p>
          <a:p>
            <a:pPr marL="285750" indent="-285750">
              <a:lnSpc>
                <a:spcPct val="110000"/>
              </a:lnSpc>
              <a:buClr>
                <a:schemeClr val="accent3"/>
              </a:buClr>
              <a:buFont typeface="Arial" panose="020B0604020202020204" pitchFamily="34" charset="0"/>
              <a:buChar char="•"/>
            </a:pPr>
            <a:endParaRPr lang="en-US" sz="1050" dirty="0"/>
          </a:p>
          <a:p>
            <a:pPr marL="285750" indent="-285750">
              <a:lnSpc>
                <a:spcPct val="110000"/>
              </a:lnSpc>
              <a:buClr>
                <a:schemeClr val="accent3"/>
              </a:buClr>
              <a:buFont typeface="Arial" panose="020B0604020202020204" pitchFamily="34" charset="0"/>
              <a:buChar char="•"/>
            </a:pPr>
            <a:r>
              <a:rPr lang="en-US" sz="1800" dirty="0"/>
              <a:t>Trust is governed by Trust Deed &amp; Rules</a:t>
            </a:r>
          </a:p>
          <a:p>
            <a:pPr marL="285750" indent="-285750">
              <a:lnSpc>
                <a:spcPct val="110000"/>
              </a:lnSpc>
              <a:buClr>
                <a:schemeClr val="accent3"/>
              </a:buClr>
              <a:buFont typeface="Arial" panose="020B0604020202020204" pitchFamily="34" charset="0"/>
              <a:buChar char="•"/>
            </a:pPr>
            <a:endParaRPr lang="en-US" sz="800" dirty="0"/>
          </a:p>
          <a:p>
            <a:pPr marL="285750" indent="-285750">
              <a:lnSpc>
                <a:spcPct val="110000"/>
              </a:lnSpc>
              <a:buClr>
                <a:schemeClr val="accent3"/>
              </a:buClr>
              <a:buFont typeface="Arial" panose="020B0604020202020204" pitchFamily="34" charset="0"/>
              <a:buChar char="•"/>
            </a:pPr>
            <a:r>
              <a:rPr lang="en-US" sz="1800" dirty="0"/>
              <a:t>Only employer contributes </a:t>
            </a:r>
          </a:p>
          <a:p>
            <a:pPr marL="285750" indent="-285750">
              <a:lnSpc>
                <a:spcPct val="110000"/>
              </a:lnSpc>
              <a:buClr>
                <a:schemeClr val="accent3"/>
              </a:buClr>
              <a:buFont typeface="Arial" panose="020B0604020202020204" pitchFamily="34" charset="0"/>
              <a:buChar char="•"/>
            </a:pPr>
            <a:endParaRPr lang="en-US" sz="900" dirty="0"/>
          </a:p>
          <a:p>
            <a:pPr marL="285750" indent="-285750">
              <a:lnSpc>
                <a:spcPct val="110000"/>
              </a:lnSpc>
              <a:buClr>
                <a:schemeClr val="accent3"/>
              </a:buClr>
              <a:buFont typeface="Arial" panose="020B0604020202020204" pitchFamily="34" charset="0"/>
              <a:buChar char="•"/>
            </a:pPr>
            <a:r>
              <a:rPr lang="en-US" sz="1800" dirty="0"/>
              <a:t>Fund is currently managed by Birla Sun Life Insurance </a:t>
            </a:r>
          </a:p>
          <a:p>
            <a:pPr marL="285750" indent="-285750">
              <a:lnSpc>
                <a:spcPct val="110000"/>
              </a:lnSpc>
              <a:buClr>
                <a:schemeClr val="accent3"/>
              </a:buClr>
              <a:buFont typeface="Arial" panose="020B0604020202020204" pitchFamily="34" charset="0"/>
              <a:buChar char="•"/>
            </a:pPr>
            <a:endParaRPr lang="en-US" sz="800" dirty="0"/>
          </a:p>
          <a:p>
            <a:pPr marL="285750" indent="-285750">
              <a:lnSpc>
                <a:spcPct val="110000"/>
              </a:lnSpc>
              <a:buClr>
                <a:schemeClr val="accent3"/>
              </a:buClr>
              <a:buFont typeface="Arial" panose="020B0604020202020204" pitchFamily="34" charset="0"/>
              <a:buChar char="•"/>
            </a:pPr>
            <a:r>
              <a:rPr lang="en-US" sz="1800" dirty="0"/>
              <a:t>Gratuity calculation is done as per the below formula:</a:t>
            </a:r>
          </a:p>
          <a:p>
            <a:pPr marL="271463" lvl="2" indent="0">
              <a:lnSpc>
                <a:spcPct val="110000"/>
              </a:lnSpc>
              <a:buClr>
                <a:schemeClr val="accent3"/>
              </a:buClr>
              <a:buNone/>
            </a:pPr>
            <a:endParaRPr lang="en-US" sz="1400" dirty="0"/>
          </a:p>
          <a:p>
            <a:pPr marL="271463" lvl="2" indent="0">
              <a:lnSpc>
                <a:spcPct val="110000"/>
              </a:lnSpc>
              <a:buClr>
                <a:schemeClr val="accent3"/>
              </a:buClr>
              <a:buNone/>
            </a:pPr>
            <a:r>
              <a:rPr lang="en-US" sz="1400" b="1" dirty="0">
                <a:solidFill>
                  <a:schemeClr val="accent3"/>
                </a:solidFill>
              </a:rPr>
              <a:t>(Last Drawn Base Pay X 15/26 x No. of completed year of service)</a:t>
            </a:r>
          </a:p>
          <a:p>
            <a:pPr lvl="2">
              <a:lnSpc>
                <a:spcPct val="110000"/>
              </a:lnSpc>
            </a:pPr>
            <a:endParaRPr lang="en-US" sz="1400" dirty="0"/>
          </a:p>
          <a:p>
            <a:pPr lvl="2">
              <a:lnSpc>
                <a:spcPct val="110000"/>
              </a:lnSpc>
            </a:pPr>
            <a:endParaRPr lang="en-US" sz="1400" dirty="0"/>
          </a:p>
          <a:p>
            <a:pPr lvl="2">
              <a:lnSpc>
                <a:spcPct val="110000"/>
              </a:lnSpc>
            </a:pPr>
            <a:endParaRPr lang="en-US" sz="1400" dirty="0"/>
          </a:p>
          <a:p>
            <a:pPr lvl="2">
              <a:lnSpc>
                <a:spcPct val="110000"/>
              </a:lnSpc>
            </a:pPr>
            <a:endParaRPr lang="en-US" sz="1400" dirty="0"/>
          </a:p>
          <a:p>
            <a:pPr>
              <a:lnSpc>
                <a:spcPct val="110000"/>
              </a:lnSpc>
            </a:pPr>
            <a:endParaRPr lang="en-US" sz="1800" dirty="0"/>
          </a:p>
        </p:txBody>
      </p:sp>
    </p:spTree>
    <p:extLst>
      <p:ext uri="{BB962C8B-B14F-4D97-AF65-F5344CB8AC3E}">
        <p14:creationId xmlns:p14="http://schemas.microsoft.com/office/powerpoint/2010/main" val="54576490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5A87F24-2CD2-4859-BF5E-444692553D42}"/>
              </a:ext>
            </a:extLst>
          </p:cNvPr>
          <p:cNvSpPr>
            <a:spLocks noGrp="1"/>
          </p:cNvSpPr>
          <p:nvPr>
            <p:ph type="sldNum" sz="quarter" idx="4"/>
          </p:nvPr>
        </p:nvSpPr>
        <p:spPr/>
        <p:txBody>
          <a:bodyPr/>
          <a:lstStyle/>
          <a:p>
            <a:fld id="{D32BAE6A-B452-4007-8177-56DD051636F9}" type="slidenum">
              <a:rPr lang="en-GB" smtClean="0"/>
              <a:pPr/>
              <a:t>14</a:t>
            </a:fld>
            <a:endParaRPr lang="en-GB" dirty="0"/>
          </a:p>
        </p:txBody>
      </p:sp>
      <p:sp>
        <p:nvSpPr>
          <p:cNvPr id="6" name="Footer Placeholder 5">
            <a:extLst>
              <a:ext uri="{FF2B5EF4-FFF2-40B4-BE49-F238E27FC236}">
                <a16:creationId xmlns:a16="http://schemas.microsoft.com/office/drawing/2014/main" id="{8206F41B-5793-43BD-9A8F-56AAF4499A4D}"/>
              </a:ext>
            </a:extLst>
          </p:cNvPr>
          <p:cNvSpPr>
            <a:spLocks noGrp="1"/>
          </p:cNvSpPr>
          <p:nvPr>
            <p:ph type="ftr" sz="quarter" idx="3"/>
          </p:nvPr>
        </p:nvSpPr>
        <p:spPr/>
        <p:txBody>
          <a:bodyPr/>
          <a:lstStyle/>
          <a:p>
            <a:pPr>
              <a:defRPr/>
            </a:pPr>
            <a:r>
              <a:rPr lang="en-GB"/>
              <a:t>Footer </a:t>
            </a:r>
            <a:endParaRPr lang="en-GB" dirty="0"/>
          </a:p>
        </p:txBody>
      </p:sp>
      <p:sp>
        <p:nvSpPr>
          <p:cNvPr id="7" name="Rectangle 6">
            <a:extLst>
              <a:ext uri="{FF2B5EF4-FFF2-40B4-BE49-F238E27FC236}">
                <a16:creationId xmlns:a16="http://schemas.microsoft.com/office/drawing/2014/main" id="{E3CD9083-0167-4F1F-8D5C-7A24BC76CC3D}"/>
              </a:ext>
            </a:extLst>
          </p:cNvPr>
          <p:cNvSpPr/>
          <p:nvPr/>
        </p:nvSpPr>
        <p:spPr>
          <a:xfrm>
            <a:off x="457200" y="24340"/>
            <a:ext cx="2755883" cy="461665"/>
          </a:xfrm>
          <a:prstGeom prst="rect">
            <a:avLst/>
          </a:prstGeom>
        </p:spPr>
        <p:txBody>
          <a:bodyPr wrap="none">
            <a:spAutoFit/>
          </a:bodyPr>
          <a:lstStyle/>
          <a:p>
            <a:r>
              <a:rPr lang="en-US" i="1" dirty="0">
                <a:solidFill>
                  <a:srgbClr val="0C2D83"/>
                </a:solidFill>
                <a:latin typeface="+mj-lt"/>
                <a:ea typeface="+mj-ea"/>
                <a:cs typeface="+mj-cs"/>
              </a:rPr>
              <a:t>Superannuation</a:t>
            </a:r>
          </a:p>
        </p:txBody>
      </p:sp>
      <p:sp>
        <p:nvSpPr>
          <p:cNvPr id="8" name="Rectangle 3">
            <a:extLst>
              <a:ext uri="{FF2B5EF4-FFF2-40B4-BE49-F238E27FC236}">
                <a16:creationId xmlns:a16="http://schemas.microsoft.com/office/drawing/2014/main" id="{79F5E22D-FF5F-4438-AB06-41D16DA76B67}"/>
              </a:ext>
            </a:extLst>
          </p:cNvPr>
          <p:cNvSpPr txBox="1">
            <a:spLocks noChangeArrowheads="1"/>
          </p:cNvSpPr>
          <p:nvPr/>
        </p:nvSpPr>
        <p:spPr bwMode="auto">
          <a:xfrm>
            <a:off x="516833" y="955084"/>
            <a:ext cx="9702874" cy="4912316"/>
          </a:xfrm>
          <a:prstGeom prst="rect">
            <a:avLst/>
          </a:prstGeom>
          <a:noFill/>
          <a:ln w="9525" algn="ctr">
            <a:solidFill>
              <a:schemeClr val="accent1">
                <a:alpha val="96000"/>
              </a:schemeClr>
            </a:solid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110000"/>
              </a:lnSpc>
            </a:pPr>
            <a:endParaRPr lang="en-US" sz="1200" b="1" dirty="0"/>
          </a:p>
          <a:p>
            <a:pPr>
              <a:lnSpc>
                <a:spcPct val="110000"/>
              </a:lnSpc>
            </a:pPr>
            <a:endParaRPr lang="en-US" sz="1200" b="1" dirty="0"/>
          </a:p>
          <a:p>
            <a:pPr marL="285750" indent="-285750">
              <a:lnSpc>
                <a:spcPct val="110000"/>
              </a:lnSpc>
              <a:buFont typeface="Arial" panose="020B0604020202020204" pitchFamily="34" charset="0"/>
              <a:buChar char="•"/>
            </a:pPr>
            <a:r>
              <a:rPr lang="en-US" sz="1800" dirty="0"/>
              <a:t>Superannuation Fund is optional retiral benefit extended by the Corporate</a:t>
            </a:r>
          </a:p>
          <a:p>
            <a:pPr marL="285750" indent="-285750">
              <a:lnSpc>
                <a:spcPct val="110000"/>
              </a:lnSpc>
              <a:buFont typeface="Arial" panose="020B0604020202020204" pitchFamily="34" charset="0"/>
              <a:buChar char="•"/>
            </a:pPr>
            <a:endParaRPr lang="en-US" sz="1100" dirty="0"/>
          </a:p>
          <a:p>
            <a:pPr marL="285750" indent="-285750">
              <a:lnSpc>
                <a:spcPct val="110000"/>
              </a:lnSpc>
              <a:buFont typeface="Arial" panose="020B0604020202020204" pitchFamily="34" charset="0"/>
              <a:buChar char="•"/>
            </a:pPr>
            <a:r>
              <a:rPr lang="en-US" sz="1800" dirty="0"/>
              <a:t>Contributions to this Fund are made only by the employer </a:t>
            </a:r>
          </a:p>
          <a:p>
            <a:pPr marL="285750" indent="-285750">
              <a:lnSpc>
                <a:spcPct val="110000"/>
              </a:lnSpc>
              <a:buFont typeface="Arial" panose="020B0604020202020204" pitchFamily="34" charset="0"/>
              <a:buChar char="•"/>
            </a:pPr>
            <a:endParaRPr lang="en-US" sz="1200" dirty="0"/>
          </a:p>
          <a:p>
            <a:pPr marL="285750" indent="-285750">
              <a:lnSpc>
                <a:spcPct val="110000"/>
              </a:lnSpc>
              <a:buFont typeface="Arial" panose="020B0604020202020204" pitchFamily="34" charset="0"/>
              <a:buChar char="•"/>
            </a:pPr>
            <a:r>
              <a:rPr lang="en-US" sz="1800" dirty="0"/>
              <a:t>Shell maintains its own Trust recognized by Income Tax and has a Board of Trustees.</a:t>
            </a:r>
          </a:p>
          <a:p>
            <a:pPr marL="285750" indent="-285750">
              <a:lnSpc>
                <a:spcPct val="110000"/>
              </a:lnSpc>
              <a:buFont typeface="Arial" panose="020B0604020202020204" pitchFamily="34" charset="0"/>
              <a:buChar char="•"/>
            </a:pPr>
            <a:endParaRPr lang="en-US" sz="1200" dirty="0"/>
          </a:p>
          <a:p>
            <a:pPr marL="285750" indent="-285750">
              <a:lnSpc>
                <a:spcPct val="110000"/>
              </a:lnSpc>
              <a:buFont typeface="Arial" panose="020B0604020202020204" pitchFamily="34" charset="0"/>
              <a:buChar char="•"/>
            </a:pPr>
            <a:r>
              <a:rPr lang="en-US" sz="1800" dirty="0"/>
              <a:t>Trust is governed by Trust Deed &amp; Rules</a:t>
            </a:r>
          </a:p>
          <a:p>
            <a:pPr marL="285750" indent="-285750">
              <a:lnSpc>
                <a:spcPct val="110000"/>
              </a:lnSpc>
              <a:buFont typeface="Arial" panose="020B0604020202020204" pitchFamily="34" charset="0"/>
              <a:buChar char="•"/>
            </a:pPr>
            <a:endParaRPr lang="en-US" sz="1200" dirty="0"/>
          </a:p>
          <a:p>
            <a:pPr marL="285750" indent="-285750">
              <a:lnSpc>
                <a:spcPct val="110000"/>
              </a:lnSpc>
              <a:buFont typeface="Arial" panose="020B0604020202020204" pitchFamily="34" charset="0"/>
              <a:buChar char="•"/>
            </a:pPr>
            <a:r>
              <a:rPr lang="en-US" sz="1800" dirty="0"/>
              <a:t>Fund is currently managed by LIC  </a:t>
            </a:r>
          </a:p>
          <a:p>
            <a:pPr marL="285750" indent="-285750">
              <a:lnSpc>
                <a:spcPct val="110000"/>
              </a:lnSpc>
              <a:buFont typeface="Arial" panose="020B0604020202020204" pitchFamily="34" charset="0"/>
              <a:buChar char="•"/>
            </a:pPr>
            <a:endParaRPr lang="en-US" sz="1200" dirty="0"/>
          </a:p>
          <a:p>
            <a:pPr marL="285750" indent="-285750">
              <a:lnSpc>
                <a:spcPct val="110000"/>
              </a:lnSpc>
              <a:buFont typeface="Arial" panose="020B0604020202020204" pitchFamily="34" charset="0"/>
              <a:buChar char="•"/>
            </a:pPr>
            <a:r>
              <a:rPr lang="en-US" sz="1800" dirty="0"/>
              <a:t>SA Cash allowance for new joiners effective Sep 2017. </a:t>
            </a:r>
          </a:p>
          <a:p>
            <a:pPr>
              <a:lnSpc>
                <a:spcPct val="110000"/>
              </a:lnSpc>
            </a:pPr>
            <a:endParaRPr lang="en-US" sz="1800" dirty="0"/>
          </a:p>
        </p:txBody>
      </p:sp>
    </p:spTree>
    <p:extLst>
      <p:ext uri="{BB962C8B-B14F-4D97-AF65-F5344CB8AC3E}">
        <p14:creationId xmlns:p14="http://schemas.microsoft.com/office/powerpoint/2010/main" val="40428905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A013-EBEC-485D-BDD0-6C5CCBD53EBB}"/>
              </a:ext>
            </a:extLst>
          </p:cNvPr>
          <p:cNvSpPr>
            <a:spLocks noGrp="1"/>
          </p:cNvSpPr>
          <p:nvPr>
            <p:ph type="title"/>
          </p:nvPr>
        </p:nvSpPr>
        <p:spPr>
          <a:xfrm>
            <a:off x="475296" y="109538"/>
            <a:ext cx="10790767" cy="1143000"/>
          </a:xfrm>
        </p:spPr>
        <p:txBody>
          <a:bodyPr/>
          <a:lstStyle/>
          <a:p>
            <a:r>
              <a:rPr lang="en-US" i="1" dirty="0">
                <a:solidFill>
                  <a:srgbClr val="0C2D83"/>
                </a:solidFill>
              </a:rPr>
              <a:t>What are your next steps</a:t>
            </a:r>
          </a:p>
        </p:txBody>
      </p:sp>
      <p:sp>
        <p:nvSpPr>
          <p:cNvPr id="4" name="Rectangle 3">
            <a:extLst>
              <a:ext uri="{FF2B5EF4-FFF2-40B4-BE49-F238E27FC236}">
                <a16:creationId xmlns:a16="http://schemas.microsoft.com/office/drawing/2014/main" id="{913442F5-3366-4A31-8D82-7F091FADBF4B}"/>
              </a:ext>
            </a:extLst>
          </p:cNvPr>
          <p:cNvSpPr>
            <a:spLocks noChangeArrowheads="1"/>
          </p:cNvSpPr>
          <p:nvPr/>
        </p:nvSpPr>
        <p:spPr bwMode="auto">
          <a:xfrm>
            <a:off x="533400" y="1066800"/>
            <a:ext cx="10363200" cy="6049991"/>
          </a:xfrm>
          <a:prstGeom prst="rect">
            <a:avLst/>
          </a:prstGeom>
          <a:noFill/>
          <a:ln w="9525">
            <a:solidFill>
              <a:srgbClr val="FF9900"/>
            </a:solidFill>
            <a:miter lim="800000"/>
            <a:headEnd/>
            <a:tailEnd/>
          </a:ln>
        </p:spPr>
        <p:txBody>
          <a:bodyPr wrap="square" lIns="90000" tIns="46800" rIns="90000" bIns="46800">
            <a:spAutoFit/>
          </a:bodyPr>
          <a:lstStyle/>
          <a:p>
            <a:pPr marL="285750" indent="-285750">
              <a:buFont typeface="Arial" panose="020B0604020202020204" pitchFamily="34" charset="0"/>
              <a:buChar char="•"/>
            </a:pPr>
            <a:endParaRPr lang="en-US" sz="1200" b="1" dirty="0">
              <a:latin typeface="Futura Bold" pitchFamily="2" charset="0"/>
            </a:endParaRPr>
          </a:p>
          <a:p>
            <a:pPr marL="285750" indent="-285750">
              <a:buFont typeface="Arial" panose="020B0604020202020204" pitchFamily="34" charset="0"/>
              <a:buChar char="•"/>
            </a:pPr>
            <a:r>
              <a:rPr lang="en-US" sz="1400" dirty="0">
                <a:latin typeface="Futura Bold" pitchFamily="2" charset="0"/>
              </a:rPr>
              <a:t>Declare your previous employer income and tax details using form 12B duly signed by you along with the form 16 or Income Tax computation statement duly attested by your previous employer. (</a:t>
            </a:r>
            <a:r>
              <a:rPr lang="en-US" sz="1400" dirty="0" err="1">
                <a:latin typeface="Futura Bold" pitchFamily="2" charset="0"/>
              </a:rPr>
              <a:t>upto</a:t>
            </a:r>
            <a:r>
              <a:rPr lang="en-US" sz="1400" dirty="0">
                <a:latin typeface="Futura Bold" pitchFamily="2" charset="0"/>
              </a:rPr>
              <a:t> Dec joiners)</a:t>
            </a:r>
          </a:p>
          <a:p>
            <a:pPr marL="285750" indent="-285750">
              <a:buFont typeface="Arial" panose="020B0604020202020204" pitchFamily="34" charset="0"/>
              <a:buChar char="•"/>
            </a:pPr>
            <a:endParaRPr lang="en-US" sz="1400" dirty="0">
              <a:latin typeface="Futura Bold" pitchFamily="2" charset="0"/>
            </a:endParaRPr>
          </a:p>
          <a:p>
            <a:pPr marL="285750" indent="-285750">
              <a:buFont typeface="Arial" panose="020B0604020202020204" pitchFamily="34" charset="0"/>
              <a:buChar char="•"/>
            </a:pPr>
            <a:r>
              <a:rPr lang="en-US" sz="1400" dirty="0">
                <a:latin typeface="Futura Bold" pitchFamily="2" charset="0"/>
              </a:rPr>
              <a:t>Ensure to club your previous employment income with Salary income earned in Shell to calculate any taxes payable and accordingly pay the taxes within due date</a:t>
            </a:r>
          </a:p>
          <a:p>
            <a:endParaRPr lang="en-US" sz="1400" dirty="0">
              <a:latin typeface="Futura Bold" pitchFamily="2" charset="0"/>
            </a:endParaRPr>
          </a:p>
          <a:p>
            <a:pPr marL="285750" indent="-285750">
              <a:buFont typeface="Arial" panose="020B0604020202020204" pitchFamily="34" charset="0"/>
              <a:buChar char="•"/>
            </a:pPr>
            <a:r>
              <a:rPr lang="en-US" sz="1400" dirty="0">
                <a:latin typeface="Futura Bold" pitchFamily="2" charset="0"/>
              </a:rPr>
              <a:t>Check your personal details on HR Online &amp; Provide copy of PAN</a:t>
            </a:r>
          </a:p>
          <a:p>
            <a:pPr marL="285750" indent="-285750">
              <a:buFont typeface="Arial" panose="020B0604020202020204" pitchFamily="34" charset="0"/>
              <a:buChar char="•"/>
            </a:pPr>
            <a:endParaRPr lang="en-US" sz="1400" dirty="0">
              <a:latin typeface="Futura Bold" pitchFamily="2" charset="0"/>
            </a:endParaRPr>
          </a:p>
          <a:p>
            <a:pPr marL="285750" indent="-285750">
              <a:buFont typeface="Arial" panose="020B0604020202020204" pitchFamily="34" charset="0"/>
              <a:buChar char="•"/>
            </a:pPr>
            <a:r>
              <a:rPr lang="en-US" sz="1400" dirty="0">
                <a:latin typeface="Futura Bold" pitchFamily="2" charset="0"/>
              </a:rPr>
              <a:t>Provide details of previous PF/Pension no / UAN / Aadhaar and complete Aadhaar seeding with your UAN.</a:t>
            </a:r>
          </a:p>
          <a:p>
            <a:pPr marL="285750" indent="-285750">
              <a:buFont typeface="Arial" panose="020B0604020202020204" pitchFamily="34" charset="0"/>
              <a:buChar char="•"/>
            </a:pPr>
            <a:endParaRPr lang="en-US" sz="1400" dirty="0">
              <a:latin typeface="Futura Bold" pitchFamily="2" charset="0"/>
            </a:endParaRPr>
          </a:p>
          <a:p>
            <a:pPr marL="285750" indent="-285750">
              <a:buFont typeface="Arial" panose="020B0604020202020204" pitchFamily="34" charset="0"/>
              <a:buChar char="•"/>
            </a:pPr>
            <a:r>
              <a:rPr lang="en-US" sz="1400" dirty="0">
                <a:latin typeface="Futura Bold" pitchFamily="2" charset="0"/>
              </a:rPr>
              <a:t>Update e-nomination for PF/Pension in your UAN login.</a:t>
            </a:r>
          </a:p>
          <a:p>
            <a:pPr marL="285750" indent="-285750">
              <a:buFont typeface="Arial" panose="020B0604020202020204" pitchFamily="34" charset="0"/>
              <a:buChar char="•"/>
            </a:pPr>
            <a:endParaRPr lang="en-US" sz="1400" dirty="0">
              <a:latin typeface="Futura Bold" pitchFamily="2" charset="0"/>
            </a:endParaRPr>
          </a:p>
          <a:p>
            <a:pPr marL="285750" indent="-285750">
              <a:buFont typeface="Arial" panose="020B0604020202020204" pitchFamily="34" charset="0"/>
              <a:buChar char="•"/>
            </a:pPr>
            <a:r>
              <a:rPr lang="en-US" sz="1400" dirty="0">
                <a:latin typeface="Futura Bold" pitchFamily="2" charset="0"/>
              </a:rPr>
              <a:t>Provide PF form11 and nomination form for Gratuity.</a:t>
            </a:r>
          </a:p>
          <a:p>
            <a:pPr marL="285750" indent="-285750">
              <a:buFont typeface="Arial" panose="020B0604020202020204" pitchFamily="34" charset="0"/>
              <a:buChar char="•"/>
            </a:pPr>
            <a:r>
              <a:rPr lang="en-US" sz="1400" dirty="0">
                <a:latin typeface="Futura Bold" pitchFamily="2" charset="0"/>
              </a:rPr>
              <a:t>New Joiner can apply for VPF contribution within the 10</a:t>
            </a:r>
            <a:r>
              <a:rPr lang="en-US" sz="1400" baseline="30000" dirty="0">
                <a:latin typeface="Futura Bold" pitchFamily="2" charset="0"/>
              </a:rPr>
              <a:t>th</a:t>
            </a:r>
            <a:r>
              <a:rPr lang="en-US" sz="1400" dirty="0">
                <a:latin typeface="Futura Bold" pitchFamily="2" charset="0"/>
              </a:rPr>
              <a:t> of next month from the DOJ.</a:t>
            </a:r>
          </a:p>
          <a:p>
            <a:pPr marL="285750" indent="-285750">
              <a:buFont typeface="Arial" panose="020B0604020202020204" pitchFamily="34" charset="0"/>
              <a:buChar char="•"/>
            </a:pPr>
            <a:r>
              <a:rPr lang="en-US" sz="1400">
                <a:latin typeface="Futura Bold" pitchFamily="2" charset="0"/>
              </a:rPr>
              <a:t>After receiving PF number from Shell, you can apply for PF transfer (Apply in EPFO portal along with Form 13)</a:t>
            </a:r>
          </a:p>
          <a:p>
            <a:pPr marL="285750" indent="-285750">
              <a:buFont typeface="Arial" panose="020B0604020202020204" pitchFamily="34" charset="0"/>
              <a:buChar char="•"/>
            </a:pPr>
            <a:r>
              <a:rPr lang="en-US" sz="1400">
                <a:latin typeface="Futura Bold" pitchFamily="2" charset="0"/>
              </a:rPr>
              <a:t>Update </a:t>
            </a:r>
            <a:r>
              <a:rPr lang="en-US" sz="1400" dirty="0">
                <a:latin typeface="Futura Bold" pitchFamily="2" charset="0"/>
              </a:rPr>
              <a:t>your investment declarations through Share Point and HR Online. (applicable </a:t>
            </a:r>
            <a:r>
              <a:rPr lang="en-US" sz="1400" dirty="0" err="1">
                <a:latin typeface="Futura Bold" pitchFamily="2" charset="0"/>
              </a:rPr>
              <a:t>upto</a:t>
            </a:r>
            <a:r>
              <a:rPr lang="en-US" sz="1400" dirty="0">
                <a:latin typeface="Futura Bold" pitchFamily="2" charset="0"/>
              </a:rPr>
              <a:t> Dec joiners only)</a:t>
            </a:r>
          </a:p>
          <a:p>
            <a:pPr marL="285750" indent="-285750">
              <a:buFont typeface="Arial" panose="020B0604020202020204" pitchFamily="34" charset="0"/>
              <a:buChar char="•"/>
            </a:pPr>
            <a:endParaRPr lang="en-US" sz="1400" dirty="0">
              <a:latin typeface="Futura Bold" pitchFamily="2" charset="0"/>
            </a:endParaRPr>
          </a:p>
          <a:p>
            <a:pPr marL="285750" indent="-285750">
              <a:buFont typeface="Arial" panose="020B0604020202020204" pitchFamily="34" charset="0"/>
              <a:buChar char="•"/>
            </a:pPr>
            <a:r>
              <a:rPr lang="en-US" sz="1400" dirty="0">
                <a:latin typeface="Futura Bold" pitchFamily="2" charset="0"/>
              </a:rPr>
              <a:t>Please raise a request through service now for Share point access using the below link</a:t>
            </a:r>
          </a:p>
          <a:p>
            <a:r>
              <a:rPr lang="en-US" sz="1400" u="sng" dirty="0">
                <a:solidFill>
                  <a:schemeClr val="accent3"/>
                </a:solidFill>
                <a:hlinkClick r:id="rId2">
                  <a:extLst>
                    <a:ext uri="{A12FA001-AC4F-418D-AE19-62706E023703}">
                      <ahyp:hlinkClr xmlns:ahyp="http://schemas.microsoft.com/office/drawing/2018/hyperlinkcolor" val="tx"/>
                    </a:ext>
                  </a:extLst>
                </a:hlinkClick>
              </a:rPr>
              <a:t>https://eu001-sp.shell.com/sites/AAAAA0626/im_portal/SitePages/Permissions%20-%20Other%20Support.aspx</a:t>
            </a:r>
            <a:endParaRPr lang="en-US" sz="1400" dirty="0">
              <a:solidFill>
                <a:schemeClr val="accent3"/>
              </a:solidFill>
            </a:endParaRPr>
          </a:p>
          <a:p>
            <a:pPr marL="285750" indent="-285750">
              <a:buFont typeface="Arial" panose="020B0604020202020204" pitchFamily="34" charset="0"/>
              <a:buChar char="•"/>
            </a:pPr>
            <a:endParaRPr lang="en-US" sz="1400" dirty="0">
              <a:latin typeface="Futura Bold" pitchFamily="2" charset="0"/>
            </a:endParaRPr>
          </a:p>
          <a:p>
            <a:pPr marL="285750" indent="-285750">
              <a:buFont typeface="Arial" panose="020B0604020202020204" pitchFamily="34" charset="0"/>
              <a:buChar char="•"/>
            </a:pPr>
            <a:r>
              <a:rPr lang="en-US" sz="1400" dirty="0">
                <a:latin typeface="Futura Bold" pitchFamily="2" charset="0"/>
              </a:rPr>
              <a:t>Please raise a ticket with HR Ops @ </a:t>
            </a:r>
            <a:r>
              <a:rPr lang="en-US" sz="1400" dirty="0">
                <a:latin typeface="Futura Bold" pitchFamily="2" charset="0"/>
                <a:hlinkClick r:id="rId3"/>
              </a:rPr>
              <a:t>HR-Operations@Shell.com</a:t>
            </a:r>
            <a:r>
              <a:rPr lang="en-US" sz="1400" dirty="0">
                <a:latin typeface="Futura Bold" pitchFamily="2" charset="0"/>
              </a:rPr>
              <a:t> for all your payroll related queries.</a:t>
            </a:r>
          </a:p>
          <a:p>
            <a:endParaRPr lang="en-US" sz="2000" u="sng" dirty="0">
              <a:hlinkClick r:id="rId4"/>
            </a:endParaRPr>
          </a:p>
          <a:p>
            <a:endParaRPr lang="en-US" sz="500" b="1" dirty="0">
              <a:solidFill>
                <a:schemeClr val="tx1"/>
              </a:solidFill>
              <a:latin typeface="Arial" charset="0"/>
            </a:endParaRPr>
          </a:p>
        </p:txBody>
      </p:sp>
    </p:spTree>
    <p:extLst>
      <p:ext uri="{BB962C8B-B14F-4D97-AF65-F5344CB8AC3E}">
        <p14:creationId xmlns:p14="http://schemas.microsoft.com/office/powerpoint/2010/main" val="364624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4724400"/>
            <a:ext cx="8153400" cy="397032"/>
          </a:xfrm>
          <a:prstGeom prst="rect">
            <a:avLst/>
          </a:prstGeom>
          <a:noFill/>
        </p:spPr>
        <p:txBody>
          <a:bodyPr wrap="square" rtlCol="0">
            <a:spAutoFit/>
          </a:bodyPr>
          <a:lstStyle/>
          <a:p>
            <a:pPr algn="ctr">
              <a:lnSpc>
                <a:spcPts val="2100"/>
              </a:lnSpc>
              <a:spcAft>
                <a:spcPts val="1200"/>
              </a:spcAft>
            </a:pPr>
            <a:r>
              <a:rPr lang="en-US" sz="3200" b="1" dirty="0">
                <a:solidFill>
                  <a:schemeClr val="accent3"/>
                </a:solidFill>
              </a:rPr>
              <a:t>THANK YOU</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919C-7BDD-4DFD-85E3-98E7744C7F92}"/>
              </a:ext>
            </a:extLst>
          </p:cNvPr>
          <p:cNvSpPr>
            <a:spLocks noGrp="1"/>
          </p:cNvSpPr>
          <p:nvPr>
            <p:ph type="title"/>
          </p:nvPr>
        </p:nvSpPr>
        <p:spPr>
          <a:xfrm>
            <a:off x="476857" y="121383"/>
            <a:ext cx="11171238" cy="752475"/>
          </a:xfrm>
        </p:spPr>
        <p:txBody>
          <a:bodyPr/>
          <a:lstStyle/>
          <a:p>
            <a:r>
              <a:rPr lang="en-US" altLang="en-US" i="1" dirty="0">
                <a:solidFill>
                  <a:srgbClr val="0C2D83"/>
                </a:solidFill>
              </a:rPr>
              <a:t>Agenda</a:t>
            </a:r>
            <a:endParaRPr lang="en-US" i="1" dirty="0">
              <a:solidFill>
                <a:srgbClr val="0C2D83"/>
              </a:solidFill>
            </a:endParaRPr>
          </a:p>
        </p:txBody>
      </p:sp>
      <p:sp>
        <p:nvSpPr>
          <p:cNvPr id="5" name="Slide Number Placeholder 4">
            <a:extLst>
              <a:ext uri="{FF2B5EF4-FFF2-40B4-BE49-F238E27FC236}">
                <a16:creationId xmlns:a16="http://schemas.microsoft.com/office/drawing/2014/main" id="{C888359B-D916-4190-8238-EA0067FEBE83}"/>
              </a:ext>
            </a:extLst>
          </p:cNvPr>
          <p:cNvSpPr>
            <a:spLocks noGrp="1"/>
          </p:cNvSpPr>
          <p:nvPr>
            <p:ph type="sldNum" sz="quarter" idx="4"/>
          </p:nvPr>
        </p:nvSpPr>
        <p:spPr/>
        <p:txBody>
          <a:bodyPr/>
          <a:lstStyle/>
          <a:p>
            <a:fld id="{D32BAE6A-B452-4007-8177-56DD051636F9}" type="slidenum">
              <a:rPr lang="en-GB" smtClean="0"/>
              <a:pPr/>
              <a:t>2</a:t>
            </a:fld>
            <a:endParaRPr lang="en-GB" dirty="0"/>
          </a:p>
        </p:txBody>
      </p:sp>
      <p:sp>
        <p:nvSpPr>
          <p:cNvPr id="6" name="Footer Placeholder 5">
            <a:extLst>
              <a:ext uri="{FF2B5EF4-FFF2-40B4-BE49-F238E27FC236}">
                <a16:creationId xmlns:a16="http://schemas.microsoft.com/office/drawing/2014/main" id="{5FB79240-C292-4906-8EA5-DBF0D195C6CD}"/>
              </a:ext>
            </a:extLst>
          </p:cNvPr>
          <p:cNvSpPr>
            <a:spLocks noGrp="1"/>
          </p:cNvSpPr>
          <p:nvPr>
            <p:ph type="ftr" sz="quarter" idx="3"/>
          </p:nvPr>
        </p:nvSpPr>
        <p:spPr/>
        <p:txBody>
          <a:bodyPr/>
          <a:lstStyle/>
          <a:p>
            <a:pPr>
              <a:defRPr/>
            </a:pPr>
            <a:r>
              <a:rPr lang="en-GB"/>
              <a:t>Footer </a:t>
            </a:r>
            <a:endParaRPr lang="en-GB" dirty="0"/>
          </a:p>
        </p:txBody>
      </p:sp>
      <p:sp>
        <p:nvSpPr>
          <p:cNvPr id="7" name="Rectangle 3">
            <a:extLst>
              <a:ext uri="{FF2B5EF4-FFF2-40B4-BE49-F238E27FC236}">
                <a16:creationId xmlns:a16="http://schemas.microsoft.com/office/drawing/2014/main" id="{F8C03C80-6284-4FFD-8080-47119671DB0F}"/>
              </a:ext>
            </a:extLst>
          </p:cNvPr>
          <p:cNvSpPr>
            <a:spLocks noGrp="1" noChangeArrowheads="1"/>
          </p:cNvSpPr>
          <p:nvPr>
            <p:ph sz="quarter" idx="11"/>
          </p:nvPr>
        </p:nvSpPr>
        <p:spPr>
          <a:xfrm>
            <a:off x="543905" y="960438"/>
            <a:ext cx="11171238" cy="4830762"/>
          </a:xfrm>
        </p:spPr>
        <p:txBody>
          <a:bodyPr/>
          <a:lstStyle/>
          <a:p>
            <a:pPr marL="342900" indent="-342900" eaLnBrk="1" hangingPunct="1">
              <a:buClr>
                <a:srgbClr val="002060"/>
              </a:buClr>
              <a:buFont typeface="Wingdings" panose="05000000000000000000" pitchFamily="2" charset="2"/>
              <a:buChar char="q"/>
            </a:pPr>
            <a:r>
              <a:rPr lang="en-US" altLang="en-US" dirty="0"/>
              <a:t>Payroll Organization</a:t>
            </a:r>
          </a:p>
          <a:p>
            <a:pPr marL="342900" indent="-342900" eaLnBrk="1" hangingPunct="1">
              <a:buClr>
                <a:srgbClr val="002060"/>
              </a:buClr>
              <a:buFont typeface="Wingdings" panose="05000000000000000000" pitchFamily="2" charset="2"/>
              <a:buChar char="q"/>
            </a:pPr>
            <a:r>
              <a:rPr lang="en-US" altLang="en-US" dirty="0"/>
              <a:t>Introduction to India Payroll</a:t>
            </a:r>
          </a:p>
          <a:p>
            <a:pPr marL="342900" indent="-342900" eaLnBrk="1" hangingPunct="1">
              <a:buClr>
                <a:srgbClr val="002060"/>
              </a:buClr>
              <a:buFont typeface="Wingdings" panose="05000000000000000000" pitchFamily="2" charset="2"/>
              <a:buChar char="q"/>
            </a:pPr>
            <a:r>
              <a:rPr lang="en-US" altLang="en-US" dirty="0"/>
              <a:t>Know your Pay slip</a:t>
            </a:r>
          </a:p>
          <a:p>
            <a:pPr marL="342900" indent="-342900" eaLnBrk="1" hangingPunct="1">
              <a:buClr>
                <a:srgbClr val="002060"/>
              </a:buClr>
              <a:buFont typeface="Wingdings" panose="05000000000000000000" pitchFamily="2" charset="2"/>
              <a:buChar char="q"/>
            </a:pPr>
            <a:r>
              <a:rPr lang="en-US" altLang="en-US" dirty="0"/>
              <a:t>Investment declaration and Investment proof submission</a:t>
            </a:r>
          </a:p>
          <a:p>
            <a:pPr marL="342900" indent="-342900">
              <a:buClr>
                <a:srgbClr val="002060"/>
              </a:buClr>
              <a:buFont typeface="Wingdings" panose="05000000000000000000" pitchFamily="2" charset="2"/>
              <a:buChar char="q"/>
            </a:pPr>
            <a:r>
              <a:rPr lang="en-US" dirty="0"/>
              <a:t>Exemption /deductions from Taxable Income</a:t>
            </a:r>
          </a:p>
          <a:p>
            <a:pPr marL="342900" indent="-342900">
              <a:buClr>
                <a:srgbClr val="002060"/>
              </a:buClr>
              <a:buFont typeface="Wingdings" panose="05000000000000000000" pitchFamily="2" charset="2"/>
              <a:buChar char="q"/>
            </a:pPr>
            <a:r>
              <a:rPr lang="en-US" dirty="0"/>
              <a:t>How to calculate Tax</a:t>
            </a:r>
            <a:endParaRPr lang="en-IN" dirty="0"/>
          </a:p>
          <a:p>
            <a:pPr marL="342900" indent="-342900" eaLnBrk="1" hangingPunct="1">
              <a:buClr>
                <a:srgbClr val="002060"/>
              </a:buClr>
              <a:buFont typeface="Wingdings" panose="05000000000000000000" pitchFamily="2" charset="2"/>
              <a:buChar char="q"/>
            </a:pPr>
            <a:r>
              <a:rPr lang="en-US" altLang="en-US" dirty="0"/>
              <a:t>Retiral Process</a:t>
            </a:r>
          </a:p>
          <a:p>
            <a:pPr marL="342900" indent="-342900">
              <a:buClr>
                <a:srgbClr val="002060"/>
              </a:buClr>
              <a:buFont typeface="Wingdings" panose="05000000000000000000" pitchFamily="2" charset="2"/>
              <a:buChar char="q"/>
            </a:pPr>
            <a:r>
              <a:rPr lang="en-US" dirty="0"/>
              <a:t>What are your next steps</a:t>
            </a:r>
            <a:endParaRPr lang="en-US" altLang="en-US" dirty="0"/>
          </a:p>
          <a:p>
            <a:pPr marL="342900" indent="-342900" eaLnBrk="1" hangingPunct="1">
              <a:buClr>
                <a:srgbClr val="002060"/>
              </a:buClr>
              <a:buFont typeface="Wingdings" panose="05000000000000000000" pitchFamily="2" charset="2"/>
              <a:buChar char="q"/>
            </a:pPr>
            <a:r>
              <a:rPr lang="en-US" altLang="en-US" dirty="0"/>
              <a:t>Q&amp;A</a:t>
            </a:r>
          </a:p>
        </p:txBody>
      </p:sp>
    </p:spTree>
    <p:extLst>
      <p:ext uri="{BB962C8B-B14F-4D97-AF65-F5344CB8AC3E}">
        <p14:creationId xmlns:p14="http://schemas.microsoft.com/office/powerpoint/2010/main" val="24288598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p:cNvCxnSpPr>
            <a:cxnSpLocks/>
          </p:cNvCxnSpPr>
          <p:nvPr/>
        </p:nvCxnSpPr>
        <p:spPr>
          <a:xfrm>
            <a:off x="5181600" y="1905000"/>
            <a:ext cx="0" cy="533400"/>
          </a:xfrm>
          <a:prstGeom prst="line">
            <a:avLst/>
          </a:prstGeom>
          <a:ln/>
        </p:spPr>
        <p:style>
          <a:lnRef idx="3">
            <a:schemeClr val="accent6"/>
          </a:lnRef>
          <a:fillRef idx="0">
            <a:schemeClr val="accent6"/>
          </a:fillRef>
          <a:effectRef idx="2">
            <a:schemeClr val="accent6"/>
          </a:effectRef>
          <a:fontRef idx="minor">
            <a:schemeClr val="tx1"/>
          </a:fontRef>
        </p:style>
      </p:cxnSp>
      <p:sp>
        <p:nvSpPr>
          <p:cNvPr id="4" name="Slide Number Placeholder 3"/>
          <p:cNvSpPr>
            <a:spLocks noGrp="1"/>
          </p:cNvSpPr>
          <p:nvPr>
            <p:ph type="sldNum" sz="quarter" idx="4294967295"/>
          </p:nvPr>
        </p:nvSpPr>
        <p:spPr>
          <a:xfrm>
            <a:off x="9930600" y="7445721"/>
            <a:ext cx="266673" cy="169277"/>
          </a:xfrm>
          <a:prstGeom prst="rect">
            <a:avLst/>
          </a:prstGeom>
        </p:spPr>
        <p:txBody>
          <a:bodyPr/>
          <a:lstStyle/>
          <a:p>
            <a:fld id="{D32BAE6A-B452-4007-8177-56DD051636F9}" type="slidenum">
              <a:rPr lang="en-GB" smtClean="0"/>
              <a:pPr/>
              <a:t>3</a:t>
            </a:fld>
            <a:endParaRPr lang="en-GB" dirty="0"/>
          </a:p>
        </p:txBody>
      </p:sp>
      <p:sp>
        <p:nvSpPr>
          <p:cNvPr id="6" name="Footer Placeholder 5"/>
          <p:cNvSpPr>
            <a:spLocks noGrp="1"/>
          </p:cNvSpPr>
          <p:nvPr>
            <p:ph type="ftr" sz="quarter" idx="4294967295"/>
          </p:nvPr>
        </p:nvSpPr>
        <p:spPr>
          <a:xfrm>
            <a:off x="5029069" y="7444559"/>
            <a:ext cx="2520000" cy="324000"/>
          </a:xfrm>
          <a:prstGeom prst="rect">
            <a:avLst/>
          </a:prstGeom>
        </p:spPr>
        <p:txBody>
          <a:bodyPr/>
          <a:lstStyle/>
          <a:p>
            <a:pPr>
              <a:defRPr/>
            </a:pPr>
            <a:r>
              <a:rPr lang="en-GB"/>
              <a:t> </a:t>
            </a:r>
            <a:endParaRPr lang="en-GB" dirty="0"/>
          </a:p>
        </p:txBody>
      </p:sp>
      <p:sp>
        <p:nvSpPr>
          <p:cNvPr id="12" name="Rounded Rectangle 11"/>
          <p:cNvSpPr>
            <a:spLocks noChangeAspect="1"/>
          </p:cNvSpPr>
          <p:nvPr/>
        </p:nvSpPr>
        <p:spPr>
          <a:xfrm>
            <a:off x="4343400" y="1295400"/>
            <a:ext cx="1807969" cy="704193"/>
          </a:xfrm>
          <a:prstGeom prst="roundRect">
            <a:avLst/>
          </a:prstGeom>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GB" sz="1000" b="1" dirty="0">
              <a:solidFill>
                <a:schemeClr val="accent2"/>
              </a:solidFill>
            </a:endParaRPr>
          </a:p>
          <a:p>
            <a:pPr lvl="0" algn="ctr"/>
            <a:r>
              <a:rPr lang="en-GB" sz="1000" b="1" dirty="0">
                <a:solidFill>
                  <a:schemeClr val="accent2"/>
                </a:solidFill>
              </a:rPr>
              <a:t>Payroll Manager India</a:t>
            </a:r>
          </a:p>
          <a:p>
            <a:pPr lvl="0" algn="ctr"/>
            <a:r>
              <a:rPr lang="en-GB" sz="1000" dirty="0">
                <a:solidFill>
                  <a:schemeClr val="accent3"/>
                </a:solidFill>
              </a:rPr>
              <a:t>Nilendu Nandy</a:t>
            </a:r>
          </a:p>
          <a:p>
            <a:pPr lvl="0" algn="ctr"/>
            <a:endParaRPr lang="en-GB" sz="800" dirty="0">
              <a:solidFill>
                <a:schemeClr val="accent3"/>
              </a:solidFill>
            </a:endParaRPr>
          </a:p>
        </p:txBody>
      </p:sp>
      <p:cxnSp>
        <p:nvCxnSpPr>
          <p:cNvPr id="23" name="Straight Connector 22"/>
          <p:cNvCxnSpPr>
            <a:cxnSpLocks/>
          </p:cNvCxnSpPr>
          <p:nvPr/>
        </p:nvCxnSpPr>
        <p:spPr>
          <a:xfrm flipH="1">
            <a:off x="1828800" y="2438400"/>
            <a:ext cx="640080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68" name="Rounded Rectangle 67"/>
          <p:cNvSpPr>
            <a:spLocks noChangeAspect="1"/>
          </p:cNvSpPr>
          <p:nvPr/>
        </p:nvSpPr>
        <p:spPr>
          <a:xfrm>
            <a:off x="1219200" y="3352800"/>
            <a:ext cx="1272774" cy="694441"/>
          </a:xfrm>
          <a:prstGeom prst="roundRect">
            <a:avLst/>
          </a:prstGeom>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GB" sz="1000" b="1" dirty="0">
              <a:solidFill>
                <a:schemeClr val="accent2"/>
              </a:solidFill>
            </a:endParaRPr>
          </a:p>
          <a:p>
            <a:pPr lvl="0" algn="ctr"/>
            <a:r>
              <a:rPr lang="en-GB" sz="1000" b="1" dirty="0">
                <a:solidFill>
                  <a:schemeClr val="accent2"/>
                </a:solidFill>
              </a:rPr>
              <a:t>Payroll Advisor</a:t>
            </a:r>
          </a:p>
          <a:p>
            <a:pPr lvl="0" algn="ctr"/>
            <a:r>
              <a:rPr lang="en-GB" sz="1000" dirty="0">
                <a:solidFill>
                  <a:schemeClr val="accent3"/>
                </a:solidFill>
              </a:rPr>
              <a:t>Pravin Jha</a:t>
            </a:r>
          </a:p>
          <a:p>
            <a:pPr lvl="0" algn="ctr"/>
            <a:endParaRPr lang="en-GB" sz="800" dirty="0">
              <a:solidFill>
                <a:schemeClr val="accent3"/>
              </a:solidFill>
            </a:endParaRPr>
          </a:p>
        </p:txBody>
      </p:sp>
      <p:sp>
        <p:nvSpPr>
          <p:cNvPr id="72" name="Rounded Rectangle 71"/>
          <p:cNvSpPr>
            <a:spLocks noChangeAspect="1"/>
          </p:cNvSpPr>
          <p:nvPr/>
        </p:nvSpPr>
        <p:spPr>
          <a:xfrm>
            <a:off x="3276600" y="3352800"/>
            <a:ext cx="1250838" cy="687427"/>
          </a:xfrm>
          <a:prstGeom prst="roundRect">
            <a:avLst/>
          </a:prstGeom>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GB" sz="800" b="1" dirty="0">
              <a:solidFill>
                <a:schemeClr val="accent2"/>
              </a:solidFill>
            </a:endParaRPr>
          </a:p>
          <a:p>
            <a:pPr lvl="0" algn="ctr"/>
            <a:r>
              <a:rPr lang="en-GB" sz="1000" b="1" dirty="0">
                <a:solidFill>
                  <a:schemeClr val="accent2"/>
                </a:solidFill>
              </a:rPr>
              <a:t>Payroll Specialist</a:t>
            </a:r>
          </a:p>
          <a:p>
            <a:pPr lvl="0" algn="ctr"/>
            <a:r>
              <a:rPr lang="en-GB" sz="1000" dirty="0">
                <a:solidFill>
                  <a:schemeClr val="accent3"/>
                </a:solidFill>
              </a:rPr>
              <a:t>Sanjay Sundar</a:t>
            </a:r>
          </a:p>
          <a:p>
            <a:pPr lvl="0" algn="ctr"/>
            <a:endParaRPr lang="en-GB" sz="800" dirty="0">
              <a:solidFill>
                <a:schemeClr val="accent3"/>
              </a:solidFill>
            </a:endParaRPr>
          </a:p>
        </p:txBody>
      </p:sp>
      <p:sp>
        <p:nvSpPr>
          <p:cNvPr id="48" name="Rounded Rectangle 47"/>
          <p:cNvSpPr>
            <a:spLocks noChangeAspect="1"/>
          </p:cNvSpPr>
          <p:nvPr/>
        </p:nvSpPr>
        <p:spPr>
          <a:xfrm>
            <a:off x="5257800" y="3352800"/>
            <a:ext cx="1127485" cy="609600"/>
          </a:xfrm>
          <a:prstGeom prst="roundRect">
            <a:avLst/>
          </a:prstGeom>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GB" sz="800" b="1" dirty="0">
              <a:solidFill>
                <a:schemeClr val="accent2"/>
              </a:solidFill>
            </a:endParaRPr>
          </a:p>
          <a:p>
            <a:pPr lvl="0" algn="ctr"/>
            <a:r>
              <a:rPr lang="en-GB" sz="800" b="1" dirty="0">
                <a:solidFill>
                  <a:schemeClr val="accent2"/>
                </a:solidFill>
              </a:rPr>
              <a:t> </a:t>
            </a:r>
            <a:r>
              <a:rPr lang="en-GB" sz="1000" b="1" dirty="0">
                <a:solidFill>
                  <a:schemeClr val="accent2"/>
                </a:solidFill>
              </a:rPr>
              <a:t>Payroll Functional Lead</a:t>
            </a:r>
          </a:p>
          <a:p>
            <a:pPr lvl="0" algn="ctr"/>
            <a:r>
              <a:rPr lang="en-GB" sz="1000" dirty="0">
                <a:solidFill>
                  <a:schemeClr val="accent3"/>
                </a:solidFill>
              </a:rPr>
              <a:t>Ravi Volur</a:t>
            </a:r>
          </a:p>
          <a:p>
            <a:pPr lvl="0" algn="ctr"/>
            <a:endParaRPr lang="en-GB" sz="800" dirty="0">
              <a:solidFill>
                <a:schemeClr val="accent3"/>
              </a:solidFill>
            </a:endParaRPr>
          </a:p>
        </p:txBody>
      </p:sp>
      <p:sp>
        <p:nvSpPr>
          <p:cNvPr id="83" name="Rounded Rectangle 82"/>
          <p:cNvSpPr>
            <a:spLocks noChangeAspect="1"/>
          </p:cNvSpPr>
          <p:nvPr/>
        </p:nvSpPr>
        <p:spPr>
          <a:xfrm>
            <a:off x="7620000" y="3276600"/>
            <a:ext cx="1223007" cy="643962"/>
          </a:xfrm>
          <a:prstGeom prst="roundRect">
            <a:avLst/>
          </a:prstGeom>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GB" sz="1000" b="1" dirty="0">
                <a:solidFill>
                  <a:schemeClr val="accent2"/>
                </a:solidFill>
              </a:rPr>
              <a:t>Payroll Advisor</a:t>
            </a:r>
            <a:endParaRPr lang="en-GB" sz="1000" dirty="0">
              <a:solidFill>
                <a:schemeClr val="accent3"/>
              </a:solidFill>
            </a:endParaRPr>
          </a:p>
          <a:p>
            <a:pPr lvl="0" algn="ctr"/>
            <a:r>
              <a:rPr lang="en-GB" sz="1000" dirty="0">
                <a:solidFill>
                  <a:schemeClr val="accent3"/>
                </a:solidFill>
              </a:rPr>
              <a:t>Deepak Thalanki</a:t>
            </a:r>
          </a:p>
        </p:txBody>
      </p:sp>
      <p:cxnSp>
        <p:nvCxnSpPr>
          <p:cNvPr id="63" name="Straight Connector 62"/>
          <p:cNvCxnSpPr>
            <a:cxnSpLocks/>
            <a:endCxn id="48" idx="0"/>
          </p:cNvCxnSpPr>
          <p:nvPr/>
        </p:nvCxnSpPr>
        <p:spPr>
          <a:xfrm>
            <a:off x="5821543" y="2438400"/>
            <a:ext cx="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69" name="Straight Connector 68"/>
          <p:cNvCxnSpPr>
            <a:cxnSpLocks/>
          </p:cNvCxnSpPr>
          <p:nvPr/>
        </p:nvCxnSpPr>
        <p:spPr>
          <a:xfrm>
            <a:off x="1828800" y="2438400"/>
            <a:ext cx="0" cy="9906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75" name="Straight Connector 74"/>
          <p:cNvCxnSpPr>
            <a:cxnSpLocks/>
            <a:endCxn id="72" idx="0"/>
          </p:cNvCxnSpPr>
          <p:nvPr/>
        </p:nvCxnSpPr>
        <p:spPr>
          <a:xfrm>
            <a:off x="3886200" y="2438400"/>
            <a:ext cx="15819" cy="914400"/>
          </a:xfrm>
          <a:prstGeom prst="line">
            <a:avLst/>
          </a:prstGeom>
          <a:ln/>
        </p:spPr>
        <p:style>
          <a:lnRef idx="3">
            <a:schemeClr val="accent6"/>
          </a:lnRef>
          <a:fillRef idx="0">
            <a:schemeClr val="accent6"/>
          </a:fillRef>
          <a:effectRef idx="2">
            <a:schemeClr val="accent6"/>
          </a:effectRef>
          <a:fontRef idx="minor">
            <a:schemeClr val="tx1"/>
          </a:fontRef>
        </p:style>
      </p:cxnSp>
      <p:pic>
        <p:nvPicPr>
          <p:cNvPr id="11" name="Picture 2" descr="C:\Users\nilendu.nandy\Desktop\Photo New\team photo\ravi1.JP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25000"/>
                    </a14:imgEffect>
                    <a14:imgEffect>
                      <a14:brightnessContrast contrast="29000"/>
                    </a14:imgEffect>
                  </a14:imgLayer>
                </a14:imgProps>
              </a:ext>
              <a:ext uri="{28A0092B-C50C-407E-A947-70E740481C1C}">
                <a14:useLocalDpi xmlns:a14="http://schemas.microsoft.com/office/drawing/2010/main" val="0"/>
              </a:ext>
            </a:extLst>
          </a:blip>
          <a:srcRect/>
          <a:stretch>
            <a:fillRect/>
          </a:stretch>
        </p:blipFill>
        <p:spPr bwMode="auto">
          <a:xfrm>
            <a:off x="4800600" y="3352800"/>
            <a:ext cx="413265" cy="65835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mage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352800"/>
            <a:ext cx="567633" cy="70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C:\Users\nilendu.nandy\Desktop\Photo New\team photo\deepak 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4200" y="3276600"/>
            <a:ext cx="709764" cy="658351"/>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p:cNvSpPr>
            <a:spLocks noChangeAspect="1"/>
          </p:cNvSpPr>
          <p:nvPr/>
        </p:nvSpPr>
        <p:spPr>
          <a:xfrm>
            <a:off x="2057400" y="5029200"/>
            <a:ext cx="1223007" cy="693573"/>
          </a:xfrm>
          <a:prstGeom prst="roundRect">
            <a:avLst/>
          </a:prstGeom>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GB" sz="800" b="1" dirty="0">
              <a:solidFill>
                <a:schemeClr val="accent2"/>
              </a:solidFill>
            </a:endParaRPr>
          </a:p>
          <a:p>
            <a:pPr lvl="0" algn="ctr"/>
            <a:r>
              <a:rPr lang="en-GB" sz="800" b="1" dirty="0">
                <a:solidFill>
                  <a:schemeClr val="accent2"/>
                </a:solidFill>
              </a:rPr>
              <a:t> </a:t>
            </a:r>
            <a:r>
              <a:rPr lang="en-GB" sz="1000" b="1" dirty="0">
                <a:solidFill>
                  <a:schemeClr val="accent2"/>
                </a:solidFill>
              </a:rPr>
              <a:t>Payroll Advisor</a:t>
            </a:r>
          </a:p>
          <a:p>
            <a:pPr lvl="0" algn="ctr"/>
            <a:r>
              <a:rPr lang="en-GB" sz="1000" dirty="0">
                <a:solidFill>
                  <a:schemeClr val="accent3"/>
                </a:solidFill>
              </a:rPr>
              <a:t>Farahana Mohamad</a:t>
            </a:r>
          </a:p>
          <a:p>
            <a:pPr lvl="0" algn="ctr"/>
            <a:endParaRPr lang="en-GB" sz="800" dirty="0">
              <a:solidFill>
                <a:schemeClr val="accent3"/>
              </a:solidFill>
            </a:endParaRPr>
          </a:p>
        </p:txBody>
      </p:sp>
      <p:cxnSp>
        <p:nvCxnSpPr>
          <p:cNvPr id="25" name="Straight Connector 24"/>
          <p:cNvCxnSpPr>
            <a:cxnSpLocks/>
          </p:cNvCxnSpPr>
          <p:nvPr/>
        </p:nvCxnSpPr>
        <p:spPr>
          <a:xfrm>
            <a:off x="8229600" y="2438400"/>
            <a:ext cx="0" cy="838200"/>
          </a:xfrm>
          <a:prstGeom prst="line">
            <a:avLst/>
          </a:prstGeom>
          <a:ln/>
        </p:spPr>
        <p:style>
          <a:lnRef idx="3">
            <a:schemeClr val="accent6"/>
          </a:lnRef>
          <a:fillRef idx="0">
            <a:schemeClr val="accent6"/>
          </a:fillRef>
          <a:effectRef idx="2">
            <a:schemeClr val="accent6"/>
          </a:effectRef>
          <a:fontRef idx="minor">
            <a:schemeClr val="tx1"/>
          </a:fontRef>
        </p:style>
      </p:cxnSp>
      <p:pic>
        <p:nvPicPr>
          <p:cNvPr id="26" name="Picture 25" descr="17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 y="3352800"/>
            <a:ext cx="695846" cy="699770"/>
          </a:xfrm>
          <a:prstGeom prst="rect">
            <a:avLst/>
          </a:prstGeom>
          <a:noFill/>
          <a:ln>
            <a:noFill/>
          </a:ln>
        </p:spPr>
      </p:pic>
      <p:sp>
        <p:nvSpPr>
          <p:cNvPr id="33" name="Title 1">
            <a:extLst>
              <a:ext uri="{FF2B5EF4-FFF2-40B4-BE49-F238E27FC236}">
                <a16:creationId xmlns:a16="http://schemas.microsoft.com/office/drawing/2014/main" id="{1B672A92-9175-466E-B7C3-464FA807572D}"/>
              </a:ext>
            </a:extLst>
          </p:cNvPr>
          <p:cNvSpPr>
            <a:spLocks noGrp="1"/>
          </p:cNvSpPr>
          <p:nvPr>
            <p:ph type="title"/>
          </p:nvPr>
        </p:nvSpPr>
        <p:spPr>
          <a:xfrm>
            <a:off x="508001" y="712802"/>
            <a:ext cx="11171239" cy="752475"/>
          </a:xfrm>
        </p:spPr>
        <p:txBody>
          <a:bodyPr/>
          <a:lstStyle/>
          <a:p>
            <a:r>
              <a:rPr lang="en-US" i="1" dirty="0">
                <a:solidFill>
                  <a:srgbClr val="0C2D83"/>
                </a:solidFill>
              </a:rPr>
              <a:t>India</a:t>
            </a:r>
            <a:r>
              <a:rPr lang="en-US" dirty="0"/>
              <a:t> </a:t>
            </a:r>
            <a:r>
              <a:rPr lang="en-US" i="1" dirty="0">
                <a:solidFill>
                  <a:srgbClr val="0C2D83"/>
                </a:solidFill>
              </a:rPr>
              <a:t>Payroll – Organization Chart </a:t>
            </a:r>
          </a:p>
        </p:txBody>
      </p:sp>
      <p:pic>
        <p:nvPicPr>
          <p:cNvPr id="34" name="Picture 33">
            <a:extLst>
              <a:ext uri="{FF2B5EF4-FFF2-40B4-BE49-F238E27FC236}">
                <a16:creationId xmlns:a16="http://schemas.microsoft.com/office/drawing/2014/main" id="{DF6C5DC2-83B9-4B1A-8798-FB96D234AB79}"/>
              </a:ext>
            </a:extLst>
          </p:cNvPr>
          <p:cNvPicPr>
            <a:picLocks noChangeAspect="1"/>
          </p:cNvPicPr>
          <p:nvPr/>
        </p:nvPicPr>
        <p:blipFill>
          <a:blip r:embed="rId7"/>
          <a:stretch>
            <a:fillRect/>
          </a:stretch>
        </p:blipFill>
        <p:spPr>
          <a:xfrm>
            <a:off x="3733800" y="1295400"/>
            <a:ext cx="597203" cy="684097"/>
          </a:xfrm>
          <a:prstGeom prst="rect">
            <a:avLst/>
          </a:prstGeom>
        </p:spPr>
      </p:pic>
      <p:cxnSp>
        <p:nvCxnSpPr>
          <p:cNvPr id="28" name="Straight Connector 27">
            <a:extLst>
              <a:ext uri="{FF2B5EF4-FFF2-40B4-BE49-F238E27FC236}">
                <a16:creationId xmlns:a16="http://schemas.microsoft.com/office/drawing/2014/main" id="{25A30655-5920-4BBC-9E48-38DFC68891E9}"/>
              </a:ext>
            </a:extLst>
          </p:cNvPr>
          <p:cNvCxnSpPr>
            <a:cxnSpLocks/>
          </p:cNvCxnSpPr>
          <p:nvPr/>
        </p:nvCxnSpPr>
        <p:spPr>
          <a:xfrm>
            <a:off x="2667000" y="4724400"/>
            <a:ext cx="0" cy="381000"/>
          </a:xfrm>
          <a:prstGeom prst="line">
            <a:avLst/>
          </a:prstGeom>
          <a:ln/>
        </p:spPr>
        <p:style>
          <a:lnRef idx="3">
            <a:schemeClr val="accent6"/>
          </a:lnRef>
          <a:fillRef idx="0">
            <a:schemeClr val="accent6"/>
          </a:fillRef>
          <a:effectRef idx="2">
            <a:schemeClr val="accent6"/>
          </a:effectRef>
          <a:fontRef idx="minor">
            <a:schemeClr val="tx1"/>
          </a:fontRef>
        </p:style>
      </p:cxnSp>
      <p:sp>
        <p:nvSpPr>
          <p:cNvPr id="29" name="Rounded Rectangle 23">
            <a:extLst>
              <a:ext uri="{FF2B5EF4-FFF2-40B4-BE49-F238E27FC236}">
                <a16:creationId xmlns:a16="http://schemas.microsoft.com/office/drawing/2014/main" id="{F5D653E5-E117-47C5-94B9-458BAF1F234A}"/>
              </a:ext>
            </a:extLst>
          </p:cNvPr>
          <p:cNvSpPr>
            <a:spLocks noChangeAspect="1"/>
          </p:cNvSpPr>
          <p:nvPr/>
        </p:nvSpPr>
        <p:spPr>
          <a:xfrm>
            <a:off x="4038600" y="5029200"/>
            <a:ext cx="1223007" cy="693573"/>
          </a:xfrm>
          <a:prstGeom prst="roundRect">
            <a:avLst/>
          </a:prstGeom>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GB" sz="800" b="1" dirty="0">
              <a:solidFill>
                <a:schemeClr val="accent2"/>
              </a:solidFill>
            </a:endParaRPr>
          </a:p>
          <a:p>
            <a:pPr lvl="0" algn="ctr"/>
            <a:r>
              <a:rPr lang="en-GB" sz="800" b="1" dirty="0">
                <a:solidFill>
                  <a:schemeClr val="accent2"/>
                </a:solidFill>
              </a:rPr>
              <a:t> </a:t>
            </a:r>
            <a:r>
              <a:rPr lang="en-GB" sz="1000" b="1" dirty="0">
                <a:solidFill>
                  <a:schemeClr val="accent2"/>
                </a:solidFill>
              </a:rPr>
              <a:t>Payroll Specialist</a:t>
            </a:r>
          </a:p>
          <a:p>
            <a:pPr lvl="0" algn="ctr"/>
            <a:r>
              <a:rPr lang="en-GB" sz="1000" dirty="0">
                <a:solidFill>
                  <a:schemeClr val="accent3"/>
                </a:solidFill>
              </a:rPr>
              <a:t>Divyaa Bharathii </a:t>
            </a:r>
            <a:r>
              <a:rPr lang="en-GB" sz="800" dirty="0">
                <a:solidFill>
                  <a:schemeClr val="accent3"/>
                </a:solidFill>
              </a:rPr>
              <a:t>Manijegar</a:t>
            </a:r>
          </a:p>
        </p:txBody>
      </p:sp>
      <p:cxnSp>
        <p:nvCxnSpPr>
          <p:cNvPr id="30" name="Straight Connector 29">
            <a:extLst>
              <a:ext uri="{FF2B5EF4-FFF2-40B4-BE49-F238E27FC236}">
                <a16:creationId xmlns:a16="http://schemas.microsoft.com/office/drawing/2014/main" id="{9B42BBC6-F7BE-4D1D-80DA-B08C4674AE67}"/>
              </a:ext>
            </a:extLst>
          </p:cNvPr>
          <p:cNvCxnSpPr>
            <a:cxnSpLocks/>
          </p:cNvCxnSpPr>
          <p:nvPr/>
        </p:nvCxnSpPr>
        <p:spPr>
          <a:xfrm>
            <a:off x="4648200" y="4648200"/>
            <a:ext cx="0" cy="381000"/>
          </a:xfrm>
          <a:prstGeom prst="line">
            <a:avLst/>
          </a:prstGeom>
          <a:ln/>
        </p:spPr>
        <p:style>
          <a:lnRef idx="3">
            <a:schemeClr val="accent6"/>
          </a:lnRef>
          <a:fillRef idx="0">
            <a:schemeClr val="accent6"/>
          </a:fillRef>
          <a:effectRef idx="2">
            <a:schemeClr val="accent6"/>
          </a:effectRef>
          <a:fontRef idx="minor">
            <a:schemeClr val="tx1"/>
          </a:fontRef>
        </p:style>
      </p:cxnSp>
      <p:sp>
        <p:nvSpPr>
          <p:cNvPr id="31" name="Rounded Rectangle 23">
            <a:extLst>
              <a:ext uri="{FF2B5EF4-FFF2-40B4-BE49-F238E27FC236}">
                <a16:creationId xmlns:a16="http://schemas.microsoft.com/office/drawing/2014/main" id="{8FBF09EE-EF37-42CB-9603-1C8BCCBCC796}"/>
              </a:ext>
            </a:extLst>
          </p:cNvPr>
          <p:cNvSpPr>
            <a:spLocks noChangeAspect="1"/>
          </p:cNvSpPr>
          <p:nvPr/>
        </p:nvSpPr>
        <p:spPr>
          <a:xfrm>
            <a:off x="6172200" y="5029200"/>
            <a:ext cx="1223007" cy="693573"/>
          </a:xfrm>
          <a:prstGeom prst="roundRect">
            <a:avLst/>
          </a:prstGeom>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GB" sz="800" b="1" dirty="0">
              <a:solidFill>
                <a:schemeClr val="accent2"/>
              </a:solidFill>
            </a:endParaRPr>
          </a:p>
          <a:p>
            <a:pPr lvl="0" algn="ctr"/>
            <a:r>
              <a:rPr lang="en-GB" sz="800" b="1" dirty="0">
                <a:solidFill>
                  <a:schemeClr val="accent2"/>
                </a:solidFill>
              </a:rPr>
              <a:t> </a:t>
            </a:r>
            <a:r>
              <a:rPr lang="en-GB" sz="1000" b="1" dirty="0">
                <a:solidFill>
                  <a:schemeClr val="accent2"/>
                </a:solidFill>
              </a:rPr>
              <a:t>Payroll Specialist</a:t>
            </a:r>
          </a:p>
          <a:p>
            <a:pPr lvl="0" algn="ctr"/>
            <a:r>
              <a:rPr lang="en-GB" sz="1000" dirty="0">
                <a:solidFill>
                  <a:schemeClr val="accent3"/>
                </a:solidFill>
              </a:rPr>
              <a:t>Syaleni </a:t>
            </a:r>
            <a:r>
              <a:rPr lang="en-GB" sz="800" dirty="0">
                <a:solidFill>
                  <a:schemeClr val="accent3"/>
                </a:solidFill>
              </a:rPr>
              <a:t>A Subramaniam</a:t>
            </a:r>
          </a:p>
        </p:txBody>
      </p:sp>
      <p:cxnSp>
        <p:nvCxnSpPr>
          <p:cNvPr id="32" name="Straight Connector 31">
            <a:extLst>
              <a:ext uri="{FF2B5EF4-FFF2-40B4-BE49-F238E27FC236}">
                <a16:creationId xmlns:a16="http://schemas.microsoft.com/office/drawing/2014/main" id="{8D0D4944-000A-4535-8A8B-E65C62C6E41E}"/>
              </a:ext>
            </a:extLst>
          </p:cNvPr>
          <p:cNvCxnSpPr>
            <a:cxnSpLocks/>
          </p:cNvCxnSpPr>
          <p:nvPr/>
        </p:nvCxnSpPr>
        <p:spPr>
          <a:xfrm>
            <a:off x="6781800" y="4648200"/>
            <a:ext cx="0" cy="3810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2FAD2503-9D4F-4678-8439-3EA37DE9C172}"/>
              </a:ext>
            </a:extLst>
          </p:cNvPr>
          <p:cNvCxnSpPr>
            <a:cxnSpLocks/>
          </p:cNvCxnSpPr>
          <p:nvPr/>
        </p:nvCxnSpPr>
        <p:spPr>
          <a:xfrm>
            <a:off x="2667000" y="2438400"/>
            <a:ext cx="0" cy="22860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BFFD1F73-90A2-4656-880F-B427A4319C71}"/>
              </a:ext>
            </a:extLst>
          </p:cNvPr>
          <p:cNvCxnSpPr>
            <a:cxnSpLocks/>
          </p:cNvCxnSpPr>
          <p:nvPr/>
        </p:nvCxnSpPr>
        <p:spPr>
          <a:xfrm>
            <a:off x="4648200" y="2438400"/>
            <a:ext cx="0" cy="22098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14040D42-0CCD-4695-B4DF-CACBBB29A71B}"/>
              </a:ext>
            </a:extLst>
          </p:cNvPr>
          <p:cNvCxnSpPr>
            <a:cxnSpLocks/>
          </p:cNvCxnSpPr>
          <p:nvPr/>
        </p:nvCxnSpPr>
        <p:spPr>
          <a:xfrm>
            <a:off x="6781800" y="2438400"/>
            <a:ext cx="0" cy="2209800"/>
          </a:xfrm>
          <a:prstGeom prst="line">
            <a:avLst/>
          </a:prstGeom>
          <a:ln/>
        </p:spPr>
        <p:style>
          <a:lnRef idx="3">
            <a:schemeClr val="accent6"/>
          </a:lnRef>
          <a:fillRef idx="0">
            <a:schemeClr val="accent6"/>
          </a:fillRef>
          <a:effectRef idx="2">
            <a:schemeClr val="accent6"/>
          </a:effectRef>
          <a:fontRef idx="minor">
            <a:schemeClr val="tx1"/>
          </a:fontRef>
        </p:style>
      </p:cxnSp>
      <p:pic>
        <p:nvPicPr>
          <p:cNvPr id="1026" name="Picture 8" descr="A picture containing person, indoor&#10;&#10;Description automatically generated">
            <a:extLst>
              <a:ext uri="{FF2B5EF4-FFF2-40B4-BE49-F238E27FC236}">
                <a16:creationId xmlns:a16="http://schemas.microsoft.com/office/drawing/2014/main" id="{2402E3A2-A038-4AE7-9B0E-E804445BA31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62600" y="5029200"/>
            <a:ext cx="60124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5">
            <a:extLst>
              <a:ext uri="{FF2B5EF4-FFF2-40B4-BE49-F238E27FC236}">
                <a16:creationId xmlns:a16="http://schemas.microsoft.com/office/drawing/2014/main" id="{52F89FD5-4D80-4215-869E-4214909FF6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5029200"/>
            <a:ext cx="694635" cy="704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1">
            <a:extLst>
              <a:ext uri="{FF2B5EF4-FFF2-40B4-BE49-F238E27FC236}">
                <a16:creationId xmlns:a16="http://schemas.microsoft.com/office/drawing/2014/main" id="{B1D9D960-3777-44C8-B3BB-0DB733FC247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71600" y="4953000"/>
            <a:ext cx="710340" cy="81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53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533400" y="87281"/>
            <a:ext cx="8093075" cy="649402"/>
          </a:xfrm>
          <a:noFill/>
          <a:ln/>
        </p:spPr>
        <p:txBody>
          <a:bodyPr/>
          <a:lstStyle/>
          <a:p>
            <a:r>
              <a:rPr lang="en-US" i="1" dirty="0">
                <a:solidFill>
                  <a:srgbClr val="0C2D83"/>
                </a:solidFill>
              </a:rPr>
              <a:t>India Payroll- Overview</a:t>
            </a:r>
            <a:endParaRPr lang="en-US" sz="2800" i="1" dirty="0">
              <a:solidFill>
                <a:srgbClr val="0C2D83"/>
              </a:solidFill>
            </a:endParaRPr>
          </a:p>
        </p:txBody>
      </p:sp>
      <p:sp>
        <p:nvSpPr>
          <p:cNvPr id="109573" name="Rectangle 5">
            <a:hlinkClick r:id="rId3" tooltip="Click to view"/>
          </p:cNvPr>
          <p:cNvSpPr>
            <a:spLocks noChangeArrowheads="1"/>
          </p:cNvSpPr>
          <p:nvPr/>
        </p:nvSpPr>
        <p:spPr bwMode="auto">
          <a:xfrm>
            <a:off x="4007763" y="3402808"/>
            <a:ext cx="6279237" cy="420688"/>
          </a:xfrm>
          <a:prstGeom prst="rect">
            <a:avLst/>
          </a:prstGeom>
          <a:solidFill>
            <a:srgbClr val="99CCFF"/>
          </a:solidFill>
          <a:ln w="9525" algn="ctr">
            <a:noFill/>
            <a:miter lim="800000"/>
            <a:headEnd/>
            <a:tailEnd/>
          </a:ln>
          <a:effectLst/>
        </p:spPr>
        <p:txBody>
          <a:bodyPr wrap="none" anchor="ctr"/>
          <a:lstStyle/>
          <a:p>
            <a:pPr marL="342900" indent="-342900"/>
            <a:r>
              <a:rPr lang="en-US" sz="1500" dirty="0"/>
              <a:t>Input process managed by HR Ops</a:t>
            </a:r>
          </a:p>
        </p:txBody>
      </p:sp>
      <p:sp>
        <p:nvSpPr>
          <p:cNvPr id="109574" name="Rectangle 6">
            <a:hlinkClick r:id="rId4" tooltip="Click to view"/>
          </p:cNvPr>
          <p:cNvSpPr>
            <a:spLocks noChangeArrowheads="1"/>
          </p:cNvSpPr>
          <p:nvPr/>
        </p:nvSpPr>
        <p:spPr bwMode="auto">
          <a:xfrm>
            <a:off x="4007764" y="4717484"/>
            <a:ext cx="6279236" cy="415925"/>
          </a:xfrm>
          <a:prstGeom prst="rect">
            <a:avLst/>
          </a:prstGeom>
          <a:solidFill>
            <a:srgbClr val="99CCFF"/>
          </a:solidFill>
          <a:ln w="9525" algn="ctr">
            <a:noFill/>
            <a:miter lim="800000"/>
            <a:headEnd/>
            <a:tailEnd/>
          </a:ln>
          <a:effectLst/>
        </p:spPr>
        <p:txBody>
          <a:bodyPr wrap="none" anchor="ctr"/>
          <a:lstStyle/>
          <a:p>
            <a:pPr marL="342900" indent="-342900"/>
            <a:r>
              <a:rPr lang="en-US" sz="1500" dirty="0"/>
              <a:t>Retiral Management</a:t>
            </a:r>
          </a:p>
        </p:txBody>
      </p:sp>
      <p:sp>
        <p:nvSpPr>
          <p:cNvPr id="109575" name="Rectangle 7">
            <a:hlinkClick r:id="rId5" tooltip="Click to view"/>
          </p:cNvPr>
          <p:cNvSpPr>
            <a:spLocks noChangeArrowheads="1"/>
          </p:cNvSpPr>
          <p:nvPr/>
        </p:nvSpPr>
        <p:spPr bwMode="auto">
          <a:xfrm>
            <a:off x="4007764" y="4051020"/>
            <a:ext cx="6279236" cy="415925"/>
          </a:xfrm>
          <a:prstGeom prst="rect">
            <a:avLst/>
          </a:prstGeom>
          <a:solidFill>
            <a:srgbClr val="99CCFF"/>
          </a:solidFill>
          <a:ln w="9525" algn="ctr">
            <a:noFill/>
            <a:miter lim="800000"/>
            <a:headEnd/>
            <a:tailEnd/>
          </a:ln>
          <a:effectLst/>
        </p:spPr>
        <p:txBody>
          <a:bodyPr wrap="none" anchor="ctr"/>
          <a:lstStyle/>
          <a:p>
            <a:pPr marL="342900" indent="-342900"/>
            <a:r>
              <a:rPr lang="en-US" sz="1500" dirty="0"/>
              <a:t>Employee queries through Sales Force</a:t>
            </a:r>
          </a:p>
        </p:txBody>
      </p:sp>
      <p:sp>
        <p:nvSpPr>
          <p:cNvPr id="109576" name="AutoShape 8"/>
          <p:cNvSpPr>
            <a:spLocks noChangeArrowheads="1"/>
          </p:cNvSpPr>
          <p:nvPr/>
        </p:nvSpPr>
        <p:spPr bwMode="auto">
          <a:xfrm rot="5400000">
            <a:off x="1301594" y="3006546"/>
            <a:ext cx="4202151" cy="1155320"/>
          </a:xfrm>
          <a:custGeom>
            <a:avLst/>
            <a:gdLst>
              <a:gd name="G0" fmla="+- 6417 0 0"/>
              <a:gd name="G1" fmla="+- 21600 0 6417"/>
              <a:gd name="G2" fmla="*/ 6417 1 2"/>
              <a:gd name="G3" fmla="+- 21600 0 G2"/>
              <a:gd name="G4" fmla="+/ 6417 21600 2"/>
              <a:gd name="G5" fmla="+/ G1 0 2"/>
              <a:gd name="G6" fmla="*/ 21600 21600 6417"/>
              <a:gd name="G7" fmla="*/ G6 1 2"/>
              <a:gd name="G8" fmla="+- 21600 0 G7"/>
              <a:gd name="G9" fmla="*/ 21600 1 2"/>
              <a:gd name="G10" fmla="+- 6417 0 G9"/>
              <a:gd name="G11" fmla="?: G10 G8 0"/>
              <a:gd name="G12" fmla="?: G10 G7 21600"/>
              <a:gd name="T0" fmla="*/ 18391 w 21600"/>
              <a:gd name="T1" fmla="*/ 10800 h 21600"/>
              <a:gd name="T2" fmla="*/ 10800 w 21600"/>
              <a:gd name="T3" fmla="*/ 21600 h 21600"/>
              <a:gd name="T4" fmla="*/ 3209 w 21600"/>
              <a:gd name="T5" fmla="*/ 10800 h 21600"/>
              <a:gd name="T6" fmla="*/ 10800 w 21600"/>
              <a:gd name="T7" fmla="*/ 0 h 21600"/>
              <a:gd name="T8" fmla="*/ 5009 w 21600"/>
              <a:gd name="T9" fmla="*/ 5009 h 21600"/>
              <a:gd name="T10" fmla="*/ 16591 w 21600"/>
              <a:gd name="T11" fmla="*/ 16591 h 21600"/>
            </a:gdLst>
            <a:ahLst/>
            <a:cxnLst>
              <a:cxn ang="0">
                <a:pos x="T0" y="T1"/>
              </a:cxn>
              <a:cxn ang="0">
                <a:pos x="T2" y="T3"/>
              </a:cxn>
              <a:cxn ang="0">
                <a:pos x="T4" y="T5"/>
              </a:cxn>
              <a:cxn ang="0">
                <a:pos x="T6" y="T7"/>
              </a:cxn>
            </a:cxnLst>
            <a:rect l="T8" t="T9" r="T10" b="T11"/>
            <a:pathLst>
              <a:path w="21600" h="21600">
                <a:moveTo>
                  <a:pt x="0" y="0"/>
                </a:moveTo>
                <a:lnTo>
                  <a:pt x="6417" y="21600"/>
                </a:lnTo>
                <a:lnTo>
                  <a:pt x="15183" y="21600"/>
                </a:lnTo>
                <a:lnTo>
                  <a:pt x="21600" y="0"/>
                </a:lnTo>
                <a:close/>
              </a:path>
            </a:pathLst>
          </a:custGeom>
          <a:solidFill>
            <a:srgbClr val="660033">
              <a:alpha val="14999"/>
            </a:srgbClr>
          </a:solidFill>
          <a:ln w="9525" algn="ctr">
            <a:noFill/>
            <a:miter lim="800000"/>
            <a:headEnd/>
            <a:tailEnd/>
          </a:ln>
          <a:effectLst/>
        </p:spPr>
        <p:txBody>
          <a:bodyPr rot="10800000" vert="eaVert" lIns="0" anchor="ctr"/>
          <a:lstStyle/>
          <a:p>
            <a:endParaRPr lang="en-US"/>
          </a:p>
        </p:txBody>
      </p:sp>
      <p:grpSp>
        <p:nvGrpSpPr>
          <p:cNvPr id="2" name="Group 19"/>
          <p:cNvGrpSpPr>
            <a:grpSpLocks/>
          </p:cNvGrpSpPr>
          <p:nvPr/>
        </p:nvGrpSpPr>
        <p:grpSpPr bwMode="auto">
          <a:xfrm>
            <a:off x="1066800" y="1447800"/>
            <a:ext cx="9220399" cy="2960688"/>
            <a:chOff x="627" y="1005"/>
            <a:chExt cx="6008" cy="1865"/>
          </a:xfrm>
        </p:grpSpPr>
        <p:sp>
          <p:nvSpPr>
            <p:cNvPr id="109581" name="Rectangle 13">
              <a:hlinkClick r:id="rId6" tooltip="Click to view"/>
            </p:cNvPr>
            <p:cNvSpPr>
              <a:spLocks noChangeArrowheads="1"/>
            </p:cNvSpPr>
            <p:nvPr/>
          </p:nvSpPr>
          <p:spPr bwMode="auto">
            <a:xfrm>
              <a:off x="627" y="1811"/>
              <a:ext cx="1141" cy="1059"/>
            </a:xfrm>
            <a:prstGeom prst="rect">
              <a:avLst/>
            </a:prstGeom>
            <a:solidFill>
              <a:srgbClr val="993366"/>
            </a:solidFill>
            <a:ln w="9525" algn="ctr">
              <a:noFill/>
              <a:miter lim="800000"/>
              <a:headEnd/>
              <a:tailEnd/>
            </a:ln>
            <a:effectLst/>
          </p:spPr>
          <p:txBody>
            <a:bodyPr wrap="none" anchor="ctr"/>
            <a:lstStyle/>
            <a:p>
              <a:pPr marL="342900" indent="-342900"/>
              <a:r>
                <a:rPr lang="en-US" sz="1500" b="1" dirty="0">
                  <a:solidFill>
                    <a:schemeClr val="bg1"/>
                  </a:solidFill>
                </a:rPr>
                <a:t>Key Features</a:t>
              </a:r>
            </a:p>
          </p:txBody>
        </p:sp>
        <p:sp>
          <p:nvSpPr>
            <p:cNvPr id="109582" name="Rectangle 14">
              <a:hlinkClick r:id="rId3" tooltip="Click to view"/>
            </p:cNvPr>
            <p:cNvSpPr>
              <a:spLocks noChangeArrowheads="1"/>
            </p:cNvSpPr>
            <p:nvPr/>
          </p:nvSpPr>
          <p:spPr bwMode="auto">
            <a:xfrm>
              <a:off x="2548" y="1005"/>
              <a:ext cx="4087" cy="265"/>
            </a:xfrm>
            <a:prstGeom prst="rect">
              <a:avLst/>
            </a:prstGeom>
            <a:solidFill>
              <a:srgbClr val="99CCFF"/>
            </a:solidFill>
            <a:ln w="9525" algn="ctr">
              <a:noFill/>
              <a:miter lim="800000"/>
              <a:headEnd/>
              <a:tailEnd/>
            </a:ln>
            <a:effectLst/>
          </p:spPr>
          <p:txBody>
            <a:bodyPr wrap="none" anchor="ctr"/>
            <a:lstStyle/>
            <a:p>
              <a:pPr marL="342900" indent="-342900"/>
              <a:r>
                <a:rPr lang="en-US" sz="1500" dirty="0"/>
                <a:t>5 different Entities with multiple business units</a:t>
              </a:r>
            </a:p>
          </p:txBody>
        </p:sp>
        <p:sp>
          <p:nvSpPr>
            <p:cNvPr id="109583" name="Rectangle 15">
              <a:hlinkClick r:id="rId4" tooltip="Click to view"/>
            </p:cNvPr>
            <p:cNvSpPr>
              <a:spLocks noChangeArrowheads="1"/>
            </p:cNvSpPr>
            <p:nvPr/>
          </p:nvSpPr>
          <p:spPr bwMode="auto">
            <a:xfrm>
              <a:off x="2562" y="1811"/>
              <a:ext cx="4073" cy="262"/>
            </a:xfrm>
            <a:prstGeom prst="rect">
              <a:avLst/>
            </a:prstGeom>
            <a:solidFill>
              <a:srgbClr val="99CCFF"/>
            </a:solidFill>
            <a:ln w="9525" algn="ctr">
              <a:noFill/>
              <a:miter lim="800000"/>
              <a:headEnd/>
              <a:tailEnd/>
            </a:ln>
            <a:effectLst/>
          </p:spPr>
          <p:txBody>
            <a:bodyPr wrap="none" anchor="ctr"/>
            <a:lstStyle/>
            <a:p>
              <a:pPr marL="342900" indent="-342900"/>
              <a:endParaRPr lang="en-US" sz="1500" b="1" dirty="0"/>
            </a:p>
          </p:txBody>
        </p:sp>
        <p:sp>
          <p:nvSpPr>
            <p:cNvPr id="109584" name="Rectangle 16">
              <a:hlinkClick r:id="rId5" tooltip="Click to view"/>
            </p:cNvPr>
            <p:cNvSpPr>
              <a:spLocks noChangeArrowheads="1"/>
            </p:cNvSpPr>
            <p:nvPr/>
          </p:nvSpPr>
          <p:spPr bwMode="auto">
            <a:xfrm>
              <a:off x="2548" y="1402"/>
              <a:ext cx="4087" cy="262"/>
            </a:xfrm>
            <a:prstGeom prst="rect">
              <a:avLst/>
            </a:prstGeom>
            <a:solidFill>
              <a:srgbClr val="99CCFF"/>
            </a:solidFill>
            <a:ln w="9525" algn="ctr">
              <a:noFill/>
              <a:miter lim="800000"/>
              <a:headEnd/>
              <a:tailEnd/>
            </a:ln>
            <a:effectLst/>
          </p:spPr>
          <p:txBody>
            <a:bodyPr wrap="none" anchor="ctr"/>
            <a:lstStyle/>
            <a:p>
              <a:pPr marL="342900" indent="-342900"/>
              <a:r>
                <a:rPr lang="en-US" sz="1500" dirty="0"/>
                <a:t>2 Payroll Area with separate pay run for Locals and Expats </a:t>
              </a:r>
            </a:p>
          </p:txBody>
        </p:sp>
      </p:grpSp>
      <p:sp>
        <p:nvSpPr>
          <p:cNvPr id="4" name="Rectangle 3">
            <a:extLst>
              <a:ext uri="{FF2B5EF4-FFF2-40B4-BE49-F238E27FC236}">
                <a16:creationId xmlns:a16="http://schemas.microsoft.com/office/drawing/2014/main" id="{B19E76A1-39E8-4C2A-9E12-0A5E5BA29DC8}"/>
              </a:ext>
            </a:extLst>
          </p:cNvPr>
          <p:cNvSpPr/>
          <p:nvPr/>
        </p:nvSpPr>
        <p:spPr>
          <a:xfrm>
            <a:off x="3981612" y="2774394"/>
            <a:ext cx="4171787" cy="323165"/>
          </a:xfrm>
          <a:prstGeom prst="rect">
            <a:avLst/>
          </a:prstGeom>
        </p:spPr>
        <p:txBody>
          <a:bodyPr wrap="square">
            <a:spAutoFit/>
          </a:bodyPr>
          <a:lstStyle/>
          <a:p>
            <a:pPr marL="342900" lvl="0" indent="-342900"/>
            <a:r>
              <a:rPr lang="en-US" sz="1500" dirty="0">
                <a:solidFill>
                  <a:srgbClr val="595959"/>
                </a:solidFill>
              </a:rPr>
              <a:t>Approx. 10432 pay slips generated per month</a:t>
            </a:r>
          </a:p>
        </p:txBody>
      </p:sp>
      <p:sp>
        <p:nvSpPr>
          <p:cNvPr id="16" name="Rectangle 6">
            <a:hlinkClick r:id="rId4" tooltip="Click to view"/>
            <a:extLst>
              <a:ext uri="{FF2B5EF4-FFF2-40B4-BE49-F238E27FC236}">
                <a16:creationId xmlns:a16="http://schemas.microsoft.com/office/drawing/2014/main" id="{9F7BBD52-D4DE-4E91-821A-71008B4C9A79}"/>
              </a:ext>
            </a:extLst>
          </p:cNvPr>
          <p:cNvSpPr>
            <a:spLocks noChangeArrowheads="1"/>
          </p:cNvSpPr>
          <p:nvPr/>
        </p:nvSpPr>
        <p:spPr bwMode="auto">
          <a:xfrm>
            <a:off x="4028798" y="5277304"/>
            <a:ext cx="6279236" cy="415925"/>
          </a:xfrm>
          <a:prstGeom prst="rect">
            <a:avLst/>
          </a:prstGeom>
          <a:solidFill>
            <a:srgbClr val="99CCFF"/>
          </a:solidFill>
          <a:ln w="9525" algn="ctr">
            <a:noFill/>
            <a:miter lim="800000"/>
            <a:headEnd/>
            <a:tailEnd/>
          </a:ln>
          <a:effectLst/>
        </p:spPr>
        <p:txBody>
          <a:bodyPr wrap="none" anchor="ctr"/>
          <a:lstStyle/>
          <a:p>
            <a:pPr marL="342900" indent="-342900"/>
            <a:r>
              <a:rPr lang="en-US" sz="1500" dirty="0"/>
              <a:t>Salary Payment Date – Expats – 25</a:t>
            </a:r>
            <a:r>
              <a:rPr lang="en-US" sz="1500" baseline="30000" dirty="0"/>
              <a:t>th</a:t>
            </a:r>
            <a:r>
              <a:rPr lang="en-US" sz="1500" dirty="0"/>
              <a:t> of the month, Locals – 28</a:t>
            </a:r>
            <a:r>
              <a:rPr lang="en-US" sz="1500" baseline="30000" dirty="0"/>
              <a:t>th </a:t>
            </a:r>
            <a:r>
              <a:rPr lang="en-US" sz="1500" dirty="0"/>
              <a:t>of the month</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1429B9AD-9BF8-44F9-A013-057C14975B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250" y="1203464"/>
            <a:ext cx="10134600" cy="30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2">
            <a:extLst>
              <a:ext uri="{FF2B5EF4-FFF2-40B4-BE49-F238E27FC236}">
                <a16:creationId xmlns:a16="http://schemas.microsoft.com/office/drawing/2014/main" id="{0031374D-1F9E-428F-AB2A-675714DC7F79}"/>
              </a:ext>
            </a:extLst>
          </p:cNvPr>
          <p:cNvPicPr>
            <a:picLocks noChangeAspect="1"/>
          </p:cNvPicPr>
          <p:nvPr/>
        </p:nvPicPr>
        <p:blipFill>
          <a:blip r:embed="rId3"/>
          <a:stretch>
            <a:fillRect/>
          </a:stretch>
        </p:blipFill>
        <p:spPr>
          <a:xfrm>
            <a:off x="838201" y="4322857"/>
            <a:ext cx="10134599" cy="2000250"/>
          </a:xfrm>
          <a:prstGeom prst="rect">
            <a:avLst/>
          </a:prstGeom>
        </p:spPr>
      </p:pic>
      <p:sp>
        <p:nvSpPr>
          <p:cNvPr id="2" name="Title 1">
            <a:extLst>
              <a:ext uri="{FF2B5EF4-FFF2-40B4-BE49-F238E27FC236}">
                <a16:creationId xmlns:a16="http://schemas.microsoft.com/office/drawing/2014/main" id="{037FD587-901C-4EAB-98DA-3D939538B20A}"/>
              </a:ext>
            </a:extLst>
          </p:cNvPr>
          <p:cNvSpPr>
            <a:spLocks noGrp="1"/>
          </p:cNvSpPr>
          <p:nvPr>
            <p:ph type="title"/>
          </p:nvPr>
        </p:nvSpPr>
        <p:spPr>
          <a:xfrm>
            <a:off x="496955" y="109538"/>
            <a:ext cx="10790767" cy="1143000"/>
          </a:xfrm>
        </p:spPr>
        <p:txBody>
          <a:bodyPr/>
          <a:lstStyle/>
          <a:p>
            <a:r>
              <a:rPr lang="en-US" i="1" dirty="0">
                <a:solidFill>
                  <a:srgbClr val="0C2D83"/>
                </a:solidFill>
              </a:rPr>
              <a:t>Know your Pay slip ( OLD REGIME)</a:t>
            </a:r>
          </a:p>
        </p:txBody>
      </p:sp>
      <p:sp>
        <p:nvSpPr>
          <p:cNvPr id="7" name="Rounded Rectangular Callout 5">
            <a:extLst>
              <a:ext uri="{FF2B5EF4-FFF2-40B4-BE49-F238E27FC236}">
                <a16:creationId xmlns:a16="http://schemas.microsoft.com/office/drawing/2014/main" id="{31F2DEF4-690F-41F1-82B2-A5292BFDB61A}"/>
              </a:ext>
            </a:extLst>
          </p:cNvPr>
          <p:cNvSpPr/>
          <p:nvPr/>
        </p:nvSpPr>
        <p:spPr>
          <a:xfrm>
            <a:off x="8073890" y="2527176"/>
            <a:ext cx="2091348" cy="901824"/>
          </a:xfrm>
          <a:prstGeom prst="wedgeRoundRectCallout">
            <a:avLst>
              <a:gd name="adj1" fmla="val 48105"/>
              <a:gd name="adj2" fmla="val -110154"/>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PF contribution is 12% of Base pay. EE’s can choose VPF contribution up to 88% </a:t>
            </a:r>
          </a:p>
        </p:txBody>
      </p:sp>
      <p:sp>
        <p:nvSpPr>
          <p:cNvPr id="8" name="Rounded Rectangular Callout 6">
            <a:extLst>
              <a:ext uri="{FF2B5EF4-FFF2-40B4-BE49-F238E27FC236}">
                <a16:creationId xmlns:a16="http://schemas.microsoft.com/office/drawing/2014/main" id="{CA70EA60-378E-4F68-BCCC-C92DA899B85A}"/>
              </a:ext>
            </a:extLst>
          </p:cNvPr>
          <p:cNvSpPr/>
          <p:nvPr/>
        </p:nvSpPr>
        <p:spPr>
          <a:xfrm>
            <a:off x="8348052" y="592371"/>
            <a:ext cx="2091348" cy="541466"/>
          </a:xfrm>
          <a:prstGeom prst="wedgeRoundRectCallout">
            <a:avLst>
              <a:gd name="adj1" fmla="val 36041"/>
              <a:gd name="adj2" fmla="val 163242"/>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Negative: Refund</a:t>
            </a:r>
          </a:p>
          <a:p>
            <a:pPr algn="ctr"/>
            <a:r>
              <a:rPr lang="en-US" sz="1200" dirty="0">
                <a:solidFill>
                  <a:schemeClr val="tx1"/>
                </a:solidFill>
              </a:rPr>
              <a:t>positive: Deduction </a:t>
            </a:r>
          </a:p>
        </p:txBody>
      </p:sp>
      <p:sp>
        <p:nvSpPr>
          <p:cNvPr id="14" name="Rounded Rectangular Callout 13">
            <a:extLst>
              <a:ext uri="{FF2B5EF4-FFF2-40B4-BE49-F238E27FC236}">
                <a16:creationId xmlns:a16="http://schemas.microsoft.com/office/drawing/2014/main" id="{9DD919C7-BC44-4B16-82B0-91253C46A8CB}"/>
              </a:ext>
            </a:extLst>
          </p:cNvPr>
          <p:cNvSpPr/>
          <p:nvPr/>
        </p:nvSpPr>
        <p:spPr>
          <a:xfrm>
            <a:off x="3919915" y="1531634"/>
            <a:ext cx="1109286" cy="601966"/>
          </a:xfrm>
          <a:prstGeom prst="wedgeRoundRectCallout">
            <a:avLst>
              <a:gd name="adj1" fmla="val 69333"/>
              <a:gd name="adj2" fmla="val -12762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15" name="Rectangle 14">
            <a:extLst>
              <a:ext uri="{FF2B5EF4-FFF2-40B4-BE49-F238E27FC236}">
                <a16:creationId xmlns:a16="http://schemas.microsoft.com/office/drawing/2014/main" id="{7A91DA00-F730-46F1-83F7-5B4C0D3F1820}"/>
              </a:ext>
            </a:extLst>
          </p:cNvPr>
          <p:cNvSpPr/>
          <p:nvPr/>
        </p:nvSpPr>
        <p:spPr>
          <a:xfrm>
            <a:off x="4921820" y="613985"/>
            <a:ext cx="2138494"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Base pay components- tax gets projected </a:t>
            </a:r>
            <a:endParaRPr lang="en-US" dirty="0">
              <a:solidFill>
                <a:schemeClr val="tx1"/>
              </a:solidFill>
            </a:endParaRPr>
          </a:p>
        </p:txBody>
      </p:sp>
      <p:sp>
        <p:nvSpPr>
          <p:cNvPr id="16" name="Rounded Rectangular Callout 14">
            <a:extLst>
              <a:ext uri="{FF2B5EF4-FFF2-40B4-BE49-F238E27FC236}">
                <a16:creationId xmlns:a16="http://schemas.microsoft.com/office/drawing/2014/main" id="{06FF51AE-2C77-4183-BE36-2A3773949146}"/>
              </a:ext>
            </a:extLst>
          </p:cNvPr>
          <p:cNvSpPr/>
          <p:nvPr/>
        </p:nvSpPr>
        <p:spPr>
          <a:xfrm>
            <a:off x="1159072" y="2819400"/>
            <a:ext cx="2422328" cy="576064"/>
          </a:xfrm>
          <a:prstGeom prst="wedgeRoundRectCallout">
            <a:avLst>
              <a:gd name="adj1" fmla="val 132286"/>
              <a:gd name="adj2" fmla="val -144952"/>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One time payment – tax deducted on the same month </a:t>
            </a:r>
          </a:p>
        </p:txBody>
      </p:sp>
      <p:sp>
        <p:nvSpPr>
          <p:cNvPr id="20" name="Rectangle 19">
            <a:extLst>
              <a:ext uri="{FF2B5EF4-FFF2-40B4-BE49-F238E27FC236}">
                <a16:creationId xmlns:a16="http://schemas.microsoft.com/office/drawing/2014/main" id="{8F3E97E7-6DF8-4F35-A73D-3448CE5F5563}"/>
              </a:ext>
            </a:extLst>
          </p:cNvPr>
          <p:cNvSpPr/>
          <p:nvPr/>
        </p:nvSpPr>
        <p:spPr>
          <a:xfrm>
            <a:off x="4842307" y="627784"/>
            <a:ext cx="2324449" cy="3754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ular Callout 17">
            <a:extLst>
              <a:ext uri="{FF2B5EF4-FFF2-40B4-BE49-F238E27FC236}">
                <a16:creationId xmlns:a16="http://schemas.microsoft.com/office/drawing/2014/main" id="{285EA2EA-4A38-4E5B-9B3F-14BD32A892A6}"/>
              </a:ext>
            </a:extLst>
          </p:cNvPr>
          <p:cNvSpPr/>
          <p:nvPr/>
        </p:nvSpPr>
        <p:spPr>
          <a:xfrm>
            <a:off x="4909533" y="3221977"/>
            <a:ext cx="1487648" cy="414046"/>
          </a:xfrm>
          <a:prstGeom prst="wedgeRoundRectCallout">
            <a:avLst>
              <a:gd name="adj1" fmla="val -224385"/>
              <a:gd name="adj2" fmla="val 31299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HRA/Conveyance exemption</a:t>
            </a:r>
          </a:p>
        </p:txBody>
      </p:sp>
      <p:sp>
        <p:nvSpPr>
          <p:cNvPr id="6" name="Rounded Rectangular Callout 4">
            <a:extLst>
              <a:ext uri="{FF2B5EF4-FFF2-40B4-BE49-F238E27FC236}">
                <a16:creationId xmlns:a16="http://schemas.microsoft.com/office/drawing/2014/main" id="{A5B4ED71-0985-4F89-8B28-74B1E5693C67}"/>
              </a:ext>
            </a:extLst>
          </p:cNvPr>
          <p:cNvSpPr/>
          <p:nvPr/>
        </p:nvSpPr>
        <p:spPr>
          <a:xfrm>
            <a:off x="1522765" y="725077"/>
            <a:ext cx="2422328" cy="432048"/>
          </a:xfrm>
          <a:prstGeom prst="wedgeRoundRectCallout">
            <a:avLst>
              <a:gd name="adj1" fmla="val -39472"/>
              <a:gd name="adj2" fmla="val 10011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All Components on the earning side are Taxable</a:t>
            </a:r>
          </a:p>
        </p:txBody>
      </p:sp>
      <p:sp>
        <p:nvSpPr>
          <p:cNvPr id="24" name="Rectangle 23">
            <a:extLst>
              <a:ext uri="{FF2B5EF4-FFF2-40B4-BE49-F238E27FC236}">
                <a16:creationId xmlns:a16="http://schemas.microsoft.com/office/drawing/2014/main" id="{E524AFB0-6D2B-4F81-9B6C-127F978A1DC5}"/>
              </a:ext>
            </a:extLst>
          </p:cNvPr>
          <p:cNvSpPr/>
          <p:nvPr/>
        </p:nvSpPr>
        <p:spPr>
          <a:xfrm>
            <a:off x="838200" y="4333531"/>
            <a:ext cx="5638800" cy="14717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ular Callout 12">
            <a:extLst>
              <a:ext uri="{FF2B5EF4-FFF2-40B4-BE49-F238E27FC236}">
                <a16:creationId xmlns:a16="http://schemas.microsoft.com/office/drawing/2014/main" id="{337FDA32-147B-429D-9CEA-06A146D5EC9D}"/>
              </a:ext>
            </a:extLst>
          </p:cNvPr>
          <p:cNvSpPr/>
          <p:nvPr/>
        </p:nvSpPr>
        <p:spPr>
          <a:xfrm>
            <a:off x="7391400" y="4471947"/>
            <a:ext cx="2285999" cy="685800"/>
          </a:xfrm>
          <a:prstGeom prst="wedgeRoundRectCallout">
            <a:avLst>
              <a:gd name="adj1" fmla="val -87693"/>
              <a:gd name="adj2" fmla="val -40330"/>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Income tax calculation is done by projecting the income up to financial year end</a:t>
            </a:r>
          </a:p>
        </p:txBody>
      </p:sp>
      <p:sp>
        <p:nvSpPr>
          <p:cNvPr id="26" name="Rounded Rectangular Callout 16">
            <a:extLst>
              <a:ext uri="{FF2B5EF4-FFF2-40B4-BE49-F238E27FC236}">
                <a16:creationId xmlns:a16="http://schemas.microsoft.com/office/drawing/2014/main" id="{ECFA9EB2-BA89-4F5F-93E8-F329F81AF255}"/>
              </a:ext>
            </a:extLst>
          </p:cNvPr>
          <p:cNvSpPr/>
          <p:nvPr/>
        </p:nvSpPr>
        <p:spPr>
          <a:xfrm>
            <a:off x="7077971" y="5362150"/>
            <a:ext cx="2218429" cy="270030"/>
          </a:xfrm>
          <a:prstGeom prst="wedgeRoundRectCallout">
            <a:avLst>
              <a:gd name="adj1" fmla="val -80012"/>
              <a:gd name="adj2" fmla="val -14587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Includes 80CCC and 80 Others</a:t>
            </a:r>
          </a:p>
        </p:txBody>
      </p:sp>
      <p:sp>
        <p:nvSpPr>
          <p:cNvPr id="27" name="Rounded Rectangular Callout 15">
            <a:extLst>
              <a:ext uri="{FF2B5EF4-FFF2-40B4-BE49-F238E27FC236}">
                <a16:creationId xmlns:a16="http://schemas.microsoft.com/office/drawing/2014/main" id="{EC62F603-6337-4F0A-B9B2-6E3BD1A4696F}"/>
              </a:ext>
            </a:extLst>
          </p:cNvPr>
          <p:cNvSpPr/>
          <p:nvPr/>
        </p:nvSpPr>
        <p:spPr>
          <a:xfrm>
            <a:off x="6858000" y="6120223"/>
            <a:ext cx="2105979" cy="468052"/>
          </a:xfrm>
          <a:prstGeom prst="wedgeRoundRectCallout">
            <a:avLst>
              <a:gd name="adj1" fmla="val -119870"/>
              <a:gd name="adj2" fmla="val -5233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Net pay /OOP/reimbursement</a:t>
            </a:r>
          </a:p>
        </p:txBody>
      </p:sp>
    </p:spTree>
    <p:extLst>
      <p:ext uri="{BB962C8B-B14F-4D97-AF65-F5344CB8AC3E}">
        <p14:creationId xmlns:p14="http://schemas.microsoft.com/office/powerpoint/2010/main" val="133310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FB0A-AE7E-4E43-911A-4F853AA45B9E}"/>
              </a:ext>
            </a:extLst>
          </p:cNvPr>
          <p:cNvSpPr>
            <a:spLocks noGrp="1"/>
          </p:cNvSpPr>
          <p:nvPr>
            <p:ph type="title"/>
          </p:nvPr>
        </p:nvSpPr>
        <p:spPr>
          <a:xfrm>
            <a:off x="533400" y="152400"/>
            <a:ext cx="11171238" cy="752475"/>
          </a:xfrm>
        </p:spPr>
        <p:txBody>
          <a:bodyPr/>
          <a:lstStyle/>
          <a:p>
            <a:r>
              <a:rPr lang="en-US" i="1" dirty="0">
                <a:solidFill>
                  <a:srgbClr val="0C2D83"/>
                </a:solidFill>
              </a:rPr>
              <a:t>Know your Pay slip ( New Regime)</a:t>
            </a:r>
            <a:endParaRPr lang="en-US" dirty="0"/>
          </a:p>
        </p:txBody>
      </p:sp>
      <p:sp>
        <p:nvSpPr>
          <p:cNvPr id="5" name="Slide Number Placeholder 4">
            <a:extLst>
              <a:ext uri="{FF2B5EF4-FFF2-40B4-BE49-F238E27FC236}">
                <a16:creationId xmlns:a16="http://schemas.microsoft.com/office/drawing/2014/main" id="{066B5A47-588A-4ADF-A45D-5E714433E09F}"/>
              </a:ext>
            </a:extLst>
          </p:cNvPr>
          <p:cNvSpPr>
            <a:spLocks noGrp="1"/>
          </p:cNvSpPr>
          <p:nvPr>
            <p:ph type="sldNum" sz="quarter" idx="4"/>
          </p:nvPr>
        </p:nvSpPr>
        <p:spPr/>
        <p:txBody>
          <a:bodyPr/>
          <a:lstStyle/>
          <a:p>
            <a:fld id="{D32BAE6A-B452-4007-8177-56DD051636F9}" type="slidenum">
              <a:rPr lang="en-GB" smtClean="0"/>
              <a:pPr/>
              <a:t>6</a:t>
            </a:fld>
            <a:endParaRPr lang="en-GB" dirty="0"/>
          </a:p>
        </p:txBody>
      </p:sp>
      <p:sp>
        <p:nvSpPr>
          <p:cNvPr id="6" name="Footer Placeholder 5">
            <a:extLst>
              <a:ext uri="{FF2B5EF4-FFF2-40B4-BE49-F238E27FC236}">
                <a16:creationId xmlns:a16="http://schemas.microsoft.com/office/drawing/2014/main" id="{3F410561-D8CE-4004-ADDE-EED15F1D4509}"/>
              </a:ext>
            </a:extLst>
          </p:cNvPr>
          <p:cNvSpPr>
            <a:spLocks noGrp="1"/>
          </p:cNvSpPr>
          <p:nvPr>
            <p:ph type="ftr" sz="quarter" idx="3"/>
          </p:nvPr>
        </p:nvSpPr>
        <p:spPr/>
        <p:txBody>
          <a:bodyPr/>
          <a:lstStyle/>
          <a:p>
            <a:pPr>
              <a:defRPr/>
            </a:pPr>
            <a:r>
              <a:rPr lang="en-GB"/>
              <a:t>Footer </a:t>
            </a:r>
            <a:endParaRPr lang="en-GB" dirty="0"/>
          </a:p>
        </p:txBody>
      </p:sp>
      <p:pic>
        <p:nvPicPr>
          <p:cNvPr id="7" name="Content Placeholder 6">
            <a:extLst>
              <a:ext uri="{FF2B5EF4-FFF2-40B4-BE49-F238E27FC236}">
                <a16:creationId xmlns:a16="http://schemas.microsoft.com/office/drawing/2014/main" id="{8FC0E093-CE2F-405D-8E4B-82B4B590693F}"/>
              </a:ext>
            </a:extLst>
          </p:cNvPr>
          <p:cNvPicPr>
            <a:picLocks noGrp="1" noChangeAspect="1"/>
          </p:cNvPicPr>
          <p:nvPr>
            <p:ph sz="quarter" idx="11"/>
          </p:nvPr>
        </p:nvPicPr>
        <p:blipFill>
          <a:blip r:embed="rId2"/>
          <a:stretch>
            <a:fillRect/>
          </a:stretch>
        </p:blipFill>
        <p:spPr>
          <a:xfrm>
            <a:off x="649551" y="914401"/>
            <a:ext cx="9020792" cy="2514599"/>
          </a:xfrm>
          <a:prstGeom prst="rect">
            <a:avLst/>
          </a:prstGeom>
        </p:spPr>
      </p:pic>
      <p:pic>
        <p:nvPicPr>
          <p:cNvPr id="10" name="Picture 9">
            <a:extLst>
              <a:ext uri="{FF2B5EF4-FFF2-40B4-BE49-F238E27FC236}">
                <a16:creationId xmlns:a16="http://schemas.microsoft.com/office/drawing/2014/main" id="{7B4D0FE3-DFBD-4654-A7DD-62DD8F226324}"/>
              </a:ext>
            </a:extLst>
          </p:cNvPr>
          <p:cNvPicPr>
            <a:picLocks noChangeAspect="1"/>
          </p:cNvPicPr>
          <p:nvPr/>
        </p:nvPicPr>
        <p:blipFill>
          <a:blip r:embed="rId3"/>
          <a:stretch>
            <a:fillRect/>
          </a:stretch>
        </p:blipFill>
        <p:spPr>
          <a:xfrm>
            <a:off x="649551" y="3581400"/>
            <a:ext cx="9020791" cy="2975124"/>
          </a:xfrm>
          <a:prstGeom prst="rect">
            <a:avLst/>
          </a:prstGeom>
        </p:spPr>
      </p:pic>
    </p:spTree>
    <p:extLst>
      <p:ext uri="{BB962C8B-B14F-4D97-AF65-F5344CB8AC3E}">
        <p14:creationId xmlns:p14="http://schemas.microsoft.com/office/powerpoint/2010/main" val="65403356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32BAE6A-B452-4007-8177-56DD051636F9}" type="slidenum">
              <a:rPr lang="en-GB" smtClean="0"/>
              <a:pPr/>
              <a:t>7</a:t>
            </a:fld>
            <a:endParaRPr lang="en-GB" dirty="0"/>
          </a:p>
        </p:txBody>
      </p:sp>
      <p:sp>
        <p:nvSpPr>
          <p:cNvPr id="6" name="Footer Placeholder 5"/>
          <p:cNvSpPr>
            <a:spLocks noGrp="1"/>
          </p:cNvSpPr>
          <p:nvPr>
            <p:ph type="ftr" sz="quarter" idx="3"/>
          </p:nvPr>
        </p:nvSpPr>
        <p:spPr/>
        <p:txBody>
          <a:bodyPr/>
          <a:lstStyle/>
          <a:p>
            <a:pPr>
              <a:defRPr/>
            </a:pPr>
            <a:r>
              <a:rPr lang="en-GB"/>
              <a:t>Footer </a:t>
            </a:r>
            <a:endParaRPr lang="en-GB" dirty="0"/>
          </a:p>
        </p:txBody>
      </p:sp>
      <p:sp>
        <p:nvSpPr>
          <p:cNvPr id="10" name="Title 1"/>
          <p:cNvSpPr>
            <a:spLocks noGrp="1"/>
          </p:cNvSpPr>
          <p:nvPr>
            <p:ph type="title"/>
          </p:nvPr>
        </p:nvSpPr>
        <p:spPr>
          <a:xfrm>
            <a:off x="533400" y="151201"/>
            <a:ext cx="10515600" cy="419156"/>
          </a:xfrm>
        </p:spPr>
        <p:txBody>
          <a:bodyPr/>
          <a:lstStyle/>
          <a:p>
            <a:r>
              <a:rPr lang="en-US" i="1" dirty="0">
                <a:solidFill>
                  <a:srgbClr val="0C2D83"/>
                </a:solidFill>
              </a:rPr>
              <a:t>Investment Declaration and proof submission (Old Tax Regime)</a:t>
            </a:r>
          </a:p>
        </p:txBody>
      </p:sp>
      <p:sp>
        <p:nvSpPr>
          <p:cNvPr id="2" name="TextBox 1">
            <a:extLst>
              <a:ext uri="{FF2B5EF4-FFF2-40B4-BE49-F238E27FC236}">
                <a16:creationId xmlns:a16="http://schemas.microsoft.com/office/drawing/2014/main" id="{91F72092-67A9-4AA8-A7D2-140B22C55E6B}"/>
              </a:ext>
            </a:extLst>
          </p:cNvPr>
          <p:cNvSpPr txBox="1"/>
          <p:nvPr/>
        </p:nvSpPr>
        <p:spPr bwMode="auto">
          <a:xfrm>
            <a:off x="609600" y="838200"/>
            <a:ext cx="10993941" cy="684802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1600" b="1" dirty="0">
                <a:latin typeface="Futura Medium" panose="00000400000000000000" pitchFamily="2" charset="0"/>
              </a:rPr>
              <a:t>How to update your investment declarations through Share Point and HR Online:</a:t>
            </a:r>
          </a:p>
          <a:p>
            <a:pPr>
              <a:lnSpc>
                <a:spcPct val="100000"/>
              </a:lnSpc>
            </a:pPr>
            <a:endParaRPr lang="en-US" sz="1400" dirty="0">
              <a:latin typeface="Futura Bold" pitchFamily="2" charset="0"/>
            </a:endParaRPr>
          </a:p>
          <a:p>
            <a:pPr>
              <a:lnSpc>
                <a:spcPct val="100000"/>
              </a:lnSpc>
            </a:pPr>
            <a:r>
              <a:rPr lang="en-US" sz="1200" b="1" dirty="0">
                <a:solidFill>
                  <a:srgbClr val="0070C0"/>
                </a:solidFill>
                <a:latin typeface="Futura Bold" pitchFamily="2" charset="0"/>
              </a:rPr>
              <a:t>Share Point :</a:t>
            </a:r>
            <a:r>
              <a:rPr lang="en-US" sz="1200" dirty="0">
                <a:latin typeface="Futura Bold" pitchFamily="2" charset="0"/>
              </a:rPr>
              <a:t> </a:t>
            </a:r>
            <a:r>
              <a:rPr lang="en-US" sz="1200" dirty="0"/>
              <a:t>For declaring New Regime or Old Regime (if not done at the time of joining, default considered is old tax regime)</a:t>
            </a:r>
          </a:p>
          <a:p>
            <a:pPr>
              <a:lnSpc>
                <a:spcPct val="100000"/>
              </a:lnSpc>
            </a:pPr>
            <a:endParaRPr lang="en-US" sz="1200" dirty="0">
              <a:latin typeface="Futura Bold" pitchFamily="2" charset="0"/>
            </a:endParaRPr>
          </a:p>
          <a:p>
            <a:pPr>
              <a:lnSpc>
                <a:spcPct val="100000"/>
              </a:lnSpc>
            </a:pPr>
            <a:r>
              <a:rPr lang="en-US" sz="1200" dirty="0">
                <a:latin typeface="Futura Bold" pitchFamily="2" charset="0"/>
                <a:hlinkClick r:id="rId2"/>
              </a:rPr>
              <a:t>https://eu001-sp.shell.com/sites/AAAAA1259/Selection%20of%20Tax%20regime%20for%20F.Y.%202021-22/overview.aspx</a:t>
            </a:r>
            <a:endParaRPr lang="en-US" sz="1200" dirty="0">
              <a:latin typeface="Futura Bold" pitchFamily="2" charset="0"/>
            </a:endParaRPr>
          </a:p>
          <a:p>
            <a:pPr>
              <a:lnSpc>
                <a:spcPct val="100000"/>
              </a:lnSpc>
            </a:pPr>
            <a:endParaRPr lang="en-US" sz="1200" dirty="0">
              <a:latin typeface="Futura Bold" pitchFamily="2" charset="0"/>
            </a:endParaRPr>
          </a:p>
          <a:p>
            <a:pPr lvl="0"/>
            <a:r>
              <a:rPr lang="en-US" sz="1200" b="1" dirty="0">
                <a:solidFill>
                  <a:srgbClr val="0070C0"/>
                </a:solidFill>
                <a:latin typeface="Futura Bold" pitchFamily="2" charset="0"/>
              </a:rPr>
              <a:t>Share point: </a:t>
            </a:r>
            <a:r>
              <a:rPr lang="en-US" sz="1200" b="1" dirty="0">
                <a:latin typeface="Futura Medium" panose="00000400000000000000" pitchFamily="2" charset="0"/>
              </a:rPr>
              <a:t>F</a:t>
            </a:r>
            <a:r>
              <a:rPr lang="en-US" sz="1200" dirty="0">
                <a:latin typeface="Futura Medium" panose="00000400000000000000" pitchFamily="2" charset="0"/>
              </a:rPr>
              <a:t>or updating House Rent, Interest on Housing loan and Contribution to Voluntary Provident Fund only</a:t>
            </a:r>
          </a:p>
          <a:p>
            <a:pPr>
              <a:lnSpc>
                <a:spcPct val="100000"/>
              </a:lnSpc>
            </a:pPr>
            <a:endParaRPr lang="en-US" sz="1100" dirty="0">
              <a:latin typeface="Futura Bold" pitchFamily="2" charset="0"/>
            </a:endParaRPr>
          </a:p>
          <a:p>
            <a:pPr>
              <a:lnSpc>
                <a:spcPct val="100000"/>
              </a:lnSpc>
            </a:pPr>
            <a:r>
              <a:rPr lang="en-US" sz="1100" dirty="0">
                <a:latin typeface="Futura Bold" pitchFamily="2" charset="0"/>
                <a:hlinkClick r:id="rId3"/>
              </a:rPr>
              <a:t>https://eu001-sp.shell.com/sites/AAAAA1259/Investment Declaration FY 2021-22/overview.aspx</a:t>
            </a:r>
            <a:endParaRPr lang="en-US" sz="1100" dirty="0">
              <a:latin typeface="Futura Bold" pitchFamily="2" charset="0"/>
            </a:endParaRPr>
          </a:p>
          <a:p>
            <a:pPr>
              <a:lnSpc>
                <a:spcPct val="100000"/>
              </a:lnSpc>
            </a:pPr>
            <a:endParaRPr lang="en-US" sz="1100" dirty="0">
              <a:latin typeface="Futura Bold" pitchFamily="2" charset="0"/>
            </a:endParaRPr>
          </a:p>
          <a:p>
            <a:pPr lvl="0"/>
            <a:r>
              <a:rPr lang="en-US" sz="1400" b="1" dirty="0">
                <a:solidFill>
                  <a:srgbClr val="0070C0"/>
                </a:solidFill>
                <a:latin typeface="Futura Medium" panose="00000400000000000000" pitchFamily="2" charset="0"/>
              </a:rPr>
              <a:t>HR Online: </a:t>
            </a:r>
            <a:r>
              <a:rPr lang="en-US" sz="1400" dirty="0">
                <a:latin typeface="Futura Medium" panose="00000400000000000000" pitchFamily="2" charset="0"/>
              </a:rPr>
              <a:t>(Submission of declaration under section 80C and 80 Deductions) </a:t>
            </a:r>
          </a:p>
          <a:p>
            <a:pPr>
              <a:lnSpc>
                <a:spcPct val="100000"/>
              </a:lnSpc>
            </a:pPr>
            <a:endParaRPr lang="en-US" sz="1100" dirty="0">
              <a:latin typeface="Futura Bold" pitchFamily="2" charset="0"/>
            </a:endParaRPr>
          </a:p>
          <a:p>
            <a:pPr>
              <a:lnSpc>
                <a:spcPct val="100000"/>
              </a:lnSpc>
            </a:pPr>
            <a:r>
              <a:rPr lang="en-US" sz="1200" dirty="0">
                <a:solidFill>
                  <a:schemeClr val="accent3"/>
                </a:solidFill>
                <a:hlinkClick r:id="rId4"/>
              </a:rPr>
              <a:t>https://shellhronline.force.com/HROnlineEC/s/my-details-and-requests</a:t>
            </a:r>
            <a:endParaRPr lang="en-US" sz="1200" dirty="0">
              <a:solidFill>
                <a:schemeClr val="accent3"/>
              </a:solidFill>
            </a:endParaRPr>
          </a:p>
          <a:p>
            <a:pPr>
              <a:lnSpc>
                <a:spcPct val="100000"/>
              </a:lnSpc>
            </a:pPr>
            <a:endParaRPr lang="en-US" sz="1200" dirty="0">
              <a:solidFill>
                <a:schemeClr val="accent3"/>
              </a:solidFill>
            </a:endParaRPr>
          </a:p>
          <a:p>
            <a:pPr lvl="0"/>
            <a:r>
              <a:rPr lang="en-US" sz="1200" dirty="0"/>
              <a:t>Select “My Details &amp; Requests” tab &gt;&gt; Go to “Claims &amp; Request Forms” </a:t>
            </a:r>
          </a:p>
          <a:p>
            <a:pPr lvl="0"/>
            <a:r>
              <a:rPr lang="en-US" sz="1200" dirty="0"/>
              <a:t>Click on “Section 80 Deductions” Select Investment details with “Start date 01.04.2021 End date 31.03.2022” &gt;&gt; Click on change &gt;&gt; Update declarations &amp; Save</a:t>
            </a:r>
          </a:p>
          <a:p>
            <a:r>
              <a:rPr lang="en-US" sz="1200" dirty="0"/>
              <a:t>Click on “Section 80C Deductions” Select Investment details with “Start date 01.04.2021 End date 31.03.2022“ &gt;&gt;  Click on change &gt;&gt; Update declarations &amp; Save</a:t>
            </a:r>
            <a:endParaRPr lang="en-US" sz="700" dirty="0"/>
          </a:p>
          <a:p>
            <a:endParaRPr lang="en-US" sz="1400" b="1" dirty="0"/>
          </a:p>
          <a:p>
            <a:r>
              <a:rPr lang="en-US" sz="1400" b="1" dirty="0"/>
              <a:t>Note : </a:t>
            </a:r>
            <a:r>
              <a:rPr lang="en-US" sz="1400" dirty="0"/>
              <a:t>Please note that, amount updated under interest on education loan through HR online would not be considered if the declaration is not completed through the link below. </a:t>
            </a:r>
          </a:p>
          <a:p>
            <a:endParaRPr lang="en-US" sz="1400" dirty="0">
              <a:hlinkClick r:id="rId5"/>
            </a:endParaRPr>
          </a:p>
          <a:p>
            <a:r>
              <a:rPr lang="en-US" sz="1400" dirty="0">
                <a:hlinkClick r:id="rId5"/>
              </a:rPr>
              <a:t>https://eu001-sp.shell.com/sites/AAAAA1259/Self%20declaration%20Education%20loan%20FY%202021-22/overview.aspx</a:t>
            </a:r>
            <a:endParaRPr lang="en-US" sz="1400" dirty="0"/>
          </a:p>
          <a:p>
            <a:endParaRPr lang="en-US" sz="1200" dirty="0"/>
          </a:p>
          <a:p>
            <a:pPr>
              <a:lnSpc>
                <a:spcPct val="100000"/>
              </a:lnSpc>
            </a:pPr>
            <a:r>
              <a:rPr lang="en-US" sz="1800" b="1" dirty="0">
                <a:latin typeface="Futura Medium" panose="00000400000000000000" pitchFamily="2" charset="0"/>
              </a:rPr>
              <a:t>Year end Investment proof submission :</a:t>
            </a:r>
          </a:p>
          <a:p>
            <a:pPr>
              <a:lnSpc>
                <a:spcPct val="100000"/>
              </a:lnSpc>
            </a:pPr>
            <a:endParaRPr lang="en-US" sz="800" dirty="0">
              <a:latin typeface="Futura Bold" pitchFamily="2" charset="0"/>
            </a:endParaRPr>
          </a:p>
          <a:p>
            <a:pPr marL="285750" indent="-285750">
              <a:lnSpc>
                <a:spcPct val="100000"/>
              </a:lnSpc>
              <a:buFont typeface="Arial" panose="020B0604020202020204" pitchFamily="34" charset="0"/>
              <a:buChar char="•"/>
            </a:pPr>
            <a:r>
              <a:rPr lang="en-US" sz="1200" dirty="0">
                <a:latin typeface="Futura Medium" panose="00000400000000000000" pitchFamily="2" charset="0"/>
              </a:rPr>
              <a:t>The Investment proofs are collected during Nov –Jan timeframe. </a:t>
            </a:r>
          </a:p>
          <a:p>
            <a:pPr marL="285750" indent="-285750">
              <a:buFont typeface="Arial" panose="020B0604020202020204" pitchFamily="34" charset="0"/>
              <a:buChar char="•"/>
            </a:pPr>
            <a:r>
              <a:rPr lang="en-US" sz="1200" dirty="0">
                <a:latin typeface="Futura Medium" panose="00000400000000000000" pitchFamily="2" charset="0"/>
              </a:rPr>
              <a:t>The Year end Investment proof collection process is online and is managed through our vendor partner </a:t>
            </a:r>
            <a:r>
              <a:rPr lang="en-US" sz="1200" dirty="0" err="1">
                <a:latin typeface="Futura Medium" panose="00000400000000000000" pitchFamily="2" charset="0"/>
              </a:rPr>
              <a:t>Allsec</a:t>
            </a:r>
            <a:r>
              <a:rPr lang="en-US" sz="1200" b="1" dirty="0">
                <a:latin typeface="Futura Medium" panose="00000400000000000000" pitchFamily="2" charset="0"/>
              </a:rPr>
              <a:t>.</a:t>
            </a:r>
          </a:p>
          <a:p>
            <a:pPr marL="285750" indent="-285750">
              <a:buFont typeface="Arial" panose="020B0604020202020204" pitchFamily="34" charset="0"/>
              <a:buChar char="•"/>
            </a:pPr>
            <a:r>
              <a:rPr lang="en-US" sz="1200" dirty="0">
                <a:latin typeface="Futura Medium" panose="00000400000000000000" pitchFamily="2" charset="0"/>
              </a:rPr>
              <a:t>There would be separate communication outlining the process along with link for the online portal. </a:t>
            </a:r>
          </a:p>
          <a:p>
            <a:pPr marL="285750" indent="-285750">
              <a:buFont typeface="Arial" panose="020B0604020202020204" pitchFamily="34" charset="0"/>
              <a:buChar char="•"/>
            </a:pPr>
            <a:r>
              <a:rPr lang="en-US" sz="1200" dirty="0">
                <a:latin typeface="Futura Medium" panose="00000400000000000000" pitchFamily="2" charset="0"/>
              </a:rPr>
              <a:t>Feb and March salary is processed basis actual investment proof submitted. </a:t>
            </a:r>
          </a:p>
          <a:p>
            <a:pPr marL="285750" indent="-285750">
              <a:lnSpc>
                <a:spcPct val="100000"/>
              </a:lnSpc>
              <a:buFont typeface="Arial" panose="020B0604020202020204" pitchFamily="34" charset="0"/>
              <a:buChar char="•"/>
            </a:pPr>
            <a:endParaRPr lang="en-US" sz="1400" b="1" dirty="0">
              <a:latin typeface="Futura Medium" panose="00000400000000000000" pitchFamily="2" charset="0"/>
            </a:endParaRPr>
          </a:p>
          <a:p>
            <a:pPr>
              <a:lnSpc>
                <a:spcPct val="100000"/>
              </a:lnSpc>
            </a:pPr>
            <a:r>
              <a:rPr lang="en-US" sz="4400" dirty="0">
                <a:hlinkClick r:id="rId6"/>
              </a:rPr>
              <a:t>  </a:t>
            </a:r>
            <a:endParaRPr lang="en-US" sz="4800" dirty="0">
              <a:latin typeface="Futura Bold" pitchFamily="2" charset="0"/>
            </a:endParaRPr>
          </a:p>
          <a:p>
            <a:endParaRPr lang="en-US" dirty="0"/>
          </a:p>
        </p:txBody>
      </p:sp>
      <p:sp>
        <p:nvSpPr>
          <p:cNvPr id="3" name="Rectangle 2">
            <a:extLst>
              <a:ext uri="{FF2B5EF4-FFF2-40B4-BE49-F238E27FC236}">
                <a16:creationId xmlns:a16="http://schemas.microsoft.com/office/drawing/2014/main" id="{80790A33-7053-40FA-9A34-3A7820E7397A}"/>
              </a:ext>
            </a:extLst>
          </p:cNvPr>
          <p:cNvSpPr/>
          <p:nvPr/>
        </p:nvSpPr>
        <p:spPr>
          <a:xfrm>
            <a:off x="533400" y="838199"/>
            <a:ext cx="11277600" cy="56309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8101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32BAE6A-B452-4007-8177-56DD051636F9}" type="slidenum">
              <a:rPr lang="en-GB" smtClean="0"/>
              <a:pPr/>
              <a:t>8</a:t>
            </a:fld>
            <a:endParaRPr lang="en-GB" dirty="0"/>
          </a:p>
        </p:txBody>
      </p:sp>
      <p:sp>
        <p:nvSpPr>
          <p:cNvPr id="6" name="Footer Placeholder 5"/>
          <p:cNvSpPr>
            <a:spLocks noGrp="1"/>
          </p:cNvSpPr>
          <p:nvPr>
            <p:ph type="ftr" sz="quarter" idx="3"/>
          </p:nvPr>
        </p:nvSpPr>
        <p:spPr/>
        <p:txBody>
          <a:bodyPr/>
          <a:lstStyle/>
          <a:p>
            <a:pPr>
              <a:defRPr/>
            </a:pPr>
            <a:r>
              <a:rPr lang="en-GB"/>
              <a:t>Footer </a:t>
            </a:r>
            <a:endParaRPr lang="en-GB" dirty="0"/>
          </a:p>
        </p:txBody>
      </p:sp>
      <p:sp>
        <p:nvSpPr>
          <p:cNvPr id="3" name="Rectangle 2"/>
          <p:cNvSpPr/>
          <p:nvPr/>
        </p:nvSpPr>
        <p:spPr>
          <a:xfrm>
            <a:off x="381000" y="19878"/>
            <a:ext cx="10896600" cy="400110"/>
          </a:xfrm>
          <a:prstGeom prst="rect">
            <a:avLst/>
          </a:prstGeom>
        </p:spPr>
        <p:txBody>
          <a:bodyPr wrap="square">
            <a:spAutoFit/>
          </a:bodyPr>
          <a:lstStyle/>
          <a:p>
            <a:r>
              <a:rPr lang="en-US" sz="2000" i="1" dirty="0">
                <a:solidFill>
                  <a:srgbClr val="0C2D83"/>
                </a:solidFill>
                <a:latin typeface="+mj-lt"/>
                <a:ea typeface="+mj-ea"/>
                <a:cs typeface="+mj-cs"/>
              </a:rPr>
              <a:t>Exemption /deductions from Taxable Income ( Applicable for Old Regime Only)</a:t>
            </a:r>
            <a:endParaRPr lang="en-IN" sz="2000" i="1" dirty="0">
              <a:solidFill>
                <a:srgbClr val="0C2D83"/>
              </a:solidFill>
              <a:latin typeface="+mj-lt"/>
              <a:ea typeface="+mj-ea"/>
              <a:cs typeface="+mj-cs"/>
            </a:endParaRPr>
          </a:p>
        </p:txBody>
      </p:sp>
      <p:sp>
        <p:nvSpPr>
          <p:cNvPr id="2" name="TextBox 1">
            <a:extLst>
              <a:ext uri="{FF2B5EF4-FFF2-40B4-BE49-F238E27FC236}">
                <a16:creationId xmlns:a16="http://schemas.microsoft.com/office/drawing/2014/main" id="{4B5D050D-2403-4368-A113-B403DA26A0F3}"/>
              </a:ext>
            </a:extLst>
          </p:cNvPr>
          <p:cNvSpPr txBox="1"/>
          <p:nvPr/>
        </p:nvSpPr>
        <p:spPr bwMode="auto">
          <a:xfrm>
            <a:off x="533040" y="956876"/>
            <a:ext cx="5072630" cy="506292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1600" dirty="0">
                <a:latin typeface="Futura Medium" panose="00000400000000000000" pitchFamily="2" charset="0"/>
              </a:rPr>
              <a:t>(A) House Rent Allowance (HRA): Least of the following three options is exempt from Tax </a:t>
            </a:r>
          </a:p>
          <a:p>
            <a:endParaRPr lang="en-US" sz="1100" dirty="0">
              <a:latin typeface="Futura Medium" panose="00000400000000000000" pitchFamily="2" charset="0"/>
            </a:endParaRPr>
          </a:p>
          <a:p>
            <a:pPr marL="285750" indent="-285750">
              <a:buFont typeface="Arial" panose="020B0604020202020204" pitchFamily="34" charset="0"/>
              <a:buChar char="•"/>
            </a:pPr>
            <a:r>
              <a:rPr lang="en-US" sz="1200" dirty="0">
                <a:latin typeface="Futura Medium" panose="00000400000000000000" pitchFamily="2" charset="0"/>
              </a:rPr>
              <a:t>Actual HRA Received</a:t>
            </a:r>
          </a:p>
          <a:p>
            <a:pPr marL="285750" indent="-285750">
              <a:buFont typeface="Arial" panose="020B0604020202020204" pitchFamily="34" charset="0"/>
              <a:buChar char="•"/>
            </a:pPr>
            <a:r>
              <a:rPr lang="en-US" sz="1200" dirty="0">
                <a:latin typeface="Futura Medium" panose="00000400000000000000" pitchFamily="2" charset="0"/>
              </a:rPr>
              <a:t>50% or/40% of Basic Salary (depending on metro/non metro city) </a:t>
            </a:r>
          </a:p>
          <a:p>
            <a:pPr marL="285750" indent="-285750">
              <a:buFont typeface="Arial" panose="020B0604020202020204" pitchFamily="34" charset="0"/>
              <a:buChar char="•"/>
            </a:pPr>
            <a:r>
              <a:rPr lang="en-US" sz="1200" dirty="0">
                <a:latin typeface="Futura Medium" panose="00000400000000000000" pitchFamily="2" charset="0"/>
              </a:rPr>
              <a:t>Rent Paid in excess of 10% of </a:t>
            </a:r>
            <a:r>
              <a:rPr lang="en-US" sz="1400" dirty="0">
                <a:latin typeface="Futura Medium" panose="00000400000000000000" pitchFamily="2" charset="0"/>
              </a:rPr>
              <a:t>Basic Salary</a:t>
            </a:r>
          </a:p>
          <a:p>
            <a:endParaRPr lang="en-US" sz="1400" dirty="0">
              <a:latin typeface="Futura Medium" panose="00000400000000000000" pitchFamily="2" charset="0"/>
            </a:endParaRPr>
          </a:p>
          <a:p>
            <a:r>
              <a:rPr lang="en-US" sz="1400" dirty="0">
                <a:latin typeface="Futura Medium" panose="00000400000000000000" pitchFamily="2" charset="0"/>
              </a:rPr>
              <a:t>Note :</a:t>
            </a:r>
          </a:p>
          <a:p>
            <a:pPr marL="285750" indent="-285750">
              <a:buFont typeface="Arial" panose="020B0604020202020204" pitchFamily="34" charset="0"/>
              <a:buChar char="•"/>
            </a:pPr>
            <a:r>
              <a:rPr lang="en-US" sz="1400" dirty="0">
                <a:latin typeface="Futura Medium" panose="00000400000000000000" pitchFamily="2" charset="0"/>
              </a:rPr>
              <a:t> </a:t>
            </a:r>
            <a:r>
              <a:rPr lang="en-US" sz="1100" dirty="0">
                <a:latin typeface="Futura Medium" panose="00000400000000000000" pitchFamily="2" charset="0"/>
              </a:rPr>
              <a:t>Landlords PAN no is mandatory for claiming HRA benefit if the rent paid is &gt;=1,00,000 per annum (&gt;=Rs8333/- per month)</a:t>
            </a:r>
          </a:p>
          <a:p>
            <a:pPr marL="285750" indent="-285750">
              <a:buFont typeface="Arial" panose="020B0604020202020204" pitchFamily="34" charset="0"/>
              <a:buChar char="•"/>
            </a:pPr>
            <a:r>
              <a:rPr lang="en-US" sz="1200" dirty="0">
                <a:latin typeface="Futura Medium" panose="00000400000000000000" pitchFamily="2" charset="0"/>
              </a:rPr>
              <a:t>List of metro cities : Delhi/Mumbai/Kolkata/Chennai</a:t>
            </a:r>
          </a:p>
          <a:p>
            <a:pPr marL="285750" indent="-285750">
              <a:buFont typeface="Arial" panose="020B0604020202020204" pitchFamily="34" charset="0"/>
              <a:buChar char="•"/>
            </a:pPr>
            <a:endParaRPr lang="en-US" sz="1600" dirty="0">
              <a:latin typeface="Futura Medium" panose="00000400000000000000" pitchFamily="2" charset="0"/>
            </a:endParaRPr>
          </a:p>
          <a:p>
            <a:r>
              <a:rPr lang="en-US" sz="1600" dirty="0">
                <a:latin typeface="Futura Medium" panose="00000400000000000000" pitchFamily="2" charset="0"/>
              </a:rPr>
              <a:t>(B) Standard Deduction : INR 50,000 is exempt from Tax</a:t>
            </a:r>
          </a:p>
          <a:p>
            <a:endParaRPr lang="en-US" sz="1600" dirty="0">
              <a:latin typeface="Futura Medium" panose="00000400000000000000" pitchFamily="2" charset="0"/>
            </a:endParaRPr>
          </a:p>
          <a:p>
            <a:r>
              <a:rPr lang="en-US" sz="1600" dirty="0">
                <a:latin typeface="Futura Medium" panose="00000400000000000000" pitchFamily="2" charset="0"/>
              </a:rPr>
              <a:t>(C) Profession Tax: The actual amount of Profession Tax deducted</a:t>
            </a:r>
          </a:p>
          <a:p>
            <a:endParaRPr lang="en-US" sz="1600" dirty="0">
              <a:latin typeface="Futura Medium" panose="00000400000000000000" pitchFamily="2" charset="0"/>
            </a:endParaRPr>
          </a:p>
          <a:p>
            <a:r>
              <a:rPr lang="en-US" sz="1600" dirty="0">
                <a:latin typeface="Futura Medium" panose="00000400000000000000" pitchFamily="2" charset="0"/>
              </a:rPr>
              <a:t>(D) Loss from House Property : Loss from house property under section 24 (both Self occupied / Let out property put together) is limited to INR 2,00,000</a:t>
            </a:r>
          </a:p>
          <a:p>
            <a:endParaRPr lang="en-US" sz="1600" dirty="0">
              <a:latin typeface="Futura Medium" panose="00000400000000000000" pitchFamily="2" charset="0"/>
            </a:endParaRPr>
          </a:p>
          <a:p>
            <a:endParaRPr lang="en-US" sz="1600" dirty="0"/>
          </a:p>
        </p:txBody>
      </p:sp>
      <p:sp>
        <p:nvSpPr>
          <p:cNvPr id="7" name="Rectangle 6">
            <a:extLst>
              <a:ext uri="{FF2B5EF4-FFF2-40B4-BE49-F238E27FC236}">
                <a16:creationId xmlns:a16="http://schemas.microsoft.com/office/drawing/2014/main" id="{E18CE9F8-779B-48FF-9D85-9CC5D8B1BE94}"/>
              </a:ext>
            </a:extLst>
          </p:cNvPr>
          <p:cNvSpPr/>
          <p:nvPr/>
        </p:nvSpPr>
        <p:spPr>
          <a:xfrm>
            <a:off x="6324600" y="685800"/>
            <a:ext cx="5275893" cy="6001643"/>
          </a:xfrm>
          <a:prstGeom prst="rect">
            <a:avLst/>
          </a:prstGeom>
        </p:spPr>
        <p:txBody>
          <a:bodyPr wrap="square">
            <a:spAutoFit/>
          </a:bodyPr>
          <a:lstStyle/>
          <a:p>
            <a:r>
              <a:rPr lang="en-US" sz="1600" dirty="0">
                <a:latin typeface="Futura Medium" panose="00000400000000000000" pitchFamily="2" charset="0"/>
              </a:rPr>
              <a:t>(E) Deductions under section 80C : Maximum INR 1.5 lacs</a:t>
            </a:r>
          </a:p>
          <a:p>
            <a:pPr marL="285750" indent="-285750">
              <a:buFont typeface="Arial" panose="020B0604020202020204" pitchFamily="34" charset="0"/>
              <a:buChar char="•"/>
            </a:pPr>
            <a:r>
              <a:rPr lang="en-US" sz="1200" dirty="0">
                <a:latin typeface="Futura Medium" panose="00000400000000000000" pitchFamily="2" charset="0"/>
              </a:rPr>
              <a:t>80 CCC – Pension Plan </a:t>
            </a:r>
          </a:p>
          <a:p>
            <a:pPr marL="285750" indent="-285750">
              <a:buFont typeface="Arial" panose="020B0604020202020204" pitchFamily="34" charset="0"/>
              <a:buChar char="•"/>
            </a:pPr>
            <a:r>
              <a:rPr lang="en-US" sz="1200" dirty="0">
                <a:latin typeface="Futura Medium" panose="00000400000000000000" pitchFamily="2" charset="0"/>
              </a:rPr>
              <a:t>Life Insurance Premium</a:t>
            </a:r>
          </a:p>
          <a:p>
            <a:pPr marL="285750" indent="-285750">
              <a:buFont typeface="Arial" panose="020B0604020202020204" pitchFamily="34" charset="0"/>
              <a:buChar char="•"/>
            </a:pPr>
            <a:r>
              <a:rPr lang="en-US" sz="1200" dirty="0">
                <a:latin typeface="Futura Medium" panose="00000400000000000000" pitchFamily="2" charset="0"/>
              </a:rPr>
              <a:t>Provident Fund and Voluntary Provident Fund</a:t>
            </a:r>
          </a:p>
          <a:p>
            <a:pPr marL="285750" indent="-285750">
              <a:buFont typeface="Arial" panose="020B0604020202020204" pitchFamily="34" charset="0"/>
              <a:buChar char="•"/>
            </a:pPr>
            <a:r>
              <a:rPr lang="en-US" sz="1200" dirty="0">
                <a:latin typeface="Futura Medium" panose="00000400000000000000" pitchFamily="2" charset="0"/>
              </a:rPr>
              <a:t>Public Provident Fund</a:t>
            </a:r>
          </a:p>
          <a:p>
            <a:pPr marL="285750" indent="-285750">
              <a:buFont typeface="Arial" panose="020B0604020202020204" pitchFamily="34" charset="0"/>
              <a:buChar char="•"/>
            </a:pPr>
            <a:r>
              <a:rPr lang="en-US" sz="1200" dirty="0">
                <a:latin typeface="Futura Medium" panose="00000400000000000000" pitchFamily="2" charset="0"/>
              </a:rPr>
              <a:t>NSC</a:t>
            </a:r>
          </a:p>
          <a:p>
            <a:pPr marL="285750" indent="-285750">
              <a:buFont typeface="Arial" panose="020B0604020202020204" pitchFamily="34" charset="0"/>
              <a:buChar char="•"/>
            </a:pPr>
            <a:r>
              <a:rPr lang="en-US" sz="1200" dirty="0">
                <a:latin typeface="Futura Medium" panose="00000400000000000000" pitchFamily="2" charset="0"/>
              </a:rPr>
              <a:t>NSS</a:t>
            </a:r>
          </a:p>
          <a:p>
            <a:pPr marL="285750" indent="-285750">
              <a:buFont typeface="Arial" panose="020B0604020202020204" pitchFamily="34" charset="0"/>
              <a:buChar char="•"/>
            </a:pPr>
            <a:r>
              <a:rPr lang="en-US" sz="1200" dirty="0">
                <a:latin typeface="Futura Medium" panose="00000400000000000000" pitchFamily="2" charset="0"/>
              </a:rPr>
              <a:t>Principal repayment on Housing Loan</a:t>
            </a:r>
          </a:p>
          <a:p>
            <a:pPr marL="285750" indent="-285750">
              <a:buFont typeface="Arial" panose="020B0604020202020204" pitchFamily="34" charset="0"/>
              <a:buChar char="•"/>
            </a:pPr>
            <a:r>
              <a:rPr lang="en-US" sz="1200" dirty="0">
                <a:latin typeface="Futura Medium" panose="00000400000000000000" pitchFamily="2" charset="0"/>
              </a:rPr>
              <a:t>Mutual Fund  </a:t>
            </a:r>
          </a:p>
          <a:p>
            <a:pPr marL="285750" indent="-285750">
              <a:buFont typeface="Arial" panose="020B0604020202020204" pitchFamily="34" charset="0"/>
              <a:buChar char="•"/>
            </a:pPr>
            <a:r>
              <a:rPr lang="en-US" sz="1200" dirty="0">
                <a:latin typeface="Futura Medium" panose="00000400000000000000" pitchFamily="2" charset="0"/>
              </a:rPr>
              <a:t>ULIP</a:t>
            </a:r>
          </a:p>
          <a:p>
            <a:pPr marL="285750" indent="-285750">
              <a:buFont typeface="Arial" panose="020B0604020202020204" pitchFamily="34" charset="0"/>
              <a:buChar char="•"/>
            </a:pPr>
            <a:r>
              <a:rPr lang="en-US" sz="1200" dirty="0">
                <a:latin typeface="Futura Medium" panose="00000400000000000000" pitchFamily="2" charset="0"/>
              </a:rPr>
              <a:t>Tuition Fee</a:t>
            </a:r>
          </a:p>
          <a:p>
            <a:pPr marL="285750" indent="-285750">
              <a:buFont typeface="Arial" panose="020B0604020202020204" pitchFamily="34" charset="0"/>
              <a:buChar char="•"/>
            </a:pPr>
            <a:r>
              <a:rPr lang="en-US" sz="1200" dirty="0">
                <a:latin typeface="Futura Medium" panose="00000400000000000000" pitchFamily="2" charset="0"/>
              </a:rPr>
              <a:t>ELSS</a:t>
            </a:r>
          </a:p>
          <a:p>
            <a:pPr marL="285750" indent="-285750">
              <a:buFont typeface="Arial" panose="020B0604020202020204" pitchFamily="34" charset="0"/>
              <a:buChar char="•"/>
            </a:pPr>
            <a:r>
              <a:rPr lang="en-US" sz="1200" dirty="0">
                <a:latin typeface="Futura Medium" panose="00000400000000000000" pitchFamily="2" charset="0"/>
              </a:rPr>
              <a:t>Tax Saving Fixed Deposit (5 years)</a:t>
            </a:r>
          </a:p>
          <a:p>
            <a:r>
              <a:rPr lang="en-US" sz="1600" dirty="0">
                <a:latin typeface="Futura Medium" panose="00000400000000000000" pitchFamily="2" charset="0"/>
              </a:rPr>
              <a:t>(F) Deductions under section 80  </a:t>
            </a:r>
          </a:p>
          <a:p>
            <a:pPr marL="171450" indent="-171450">
              <a:buFont typeface="Arial" panose="020B0604020202020204" pitchFamily="34" charset="0"/>
              <a:buChar char="•"/>
            </a:pPr>
            <a:r>
              <a:rPr lang="en-US" sz="1200" dirty="0">
                <a:latin typeface="Futura Medium" panose="00000400000000000000" pitchFamily="2" charset="0"/>
              </a:rPr>
              <a:t>80 D-  Medical Insurance (25000 Non Sr Citizen/50000 Sr citizen)</a:t>
            </a:r>
          </a:p>
          <a:p>
            <a:pPr marL="171450" indent="-171450">
              <a:lnSpc>
                <a:spcPct val="100000"/>
              </a:lnSpc>
              <a:buFont typeface="Arial" panose="020B0604020202020204" pitchFamily="34" charset="0"/>
              <a:buChar char="•"/>
            </a:pPr>
            <a:r>
              <a:rPr lang="en-US" sz="1200" dirty="0">
                <a:latin typeface="Futura Medium" panose="00000400000000000000" pitchFamily="2" charset="0"/>
              </a:rPr>
              <a:t>80DD- Deduction in respect of medical treatment of a dependent person with disability (Rs.75000, Rs.125000/- incase of severe disability)</a:t>
            </a:r>
          </a:p>
          <a:p>
            <a:pPr marL="171450" indent="-171450">
              <a:lnSpc>
                <a:spcPct val="100000"/>
              </a:lnSpc>
              <a:buFont typeface="Arial" panose="020B0604020202020204" pitchFamily="34" charset="0"/>
              <a:buChar char="•"/>
            </a:pPr>
            <a:r>
              <a:rPr lang="en-US" sz="1200" dirty="0">
                <a:latin typeface="Futura Medium" panose="00000400000000000000" pitchFamily="2" charset="0"/>
              </a:rPr>
              <a:t>80DDB - Medical treatment of self/dependent person with disability (Rs.40000, Rs.100000/- for Sr Citizen</a:t>
            </a:r>
          </a:p>
          <a:p>
            <a:pPr marL="171450" indent="-171450">
              <a:buFont typeface="Arial" panose="020B0604020202020204" pitchFamily="34" charset="0"/>
              <a:buChar char="•"/>
            </a:pPr>
            <a:r>
              <a:rPr lang="en-US" sz="1200" dirty="0">
                <a:latin typeface="Futura Medium" panose="00000400000000000000" pitchFamily="2" charset="0"/>
              </a:rPr>
              <a:t>80 E - Interest on Education Loan</a:t>
            </a:r>
          </a:p>
          <a:p>
            <a:pPr marL="171450" indent="-171450">
              <a:buFont typeface="Arial" panose="020B0604020202020204" pitchFamily="34" charset="0"/>
              <a:buChar char="•"/>
            </a:pPr>
            <a:r>
              <a:rPr lang="en-US" sz="1200" dirty="0">
                <a:latin typeface="Futura Medium" panose="00000400000000000000" pitchFamily="2" charset="0"/>
              </a:rPr>
              <a:t>80EE – additional interest deduction </a:t>
            </a:r>
            <a:r>
              <a:rPr lang="en-US" sz="1200" dirty="0" err="1">
                <a:latin typeface="Futura Medium" panose="00000400000000000000" pitchFamily="2" charset="0"/>
              </a:rPr>
              <a:t>upto</a:t>
            </a:r>
            <a:r>
              <a:rPr lang="en-US" sz="1200" dirty="0">
                <a:latin typeface="Futura Medium" panose="00000400000000000000" pitchFamily="2" charset="0"/>
              </a:rPr>
              <a:t> INR 50000/- on housing loan (first time home buyers)</a:t>
            </a:r>
          </a:p>
          <a:p>
            <a:pPr marL="171450" indent="-171450">
              <a:buFont typeface="Arial" panose="020B0604020202020204" pitchFamily="34" charset="0"/>
              <a:buChar char="•"/>
            </a:pPr>
            <a:r>
              <a:rPr lang="en-US" sz="1200" dirty="0">
                <a:latin typeface="Futura Medium" panose="00000400000000000000" pitchFamily="2" charset="0"/>
              </a:rPr>
              <a:t>80 U - Deduction in respect of person with disability                   (Rs.75000/-, Rs.125000/- incase of severe disability **Certified by medical officer)</a:t>
            </a:r>
          </a:p>
          <a:p>
            <a:pPr marL="171450" indent="-171450">
              <a:buFont typeface="Arial" panose="020B0604020202020204" pitchFamily="34" charset="0"/>
              <a:buChar char="•"/>
            </a:pPr>
            <a:r>
              <a:rPr lang="en-US" sz="1200" dirty="0">
                <a:latin typeface="Futura Medium" panose="00000400000000000000" pitchFamily="2" charset="0"/>
              </a:rPr>
              <a:t>80CCD (1B):  Contribution to government Pension fund                        Scheme (NPS) Rs.50000/-</a:t>
            </a:r>
          </a:p>
          <a:p>
            <a:pPr marL="171450" indent="-171450">
              <a:buFont typeface="Arial" panose="020B0604020202020204" pitchFamily="34" charset="0"/>
              <a:buChar char="•"/>
            </a:pPr>
            <a:r>
              <a:rPr lang="en-US" sz="1200" dirty="0">
                <a:latin typeface="Futura Medium" panose="00000400000000000000" pitchFamily="2" charset="0"/>
              </a:rPr>
              <a:t>80EEA – additional interest on housing loan interest </a:t>
            </a:r>
            <a:r>
              <a:rPr lang="en-US" sz="1200" dirty="0" err="1">
                <a:latin typeface="Futura Medium" panose="00000400000000000000" pitchFamily="2" charset="0"/>
              </a:rPr>
              <a:t>upto</a:t>
            </a:r>
            <a:r>
              <a:rPr lang="en-US" sz="1200" dirty="0">
                <a:latin typeface="Futura Medium" panose="00000400000000000000" pitchFamily="2" charset="0"/>
              </a:rPr>
              <a:t> INR 150000/-(first time home buyers and not eligible u/s 80EE)</a:t>
            </a:r>
          </a:p>
          <a:p>
            <a:pPr marL="171450" indent="-171450">
              <a:buFont typeface="Arial" panose="020B0604020202020204" pitchFamily="34" charset="0"/>
              <a:buChar char="•"/>
            </a:pPr>
            <a:r>
              <a:rPr lang="en-US" sz="1200" dirty="0">
                <a:latin typeface="Futura Medium" panose="00000400000000000000" pitchFamily="2" charset="0"/>
              </a:rPr>
              <a:t>80EEB – declaration for vehicle loan interest</a:t>
            </a:r>
            <a:r>
              <a:rPr lang="en-US" sz="1600" dirty="0">
                <a:latin typeface="Futura Medium" panose="00000400000000000000" pitchFamily="2" charset="0"/>
              </a:rPr>
              <a:t> </a:t>
            </a:r>
          </a:p>
          <a:p>
            <a:pPr marL="285750" indent="-285750">
              <a:buFont typeface="Arial" panose="020B0604020202020204" pitchFamily="34" charset="0"/>
              <a:buChar char="•"/>
            </a:pPr>
            <a:endParaRPr lang="en-US" sz="1200" dirty="0">
              <a:latin typeface="Futura Medium" panose="00000400000000000000" pitchFamily="2" charset="0"/>
            </a:endParaRPr>
          </a:p>
        </p:txBody>
      </p:sp>
      <p:sp>
        <p:nvSpPr>
          <p:cNvPr id="8" name="Rectangle 7">
            <a:extLst>
              <a:ext uri="{FF2B5EF4-FFF2-40B4-BE49-F238E27FC236}">
                <a16:creationId xmlns:a16="http://schemas.microsoft.com/office/drawing/2014/main" id="{79C2D893-86CC-435C-AB11-A58967273359}"/>
              </a:ext>
            </a:extLst>
          </p:cNvPr>
          <p:cNvSpPr/>
          <p:nvPr/>
        </p:nvSpPr>
        <p:spPr>
          <a:xfrm>
            <a:off x="381000" y="716629"/>
            <a:ext cx="5425137" cy="57525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7F0BD21-794E-4412-9422-2E2B731AFD6C}"/>
              </a:ext>
            </a:extLst>
          </p:cNvPr>
          <p:cNvSpPr/>
          <p:nvPr/>
        </p:nvSpPr>
        <p:spPr>
          <a:xfrm>
            <a:off x="6279031" y="704037"/>
            <a:ext cx="5425137" cy="57651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067670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32BAE6A-B452-4007-8177-56DD051636F9}" type="slidenum">
              <a:rPr lang="en-GB" smtClean="0"/>
              <a:pPr/>
              <a:t>9</a:t>
            </a:fld>
            <a:endParaRPr lang="en-GB" dirty="0"/>
          </a:p>
        </p:txBody>
      </p:sp>
      <p:sp>
        <p:nvSpPr>
          <p:cNvPr id="6" name="Footer Placeholder 5"/>
          <p:cNvSpPr>
            <a:spLocks noGrp="1"/>
          </p:cNvSpPr>
          <p:nvPr>
            <p:ph type="ftr" sz="quarter" idx="3"/>
          </p:nvPr>
        </p:nvSpPr>
        <p:spPr/>
        <p:txBody>
          <a:bodyPr/>
          <a:lstStyle/>
          <a:p>
            <a:pPr>
              <a:defRPr/>
            </a:pPr>
            <a:r>
              <a:rPr lang="en-GB"/>
              <a:t>Footer </a:t>
            </a:r>
            <a:endParaRPr lang="en-GB" dirty="0"/>
          </a:p>
        </p:txBody>
      </p:sp>
      <p:sp>
        <p:nvSpPr>
          <p:cNvPr id="11" name="Title 1"/>
          <p:cNvSpPr>
            <a:spLocks noGrp="1"/>
          </p:cNvSpPr>
          <p:nvPr>
            <p:ph type="title"/>
          </p:nvPr>
        </p:nvSpPr>
        <p:spPr>
          <a:xfrm>
            <a:off x="496955" y="129998"/>
            <a:ext cx="7920360" cy="577552"/>
          </a:xfrm>
        </p:spPr>
        <p:txBody>
          <a:bodyPr/>
          <a:lstStyle/>
          <a:p>
            <a:r>
              <a:rPr lang="en-US" i="1" dirty="0">
                <a:solidFill>
                  <a:srgbClr val="0C2D83"/>
                </a:solidFill>
              </a:rPr>
              <a:t>How to calculate Tax ( Old Regime)</a:t>
            </a:r>
          </a:p>
        </p:txBody>
      </p:sp>
      <p:sp>
        <p:nvSpPr>
          <p:cNvPr id="12" name="Rectangle 3"/>
          <p:cNvSpPr>
            <a:spLocks noChangeArrowheads="1"/>
          </p:cNvSpPr>
          <p:nvPr/>
        </p:nvSpPr>
        <p:spPr bwMode="auto">
          <a:xfrm>
            <a:off x="533400" y="882352"/>
            <a:ext cx="9800177" cy="5061248"/>
          </a:xfrm>
          <a:prstGeom prst="rect">
            <a:avLst/>
          </a:prstGeom>
          <a:noFill/>
          <a:ln w="9525">
            <a:solidFill>
              <a:schemeClr val="accent1">
                <a:alpha val="82000"/>
              </a:schemeClr>
            </a:solidFill>
            <a:miter lim="800000"/>
            <a:headEnd/>
            <a:tailEnd/>
          </a:ln>
        </p:spPr>
        <p:txBody>
          <a:bodyPr anchor="ctr"/>
          <a:lstStyle/>
          <a:p>
            <a:pPr algn="l"/>
            <a:r>
              <a:rPr lang="en-US" sz="1800" dirty="0">
                <a:latin typeface="Futura Bold" pitchFamily="2" charset="0"/>
              </a:rPr>
              <a:t>        </a:t>
            </a:r>
            <a:br>
              <a:rPr lang="en-US" sz="1400" b="1" dirty="0">
                <a:latin typeface="Futura Medium" panose="00000400000000000000" pitchFamily="2" charset="0"/>
              </a:rPr>
            </a:br>
            <a:endParaRPr lang="en-US" sz="1400" b="1" dirty="0">
              <a:latin typeface="Futura Medium" panose="00000400000000000000" pitchFamily="2" charset="0"/>
            </a:endParaRPr>
          </a:p>
          <a:p>
            <a:pPr algn="l"/>
            <a:endParaRPr lang="en-US" sz="1400" b="1" dirty="0">
              <a:latin typeface="Futura Medium" panose="00000400000000000000" pitchFamily="2" charset="0"/>
            </a:endParaRPr>
          </a:p>
          <a:p>
            <a:pPr algn="l"/>
            <a:endParaRPr lang="en-US" sz="1400" b="1" dirty="0">
              <a:latin typeface="Futura Medium" panose="00000400000000000000" pitchFamily="2" charset="0"/>
            </a:endParaRPr>
          </a:p>
          <a:p>
            <a:pPr algn="l"/>
            <a:endParaRPr lang="en-US" sz="1400" b="1" dirty="0">
              <a:latin typeface="Futura Medium" panose="00000400000000000000" pitchFamily="2" charset="0"/>
            </a:endParaRPr>
          </a:p>
          <a:p>
            <a:pPr algn="l"/>
            <a:endParaRPr lang="en-US" sz="1400" b="1" dirty="0">
              <a:latin typeface="Futura Medium" panose="00000400000000000000" pitchFamily="2" charset="0"/>
            </a:endParaRPr>
          </a:p>
          <a:p>
            <a:pPr algn="l"/>
            <a:endParaRPr lang="en-US" sz="1400" b="1" dirty="0">
              <a:latin typeface="Futura Medium" panose="00000400000000000000" pitchFamily="2" charset="0"/>
            </a:endParaRPr>
          </a:p>
          <a:p>
            <a:pPr algn="l"/>
            <a:endParaRPr lang="en-US" sz="1400" b="1" dirty="0">
              <a:latin typeface="Futura Medium" panose="00000400000000000000" pitchFamily="2" charset="0"/>
            </a:endParaRPr>
          </a:p>
          <a:p>
            <a:pPr marL="285750" indent="-285750">
              <a:buFont typeface="Arial" panose="020B0604020202020204" pitchFamily="34" charset="0"/>
              <a:buChar char="•"/>
            </a:pPr>
            <a:endParaRPr lang="en-US" sz="1400" dirty="0">
              <a:solidFill>
                <a:schemeClr val="accent3"/>
              </a:solidFill>
              <a:latin typeface="Futura Bold" pitchFamily="2" charset="0"/>
            </a:endParaRPr>
          </a:p>
          <a:p>
            <a:pPr marL="285750" indent="-285750">
              <a:buFont typeface="Arial" panose="020B0604020202020204" pitchFamily="34" charset="0"/>
              <a:buChar char="•"/>
            </a:pPr>
            <a:endParaRPr lang="en-US" sz="1400" dirty="0">
              <a:solidFill>
                <a:schemeClr val="accent3"/>
              </a:solidFill>
              <a:latin typeface="Futura Bold" pitchFamily="2" charset="0"/>
            </a:endParaRPr>
          </a:p>
          <a:p>
            <a:pPr marL="285750" indent="-285750">
              <a:buFont typeface="Arial" panose="020B0604020202020204" pitchFamily="34" charset="0"/>
              <a:buChar char="•"/>
            </a:pPr>
            <a:r>
              <a:rPr lang="en-US" sz="1200" dirty="0">
                <a:solidFill>
                  <a:schemeClr val="accent3"/>
                </a:solidFill>
                <a:latin typeface="Futura Bold" pitchFamily="2" charset="0"/>
              </a:rPr>
              <a:t>Surcharge @ 10% is applicable for Income above INR 50 Lakhs</a:t>
            </a:r>
          </a:p>
          <a:p>
            <a:pPr algn="l"/>
            <a:endParaRPr lang="en-US" sz="1200" dirty="0">
              <a:solidFill>
                <a:schemeClr val="accent3"/>
              </a:solidFill>
              <a:latin typeface="Futura Bold" pitchFamily="2" charset="0"/>
            </a:endParaRPr>
          </a:p>
          <a:p>
            <a:pPr marL="285750" indent="-285750" algn="l">
              <a:buFont typeface="Arial" panose="020B0604020202020204" pitchFamily="34" charset="0"/>
              <a:buChar char="•"/>
            </a:pPr>
            <a:r>
              <a:rPr lang="en-US" sz="1200" dirty="0">
                <a:solidFill>
                  <a:schemeClr val="accent3"/>
                </a:solidFill>
                <a:latin typeface="Futura Bold" pitchFamily="2" charset="0"/>
              </a:rPr>
              <a:t>Surcharge @ 15% is applicable for Income above 1 Crore and below 3 Crores</a:t>
            </a:r>
          </a:p>
          <a:p>
            <a:pPr marL="285750" indent="-285750" algn="l">
              <a:buFont typeface="Arial" panose="020B0604020202020204" pitchFamily="34" charset="0"/>
              <a:buChar char="•"/>
            </a:pPr>
            <a:endParaRPr lang="en-US" sz="1200" dirty="0">
              <a:solidFill>
                <a:schemeClr val="accent3"/>
              </a:solidFill>
              <a:latin typeface="Futura Bold" pitchFamily="2" charset="0"/>
            </a:endParaRPr>
          </a:p>
          <a:p>
            <a:pPr marL="285750" indent="-285750" algn="l">
              <a:buFont typeface="Arial" panose="020B0604020202020204" pitchFamily="34" charset="0"/>
              <a:buChar char="•"/>
            </a:pPr>
            <a:r>
              <a:rPr lang="en-US" sz="1200" dirty="0">
                <a:solidFill>
                  <a:schemeClr val="accent3"/>
                </a:solidFill>
                <a:latin typeface="Futura Bold" pitchFamily="2" charset="0"/>
              </a:rPr>
              <a:t>Surcharge @ 25% is applicable for Income above 3 Crores and below 5 Crores</a:t>
            </a:r>
          </a:p>
          <a:p>
            <a:pPr marL="285750" indent="-285750" algn="l">
              <a:buFont typeface="Arial" panose="020B0604020202020204" pitchFamily="34" charset="0"/>
              <a:buChar char="•"/>
            </a:pPr>
            <a:endParaRPr lang="en-US" sz="1200" dirty="0">
              <a:solidFill>
                <a:schemeClr val="accent3"/>
              </a:solidFill>
              <a:latin typeface="Futura Bold" pitchFamily="2" charset="0"/>
            </a:endParaRPr>
          </a:p>
          <a:p>
            <a:pPr marL="285750" indent="-285750" algn="l">
              <a:buFont typeface="Arial" panose="020B0604020202020204" pitchFamily="34" charset="0"/>
              <a:buChar char="•"/>
            </a:pPr>
            <a:r>
              <a:rPr lang="en-US" sz="1200" dirty="0">
                <a:solidFill>
                  <a:schemeClr val="accent3"/>
                </a:solidFill>
                <a:latin typeface="Futura Bold" pitchFamily="2" charset="0"/>
              </a:rPr>
              <a:t>Surcharge @ 37% is applicable for Income above 5 Crores</a:t>
            </a:r>
          </a:p>
          <a:p>
            <a:pPr algn="l"/>
            <a:endParaRPr lang="en-US" sz="1400" dirty="0">
              <a:solidFill>
                <a:schemeClr val="accent3"/>
              </a:solidFill>
              <a:latin typeface="Futura Bold" pitchFamily="2" charset="0"/>
            </a:endParaRPr>
          </a:p>
          <a:p>
            <a:pPr marL="285750" indent="-285750" algn="l">
              <a:buFont typeface="Arial" panose="020B0604020202020204" pitchFamily="34" charset="0"/>
              <a:buChar char="•"/>
            </a:pPr>
            <a:r>
              <a:rPr lang="en-US" sz="1200" dirty="0">
                <a:solidFill>
                  <a:schemeClr val="accent3"/>
                </a:solidFill>
                <a:latin typeface="Futura Bold" pitchFamily="2" charset="0"/>
              </a:rPr>
              <a:t>Rebate u/s 87 is available up to Rs.12,500 if the taxable income is less than INR 5 Lacs</a:t>
            </a:r>
          </a:p>
          <a:p>
            <a:pPr marL="285750" indent="-285750" algn="l">
              <a:buFont typeface="Arial" panose="020B0604020202020204" pitchFamily="34" charset="0"/>
              <a:buChar char="•"/>
            </a:pPr>
            <a:endParaRPr lang="en-US" sz="1200" dirty="0">
              <a:solidFill>
                <a:schemeClr val="accent3"/>
              </a:solidFill>
              <a:latin typeface="Futura Bold" pitchFamily="2" charset="0"/>
            </a:endParaRPr>
          </a:p>
          <a:p>
            <a:pPr marL="285750" indent="-285750" eaLnBrk="0" hangingPunct="0">
              <a:buClr>
                <a:schemeClr val="accent3"/>
              </a:buClr>
              <a:buSzPct val="80000"/>
              <a:buFont typeface="Arial" panose="020B0604020202020204" pitchFamily="34" charset="0"/>
              <a:buChar char="•"/>
            </a:pPr>
            <a:r>
              <a:rPr lang="en-US" sz="1200" dirty="0">
                <a:solidFill>
                  <a:schemeClr val="accent3"/>
                </a:solidFill>
                <a:latin typeface="Futura Bold" pitchFamily="2" charset="0"/>
              </a:rPr>
              <a:t>In case of Senior Citizens (Age =&gt;60 &lt;80 years), tax is Nil for income up to 3,00,000 and for Very Senior Citizen (Age =&gt;80 years), tax is Nil for income up to 5,00,000.</a:t>
            </a:r>
          </a:p>
          <a:p>
            <a:pPr marL="285750" indent="-285750" eaLnBrk="0" hangingPunct="0">
              <a:buClr>
                <a:schemeClr val="accent3"/>
              </a:buClr>
              <a:buSzPct val="80000"/>
              <a:buFont typeface="Arial" panose="020B0604020202020204" pitchFamily="34" charset="0"/>
              <a:buChar char="•"/>
            </a:pPr>
            <a:r>
              <a:rPr lang="en-US" sz="1200" dirty="0">
                <a:solidFill>
                  <a:schemeClr val="accent3"/>
                </a:solidFill>
                <a:latin typeface="Futura Bold" pitchFamily="2" charset="0"/>
              </a:rPr>
              <a:t>https://www.incometaxindia.gov.in/pages/tools/income-tax-calculator.aspx</a:t>
            </a:r>
          </a:p>
          <a:p>
            <a:pPr marL="285750" indent="-285750" eaLnBrk="0" hangingPunct="0">
              <a:buClr>
                <a:schemeClr val="accent3"/>
              </a:buClr>
              <a:buSzPct val="80000"/>
              <a:buFont typeface="Arial" panose="020B0604020202020204" pitchFamily="34" charset="0"/>
              <a:buChar char="•"/>
            </a:pPr>
            <a:endParaRPr lang="en-US" sz="1200" dirty="0">
              <a:solidFill>
                <a:schemeClr val="accent3"/>
              </a:solidFill>
              <a:latin typeface="Futura Bold" pitchFamily="2" charset="0"/>
            </a:endParaRPr>
          </a:p>
          <a:p>
            <a:pPr marL="285750" indent="-285750" algn="l">
              <a:buFont typeface="Arial" panose="020B0604020202020204" pitchFamily="34" charset="0"/>
              <a:buChar char="•"/>
            </a:pPr>
            <a:endParaRPr lang="en-US" sz="1400" dirty="0">
              <a:solidFill>
                <a:schemeClr val="accent3"/>
              </a:solidFill>
              <a:latin typeface="Futura Bold" pitchFamily="2" charset="0"/>
            </a:endParaRPr>
          </a:p>
        </p:txBody>
      </p:sp>
      <p:graphicFrame>
        <p:nvGraphicFramePr>
          <p:cNvPr id="3" name="Table 2">
            <a:extLst>
              <a:ext uri="{FF2B5EF4-FFF2-40B4-BE49-F238E27FC236}">
                <a16:creationId xmlns:a16="http://schemas.microsoft.com/office/drawing/2014/main" id="{6D4BBB0B-7742-4091-A567-E75ACF120449}"/>
              </a:ext>
            </a:extLst>
          </p:cNvPr>
          <p:cNvGraphicFramePr>
            <a:graphicFrameLocks noGrp="1"/>
          </p:cNvGraphicFramePr>
          <p:nvPr>
            <p:extLst>
              <p:ext uri="{D42A27DB-BD31-4B8C-83A1-F6EECF244321}">
                <p14:modId xmlns:p14="http://schemas.microsoft.com/office/powerpoint/2010/main" val="842328201"/>
              </p:ext>
            </p:extLst>
          </p:nvPr>
        </p:nvGraphicFramePr>
        <p:xfrm>
          <a:off x="762000" y="1066800"/>
          <a:ext cx="8534401" cy="2153920"/>
        </p:xfrm>
        <a:graphic>
          <a:graphicData uri="http://schemas.openxmlformats.org/drawingml/2006/table">
            <a:tbl>
              <a:tblPr firstRow="1" bandRow="1">
                <a:tableStyleId>{5C22544A-7EE6-4342-B048-85BDC9FD1C3A}</a:tableStyleId>
              </a:tblPr>
              <a:tblGrid>
                <a:gridCol w="3271521">
                  <a:extLst>
                    <a:ext uri="{9D8B030D-6E8A-4147-A177-3AD203B41FA5}">
                      <a16:colId xmlns:a16="http://schemas.microsoft.com/office/drawing/2014/main" val="3696025371"/>
                    </a:ext>
                  </a:extLst>
                </a:gridCol>
                <a:gridCol w="2560320">
                  <a:extLst>
                    <a:ext uri="{9D8B030D-6E8A-4147-A177-3AD203B41FA5}">
                      <a16:colId xmlns:a16="http://schemas.microsoft.com/office/drawing/2014/main" val="2114743111"/>
                    </a:ext>
                  </a:extLst>
                </a:gridCol>
                <a:gridCol w="2702560">
                  <a:extLst>
                    <a:ext uri="{9D8B030D-6E8A-4147-A177-3AD203B41FA5}">
                      <a16:colId xmlns:a16="http://schemas.microsoft.com/office/drawing/2014/main" val="534960716"/>
                    </a:ext>
                  </a:extLst>
                </a:gridCol>
              </a:tblGrid>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3C88"/>
                          </a:solidFill>
                          <a:effectLst/>
                          <a:uLnTx/>
                          <a:uFillTx/>
                          <a:latin typeface="Futura Bold" pitchFamily="2" charset="0"/>
                          <a:ea typeface="+mn-ea"/>
                          <a:cs typeface="+mn-cs"/>
                        </a:rPr>
                        <a:t>Income</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lang="en-US" sz="1100" dirty="0">
                          <a:solidFill>
                            <a:schemeClr val="accent3"/>
                          </a:solidFill>
                          <a:latin typeface="Futura Bold" pitchFamily="2" charset="0"/>
                        </a:rPr>
                        <a:t>(amount in Lacs)</a:t>
                      </a:r>
                      <a:endParaRPr lang="en-US" sz="1100" dirty="0"/>
                    </a:p>
                    <a:p>
                      <a:pPr algn="ctr"/>
                      <a:endParaRPr lang="en-US" sz="1100" dirty="0"/>
                    </a:p>
                  </a:txBody>
                  <a:tcPr/>
                </a:tc>
                <a:tc>
                  <a:txBody>
                    <a:bodyPr/>
                    <a:lstStyle/>
                    <a:p>
                      <a:pPr algn="ctr"/>
                      <a:r>
                        <a:rPr kumimoji="0" lang="en-US" sz="1600" b="1" i="0" u="none" strike="noStrike" kern="1200" cap="none" spc="0" normalizeH="0" baseline="0" dirty="0">
                          <a:ln>
                            <a:noFill/>
                          </a:ln>
                          <a:solidFill>
                            <a:srgbClr val="003C88"/>
                          </a:solidFill>
                          <a:effectLst/>
                          <a:uLnTx/>
                          <a:uFillTx/>
                          <a:latin typeface="Futura Bold" pitchFamily="2" charset="0"/>
                          <a:ea typeface="+mn-ea"/>
                          <a:cs typeface="+mn-cs"/>
                        </a:rPr>
                        <a:t>Tax Rate</a:t>
                      </a:r>
                    </a:p>
                  </a:txBody>
                  <a:tcPr/>
                </a:tc>
                <a:tc>
                  <a:txBody>
                    <a:bodyPr/>
                    <a:lstStyle/>
                    <a:p>
                      <a:pPr marL="0" algn="ctr" defTabSz="1219170" rtl="0" eaLnBrk="1" latinLnBrk="0" hangingPunct="1"/>
                      <a:r>
                        <a:rPr kumimoji="0" lang="en-US" sz="1600" b="1" i="0" u="none" strike="noStrike" kern="1200" cap="none" spc="0" normalizeH="0" baseline="0" dirty="0" err="1">
                          <a:ln>
                            <a:noFill/>
                          </a:ln>
                          <a:solidFill>
                            <a:srgbClr val="003C88"/>
                          </a:solidFill>
                          <a:effectLst/>
                          <a:uLnTx/>
                          <a:uFillTx/>
                          <a:latin typeface="Futura Bold" pitchFamily="2" charset="0"/>
                          <a:ea typeface="+mn-ea"/>
                          <a:cs typeface="+mn-cs"/>
                        </a:rPr>
                        <a:t>Cess</a:t>
                      </a:r>
                      <a:endParaRPr kumimoji="0" lang="en-US" sz="1600" b="1" i="0" u="none" strike="noStrike" kern="1200" cap="none" spc="0" normalizeH="0" baseline="0" dirty="0">
                        <a:ln>
                          <a:noFill/>
                        </a:ln>
                        <a:solidFill>
                          <a:srgbClr val="003C88"/>
                        </a:solidFill>
                        <a:effectLst/>
                        <a:uLnTx/>
                        <a:uFillTx/>
                        <a:latin typeface="Futura Bold" pitchFamily="2" charset="0"/>
                        <a:ea typeface="+mn-ea"/>
                        <a:cs typeface="+mn-cs"/>
                      </a:endParaRPr>
                    </a:p>
                  </a:txBody>
                  <a:tcPr/>
                </a:tc>
                <a:extLst>
                  <a:ext uri="{0D108BD9-81ED-4DB2-BD59-A6C34878D82A}">
                    <a16:rowId xmlns:a16="http://schemas.microsoft.com/office/drawing/2014/main" val="1137069865"/>
                  </a:ext>
                </a:extLst>
              </a:tr>
              <a:tr h="370840">
                <a:tc>
                  <a:txBody>
                    <a:bodyPr/>
                    <a:lstStyle/>
                    <a:p>
                      <a:pPr algn="ctr"/>
                      <a:r>
                        <a:rPr lang="en-US" sz="1400" dirty="0" err="1"/>
                        <a:t>Upto</a:t>
                      </a:r>
                      <a:r>
                        <a:rPr lang="en-US" sz="1400" dirty="0"/>
                        <a:t> 2.50</a:t>
                      </a:r>
                    </a:p>
                  </a:txBody>
                  <a:tcPr/>
                </a:tc>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1941045535"/>
                  </a:ext>
                </a:extLst>
              </a:tr>
              <a:tr h="370840">
                <a:tc>
                  <a:txBody>
                    <a:bodyPr/>
                    <a:lstStyle/>
                    <a:p>
                      <a:pPr algn="ctr"/>
                      <a:r>
                        <a:rPr lang="en-US" sz="1400" dirty="0"/>
                        <a:t>2.50 to 5.00</a:t>
                      </a:r>
                    </a:p>
                  </a:txBody>
                  <a:tcPr/>
                </a:tc>
                <a:tc>
                  <a:txBody>
                    <a:bodyPr/>
                    <a:lstStyle/>
                    <a:p>
                      <a:pPr algn="ctr"/>
                      <a:r>
                        <a:rPr lang="en-US" sz="1400" dirty="0"/>
                        <a:t>5%</a:t>
                      </a:r>
                    </a:p>
                  </a:txBody>
                  <a:tcPr/>
                </a:tc>
                <a:tc>
                  <a:txBody>
                    <a:bodyPr/>
                    <a:lstStyle/>
                    <a:p>
                      <a:pPr algn="ctr"/>
                      <a:r>
                        <a:rPr lang="en-US" sz="1400" dirty="0"/>
                        <a:t>4%</a:t>
                      </a:r>
                    </a:p>
                  </a:txBody>
                  <a:tcPr/>
                </a:tc>
                <a:extLst>
                  <a:ext uri="{0D108BD9-81ED-4DB2-BD59-A6C34878D82A}">
                    <a16:rowId xmlns:a16="http://schemas.microsoft.com/office/drawing/2014/main" val="3126990947"/>
                  </a:ext>
                </a:extLst>
              </a:tr>
              <a:tr h="370840">
                <a:tc>
                  <a:txBody>
                    <a:bodyPr/>
                    <a:lstStyle/>
                    <a:p>
                      <a:pPr algn="ctr"/>
                      <a:r>
                        <a:rPr lang="en-US" sz="1400" dirty="0"/>
                        <a:t>5.00 to 10.00</a:t>
                      </a:r>
                    </a:p>
                  </a:txBody>
                  <a:tcPr/>
                </a:tc>
                <a:tc>
                  <a:txBody>
                    <a:bodyPr/>
                    <a:lstStyle/>
                    <a:p>
                      <a:pPr algn="ctr"/>
                      <a:r>
                        <a:rPr lang="en-US" sz="1400" dirty="0"/>
                        <a:t>20%</a:t>
                      </a:r>
                    </a:p>
                  </a:txBody>
                  <a:tcPr/>
                </a:tc>
                <a:tc>
                  <a:txBody>
                    <a:bodyPr/>
                    <a:lstStyle/>
                    <a:p>
                      <a:pPr algn="ctr"/>
                      <a:r>
                        <a:rPr lang="en-US" sz="1400" dirty="0"/>
                        <a:t>4%</a:t>
                      </a:r>
                    </a:p>
                  </a:txBody>
                  <a:tcPr/>
                </a:tc>
                <a:extLst>
                  <a:ext uri="{0D108BD9-81ED-4DB2-BD59-A6C34878D82A}">
                    <a16:rowId xmlns:a16="http://schemas.microsoft.com/office/drawing/2014/main" val="4195207874"/>
                  </a:ext>
                </a:extLst>
              </a:tr>
              <a:tr h="370840">
                <a:tc>
                  <a:txBody>
                    <a:bodyPr/>
                    <a:lstStyle/>
                    <a:p>
                      <a:pPr algn="ctr"/>
                      <a:r>
                        <a:rPr lang="en-US" sz="1400" dirty="0"/>
                        <a:t>Above 10.00</a:t>
                      </a:r>
                    </a:p>
                  </a:txBody>
                  <a:tcPr/>
                </a:tc>
                <a:tc>
                  <a:txBody>
                    <a:bodyPr/>
                    <a:lstStyle/>
                    <a:p>
                      <a:pPr algn="ctr"/>
                      <a:r>
                        <a:rPr lang="en-US" sz="1400" dirty="0"/>
                        <a:t>30%</a:t>
                      </a:r>
                    </a:p>
                  </a:txBody>
                  <a:tcPr/>
                </a:tc>
                <a:tc>
                  <a:txBody>
                    <a:bodyPr/>
                    <a:lstStyle/>
                    <a:p>
                      <a:pPr algn="ctr"/>
                      <a:r>
                        <a:rPr lang="en-US" sz="1400" dirty="0"/>
                        <a:t>4%</a:t>
                      </a:r>
                    </a:p>
                  </a:txBody>
                  <a:tcPr/>
                </a:tc>
                <a:extLst>
                  <a:ext uri="{0D108BD9-81ED-4DB2-BD59-A6C34878D82A}">
                    <a16:rowId xmlns:a16="http://schemas.microsoft.com/office/drawing/2014/main" val="3827618601"/>
                  </a:ext>
                </a:extLst>
              </a:tr>
            </a:tbl>
          </a:graphicData>
        </a:graphic>
      </p:graphicFrame>
    </p:spTree>
    <p:extLst>
      <p:ext uri="{BB962C8B-B14F-4D97-AF65-F5344CB8AC3E}">
        <p14:creationId xmlns:p14="http://schemas.microsoft.com/office/powerpoint/2010/main" val="2084502604"/>
      </p:ext>
    </p:extLst>
  </p:cSld>
  <p:clrMapOvr>
    <a:masterClrMapping/>
  </p:clrMapOvr>
  <p:transition/>
</p:sld>
</file>

<file path=ppt/theme/theme1.xml><?xml version="1.0" encoding="utf-8"?>
<a:theme xmlns:a="http://schemas.openxmlformats.org/drawingml/2006/main" name="Shell WizKit V3_Template_Widescreen_07june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25.potx" id="{5E22847D-5CBF-4CA8-8CE3-232DAB546EA5}" vid="{4B24E3B9-20E2-4138-8309-8028B113B2B8}"/>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Shell Document Base" ma:contentTypeID="0x0101006F0A470EEB1140E7AA14F4CE8A50B54C004CBCA60660005D4D8219C9183D870680" ma:contentTypeVersion="312" ma:contentTypeDescription="Shell Base Document Content Type." ma:contentTypeScope="" ma:versionID="4df626ffa5abc8bb37316cef8bbec661">
  <xsd:schema xmlns:xsd="http://www.w3.org/2001/XMLSchema" xmlns:xs="http://www.w3.org/2001/XMLSchema" xmlns:p="http://schemas.microsoft.com/office/2006/metadata/properties" xmlns:ns1="http://schemas.microsoft.com/sharepoint/v3" xmlns:ns2="f6131f13-5377-4168-8bb5-426b8cba45ca" xmlns:ns4="327330db-a4a0-4ca9-90cf-f1ff0e4beae7" xmlns:ns5="d5f8c36b-decd-4042-9904-2c90d6846d72" targetNamespace="http://schemas.microsoft.com/office/2006/metadata/properties" ma:root="true" ma:fieldsID="c7345eb88990a977a654adfba567822e" ns1:_="" ns2:_="" ns4:_="" ns5:_="">
    <xsd:import namespace="http://schemas.microsoft.com/sharepoint/v3"/>
    <xsd:import namespace="f6131f13-5377-4168-8bb5-426b8cba45ca"/>
    <xsd:import namespace="327330db-a4a0-4ca9-90cf-f1ff0e4beae7"/>
    <xsd:import namespace="d5f8c36b-decd-4042-9904-2c90d6846d72"/>
    <xsd:element name="properties">
      <xsd:complexType>
        <xsd:sequence>
          <xsd:element name="documentManagement">
            <xsd:complexType>
              <xsd:all>
                <xsd:element ref="ns2:_dlc_DocIdUrl" minOccurs="0"/>
                <xsd:element ref="ns1:Shell_x0020_SharePoint_x0020_SAEF_x0020_ExportControlClassification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AssetIdentifier"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2:_dlc_DocIdPersistId" minOccurs="0"/>
                <xsd:element ref="ns2:_dlc_DocId" minOccurs="0"/>
                <xsd:element ref="ns1:Shell_x0020_SharePoint_x0020_SAEF_x0020_DocumentTypeTaxHTField0" minOccurs="0"/>
                <xsd:element ref="ns2:TaxCatchAll" minOccurs="0"/>
                <xsd:element ref="ns2:TaxCatchAllLabel" minOccurs="0"/>
                <xsd:element ref="ns2:p39f8dc39c564e4b9d9678cff8836673" minOccurs="0"/>
                <xsd:element ref="ns2:l4bf8f575f9247998ffa79792c2d3b9a" minOccurs="0"/>
                <xsd:element ref="ns2:cb0d792cb8664828b6ccf5c3c1887a55" minOccurs="0"/>
                <xsd:element ref="ns2:fa3ff1e1e04d4d6eb5e7977b7733df0e" minOccurs="0"/>
                <xsd:element ref="ns1:_dlc_Exempt" minOccurs="0"/>
                <xsd:element ref="ns1:_dlc_ExpireDateSaved" minOccurs="0"/>
                <xsd:element ref="ns1:_dlc_ExpireDate" minOccurs="0"/>
                <xsd:element ref="ns1:AverageRating" minOccurs="0"/>
                <xsd:element ref="ns1:RatingCount" minOccurs="0"/>
                <xsd:element ref="ns1:RatedBy" minOccurs="0"/>
                <xsd:element ref="ns1:Ratings" minOccurs="0"/>
                <xsd:element ref="ns1:LikesCount" minOccurs="0"/>
                <xsd:element ref="ns1:LikedBy" minOccurs="0"/>
                <xsd:element ref="ns4:MediaServiceMetadata" minOccurs="0"/>
                <xsd:element ref="ns4:MediaServiceFastMetadata" minOccurs="0"/>
                <xsd:element ref="ns5:SharedWithUsers" minOccurs="0"/>
                <xsd:element ref="ns5:SharedWithDetails"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LengthInSeconds" minOccurs="0"/>
                <xsd:element ref="ns1:SAEFSecurityClassification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ExportControlClassificationTaxHTField0" ma:index="3" nillable="true" ma:taxonomy="true" ma:internalName="Shell_x0020_SharePoint_x0020_SAEF_x0020_ExportControlClassificationTaxHTField0" ma:taxonomyFieldName="Shell_x0020_SharePoint_x0020_SAEF_x0020_ExportControlClassification" ma:displayName="Export Control" ma:readOnly="false" ma:default="9;#Non-US content - Controlled|7e99700e-aee5-4a3d-8ec4-6375fb264913" ma:fieldId="{334f96ae-8e6f-4bca-bd92-9698e8369ad6}"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Owner" ma:index="6" nillable="true" ma:displayName="Owner" ma:hidden="true" ma:internalName="Shell_x0020_SharePoint_x0020_SAEF_x0020_Owner">
      <xsd:simpleType>
        <xsd:restriction base="dms:Text"/>
      </xsd:simpleType>
    </xsd:element>
    <xsd:element name="Shell_x0020_SharePoint_x0020_SAEF_x0020_BusinessTaxHTField0" ma:index="7" ma:taxonomy="true" ma:internalName="Shell_x0020_SharePoint_x0020_SAEF_x0020_BusinessTaxHTField0" ma:taxonomyFieldName="Shell_x0020_SharePoint_x0020_SAEF_x0020_Business" ma:displayName="Business" ma:default="1;#Global Functions|97a538f4-23ff-40fe-9c6e-c1dbb6867298" ma:fieldId="{0d7acb72-5c17-4ee6-b184-d60d15597f6a}"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9" ma:taxonomy="true" ma:internalName="Shell_x0020_SharePoint_x0020_SAEF_x0020_BusinessUnitRegionTaxHTField0" ma:taxonomyFieldName="Shell_x0020_SharePoint_x0020_SAEF_x0020_BusinessUnitRegion" ma:displayName="Business Unit/Region" ma:default="1;#Global Functions|97a538f4-23ff-40fe-9c6e-c1dbb6867298" ma:fieldId="{98984985-015b-4079-8918-b5a01b45e4b3}"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1" ma:taxonomy="true" ma:internalName="Shell_x0020_SharePoint_x0020_SAEF_x0020_GlobalFunctionTaxHTField0" ma:taxonomyFieldName="Shell_x0020_SharePoint_x0020_SAEF_x0020_GlobalFunction" ma:displayName="Business Function" ma:default="197;#Human Resources|c247491f-f20d-4827-b936-785e70fab918" ma:fieldId="{1284211f-8330-48b1-a5cc-ec1f0d9b0f7a}" ma:sspId="e3aebf70-341c-4d91-bdd3-aba9df361687"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3" nillable="true" ma:taxonomy="true" ma:internalName="Shell_x0020_SharePoint_x0020_SAEF_x0020_BusinessProcessTaxHTField0" ma:taxonomyFieldName="Shell_x0020_SharePoint_x0020_SAEF_x0020_BusinessProcess" ma:displayName="Business Process" ma:default="8;#Real Estate - Manage SBSC|3365c799-0a29-4dd4-bc58-be410b38bbbb" ma:fieldId="{f7493bb9-5348-44de-a787-5c9f505950a2}" ma:sspId="e3aebf70-341c-4d91-bdd3-aba9df361687"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15" ma:taxonomy="true" ma:internalName="Shell_x0020_SharePoint_x0020_SAEF_x0020_LegalEntityTaxHTField0" ma:taxonomyFieldName="Shell_x0020_SharePoint_x0020_SAEF_x0020_LegalEntity" ma:displayName="Legal Entity" ma:default="12;#Shell Shared Service Centre-Manila|7202eb0e-b67d-4989-bd92-133c3bfb4a7f" ma:fieldId="{529dd253-148e-4d10-9b8c-1444f6695d3b}"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AssetIdentifier" ma:index="17" nillable="true" ma:displayName="Asset Identifier" ma:hidden="true" ma:internalName="Shell_x0020_SharePoint_x0020_SAEF_x0020_AssetIdentifier">
      <xsd:simpleType>
        <xsd:restriction base="dms:Text"/>
      </xsd:simpleType>
    </xsd:element>
    <xsd:element name="Shell_x0020_SharePoint_x0020_SAEF_x0020_SiteCollectionName" ma:index="18" ma:displayName="Site Collection Name" ma:default="RE/SBSC Learning and Development Team" ma:hidden="true" ma:internalName="Shell_x0020_SharePoint_x0020_SAEF_x0020_SiteCollectionName">
      <xsd:simpleType>
        <xsd:restriction base="dms:Text"/>
      </xsd:simpleType>
    </xsd:element>
    <xsd:element name="Shell_x0020_SharePoint_x0020_SAEF_x0020_SiteOwner" ma:index="19" ma:displayName="Site Owner" ma:default="asia-pac\e.a.mallillin" ma:hidden="true" ma:internalName="Shell_x0020_SharePoint_x0020_SAEF_x0020_SiteOwner">
      <xsd:simpleType>
        <xsd:restriction base="dms:Text"/>
      </xsd:simpleType>
    </xsd:element>
    <xsd:element name="Shell_x0020_SharePoint_x0020_SAEF_x0020_LanguageTaxHTField0" ma:index="20" ma:taxonomy="true" ma:internalName="Shell_x0020_SharePoint_x0020_SAEF_x0020_LanguageTaxHTField0" ma:taxonomyFieldName="Shell_x0020_SharePoint_x0020_SAEF_x0020_Language" ma:displayName="Language" ma:default="6;#English|bd3ad5ee-f0c3-40aa-8cc8-36ef09940af3" ma:fieldId="{a99e316a-5158-4b34-9a98-5674ef8a1639}" ma:sspId="e3aebf70-341c-4d91-bdd3-aba9df361687"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2" ma:taxonomy="true" ma:internalName="Shell_x0020_SharePoint_x0020_SAEF_x0020_CountryOfJurisdictionTaxHTField0" ma:taxonomyFieldName="Shell_x0020_SharePoint_x0020_SAEF_x0020_CountryOfJurisdiction" ma:displayName="Country of Jurisdiction" ma:default="7;#PHILIPPINES|d66ebacc-06ba-43e1-b392-67cd0813b5b9" ma:fieldId="{dc07035f-7987-48f5-ba88-2d29e2b62c9e}" ma:sspId="e3aebf70-341c-4d91-bdd3-aba9df361687"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24" ma:displayName="Collection" ma:default="0" ma:hidden="true" ma:internalName="Shell_x0020_SharePoint_x0020_SAEF_x0020_Collection">
      <xsd:simpleType>
        <xsd:restriction base="dms:Boolean"/>
      </xsd:simpleType>
    </xsd:element>
    <xsd:element name="Shell_x0020_SharePoint_x0020_SAEF_x0020_DocumentTypeTaxHTField0" ma:index="33" ma:taxonomy="true" ma:internalName="Shell_x0020_SharePoint_x0020_SAEF_x0020_DocumentTypeTaxHTField0" ma:taxonomyFieldName="Shell_x0020_SharePoint_x0020_SAEF_x0020_DocumentType" ma:displayName="Document Type" ma:default="66;#Image [SBO]|e749e71d-ce25-483f-9bbd-800ff6ee97f0" ma:fieldId="{566fdc14-b4fa-46ee-a88e-e2aac7ad2eac}" ma:sspId="e3aebf70-341c-4d91-bdd3-aba9df361687" ma:termSetId="a8731478-4128-42c8-8c77-89311db91b57" ma:anchorId="24b21abb-ac48-4d14-a64a-dbd672a2b0b6" ma:open="false" ma:isKeyword="false">
      <xsd:complexType>
        <xsd:sequence>
          <xsd:element ref="pc:Terms" minOccurs="0" maxOccurs="1"/>
        </xsd:sequence>
      </xsd:complexType>
    </xsd:element>
    <xsd:element name="_dlc_Exempt" ma:index="45" nillable="true" ma:displayName="Exempt from Policy" ma:hidden="true" ma:internalName="_dlc_Exempt" ma:readOnly="true">
      <xsd:simpleType>
        <xsd:restriction base="dms:Unknown"/>
      </xsd:simpleType>
    </xsd:element>
    <xsd:element name="_dlc_ExpireDateSaved" ma:index="46" nillable="true" ma:displayName="Original Expiration Date" ma:hidden="true" ma:internalName="_dlc_ExpireDateSaved" ma:readOnly="true">
      <xsd:simpleType>
        <xsd:restriction base="dms:DateTime"/>
      </xsd:simpleType>
    </xsd:element>
    <xsd:element name="_dlc_ExpireDate" ma:index="47" nillable="true" ma:displayName="Expiration Date" ma:description="" ma:hidden="true" ma:indexed="true" ma:internalName="_dlc_ExpireDate" ma:readOnly="true">
      <xsd:simpleType>
        <xsd:restriction base="dms:DateTime"/>
      </xsd:simpleType>
    </xsd:element>
    <xsd:element name="AverageRating" ma:index="48" nillable="true" ma:displayName="Rating (0-5)" ma:decimals="2" ma:description="Average value of all the ratings that have been submitted" ma:hidden="true" ma:internalName="AverageRating" ma:readOnly="true">
      <xsd:simpleType>
        <xsd:restriction base="dms:Number"/>
      </xsd:simpleType>
    </xsd:element>
    <xsd:element name="RatingCount" ma:index="49" nillable="true" ma:displayName="Number of Ratings" ma:decimals="0" ma:description="Number of ratings submitted" ma:hidden="true" ma:internalName="RatingCount" ma:readOnly="true">
      <xsd:simpleType>
        <xsd:restriction base="dms:Number"/>
      </xsd:simpleType>
    </xsd:element>
    <xsd:element name="RatedBy" ma:index="50"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51" nillable="true" ma:displayName="User ratings" ma:description="User ratings for the item" ma:hidden="true" ma:internalName="Ratings">
      <xsd:simpleType>
        <xsd:restriction base="dms:Note"/>
      </xsd:simpleType>
    </xsd:element>
    <xsd:element name="LikesCount" ma:index="52" nillable="true" ma:displayName="Number of Likes" ma:internalName="LikesCount">
      <xsd:simpleType>
        <xsd:restriction base="dms:Unknown"/>
      </xsd:simpleType>
    </xsd:element>
    <xsd:element name="LikedBy" ma:index="53"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AEFSecurityClassificationTaxHTField0" ma:index="64" ma:taxonomy="true" ma:internalName="SAEFSecurityClassificationTaxHTField0" ma:taxonomyFieldName="SAEFSecurityClassification" ma:displayName="Security Classification" ma:default="14;#Confidential|e4bc29b2-6e76-48cc-b090-8b544c0802ae"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6131f13-5377-4168-8bb5-426b8cba45ca"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1" nillable="true" ma:displayName="Persist ID" ma:description="Keep ID on add." ma:hidden="true" ma:internalName="_dlc_DocIdPersistId" ma:readOnly="true">
      <xsd:simpleType>
        <xsd:restriction base="dms:Boolean"/>
      </xsd:simpleType>
    </xsd:element>
    <xsd:element name="_dlc_DocId" ma:index="32" nillable="true" ma:displayName="Document ID Value" ma:description="The value of the document ID assigned to this item." ma:internalName="_dlc_DocId" ma:readOnly="true">
      <xsd:simpleType>
        <xsd:restriction base="dms:Text"/>
      </xsd:simpleType>
    </xsd:element>
    <xsd:element name="TaxCatchAll" ma:index="34" nillable="true" ma:displayName="Taxonomy Catch All Column" ma:description="" ma:hidden="true" ma:list="{6ad4f0ed-c85d-4891-8681-001d365f3a00}" ma:internalName="TaxCatchAll" ma:showField="CatchAllData" ma:web="f6131f13-5377-4168-8bb5-426b8cba45ca">
      <xsd:complexType>
        <xsd:complexContent>
          <xsd:extension base="dms:MultiChoiceLookup">
            <xsd:sequence>
              <xsd:element name="Value" type="dms:Lookup" maxOccurs="unbounded" minOccurs="0" nillable="true"/>
            </xsd:sequence>
          </xsd:extension>
        </xsd:complexContent>
      </xsd:complexType>
    </xsd:element>
    <xsd:element name="TaxCatchAllLabel" ma:index="35" nillable="true" ma:displayName="Taxonomy Catch All Column1" ma:description="" ma:hidden="true" ma:list="{6ad4f0ed-c85d-4891-8681-001d365f3a00}" ma:internalName="TaxCatchAllLabel" ma:readOnly="true" ma:showField="CatchAllDataLabel" ma:web="f6131f13-5377-4168-8bb5-426b8cba45ca">
      <xsd:complexType>
        <xsd:complexContent>
          <xsd:extension base="dms:MultiChoiceLookup">
            <xsd:sequence>
              <xsd:element name="Value" type="dms:Lookup" maxOccurs="unbounded" minOccurs="0" nillable="true"/>
            </xsd:sequence>
          </xsd:extension>
        </xsd:complexContent>
      </xsd:complexType>
    </xsd:element>
    <xsd:element name="p39f8dc39c564e4b9d9678cff8836673" ma:index="37" ma:taxonomy="true" ma:internalName="p39f8dc39c564e4b9d9678cff8836673" ma:taxonomyFieldName="Shell_x0020_SharePoint_x0020_SIS_x0020_Event" ma:displayName="Event" ma:default="43;#Dashboards|298eef20-51db-4384-ad44-c214ed71b852" ma:fieldId="{939f8dc3-9c56-4e4b-9d96-78cff8836673}" ma:sspId="e3aebf70-341c-4d91-bdd3-aba9df361687" ma:termSetId="a8731478-4128-42c8-8c77-89311db91b57" ma:anchorId="5c77ba71-1be5-4efc-9747-a922b1745c32" ma:open="false" ma:isKeyword="false">
      <xsd:complexType>
        <xsd:sequence>
          <xsd:element ref="pc:Terms" minOccurs="0" maxOccurs="1"/>
        </xsd:sequence>
      </xsd:complexType>
    </xsd:element>
    <xsd:element name="l4bf8f575f9247998ffa79792c2d3b9a" ma:index="39" ma:taxonomy="true" ma:internalName="l4bf8f575f9247998ffa79792c2d3b9a" ma:taxonomyFieldName="Shell_x0020_SharePoint_x0020_SIS_x0020_Function" ma:displayName="Function" ma:default="33;#HR|b03fe5b0-4d9b-4afa-986c-cb9363c0d27a" ma:fieldId="{54bf8f57-5f92-4799-8ffa-79792c2d3b9a}" ma:sspId="e3aebf70-341c-4d91-bdd3-aba9df361687" ma:termSetId="a8731478-4128-42c8-8c77-89311db91b57" ma:anchorId="b8ba5142-1153-4027-8dd5-345b09ceeb30" ma:open="false" ma:isKeyword="false">
      <xsd:complexType>
        <xsd:sequence>
          <xsd:element ref="pc:Terms" minOccurs="0" maxOccurs="1"/>
        </xsd:sequence>
      </xsd:complexType>
    </xsd:element>
    <xsd:element name="cb0d792cb8664828b6ccf5c3c1887a55" ma:index="41" ma:taxonomy="true" ma:internalName="cb0d792cb8664828b6ccf5c3c1887a55" ma:taxonomyFieldName="Shell_x0020_SharePoint_x0020_SIS_x0020_Location" ma:displayName="Location" ma:default="217;#Bangalore|f1ac1a2a-2d27-4e3d-80f5-7a8042c3bb5b" ma:fieldId="{cb0d792c-b866-4828-b6cc-f5c3c1887a55}" ma:sspId="e3aebf70-341c-4d91-bdd3-aba9df361687" ma:termSetId="a8731478-4128-42c8-8c77-89311db91b57" ma:anchorId="6881ff05-f657-43a1-95ad-dcba827c50cd" ma:open="false" ma:isKeyword="false">
      <xsd:complexType>
        <xsd:sequence>
          <xsd:element ref="pc:Terms" minOccurs="0" maxOccurs="1"/>
        </xsd:sequence>
      </xsd:complexType>
    </xsd:element>
    <xsd:element name="fa3ff1e1e04d4d6eb5e7977b7733df0e" ma:index="43" ma:taxonomy="true" ma:internalName="fa3ff1e1e04d4d6eb5e7977b7733df0e" ma:taxonomyFieldName="Shell_x0020_SharePoint_x0020_SIS_x0020_Period" ma:displayName="Period" ma:default="216;#2017|4d967568-a421-434d-9813-e2f576fbd8ed" ma:fieldId="{fa3ff1e1-e04d-4d6e-b5e7-977b7733df0e}" ma:sspId="e3aebf70-341c-4d91-bdd3-aba9df361687" ma:termSetId="a8731478-4128-42c8-8c77-89311db91b57" ma:anchorId="0b7f558e-d42f-4e39-affa-63fec2c43fa4"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27330db-a4a0-4ca9-90cf-f1ff0e4beae7" elementFormDefault="qualified">
    <xsd:import namespace="http://schemas.microsoft.com/office/2006/documentManagement/types"/>
    <xsd:import namespace="http://schemas.microsoft.com/office/infopath/2007/PartnerControls"/>
    <xsd:element name="MediaServiceMetadata" ma:index="54" nillable="true" ma:displayName="MediaServiceMetadata" ma:description="" ma:hidden="true" ma:internalName="MediaServiceMetadata" ma:readOnly="true">
      <xsd:simpleType>
        <xsd:restriction base="dms:Note"/>
      </xsd:simpleType>
    </xsd:element>
    <xsd:element name="MediaServiceFastMetadata" ma:index="55" nillable="true" ma:displayName="MediaServiceFastMetadata" ma:description="" ma:hidden="true" ma:internalName="MediaServiceFastMetadata" ma:readOnly="true">
      <xsd:simpleType>
        <xsd:restriction base="dms:Note"/>
      </xsd:simpleType>
    </xsd:element>
    <xsd:element name="MediaServiceAutoTags" ma:index="58" nillable="true" ma:displayName="MediaServiceAutoTags" ma:internalName="MediaServiceAutoTags" ma:readOnly="true">
      <xsd:simpleType>
        <xsd:restriction base="dms:Text"/>
      </xsd:simpleType>
    </xsd:element>
    <xsd:element name="MediaServiceOCR" ma:index="59" nillable="true" ma:displayName="MediaServiceOCR" ma:internalName="MediaServiceOCR" ma:readOnly="true">
      <xsd:simpleType>
        <xsd:restriction base="dms:Note">
          <xsd:maxLength value="255"/>
        </xsd:restriction>
      </xsd:simpleType>
    </xsd:element>
    <xsd:element name="MediaServiceDateTaken" ma:index="60" nillable="true" ma:displayName="MediaServiceDateTaken" ma:hidden="true" ma:internalName="MediaServiceDateTaken" ma:readOnly="true">
      <xsd:simpleType>
        <xsd:restriction base="dms:Text"/>
      </xsd:simpleType>
    </xsd:element>
    <xsd:element name="MediaServiceGenerationTime" ma:index="61" nillable="true" ma:displayName="MediaServiceGenerationTime" ma:hidden="true" ma:internalName="MediaServiceGenerationTime" ma:readOnly="true">
      <xsd:simpleType>
        <xsd:restriction base="dms:Text"/>
      </xsd:simpleType>
    </xsd:element>
    <xsd:element name="MediaServiceEventHashCode" ma:index="62" nillable="true" ma:displayName="MediaServiceEventHashCode" ma:hidden="true" ma:internalName="MediaServiceEventHashCode" ma:readOnly="true">
      <xsd:simpleType>
        <xsd:restriction base="dms:Text"/>
      </xsd:simpleType>
    </xsd:element>
    <xsd:element name="MediaLengthInSeconds" ma:index="6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5f8c36b-decd-4042-9904-2c90d6846d72" elementFormDefault="qualified">
    <xsd:import namespace="http://schemas.microsoft.com/office/2006/documentManagement/types"/>
    <xsd:import namespace="http://schemas.microsoft.com/office/infopath/2007/PartnerControls"/>
    <xsd:element name="SharedWithUsers" ma:index="5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5" ma:displayName="Author"/>
        <xsd:element ref="dcterms:created" minOccurs="0" maxOccurs="1"/>
        <xsd:element ref="dc:identifier" minOccurs="0" maxOccurs="1"/>
        <xsd:element name="contentType" minOccurs="0" maxOccurs="1" type="xsd:string" ma:index="29" ma:displayName="Content Type" ma:readOnly="tru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p:Policy xmlns:p="office.server.policy" id="" local="true">
  <p:Name>Shell Document Base</p:Name>
  <p:Description/>
  <p:Statement/>
  <p:PolicyItems/>
</p:Policy>
</file>

<file path=customXml/item3.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Version=14.0.0.0, Culture=neutral, PublicKeyToken=71e9bce111e9429c</Assembly>
    <Class>Microsoft.Office.RecordsManagement.Internal.UpdateExpireDate</Class>
    <Data/>
    <Filter/>
  </Receiver>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l4bf8f575f9247998ffa79792c2d3b9a xmlns="f6131f13-5377-4168-8bb5-426b8cba45ca">
      <Terms xmlns="http://schemas.microsoft.com/office/infopath/2007/PartnerControls">
        <TermInfo xmlns="http://schemas.microsoft.com/office/infopath/2007/PartnerControls">
          <TermName xmlns="http://schemas.microsoft.com/office/infopath/2007/PartnerControls">HR</TermName>
          <TermId xmlns="http://schemas.microsoft.com/office/infopath/2007/PartnerControls">b03fe5b0-4d9b-4afa-986c-cb9363c0d27a</TermId>
        </TermInfo>
      </Terms>
    </l4bf8f575f9247998ffa79792c2d3b9a>
    <LikesCount xmlns="http://schemas.microsoft.com/sharepoint/v3"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Shell Shared Service Centre-Manila</TermName>
          <TermId xmlns="http://schemas.microsoft.com/office/infopath/2007/PartnerControls">7202eb0e-b67d-4989-bd92-133c3bfb4a7f</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PHILIPPINES</TermName>
          <TermId xmlns="http://schemas.microsoft.com/office/infopath/2007/PartnerControls">d66ebacc-06ba-43e1-b392-67cd0813b5b9</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Global Functions</TermName>
          <TermId xmlns="http://schemas.microsoft.com/office/infopath/2007/PartnerControls">97a538f4-23ff-40fe-9c6e-c1dbb6867298</TermId>
        </TermInfo>
      </Terms>
    </Shell_x0020_SharePoint_x0020_SAEF_x0020_BusinessTaxHTField0>
    <Shell_x0020_SharePoint_x0020_SAEF_x0020_Collection xmlns="http://schemas.microsoft.com/sharepoint/v3">false</Shell_x0020_SharePoint_x0020_SAEF_x0020_Collection>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Controlled</TermName>
          <TermId xmlns="http://schemas.microsoft.com/office/infopath/2007/PartnerControls">7e99700e-aee5-4a3d-8ec4-6375fb264913</TermId>
        </TermInfo>
      </Terms>
    </Shell_x0020_SharePoint_x0020_SAEF_x0020_ExportControlClassificationTaxHTField0>
    <Ratings xmlns="http://schemas.microsoft.com/sharepoint/v3"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Global Functions</TermName>
          <TermId xmlns="http://schemas.microsoft.com/office/infopath/2007/PartnerControls">97a538f4-23ff-40fe-9c6e-c1dbb6867298</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Real Estate - Manage SBSC</TermName>
          <TermId xmlns="http://schemas.microsoft.com/office/infopath/2007/PartnerControls">3365c799-0a29-4dd4-bc58-be410b38bbbb</TermId>
        </TermInfo>
      </Terms>
    </Shell_x0020_SharePoint_x0020_SAEF_x0020_BusinessProcessTaxHTField0>
    <p39f8dc39c564e4b9d9678cff8836673 xmlns="f6131f13-5377-4168-8bb5-426b8cba45ca">
      <Terms xmlns="http://schemas.microsoft.com/office/infopath/2007/PartnerControls">
        <TermInfo xmlns="http://schemas.microsoft.com/office/infopath/2007/PartnerControls">
          <TermName xmlns="http://schemas.microsoft.com/office/infopath/2007/PartnerControls">Dashboards</TermName>
          <TermId xmlns="http://schemas.microsoft.com/office/infopath/2007/PartnerControls">298eef20-51db-4384-ad44-c214ed71b852</TermId>
        </TermInfo>
      </Terms>
    </p39f8dc39c564e4b9d9678cff8836673>
    <cb0d792cb8664828b6ccf5c3c1887a55 xmlns="f6131f13-5377-4168-8bb5-426b8cba45ca">
      <Terms xmlns="http://schemas.microsoft.com/office/infopath/2007/PartnerControls">
        <TermInfo xmlns="http://schemas.microsoft.com/office/infopath/2007/PartnerControls">
          <TermName xmlns="http://schemas.microsoft.com/office/infopath/2007/PartnerControls">Bangalore</TermName>
          <TermId xmlns="http://schemas.microsoft.com/office/infopath/2007/PartnerControls">f1ac1a2a-2d27-4e3d-80f5-7a8042c3bb5b</TermId>
        </TermInfo>
      </Terms>
    </cb0d792cb8664828b6ccf5c3c1887a55>
    <LikedBy xmlns="http://schemas.microsoft.com/sharepoint/v3">
      <UserInfo>
        <DisplayName/>
        <AccountId xsi:nil="true"/>
        <AccountType/>
      </UserInfo>
    </LikedBy>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asia-pac\e.a.mallillin</Shell_x0020_SharePoint_x0020_SAEF_x0020_SiteOwner>
    <fa3ff1e1e04d4d6eb5e7977b7733df0e xmlns="f6131f13-5377-4168-8bb5-426b8cba45ca">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4d967568-a421-434d-9813-e2f576fbd8ed</TermId>
        </TermInfo>
      </Terms>
    </fa3ff1e1e04d4d6eb5e7977b7733df0e>
    <Shell_x0020_SharePoint_x0020_SAEF_x0020_SiteCollectionName xmlns="http://schemas.microsoft.com/sharepoint/v3">RE/SBSC Learning and Development Team</Shell_x0020_SharePoint_x0020_SAEF_x0020_SiteCollectionNam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Image [SBO]</TermName>
          <TermId xmlns="http://schemas.microsoft.com/office/infopath/2007/PartnerControls">e749e71d-ce25-483f-9bbd-800ff6ee97f0</TermId>
        </TermInfo>
      </Terms>
    </Shell_x0020_SharePoint_x0020_SAEF_x0020_DocumentTypeTaxHTField0>
    <TaxCatchAll xmlns="f6131f13-5377-4168-8bb5-426b8cba45ca">
      <Value>33</Value>
      <Value>217</Value>
      <Value>216</Value>
      <Value>66</Value>
      <Value>12</Value>
      <Value>197</Value>
      <Value>10</Value>
      <Value>9</Value>
      <Value>8</Value>
      <Value>7</Value>
      <Value>43</Value>
      <Value>1</Value>
      <Value>6</Value>
    </TaxCatchAll>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Human Resources</TermName>
          <TermId xmlns="http://schemas.microsoft.com/office/infopath/2007/PartnerControls">c247491f-f20d-4827-b936-785e70fab918</TermId>
        </TermInfo>
      </Terms>
    </Shell_x0020_SharePoint_x0020_SAEF_x0020_GlobalFunctionTaxHTField0>
    <Shell_x0020_SharePoint_x0020_SAEF_x0020_AssetIdentifier xmlns="http://schemas.microsoft.com/sharepoint/v3" xsi:nil="true"/>
    <RatedBy xmlns="http://schemas.microsoft.com/sharepoint/v3">
      <UserInfo>
        <DisplayName/>
        <AccountId xsi:nil="true"/>
        <AccountType/>
      </UserInfo>
    </RatedBy>
    <_dlc_DocId xmlns="f6131f13-5377-4168-8bb5-426b8cba45ca">AAAAA1424-31-1568</_dlc_DocId>
    <_dlc_DocIdUrl xmlns="f6131f13-5377-4168-8bb5-426b8cba45ca">
      <Url>https://eu001-sp.shell.com/sites/AAAAA1424/fuel/Learning%20and%20Development%20Website/_layouts/15/DocIdRedir.aspx?ID=AAAAA1424-31-1568</Url>
      <Description>AAAAA1424-31-1568</Description>
    </_dlc_DocIdUrl>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Internal</TermName>
          <TermId xmlns="http://schemas.microsoft.com/office/infopath/2007/PartnerControls">21aa7f98-4035-4019-a764-107acb7269af</TermId>
        </TermInfo>
      </Terms>
    </SAEFSecurityClassificationTaxHTField0>
  </documentManagement>
</p:properties>
</file>

<file path=customXml/itemProps1.xml><?xml version="1.0" encoding="utf-8"?>
<ds:datastoreItem xmlns:ds="http://schemas.openxmlformats.org/officeDocument/2006/customXml" ds:itemID="{E1C7BAD0-0CA0-4C37-8289-F8141903F98A}"/>
</file>

<file path=customXml/itemProps2.xml><?xml version="1.0" encoding="utf-8"?>
<ds:datastoreItem xmlns:ds="http://schemas.openxmlformats.org/officeDocument/2006/customXml" ds:itemID="{8F90F0C6-DD9A-401D-9C22-47626AD3B376}"/>
</file>

<file path=customXml/itemProps3.xml><?xml version="1.0" encoding="utf-8"?>
<ds:datastoreItem xmlns:ds="http://schemas.openxmlformats.org/officeDocument/2006/customXml" ds:itemID="{BD7A278D-C607-48FD-83E2-690531D74237}"/>
</file>

<file path=customXml/itemProps4.xml><?xml version="1.0" encoding="utf-8"?>
<ds:datastoreItem xmlns:ds="http://schemas.openxmlformats.org/officeDocument/2006/customXml" ds:itemID="{4DE4CCB0-18BE-4C97-B3A6-A65F7F0008A3}"/>
</file>

<file path=customXml/itemProps5.xml><?xml version="1.0" encoding="utf-8"?>
<ds:datastoreItem xmlns:ds="http://schemas.openxmlformats.org/officeDocument/2006/customXml" ds:itemID="{6B00AF29-A350-42CC-AB3D-C1408FA285B4}"/>
</file>

<file path=docProps/app.xml><?xml version="1.0" encoding="utf-8"?>
<Properties xmlns="http://schemas.openxmlformats.org/officeDocument/2006/extended-properties" xmlns:vt="http://schemas.openxmlformats.org/officeDocument/2006/docPropsVTypes">
  <Template>Shell WizKit V3_Template_Widescreen_07june2016</Template>
  <TotalTime>2720</TotalTime>
  <Words>1950</Words>
  <Application>Microsoft Office PowerPoint</Application>
  <PresentationFormat>Widescreen</PresentationFormat>
  <Paragraphs>315</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Futura Bold</vt:lpstr>
      <vt:lpstr>Arial</vt:lpstr>
      <vt:lpstr>Futura Medium</vt:lpstr>
      <vt:lpstr>Georgia</vt:lpstr>
      <vt:lpstr>Wingdings</vt:lpstr>
      <vt:lpstr>Shell WizKit V3_Template_Widescreen_07june2016</vt:lpstr>
      <vt:lpstr>PowerPoint Presentation</vt:lpstr>
      <vt:lpstr>Agenda</vt:lpstr>
      <vt:lpstr>India Payroll – Organization Chart </vt:lpstr>
      <vt:lpstr>India Payroll- Overview</vt:lpstr>
      <vt:lpstr>Know your Pay slip ( OLD REGIME)</vt:lpstr>
      <vt:lpstr>Know your Pay slip ( New Regime)</vt:lpstr>
      <vt:lpstr>Investment Declaration and proof submission (Old Tax Regime)</vt:lpstr>
      <vt:lpstr>PowerPoint Presentation</vt:lpstr>
      <vt:lpstr>How to calculate Tax ( Old Regime)</vt:lpstr>
      <vt:lpstr>How to calculate Tax ( New Regime)</vt:lpstr>
      <vt:lpstr>PowerPoint Presentation</vt:lpstr>
      <vt:lpstr>Provident Fund Contribution &amp; Charges (Exempted Trust)</vt:lpstr>
      <vt:lpstr>PowerPoint Presentation</vt:lpstr>
      <vt:lpstr>PowerPoint Presentation</vt:lpstr>
      <vt:lpstr>What are your next steps</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Nilendu.Nandy</dc:creator>
  <cp:lastModifiedBy>Jha, Pravin PTIN-HRX/PP</cp:lastModifiedBy>
  <cp:revision>256</cp:revision>
  <dcterms:created xsi:type="dcterms:W3CDTF">2016-07-09T16:42:37Z</dcterms:created>
  <dcterms:modified xsi:type="dcterms:W3CDTF">2022-01-19T05:44:22Z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0x0101006F0A470EEB1140E7AA14F4CE8A50B54C004CBCA60660005D4D8219C9183D870680</vt:lpwstr>
  </property>
  <property fmtid="{D5CDD505-2E9C-101B-9397-08002B2CF9AE}" pid="5" name="Shell SharePoint SAEF BusinessProcess">
    <vt:lpwstr>8;#Real Estate - Manage SBSC|3365c799-0a29-4dd4-bc58-be410b38bbbb</vt:lpwstr>
  </property>
  <property fmtid="{D5CDD505-2E9C-101B-9397-08002B2CF9AE}" pid="6" name="Shell SharePoint SAEF DocumentType">
    <vt:lpwstr>66;#Image [SBO]|e749e71d-ce25-483f-9bbd-800ff6ee97f0</vt:lpwstr>
  </property>
  <property fmtid="{D5CDD505-2E9C-101B-9397-08002B2CF9AE}" pid="7" name="Shell SharePoint SIS Period">
    <vt:lpwstr>216;#2017|4d967568-a421-434d-9813-e2f576fbd8ed</vt:lpwstr>
  </property>
  <property fmtid="{D5CDD505-2E9C-101B-9397-08002B2CF9AE}" pid="8" name="Shell SharePoint SIS Location">
    <vt:lpwstr>217;#Bangalore|f1ac1a2a-2d27-4e3d-80f5-7a8042c3bb5b</vt:lpwstr>
  </property>
  <property fmtid="{D5CDD505-2E9C-101B-9397-08002B2CF9AE}" pid="9" name="Shell SharePoint SAEF Language">
    <vt:lpwstr>6;#English|bd3ad5ee-f0c3-40aa-8cc8-36ef09940af3</vt:lpwstr>
  </property>
  <property fmtid="{D5CDD505-2E9C-101B-9397-08002B2CF9AE}" pid="10" name="Shell SharePoint SIS Event">
    <vt:lpwstr>43;#Dashboards|298eef20-51db-4384-ad44-c214ed71b852</vt:lpwstr>
  </property>
  <property fmtid="{D5CDD505-2E9C-101B-9397-08002B2CF9AE}" pid="11" name="Shell SharePoint SAEF LegalEntity">
    <vt:lpwstr>12;#Shell Shared Service Centre-Manila|7202eb0e-b67d-4989-bd92-133c3bfb4a7f</vt:lpwstr>
  </property>
  <property fmtid="{D5CDD505-2E9C-101B-9397-08002B2CF9AE}" pid="12" name="Shell SharePoint SAEF Business">
    <vt:lpwstr>1;#Global Functions|97a538f4-23ff-40fe-9c6e-c1dbb6867298</vt:lpwstr>
  </property>
  <property fmtid="{D5CDD505-2E9C-101B-9397-08002B2CF9AE}" pid="13" name="Shell SharePoint SAEF GlobalFunction">
    <vt:lpwstr>197;#Human Resources|c247491f-f20d-4827-b936-785e70fab918</vt:lpwstr>
  </property>
  <property fmtid="{D5CDD505-2E9C-101B-9397-08002B2CF9AE}" pid="14" name="Shell SharePoint SAEF BusinessUnitRegion">
    <vt:lpwstr>1;#Global Functions|97a538f4-23ff-40fe-9c6e-c1dbb6867298</vt:lpwstr>
  </property>
  <property fmtid="{D5CDD505-2E9C-101B-9397-08002B2CF9AE}" pid="15" name="Shell SharePoint SIS Function">
    <vt:lpwstr>33;#HR|b03fe5b0-4d9b-4afa-986c-cb9363c0d27a</vt:lpwstr>
  </property>
  <property fmtid="{D5CDD505-2E9C-101B-9397-08002B2CF9AE}" pid="16" name="Shell SharePoint SAEF CountryOfJurisdiction">
    <vt:lpwstr>7;#PHILIPPINES|d66ebacc-06ba-43e1-b392-67cd0813b5b9</vt:lpwstr>
  </property>
  <property fmtid="{D5CDD505-2E9C-101B-9397-08002B2CF9AE}" pid="17" name="Shell SharePoint SAEF ExportControlClassification">
    <vt:lpwstr>9;#Non-US content - Controlled|7e99700e-aee5-4a3d-8ec4-6375fb264913</vt:lpwstr>
  </property>
  <property fmtid="{D5CDD505-2E9C-101B-9397-08002B2CF9AE}" pid="18" name="SAEFSecurityClassification">
    <vt:lpwstr>10;#Internal|21aa7f98-4035-4019-a764-107acb7269af</vt:lpwstr>
  </property>
  <property fmtid="{D5CDD505-2E9C-101B-9397-08002B2CF9AE}" pid="19" name="_dlc_policyId">
    <vt:lpwstr/>
  </property>
  <property fmtid="{D5CDD505-2E9C-101B-9397-08002B2CF9AE}" pid="20" name="ItemRetentionFormula">
    <vt:lpwstr/>
  </property>
  <property fmtid="{D5CDD505-2E9C-101B-9397-08002B2CF9AE}" pid="21" name="_dlc_DocIdItemGuid">
    <vt:lpwstr>75d4b37e-aca6-404c-a218-207b7b055456</vt:lpwstr>
  </property>
  <property fmtid="{D5CDD505-2E9C-101B-9397-08002B2CF9AE}" pid="22" name="Shell SharePoint SAEF SecurityClassificationTaxHTField0">
    <vt:lpwstr>Unrestricted|a6bcf75a-a979-458c-83c1-40defbdcf8ae</vt:lpwstr>
  </property>
</Properties>
</file>