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61" r:id="rId6"/>
    <p:sldId id="262" r:id="rId7"/>
    <p:sldId id="277" r:id="rId8"/>
    <p:sldId id="278" r:id="rId9"/>
    <p:sldId id="279" r:id="rId10"/>
    <p:sldId id="280" r:id="rId11"/>
    <p:sldId id="266" r:id="rId12"/>
    <p:sldId id="265" r:id="rId13"/>
    <p:sldId id="267" r:id="rId14"/>
    <p:sldId id="272" r:id="rId15"/>
    <p:sldId id="259" r:id="rId16"/>
    <p:sldId id="271" r:id="rId17"/>
    <p:sldId id="273" r:id="rId18"/>
    <p:sldId id="274" r:id="rId19"/>
    <p:sldId id="275" r:id="rId20"/>
    <p:sldId id="26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126-10B7-94A5-98FA-A04BDB0B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4E3EB-7379-73AE-3D19-14B3D772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3D34-9E87-5128-3F66-35989C2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E670-1084-7253-082B-F0D46339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50A2-450D-25A4-7F97-B46E0EFE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B0A0-ED8C-C123-EE63-183C3CBA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7AF71-9CCA-6B0C-4151-114DB3C9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DB0A-57FE-CBAE-7338-6F897AA5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7B9D-BC49-9976-0370-106C0747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5F21-E9D3-4971-F848-4B2548F4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4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C1281-A5BF-B29E-3CA9-F4D0ADCDB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3CA62-7901-E6F2-78BB-43B2CC03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C9AF-F1AA-9A8B-1C89-610B4D95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B446-C45D-D583-2FD7-ADB5C7F2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D8D2-4B6F-EE69-319F-76A339B8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5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800" y="304800"/>
            <a:ext cx="4724400" cy="738664"/>
          </a:xfrm>
        </p:spPr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0774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IN" sz="13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0774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D8BD707-D9CF-40AE-B4C6-C98DA3205C09}" type="datetimeFigureOut">
              <a:rPr lang="en-US" sz="1350" smtClean="0">
                <a:solidFill>
                  <a:prstClr val="black">
                    <a:tint val="75000"/>
                  </a:prstClr>
                </a:solidFill>
              </a:rPr>
              <a:pPr defTabSz="685800"/>
              <a:t>12/19/2022</a:t>
            </a:fld>
            <a:endParaRPr lang="en-US" sz="13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0774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6F15528-21DE-4FAA-801E-634DDDAF4B2B}" type="slidenum">
              <a:rPr lang="en-IN" sz="1350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IN" sz="13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7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DEC0-5009-B545-50EC-81FFECFB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45A8-CAB5-C13D-7972-FF4A69EF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3605-A479-009F-72A8-78B29ADF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46F4-7835-68FD-C375-AD5E683D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218B-9D35-3C3C-BBD0-0FAF9C9E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8317-CB0A-C97C-4D2B-7263C3D7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9C9F-20EF-2AD5-484C-E59A9C64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564-F98A-58E2-95F7-DFDA9EED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CE2E-0092-A394-8DA8-19951EEF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A6DD-2323-1F2D-454E-774B2D2F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0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6861-42E0-A9A5-C431-56B2616A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0F9E-5D00-ADE8-C5C6-DD092446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DF463-E524-B632-6095-81FC035A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CBB97-368A-3DA0-0AC8-C5A96D4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5F8D-3B2C-C968-51DB-683461A2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7BD9-483D-6527-D077-5C01187F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A874-A202-1B0E-992C-0C64AF7F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46AE-6B15-CB20-5635-B538502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63107-0806-BC4B-D904-6B16BE04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C1E4E-3A33-F279-2A68-2D452F358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C545F-4417-AB58-7D0E-C587AE8A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31A8-94FC-48FF-BA40-14A3FDD8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5832E-E3A2-C99B-42B1-4523AC64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822A3-D2E3-C393-4A41-FC91498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3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4BB1-132B-589A-E6F7-776AA47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C784B-8B72-D3A6-0F37-074D348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9EEEF-0BAD-DB82-5816-D87C3C1B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CEBF-3683-AE19-76A9-D4F217AF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93F77-355B-BF13-3AF7-68872320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9B5A3-04B7-5417-1FDB-80D53052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5EEB-177A-BF80-1464-E8DB2A4D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2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21C-E251-962B-4297-5448D7F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AF8A-6C57-D0F2-830C-60BE4288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F9F60-92A3-A1EE-2C90-BFC5AF0B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7155-0B59-5147-8D16-49F0B462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B46F-109F-3534-3C46-1610966B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217E-2300-4EB4-300A-ADB9AEC9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8D5E-6F4C-ABAF-6045-B46BF396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ECE6E-28FA-6FCF-8FBC-B0AB1850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2287-DEAD-06FB-3536-A3329A618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0E46-DEC0-E7E6-60F9-AE554F31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B32C-CF30-5BBC-69D8-48571B2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59DA-3873-229E-D056-98FD6A8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741E-01C0-084E-EEE0-2C78C565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A2BA0-F95C-B979-1F09-5694CE80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88BA-9F77-A43D-F815-AE902449A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AE23-C8CB-4BB8-B168-82597E79A15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C35C-B062-3559-39B3-9FAF6BAF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699D-EB0B-DC47-C17D-9D0380C5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D770-3F23-4CA1-9612-D4ABFF7C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800" y="304800"/>
            <a:ext cx="47244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6285" y="1581447"/>
            <a:ext cx="61936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1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slide" Target="slide3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4398C8-7388-41FB-F679-3FF0656C39B3}"/>
              </a:ext>
            </a:extLst>
          </p:cNvPr>
          <p:cNvGrpSpPr/>
          <p:nvPr/>
        </p:nvGrpSpPr>
        <p:grpSpPr>
          <a:xfrm>
            <a:off x="-1155540" y="-2250830"/>
            <a:ext cx="15176340" cy="11488615"/>
            <a:chOff x="-1155540" y="-2250830"/>
            <a:chExt cx="15176340" cy="11488615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FC3A6002-ABD5-C61C-3FCD-4D3B2070E0FF}"/>
                </a:ext>
              </a:extLst>
            </p:cNvPr>
            <p:cNvSpPr/>
            <p:nvPr/>
          </p:nvSpPr>
          <p:spPr>
            <a:xfrm>
              <a:off x="-821803" y="-2250830"/>
              <a:ext cx="14503079" cy="403273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E02A07DF-A776-3C96-9935-87EEE06081E5}"/>
                </a:ext>
              </a:extLst>
            </p:cNvPr>
            <p:cNvSpPr/>
            <p:nvPr/>
          </p:nvSpPr>
          <p:spPr>
            <a:xfrm>
              <a:off x="-1155540" y="5205047"/>
              <a:ext cx="15176340" cy="403273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64B94C-A672-D969-CE2B-490608ECF766}"/>
              </a:ext>
            </a:extLst>
          </p:cNvPr>
          <p:cNvSpPr txBox="1"/>
          <p:nvPr/>
        </p:nvSpPr>
        <p:spPr>
          <a:xfrm>
            <a:off x="624840" y="2545080"/>
            <a:ext cx="1120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ALGORITHM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A2BE3-9C99-87DC-80B1-765A83F39146}"/>
              </a:ext>
            </a:extLst>
          </p:cNvPr>
          <p:cNvGrpSpPr/>
          <p:nvPr/>
        </p:nvGrpSpPr>
        <p:grpSpPr>
          <a:xfrm>
            <a:off x="-1155540" y="-2278795"/>
            <a:ext cx="15176340" cy="11488615"/>
            <a:chOff x="-1155540" y="-2250830"/>
            <a:chExt cx="15176340" cy="1148861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231C44-34F1-BD69-EF73-75DD5FFE5F65}"/>
                </a:ext>
              </a:extLst>
            </p:cNvPr>
            <p:cNvSpPr/>
            <p:nvPr/>
          </p:nvSpPr>
          <p:spPr>
            <a:xfrm>
              <a:off x="-821803" y="-2250830"/>
              <a:ext cx="14503079" cy="403273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6A8E0B17-E1CB-6EFC-BB27-A441D886A0A8}"/>
                </a:ext>
              </a:extLst>
            </p:cNvPr>
            <p:cNvSpPr/>
            <p:nvPr/>
          </p:nvSpPr>
          <p:spPr>
            <a:xfrm>
              <a:off x="-1155540" y="5205047"/>
              <a:ext cx="15176340" cy="403273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A7E9C0-2EF9-E3B9-84DE-C7214C958109}"/>
              </a:ext>
            </a:extLst>
          </p:cNvPr>
          <p:cNvSpPr txBox="1"/>
          <p:nvPr/>
        </p:nvSpPr>
        <p:spPr>
          <a:xfrm>
            <a:off x="424308" y="3938024"/>
            <a:ext cx="1134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provides theoretical estimation for the required resources of an algorithm to solve a specific computational problem.</a:t>
            </a:r>
          </a:p>
          <a:p>
            <a:r>
              <a:rPr lang="en-IN" dirty="0">
                <a:solidFill>
                  <a:srgbClr val="FF0000"/>
                </a:solidFill>
              </a:rPr>
              <a:t>        Analysis of algorithms is the determination of the amount of time and space resources required to execute it. </a:t>
            </a:r>
          </a:p>
        </p:txBody>
      </p:sp>
    </p:spTree>
    <p:extLst>
      <p:ext uri="{BB962C8B-B14F-4D97-AF65-F5344CB8AC3E}">
        <p14:creationId xmlns:p14="http://schemas.microsoft.com/office/powerpoint/2010/main" val="16861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4731B-AC59-D36A-8AF0-B6C48647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30" y="74849"/>
            <a:ext cx="5339349" cy="4086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6A626-83EA-8D8B-DD7B-69B80BE4E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32" y="4129249"/>
            <a:ext cx="4380188" cy="2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DDCA4E-5032-A24A-8F56-0E5F74FD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30" y="3606800"/>
            <a:ext cx="5411809" cy="291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CC96B-4B68-1243-2F5E-A03ED022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18" y="1880870"/>
            <a:ext cx="3479483" cy="137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67669-ED68-F3DE-6B93-812EF3E71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41" y="140970"/>
            <a:ext cx="4579958" cy="1454150"/>
          </a:xfrm>
          <a:prstGeom prst="rect">
            <a:avLst/>
          </a:prstGeom>
        </p:spPr>
      </p:pic>
      <p:pic>
        <p:nvPicPr>
          <p:cNvPr id="9" name="Graphic 8" descr="Back">
            <a:hlinkClick r:id="rId5" action="ppaction://hlinksldjump"/>
            <a:extLst>
              <a:ext uri="{FF2B5EF4-FFF2-40B4-BE49-F238E27FC236}">
                <a16:creationId xmlns:a16="http://schemas.microsoft.com/office/drawing/2014/main" id="{B489B917-A8AC-31B9-C32E-AE88202D7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159" y="5850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3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Return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11E311-8798-DD37-D728-81C7A295BE9A}"/>
              </a:ext>
            </a:extLst>
          </p:cNvPr>
          <p:cNvSpPr/>
          <p:nvPr/>
        </p:nvSpPr>
        <p:spPr>
          <a:xfrm rot="16200000">
            <a:off x="10700795" y="5895450"/>
            <a:ext cx="1215342" cy="509286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D503485-2B2A-B65E-271B-A488FFC4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62" y="700268"/>
            <a:ext cx="7859211" cy="42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73BB8-06FC-4DE5-C166-766542893E59}"/>
              </a:ext>
            </a:extLst>
          </p:cNvPr>
          <p:cNvSpPr txBox="1"/>
          <p:nvPr/>
        </p:nvSpPr>
        <p:spPr>
          <a:xfrm>
            <a:off x="1354236" y="4896091"/>
            <a:ext cx="99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But consider two algorithms  with 100nlogn and 10nlogn  time complexities   then also by asymptotic analysis we can tell both are same with </a:t>
            </a:r>
            <a:r>
              <a:rPr lang="en-IN" b="1" dirty="0" err="1"/>
              <a:t>nlogn</a:t>
            </a:r>
            <a:r>
              <a:rPr lang="en-IN" b="1" dirty="0"/>
              <a:t> growth. But both are not having same time complexities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4C54298A-E295-784E-736F-451F53E6A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8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314325"/>
            <a:ext cx="5114449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41" dirty="0"/>
              <a:t>Aggregate</a:t>
            </a:r>
            <a:r>
              <a:rPr spc="296" dirty="0"/>
              <a:t> </a:t>
            </a:r>
            <a:r>
              <a:rPr spc="56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5" y="1771651"/>
            <a:ext cx="10555605" cy="399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158115" defTabSz="685800">
              <a:lnSpc>
                <a:spcPts val="3375"/>
              </a:lnSpc>
              <a:spcBef>
                <a:spcPts val="75"/>
              </a:spcBef>
            </a:pPr>
            <a:r>
              <a:rPr sz="27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9" dirty="0">
                <a:solidFill>
                  <a:srgbClr val="FFFFFF"/>
                </a:solidFill>
                <a:latin typeface="Tahoma"/>
                <a:cs typeface="Tahoma"/>
              </a:rPr>
              <a:t>worst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1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ahoma"/>
                <a:cs typeface="Tahoma"/>
              </a:rPr>
              <a:t>occurs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9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38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ahoma"/>
                <a:cs typeface="Tahoma"/>
              </a:rPr>
              <a:t>flipped,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01" dirty="0">
                <a:solidFill>
                  <a:srgbClr val="FFFFFF"/>
                </a:solidFill>
                <a:latin typeface="Tahoma"/>
                <a:cs typeface="Tahoma"/>
              </a:rPr>
              <a:t>so </a:t>
            </a:r>
            <a:r>
              <a:rPr sz="2700" spc="-8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Tahoma"/>
                <a:cs typeface="Tahoma"/>
              </a:rPr>
              <a:t>increment(</a:t>
            </a:r>
            <a:r>
              <a:rPr sz="2700" spc="-60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98" dirty="0">
                <a:solidFill>
                  <a:srgbClr val="FFFFFF"/>
                </a:solidFill>
                <a:latin typeface="Tahoma"/>
                <a:cs typeface="Tahoma"/>
              </a:rPr>
              <a:t>A)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1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1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Tahoma"/>
                <a:cs typeface="Tahoma"/>
              </a:rPr>
              <a:t>O(k).</a:t>
            </a:r>
            <a:endParaRPr sz="2700">
              <a:solidFill>
                <a:prstClr val="black"/>
              </a:solidFill>
              <a:latin typeface="Tahoma"/>
              <a:cs typeface="Tahoma"/>
            </a:endParaRPr>
          </a:p>
          <a:p>
            <a:pPr marL="28575" marR="22860" defTabSz="685800">
              <a:lnSpc>
                <a:spcPct val="104200"/>
              </a:lnSpc>
              <a:spcBef>
                <a:spcPts val="1961"/>
              </a:spcBef>
            </a:pPr>
            <a:r>
              <a:rPr sz="2700" spc="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26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27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" dirty="0">
                <a:solidFill>
                  <a:srgbClr val="FFFFFF"/>
                </a:solidFill>
                <a:latin typeface="Tahoma"/>
                <a:cs typeface="Tahoma"/>
              </a:rPr>
              <a:t>increment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26" dirty="0">
                <a:solidFill>
                  <a:srgbClr val="FFFFFF"/>
                </a:solidFill>
                <a:latin typeface="Tahoma"/>
                <a:cs typeface="Tahoma"/>
              </a:rPr>
              <a:t>operations,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FFFFFF"/>
                </a:solidFill>
                <a:latin typeface="Tahoma"/>
                <a:cs typeface="Tahoma"/>
              </a:rPr>
              <a:t>increments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09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1" dirty="0">
                <a:solidFill>
                  <a:srgbClr val="FFFFFF"/>
                </a:solidFill>
                <a:latin typeface="Tahoma"/>
                <a:cs typeface="Tahoma"/>
              </a:rPr>
              <a:t>cause </a:t>
            </a:r>
            <a:r>
              <a:rPr sz="2700" spc="-8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71" dirty="0">
                <a:solidFill>
                  <a:srgbClr val="FFFFFF"/>
                </a:solidFill>
                <a:latin typeface="Tahoma"/>
                <a:cs typeface="Tahoma"/>
              </a:rPr>
              <a:t>many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38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ahoma"/>
                <a:cs typeface="Tahoma"/>
              </a:rPr>
              <a:t>flip.</a:t>
            </a:r>
            <a:r>
              <a:rPr sz="2700" spc="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8" dirty="0">
                <a:solidFill>
                  <a:srgbClr val="FFFFFF"/>
                </a:solidFill>
                <a:latin typeface="Tahoma"/>
                <a:cs typeface="Tahoma"/>
              </a:rPr>
              <a:t>Indeed,</a:t>
            </a:r>
            <a:endParaRPr sz="2700">
              <a:solidFill>
                <a:prstClr val="black"/>
              </a:solidFill>
              <a:latin typeface="Tahoma"/>
              <a:cs typeface="Tahoma"/>
            </a:endParaRPr>
          </a:p>
          <a:p>
            <a:pPr marL="657225" marR="5049203" defTabSz="685800">
              <a:lnSpc>
                <a:spcPct val="177100"/>
              </a:lnSpc>
              <a:spcBef>
                <a:spcPts val="90"/>
              </a:spcBef>
              <a:tabLst>
                <a:tab pos="4154805" algn="l"/>
              </a:tabLst>
            </a:pP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5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flips</a:t>
            </a:r>
            <a:r>
              <a:rPr sz="2400" spc="41" dirty="0">
                <a:solidFill>
                  <a:srgbClr val="FFFFFF"/>
                </a:solidFill>
                <a:latin typeface="Tahoma"/>
                <a:cs typeface="Tahoma"/>
              </a:rPr>
              <a:t> with  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every 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increment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spc="-127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ahoma"/>
                <a:cs typeface="Tahoma"/>
              </a:rPr>
              <a:t>fl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400" spc="-127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9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h 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spc="4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363" spc="23" baseline="1984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63" spc="-84" baseline="1984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63" baseline="1984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7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127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98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20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  <a:p>
            <a:pPr marL="657225" defTabSz="685800">
              <a:spcBef>
                <a:spcPts val="2370"/>
              </a:spcBef>
              <a:tabLst>
                <a:tab pos="4213860" algn="l"/>
              </a:tabLst>
            </a:pP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spc="-127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ahoma"/>
                <a:cs typeface="Tahoma"/>
              </a:rPr>
              <a:t>fl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400" spc="-127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9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h 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spc="4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531" spc="146" baseline="19753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531" baseline="19753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7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127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98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20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400" b="1" spc="-4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1832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925" y="6431142"/>
            <a:ext cx="21002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50" dirty="0">
                <a:solidFill>
                  <a:srgbClr val="716A61"/>
                </a:solidFill>
                <a:latin typeface="Arial MT"/>
                <a:cs typeface="Arial MT"/>
              </a:rPr>
              <a:t>21</a:t>
            </a:r>
            <a:endParaRPr sz="135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4250" y="314325"/>
            <a:ext cx="5114449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41" dirty="0"/>
              <a:t>Aggregate</a:t>
            </a:r>
            <a:r>
              <a:rPr spc="296" dirty="0"/>
              <a:t> </a:t>
            </a:r>
            <a:r>
              <a:rPr spc="56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675" y="1971675"/>
            <a:ext cx="8291989" cy="25744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6200" defTabSz="685800">
              <a:spcBef>
                <a:spcPts val="75"/>
              </a:spcBef>
            </a:pPr>
            <a:r>
              <a:rPr sz="2700" spc="-68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11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68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Tahoma"/>
                <a:cs typeface="Tahoma"/>
              </a:rPr>
              <a:t>flips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38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700" spc="22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700" spc="4" dirty="0">
                <a:solidFill>
                  <a:srgbClr val="FFFFFF"/>
                </a:solidFill>
                <a:latin typeface="Tahoma"/>
                <a:cs typeface="Tahoma"/>
              </a:rPr>
              <a:t>increment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2700" spc="1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endParaRPr sz="27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28575" defTabSz="685800">
              <a:spcBef>
                <a:spcPts val="2235"/>
              </a:spcBef>
              <a:tabLst>
                <a:tab pos="3571875" algn="l"/>
              </a:tabLst>
            </a:pP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3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3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363" spc="90" baseline="18518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363" baseline="18518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727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43" dirty="0">
                <a:solidFill>
                  <a:srgbClr val="FFFFFF"/>
                </a:solidFill>
                <a:latin typeface="Tahoma"/>
                <a:cs typeface="Tahoma"/>
              </a:rPr>
              <a:t>n(</a:t>
            </a:r>
            <a:r>
              <a:rPr sz="2400" spc="-5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382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(1-</a:t>
            </a:r>
            <a:r>
              <a:rPr sz="2400" spc="-5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34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214" dirty="0">
                <a:solidFill>
                  <a:srgbClr val="FFFFFF"/>
                </a:solidFill>
                <a:latin typeface="Tahoma"/>
                <a:cs typeface="Tahoma"/>
              </a:rPr>
              <a:t>2))=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2n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76200" defTabSz="685800">
              <a:spcBef>
                <a:spcPts val="2595"/>
              </a:spcBef>
            </a:pPr>
            <a:r>
              <a:rPr sz="2700" spc="-38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53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8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94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700" spc="18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" dirty="0">
                <a:solidFill>
                  <a:srgbClr val="FFFFFF"/>
                </a:solidFill>
                <a:latin typeface="Comic Sans MS"/>
                <a:cs typeface="Comic Sans MS"/>
              </a:rPr>
              <a:t>O(n).</a:t>
            </a:r>
            <a:endParaRPr sz="2700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76200" defTabSz="685800">
              <a:spcBef>
                <a:spcPts val="2609"/>
              </a:spcBef>
              <a:tabLst>
                <a:tab pos="6558439" algn="l"/>
              </a:tabLst>
            </a:pPr>
            <a:r>
              <a:rPr sz="2700" spc="53" dirty="0">
                <a:solidFill>
                  <a:srgbClr val="FFFFFF"/>
                </a:solidFill>
                <a:latin typeface="Tahoma"/>
                <a:cs typeface="Tahoma"/>
              </a:rPr>
              <a:t>Amortized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8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1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27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700" spc="19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-4" dirty="0">
                <a:solidFill>
                  <a:srgbClr val="FFFFFF"/>
                </a:solidFill>
                <a:latin typeface="Comic Sans MS"/>
                <a:cs typeface="Comic Sans MS"/>
              </a:rPr>
              <a:t>O(n)/n</a:t>
            </a:r>
            <a:r>
              <a:rPr sz="2700" dirty="0">
                <a:solidFill>
                  <a:srgbClr val="FFFFFF"/>
                </a:solidFill>
                <a:latin typeface="Comic Sans MS"/>
                <a:cs typeface="Comic Sans MS"/>
              </a:rPr>
              <a:t> =	</a:t>
            </a:r>
            <a:r>
              <a:rPr sz="2700" spc="-4" dirty="0">
                <a:solidFill>
                  <a:srgbClr val="FFFFFF"/>
                </a:solidFill>
                <a:latin typeface="Comic Sans MS"/>
                <a:cs typeface="Comic Sans MS"/>
              </a:rPr>
              <a:t>O(1).</a:t>
            </a:r>
            <a:endParaRPr sz="27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1511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025" y="304800"/>
            <a:ext cx="4137184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79" dirty="0"/>
              <a:t>Binary</a:t>
            </a:r>
            <a:r>
              <a:rPr spc="278" dirty="0"/>
              <a:t> </a:t>
            </a:r>
            <a:r>
              <a:rPr spc="19" dirty="0"/>
              <a:t>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675" y="1847850"/>
            <a:ext cx="9732169" cy="355674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62389" defTabSz="685800">
              <a:lnSpc>
                <a:spcPts val="3000"/>
              </a:lnSpc>
              <a:spcBef>
                <a:spcPts val="75"/>
              </a:spcBef>
            </a:pPr>
            <a:r>
              <a:rPr sz="2400" spc="10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9" dirty="0">
                <a:solidFill>
                  <a:srgbClr val="FFFFFF"/>
                </a:solidFill>
                <a:latin typeface="Tahoma"/>
                <a:cs typeface="Tahoma"/>
              </a:rPr>
              <a:t>binary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9" dirty="0">
                <a:solidFill>
                  <a:srgbClr val="FFFFFF"/>
                </a:solidFill>
                <a:latin typeface="Tahoma"/>
                <a:cs typeface="Tahoma"/>
              </a:rPr>
              <a:t>k-bit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counter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1" dirty="0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1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k-element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9" dirty="0">
                <a:solidFill>
                  <a:srgbClr val="FFFFFF"/>
                </a:solidFill>
                <a:latin typeface="Tahoma"/>
                <a:cs typeface="Tahoma"/>
              </a:rPr>
              <a:t>binary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" dirty="0">
                <a:solidFill>
                  <a:srgbClr val="FFFFFF"/>
                </a:solidFill>
                <a:latin typeface="Tahoma"/>
                <a:cs typeface="Tahoma"/>
              </a:rPr>
              <a:t>array.</a:t>
            </a:r>
            <a:r>
              <a:rPr sz="2400" spc="-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counter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9" dirty="0">
                <a:solidFill>
                  <a:srgbClr val="FFFFFF"/>
                </a:solidFill>
                <a:latin typeface="Tahoma"/>
                <a:cs typeface="Tahoma"/>
              </a:rPr>
              <a:t>initially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0.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266700" marR="629602" defTabSz="685800">
              <a:lnSpc>
                <a:spcPct val="104200"/>
              </a:lnSpc>
              <a:spcBef>
                <a:spcPts val="2276"/>
              </a:spcBef>
            </a:pP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4" dirty="0">
                <a:solidFill>
                  <a:srgbClr val="F5EC00"/>
                </a:solidFill>
                <a:latin typeface="Tahoma"/>
                <a:cs typeface="Tahoma"/>
              </a:rPr>
              <a:t>increment(</a:t>
            </a:r>
            <a:r>
              <a:rPr sz="2400" spc="-34" dirty="0">
                <a:solidFill>
                  <a:srgbClr val="F5EC00"/>
                </a:solidFill>
                <a:latin typeface="Comic Sans MS"/>
                <a:cs typeface="Comic Sans MS"/>
              </a:rPr>
              <a:t>A</a:t>
            </a:r>
            <a:r>
              <a:rPr sz="2400" spc="-34" dirty="0">
                <a:solidFill>
                  <a:srgbClr val="F5EC00"/>
                </a:solidFill>
                <a:latin typeface="Tahoma"/>
                <a:cs typeface="Tahoma"/>
              </a:rPr>
              <a:t>)</a:t>
            </a: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adds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-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1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counter.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266700" marR="3810" defTabSz="685800">
              <a:lnSpc>
                <a:spcPct val="104200"/>
              </a:lnSpc>
              <a:spcBef>
                <a:spcPts val="2100"/>
              </a:spcBef>
            </a:pP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increment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1" dirty="0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3" dirty="0">
                <a:solidFill>
                  <a:srgbClr val="FFFFFF"/>
                </a:solidFill>
                <a:latin typeface="Tahoma"/>
                <a:cs typeface="Tahoma"/>
              </a:rPr>
              <a:t>grade-school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ripple-carry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algorithm.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9525" defTabSz="685800">
              <a:spcBef>
                <a:spcPts val="2370"/>
              </a:spcBef>
            </a:pPr>
            <a:r>
              <a:rPr sz="2400" dirty="0">
                <a:solidFill>
                  <a:srgbClr val="FFD300"/>
                </a:solidFill>
                <a:latin typeface="Comic Sans MS"/>
                <a:cs typeface="Comic Sans MS"/>
              </a:rPr>
              <a:t>•</a:t>
            </a:r>
            <a:endParaRPr sz="2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1285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52425"/>
            <a:ext cx="7890034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1" dirty="0"/>
              <a:t>Accounting</a:t>
            </a:r>
            <a:r>
              <a:rPr spc="326" dirty="0"/>
              <a:t> </a:t>
            </a:r>
            <a:r>
              <a:rPr spc="60" dirty="0"/>
              <a:t>Method</a:t>
            </a:r>
            <a:r>
              <a:rPr spc="326" dirty="0"/>
              <a:t> </a:t>
            </a:r>
            <a:r>
              <a:rPr spc="188" dirty="0"/>
              <a:t>for</a:t>
            </a:r>
            <a:r>
              <a:rPr spc="326" dirty="0"/>
              <a:t> </a:t>
            </a:r>
            <a:r>
              <a:rPr spc="153" dirty="0">
                <a:latin typeface="Comic Sans MS"/>
                <a:cs typeface="Comic Sans MS"/>
              </a:rPr>
              <a:t>k</a:t>
            </a:r>
            <a:r>
              <a:rPr spc="153" dirty="0"/>
              <a:t>-Bit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851" y="2257426"/>
            <a:ext cx="9468326" cy="204094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525" marR="451961" defTabSz="685800">
              <a:lnSpc>
                <a:spcPts val="2700"/>
              </a:lnSpc>
              <a:spcBef>
                <a:spcPts val="315"/>
              </a:spcBef>
            </a:pP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6" dirty="0">
                <a:solidFill>
                  <a:srgbClr val="FFFFFF"/>
                </a:solidFill>
                <a:latin typeface="Tahoma"/>
                <a:cs typeface="Tahoma"/>
              </a:rPr>
              <a:t>actual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94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increment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8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" dirty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3" dirty="0">
                <a:solidFill>
                  <a:srgbClr val="FFFFFF"/>
                </a:solidFill>
                <a:latin typeface="Tahoma"/>
                <a:cs typeface="Tahoma"/>
              </a:rPr>
              <a:t>flipped.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  <a:p>
            <a:pPr marL="9525" marR="3810" defTabSz="685800">
              <a:lnSpc>
                <a:spcPts val="2700"/>
              </a:lnSpc>
              <a:spcBef>
                <a:spcPts val="2100"/>
              </a:spcBef>
            </a:pPr>
            <a:r>
              <a:rPr sz="2400" spc="19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Tahoma"/>
                <a:cs typeface="Tahoma"/>
              </a:rPr>
              <a:t>assign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C41"/>
                </a:solidFill>
                <a:latin typeface="Tahoma"/>
                <a:cs typeface="Tahoma"/>
              </a:rPr>
              <a:t>amortized</a:t>
            </a:r>
            <a:r>
              <a:rPr sz="2400" spc="165" dirty="0">
                <a:solidFill>
                  <a:srgbClr val="FFFC41"/>
                </a:solidFill>
                <a:latin typeface="Tahoma"/>
                <a:cs typeface="Tahoma"/>
              </a:rPr>
              <a:t> </a:t>
            </a:r>
            <a:r>
              <a:rPr sz="2400" spc="8" dirty="0">
                <a:solidFill>
                  <a:srgbClr val="FFFC41"/>
                </a:solidFill>
                <a:latin typeface="Tahoma"/>
                <a:cs typeface="Tahoma"/>
              </a:rPr>
              <a:t>cost</a:t>
            </a:r>
            <a:r>
              <a:rPr sz="2400" spc="165" dirty="0">
                <a:solidFill>
                  <a:srgbClr val="FFFC41"/>
                </a:solidFill>
                <a:latin typeface="Tahoma"/>
                <a:cs typeface="Tahoma"/>
              </a:rPr>
              <a:t> </a:t>
            </a:r>
            <a:r>
              <a:rPr sz="2400" spc="68" dirty="0">
                <a:solidFill>
                  <a:srgbClr val="FFFC41"/>
                </a:solidFill>
                <a:latin typeface="Tahoma"/>
                <a:cs typeface="Tahoma"/>
              </a:rPr>
              <a:t>of</a:t>
            </a:r>
            <a:r>
              <a:rPr sz="2400" spc="165" dirty="0">
                <a:solidFill>
                  <a:srgbClr val="FFFC41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C41"/>
                </a:solidFill>
                <a:latin typeface="Tahoma"/>
                <a:cs typeface="Tahoma"/>
              </a:rPr>
              <a:t>2</a:t>
            </a:r>
            <a:r>
              <a:rPr sz="2400" spc="165" dirty="0">
                <a:solidFill>
                  <a:srgbClr val="FFFC41"/>
                </a:solidFill>
                <a:latin typeface="Tahoma"/>
                <a:cs typeface="Tahoma"/>
              </a:rPr>
              <a:t> </a:t>
            </a:r>
            <a:r>
              <a:rPr sz="2400" spc="94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increment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operation.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3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9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-4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124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spc="-127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203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6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248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8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9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3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18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01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127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Tahoma"/>
                <a:cs typeface="Tahoma"/>
              </a:rPr>
              <a:t>1  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6" dirty="0">
                <a:solidFill>
                  <a:srgbClr val="FFFFFF"/>
                </a:solidFill>
                <a:latin typeface="Tahoma"/>
                <a:cs typeface="Tahoma"/>
              </a:rPr>
              <a:t>flip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later.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5639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700" y="1485900"/>
            <a:ext cx="8086725" cy="4505325"/>
            <a:chOff x="2387600" y="1981200"/>
            <a:chExt cx="10782300" cy="600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1993900"/>
              <a:ext cx="10756900" cy="5981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0300" y="1993900"/>
              <a:ext cx="10756900" cy="5981700"/>
            </a:xfrm>
            <a:custGeom>
              <a:avLst/>
              <a:gdLst/>
              <a:ahLst/>
              <a:cxnLst/>
              <a:rect l="l" t="t" r="r" b="b"/>
              <a:pathLst>
                <a:path w="10756900" h="5981700">
                  <a:moveTo>
                    <a:pt x="190500" y="0"/>
                  </a:moveTo>
                  <a:lnTo>
                    <a:pt x="10566400" y="0"/>
                  </a:lnTo>
                  <a:lnTo>
                    <a:pt x="10610080" y="5031"/>
                  </a:lnTo>
                  <a:lnTo>
                    <a:pt x="10650177" y="19362"/>
                  </a:lnTo>
                  <a:lnTo>
                    <a:pt x="10685548" y="41850"/>
                  </a:lnTo>
                  <a:lnTo>
                    <a:pt x="10715049" y="71351"/>
                  </a:lnTo>
                  <a:lnTo>
                    <a:pt x="10737537" y="106722"/>
                  </a:lnTo>
                  <a:lnTo>
                    <a:pt x="10751868" y="146820"/>
                  </a:lnTo>
                  <a:lnTo>
                    <a:pt x="10756900" y="190500"/>
                  </a:lnTo>
                  <a:lnTo>
                    <a:pt x="10756900" y="5791200"/>
                  </a:lnTo>
                  <a:lnTo>
                    <a:pt x="10751868" y="5834880"/>
                  </a:lnTo>
                  <a:lnTo>
                    <a:pt x="10737537" y="5874977"/>
                  </a:lnTo>
                  <a:lnTo>
                    <a:pt x="10715049" y="5910348"/>
                  </a:lnTo>
                  <a:lnTo>
                    <a:pt x="10685548" y="5939849"/>
                  </a:lnTo>
                  <a:lnTo>
                    <a:pt x="10650177" y="5962337"/>
                  </a:lnTo>
                  <a:lnTo>
                    <a:pt x="10610080" y="5976668"/>
                  </a:lnTo>
                  <a:lnTo>
                    <a:pt x="10566400" y="5981700"/>
                  </a:lnTo>
                  <a:lnTo>
                    <a:pt x="190500" y="5981700"/>
                  </a:lnTo>
                  <a:lnTo>
                    <a:pt x="146820" y="5976668"/>
                  </a:lnTo>
                  <a:lnTo>
                    <a:pt x="106722" y="5962337"/>
                  </a:lnTo>
                  <a:lnTo>
                    <a:pt x="71351" y="5939849"/>
                  </a:lnTo>
                  <a:lnTo>
                    <a:pt x="41850" y="5910348"/>
                  </a:lnTo>
                  <a:lnTo>
                    <a:pt x="19362" y="5874977"/>
                  </a:lnTo>
                  <a:lnTo>
                    <a:pt x="5031" y="5834880"/>
                  </a:lnTo>
                  <a:lnTo>
                    <a:pt x="0" y="5791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4626" y="457200"/>
            <a:ext cx="6738461" cy="4943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150" spc="-8" dirty="0"/>
              <a:t>Accounting</a:t>
            </a:r>
            <a:r>
              <a:rPr sz="3150" spc="206" dirty="0"/>
              <a:t> </a:t>
            </a:r>
            <a:r>
              <a:rPr sz="3150" spc="38" dirty="0"/>
              <a:t>Method</a:t>
            </a:r>
            <a:r>
              <a:rPr sz="3150" spc="214" dirty="0"/>
              <a:t> </a:t>
            </a:r>
            <a:r>
              <a:rPr sz="3150" spc="124" dirty="0"/>
              <a:t>for</a:t>
            </a:r>
            <a:r>
              <a:rPr sz="3150" spc="214" dirty="0"/>
              <a:t> </a:t>
            </a:r>
            <a:r>
              <a:rPr sz="3150" spc="120" dirty="0"/>
              <a:t>k-Bit</a:t>
            </a:r>
            <a:r>
              <a:rPr sz="3150" spc="214" dirty="0"/>
              <a:t> </a:t>
            </a:r>
            <a:r>
              <a:rPr sz="3150" spc="11" dirty="0"/>
              <a:t>Counter</a:t>
            </a:r>
            <a:endParaRPr sz="315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84860" y="5218510"/>
          <a:ext cx="2667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90060" y="5218510"/>
          <a:ext cx="2667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56285" y="1581447"/>
          <a:ext cx="6172200" cy="3795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9752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535"/>
                        </a:lnSpc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600"/>
                        </a:lnSpc>
                        <a:spcBef>
                          <a:spcPts val="15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600"/>
                        </a:lnSpc>
                        <a:spcBef>
                          <a:spcPts val="15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53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33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3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3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3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300"/>
                        </a:lnSpc>
                        <a:spcBef>
                          <a:spcPts val="1400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C8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C838"/>
                      </a:solidFill>
                      <a:prstDash val="solid"/>
                    </a:lnL>
                    <a:lnR w="28575">
                      <a:solidFill>
                        <a:srgbClr val="FFC838"/>
                      </a:solidFill>
                      <a:prstDash val="solid"/>
                    </a:lnR>
                    <a:lnB w="28575">
                      <a:solidFill>
                        <a:srgbClr val="FFC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779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779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779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779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779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FCFB44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14300" marB="0">
                    <a:lnT w="28575">
                      <a:solidFill>
                        <a:srgbClr val="FFC8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2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575" y="314325"/>
            <a:ext cx="5252085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1" dirty="0"/>
              <a:t>Accounting</a:t>
            </a:r>
            <a:r>
              <a:rPr spc="293" dirty="0"/>
              <a:t> </a:t>
            </a:r>
            <a:r>
              <a:rPr spc="6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851" y="2524125"/>
            <a:ext cx="9129236" cy="1456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ts val="3000"/>
              </a:lnSpc>
              <a:spcBef>
                <a:spcPts val="75"/>
              </a:spcBef>
            </a:pPr>
            <a:r>
              <a:rPr sz="2400" spc="139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-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paid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94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1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previously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credit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(never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go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red)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  <a:p>
            <a:pPr marL="9525" defTabSz="685800">
              <a:spcBef>
                <a:spcPts val="2400"/>
              </a:spcBef>
            </a:pP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amortized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8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8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Comic Sans MS"/>
                <a:cs typeface="Comic Sans MS"/>
              </a:rPr>
              <a:t>O(1)</a:t>
            </a:r>
            <a:endParaRPr sz="2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pic>
        <p:nvPicPr>
          <p:cNvPr id="5" name="Graphic 4" descr="Back">
            <a:hlinkClick r:id="rId2" action="ppaction://hlinksldjump"/>
            <a:extLst>
              <a:ext uri="{FF2B5EF4-FFF2-40B4-BE49-F238E27FC236}">
                <a16:creationId xmlns:a16="http://schemas.microsoft.com/office/drawing/2014/main" id="{5CCC30BF-83D9-047F-8D02-D5D641AF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319" y="54186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2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04800"/>
            <a:ext cx="469773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53" dirty="0"/>
              <a:t>Potential</a:t>
            </a:r>
            <a:r>
              <a:rPr spc="285" dirty="0"/>
              <a:t> </a:t>
            </a:r>
            <a:r>
              <a:rPr spc="56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790700"/>
            <a:ext cx="9295924" cy="23378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50" defTabSz="685800">
              <a:spcBef>
                <a:spcPts val="75"/>
              </a:spcBef>
              <a:tabLst>
                <a:tab pos="2970847" algn="l"/>
                <a:tab pos="7847648" algn="l"/>
              </a:tabLst>
            </a:pPr>
            <a:r>
              <a:rPr sz="2400" spc="23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24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24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-11" baseline="-7936" dirty="0">
                <a:solidFill>
                  <a:srgbClr val="FFFFFF"/>
                </a:solidFill>
                <a:latin typeface="Tahoma"/>
                <a:cs typeface="Tahoma"/>
              </a:rPr>
              <a:t>i	</a:t>
            </a:r>
            <a:r>
              <a:rPr sz="2400" spc="-578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8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1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Tahoma"/>
                <a:cs typeface="Tahoma"/>
              </a:rPr>
              <a:t>1s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counter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124" baseline="19841" dirty="0">
                <a:solidFill>
                  <a:srgbClr val="FFFFFF"/>
                </a:solidFill>
                <a:latin typeface="Tahoma"/>
                <a:cs typeface="Tahoma"/>
              </a:rPr>
              <a:t>th	</a:t>
            </a:r>
            <a:r>
              <a:rPr sz="2400" spc="-26" dirty="0">
                <a:solidFill>
                  <a:srgbClr val="FFFFFF"/>
                </a:solidFill>
                <a:latin typeface="Tahoma"/>
                <a:cs typeface="Tahoma"/>
              </a:rPr>
              <a:t>increment.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57150" marR="4421505" defTabSz="685800">
              <a:lnSpc>
                <a:spcPct val="177100"/>
              </a:lnSpc>
              <a:tabLst>
                <a:tab pos="1683068" algn="l"/>
                <a:tab pos="2127409" algn="l"/>
                <a:tab pos="2698909" algn="l"/>
              </a:tabLst>
            </a:pP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Suppose</a:t>
            </a:r>
            <a:r>
              <a:rPr sz="2400" spc="17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124" baseline="19841" dirty="0">
                <a:solidFill>
                  <a:srgbClr val="FFFFFF"/>
                </a:solidFill>
                <a:latin typeface="Tahoma"/>
                <a:cs typeface="Tahoma"/>
              </a:rPr>
              <a:t>th	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2400" spc="1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resets</a:t>
            </a:r>
            <a:r>
              <a:rPr sz="2400" spc="1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63" spc="253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163" baseline="-793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bits.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172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113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153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6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578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18611" indent="-261938" defTabSz="685800">
              <a:spcBef>
                <a:spcPts val="2220"/>
              </a:spcBef>
              <a:buFontTx/>
              <a:buChar char="-"/>
              <a:tabLst>
                <a:tab pos="319088" algn="l"/>
                <a:tab pos="1047274" algn="l"/>
                <a:tab pos="2729389" algn="l"/>
                <a:tab pos="3507581" algn="l"/>
                <a:tab pos="4076224" algn="l"/>
              </a:tabLst>
            </a:pPr>
            <a:r>
              <a:rPr sz="2400" spc="-68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686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71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3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578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124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208" baseline="-7936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363" spc="-399" baseline="-7936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031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0669C9-93EB-CAA6-A537-2712D09B4181}"/>
              </a:ext>
            </a:extLst>
          </p:cNvPr>
          <p:cNvSpPr txBox="1"/>
          <p:nvPr/>
        </p:nvSpPr>
        <p:spPr>
          <a:xfrm>
            <a:off x="1854909" y="2656723"/>
            <a:ext cx="1017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b="1" i="0" dirty="0">
                <a:solidFill>
                  <a:srgbClr val="FF0000"/>
                </a:solidFill>
                <a:effectLst/>
                <a:latin typeface="urw-din"/>
              </a:rPr>
              <a:t>Asymptotic Analysis Is available then why other Analysis methods?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73F3C6-2CEF-35F2-1B7C-C9901374BAB3}"/>
              </a:ext>
            </a:extLst>
          </p:cNvPr>
          <p:cNvGrpSpPr/>
          <p:nvPr/>
        </p:nvGrpSpPr>
        <p:grpSpPr>
          <a:xfrm>
            <a:off x="4469224" y="955669"/>
            <a:ext cx="3820130" cy="1582086"/>
            <a:chOff x="7820624" y="5430910"/>
            <a:chExt cx="3820130" cy="1582086"/>
          </a:xfrm>
          <a:solidFill>
            <a:schemeClr val="bg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D1DD48-0373-6075-09A2-22B13CE57B40}"/>
                </a:ext>
              </a:extLst>
            </p:cNvPr>
            <p:cNvSpPr txBox="1"/>
            <p:nvPr/>
          </p:nvSpPr>
          <p:spPr>
            <a:xfrm>
              <a:off x="7970807" y="5972865"/>
              <a:ext cx="366994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Amortized</a:t>
              </a:r>
              <a:r>
                <a:rPr lang="en-IN" sz="2400" b="1" dirty="0">
                  <a:solidFill>
                    <a:srgbClr val="0563C1"/>
                  </a:solidFill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IN" sz="2400" b="1" dirty="0"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Analysis </a:t>
              </a:r>
              <a:endParaRPr lang="en-IN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BEDCC2-DD9E-A56D-C2E4-19E4FB2BA07B}"/>
                </a:ext>
              </a:extLst>
            </p:cNvPr>
            <p:cNvSpPr txBox="1"/>
            <p:nvPr/>
          </p:nvSpPr>
          <p:spPr>
            <a:xfrm>
              <a:off x="7848883" y="6551331"/>
              <a:ext cx="3128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Probabilistic Analysis</a:t>
              </a:r>
              <a:endParaRPr lang="en-IN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EE103-F398-EC56-2E77-30DC0ACE37C3}"/>
                </a:ext>
              </a:extLst>
            </p:cNvPr>
            <p:cNvSpPr txBox="1"/>
            <p:nvPr/>
          </p:nvSpPr>
          <p:spPr>
            <a:xfrm>
              <a:off x="7820624" y="5430910"/>
              <a:ext cx="29405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Competitive analysis</a:t>
              </a:r>
              <a:endParaRPr lang="en-IN" sz="24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953241-CAE9-EF09-D206-F32FBBD4F881}"/>
              </a:ext>
            </a:extLst>
          </p:cNvPr>
          <p:cNvSpPr txBox="1"/>
          <p:nvPr/>
        </p:nvSpPr>
        <p:spPr>
          <a:xfrm>
            <a:off x="2889807" y="285494"/>
            <a:ext cx="947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cs typeface="Cascadia Code SemiBold" panose="020B0609020000020004" pitchFamily="49" charset="0"/>
              </a:rPr>
              <a:t>There are  ways to Analyse the Algorithms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63853-4515-8BCE-5AB9-B63E3AAE0781}"/>
              </a:ext>
            </a:extLst>
          </p:cNvPr>
          <p:cNvSpPr txBox="1"/>
          <p:nvPr/>
        </p:nvSpPr>
        <p:spPr>
          <a:xfrm>
            <a:off x="1592437" y="3196511"/>
            <a:ext cx="92894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Asymptotic Analysis is the big idea that handles the above issues in analysing algorithms.	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 In Asymptotic Analysis, we evaluate the performance of an algorithm in terms of input size (we don’t measure the actual running time).	</a:t>
            </a:r>
          </a:p>
          <a:p>
            <a:pPr lvl="1"/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 We calculate, how the time (or space) taken by an algorithm increases with the input size.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1F516-39D7-5D53-CA42-9A0B8A03A83B}"/>
              </a:ext>
            </a:extLst>
          </p:cNvPr>
          <p:cNvSpPr txBox="1"/>
          <p:nvPr/>
        </p:nvSpPr>
        <p:spPr>
          <a:xfrm>
            <a:off x="2997844" y="5028960"/>
            <a:ext cx="805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54F7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it   to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Asymptotic Analysis Representation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7EA578-96D9-9AF4-6A0C-754521D0F213}"/>
              </a:ext>
            </a:extLst>
          </p:cNvPr>
          <p:cNvGrpSpPr/>
          <p:nvPr/>
        </p:nvGrpSpPr>
        <p:grpSpPr>
          <a:xfrm>
            <a:off x="0" y="-1"/>
            <a:ext cx="12181005" cy="6858001"/>
            <a:chOff x="0" y="-1"/>
            <a:chExt cx="12181005" cy="6858001"/>
          </a:xfrm>
          <a:solidFill>
            <a:srgbClr val="FF0000"/>
          </a:solidFill>
        </p:grpSpPr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B254178E-EE1D-73BA-8FAD-B9AC2ECAB4DE}"/>
                </a:ext>
              </a:extLst>
            </p:cNvPr>
            <p:cNvSpPr/>
            <p:nvPr/>
          </p:nvSpPr>
          <p:spPr>
            <a:xfrm>
              <a:off x="0" y="-1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A2DA7B7B-238F-0A6D-91EB-A8D15399BB80}"/>
                </a:ext>
              </a:extLst>
            </p:cNvPr>
            <p:cNvSpPr/>
            <p:nvPr/>
          </p:nvSpPr>
          <p:spPr>
            <a:xfrm rot="5400000" flipH="1">
              <a:off x="11101287" y="5778281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2A883FCA-B953-313D-2048-F7B853ED859B}"/>
                </a:ext>
              </a:extLst>
            </p:cNvPr>
            <p:cNvSpPr/>
            <p:nvPr/>
          </p:nvSpPr>
          <p:spPr>
            <a:xfrm rot="5400000">
              <a:off x="11101287" y="124048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6F9A387B-48F7-2E34-930D-81652A2BF256}"/>
                </a:ext>
              </a:extLst>
            </p:cNvPr>
            <p:cNvSpPr/>
            <p:nvPr/>
          </p:nvSpPr>
          <p:spPr>
            <a:xfrm rot="16200000">
              <a:off x="-124049" y="5778282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44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04800"/>
            <a:ext cx="469773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53" dirty="0"/>
              <a:t>Potential</a:t>
            </a:r>
            <a:r>
              <a:rPr spc="285" dirty="0"/>
              <a:t> </a:t>
            </a:r>
            <a:r>
              <a:rPr spc="56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4475" y="1924050"/>
            <a:ext cx="4010978" cy="10304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defTabSz="685800">
              <a:spcBef>
                <a:spcPts val="75"/>
              </a:spcBef>
            </a:pP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Difference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1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8" dirty="0">
                <a:solidFill>
                  <a:srgbClr val="FFFFFF"/>
                </a:solidFill>
                <a:latin typeface="Tahoma"/>
                <a:cs typeface="Tahoma"/>
              </a:rPr>
              <a:t>Potentials: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  <a:p>
            <a:pPr marL="28575" defTabSz="685800">
              <a:spcBef>
                <a:spcPts val="2220"/>
              </a:spcBef>
              <a:tabLst>
                <a:tab pos="369569" algn="l"/>
                <a:tab pos="1144429" algn="l"/>
                <a:tab pos="2148364" algn="l"/>
                <a:tab pos="2716530" algn="l"/>
              </a:tabLst>
            </a:pP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	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124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208" baseline="-7936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363" spc="-399" baseline="-7936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656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r>
              <a:rPr sz="2400" spc="-652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(B</a:t>
            </a:r>
            <a:r>
              <a:rPr sz="2363" spc="124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208" baseline="-7936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363" spc="-399" baseline="-7936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4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-24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124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208" baseline="-7936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363" spc="-399" baseline="-7936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363" baseline="-7936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944" y="2571750"/>
            <a:ext cx="116824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defTabSz="685800">
              <a:spcBef>
                <a:spcPts val="75"/>
              </a:spcBef>
              <a:tabLst>
                <a:tab pos="745331" algn="l"/>
              </a:tabLst>
            </a:pPr>
            <a:r>
              <a:rPr sz="2400" spc="-578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81" dirty="0">
                <a:solidFill>
                  <a:srgbClr val="FFFFFF"/>
                </a:solidFill>
                <a:latin typeface="Tahoma"/>
                <a:cs typeface="Tahoma"/>
              </a:rPr>
              <a:t>-t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425" y="3219450"/>
            <a:ext cx="8499634" cy="13835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 defTabSz="685800">
              <a:spcBef>
                <a:spcPts val="75"/>
              </a:spcBef>
              <a:tabLst>
                <a:tab pos="2638901" algn="l"/>
                <a:tab pos="3260884" algn="l"/>
                <a:tab pos="4035743" algn="l"/>
                <a:tab pos="4814888" algn="l"/>
                <a:tab pos="5777388" algn="l"/>
              </a:tabLst>
            </a:pPr>
            <a:r>
              <a:rPr sz="2400" spc="10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236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spc="-113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18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30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98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2400" spc="10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9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113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153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6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2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363" spc="124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spc="208" baseline="-7936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363" spc="-399" baseline="-7936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656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r>
              <a:rPr sz="2400" spc="-652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93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81" dirty="0">
                <a:solidFill>
                  <a:srgbClr val="FFFFFF"/>
                </a:solidFill>
                <a:latin typeface="Tahoma"/>
                <a:cs typeface="Tahoma"/>
              </a:rPr>
              <a:t>-t</a:t>
            </a:r>
            <a:r>
              <a:rPr sz="2363" spc="56" baseline="-7936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63" baseline="-793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-45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78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  <a:p>
            <a:pPr marL="47625" marR="22860" defTabSz="685800">
              <a:lnSpc>
                <a:spcPct val="104200"/>
              </a:lnSpc>
              <a:spcBef>
                <a:spcPts val="2096"/>
              </a:spcBef>
            </a:pPr>
            <a:r>
              <a:rPr sz="2400" spc="-34" dirty="0">
                <a:solidFill>
                  <a:srgbClr val="FFFFFF"/>
                </a:solidFill>
                <a:latin typeface="Tahoma"/>
                <a:cs typeface="Tahoma"/>
              </a:rPr>
              <a:t>Advantage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8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2400" spc="1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Tahoma"/>
                <a:cs typeface="Tahoma"/>
              </a:rPr>
              <a:t>method:</a:t>
            </a:r>
            <a:r>
              <a:rPr sz="2400" spc="-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2400" spc="1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16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analyze </a:t>
            </a:r>
            <a:r>
              <a:rPr sz="2400" spc="-73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Tahoma"/>
                <a:cs typeface="Tahoma"/>
              </a:rPr>
              <a:t>counters</a:t>
            </a:r>
            <a:r>
              <a:rPr sz="2400" spc="1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1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6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3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6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94" dirty="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Tahoma"/>
                <a:cs typeface="Tahoma"/>
              </a:rPr>
              <a:t>CLRS.</a:t>
            </a:r>
            <a:endParaRPr sz="240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8" name="Graphic 7" descr="Back">
            <a:hlinkClick r:id="rId2" action="ppaction://hlinksldjump"/>
            <a:extLst>
              <a:ext uri="{FF2B5EF4-FFF2-40B4-BE49-F238E27FC236}">
                <a16:creationId xmlns:a16="http://schemas.microsoft.com/office/drawing/2014/main" id="{A92FB844-699B-E7DB-811D-9E8DB81B3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075" y="5599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0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9BFE52D-E8D3-E378-F460-F39CB855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12191"/>
            <a:ext cx="12192000" cy="6870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67DFF-7386-AF54-E5A0-212FCC6A5A4F}"/>
              </a:ext>
            </a:extLst>
          </p:cNvPr>
          <p:cNvSpPr txBox="1"/>
          <p:nvPr/>
        </p:nvSpPr>
        <p:spPr>
          <a:xfrm>
            <a:off x="467360" y="379522"/>
            <a:ext cx="11440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Amortized analysis is a method for analysing a given algorithm's complexity, or how much of a resource, especially time or memory, it takes to execute. </a:t>
            </a:r>
          </a:p>
          <a:p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 amortized analysis averages the running times of operations in a sequence over that sequence.</a:t>
            </a:r>
          </a:p>
          <a:p>
            <a:endParaRPr lang="en-IN" sz="2000" dirty="0"/>
          </a:p>
          <a:p>
            <a:r>
              <a:rPr lang="en-IN" sz="2000" dirty="0"/>
              <a:t> conclusion: "Amortized analysis is a useful tool that complements other techniques such as worst-case and average-case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16799-ACF5-79DA-784B-84FB49B8773E}"/>
              </a:ext>
            </a:extLst>
          </p:cNvPr>
          <p:cNvSpPr txBox="1"/>
          <p:nvPr/>
        </p:nvSpPr>
        <p:spPr>
          <a:xfrm>
            <a:off x="94527" y="2701123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2400" b="1"/>
              <a:t>Aggregate method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2258F-F407-91E0-5F62-22DC5FD7C0BA}"/>
              </a:ext>
            </a:extLst>
          </p:cNvPr>
          <p:cNvSpPr txBox="1"/>
          <p:nvPr/>
        </p:nvSpPr>
        <p:spPr>
          <a:xfrm>
            <a:off x="158752" y="3269060"/>
            <a:ext cx="78473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method that involves computing the total cost T(n) for a sequence of n operations, then dividing T(n) by the number n of operations to obtain the amortized cost or the average cost in the worst case.</a:t>
            </a:r>
          </a:p>
          <a:p>
            <a:endParaRPr lang="en-IN" dirty="0"/>
          </a:p>
          <a:p>
            <a:r>
              <a:rPr lang="en-IN" dirty="0"/>
              <a:t> For all operations the same amortized cost T(n)/n is assigned, even if they are of different types. </a:t>
            </a:r>
          </a:p>
          <a:p>
            <a:endParaRPr lang="en-IN" dirty="0"/>
          </a:p>
          <a:p>
            <a:r>
              <a:rPr lang="en-IN" dirty="0"/>
              <a:t>The other two methods may allow for assigning different amortized costs to different types of operations in the same sequence.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478748-ECA4-F869-1730-1CCC38C7A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235" y="3836193"/>
            <a:ext cx="4035013" cy="773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040C3F-78F0-0B52-0310-FA58E627FFE7}"/>
              </a:ext>
            </a:extLst>
          </p:cNvPr>
          <p:cNvSpPr txBox="1"/>
          <p:nvPr/>
        </p:nvSpPr>
        <p:spPr>
          <a:xfrm>
            <a:off x="1165442" y="6082882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: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A4B93A-0976-2DF2-B101-C8CD81C65AFD}"/>
              </a:ext>
            </a:extLst>
          </p:cNvPr>
          <p:cNvGrpSpPr/>
          <p:nvPr/>
        </p:nvGrpSpPr>
        <p:grpSpPr>
          <a:xfrm>
            <a:off x="0" y="-1"/>
            <a:ext cx="12181005" cy="6858001"/>
            <a:chOff x="0" y="-1"/>
            <a:chExt cx="12181005" cy="6858001"/>
          </a:xfrm>
          <a:solidFill>
            <a:srgbClr val="7030A0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4EEC2A1E-D8D9-F91D-3CE1-BB6549882037}"/>
                </a:ext>
              </a:extLst>
            </p:cNvPr>
            <p:cNvSpPr/>
            <p:nvPr/>
          </p:nvSpPr>
          <p:spPr>
            <a:xfrm>
              <a:off x="0" y="-1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255D37C1-F7F2-9B2B-5A57-38B874A9FE43}"/>
                </a:ext>
              </a:extLst>
            </p:cNvPr>
            <p:cNvSpPr/>
            <p:nvPr/>
          </p:nvSpPr>
          <p:spPr>
            <a:xfrm rot="5400000" flipH="1">
              <a:off x="11101287" y="5778281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0B68D1E7-D32B-EFD9-2D32-6024C8A92603}"/>
                </a:ext>
              </a:extLst>
            </p:cNvPr>
            <p:cNvSpPr/>
            <p:nvPr/>
          </p:nvSpPr>
          <p:spPr>
            <a:xfrm rot="5400000">
              <a:off x="11101287" y="124048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251C2D46-2B84-E3B9-833C-FAC0EA8FB3F7}"/>
                </a:ext>
              </a:extLst>
            </p:cNvPr>
            <p:cNvSpPr/>
            <p:nvPr/>
          </p:nvSpPr>
          <p:spPr>
            <a:xfrm rot="16200000">
              <a:off x="-124049" y="5778282"/>
              <a:ext cx="1203767" cy="955669"/>
            </a:xfrm>
            <a:prstGeom prst="halfFrame">
              <a:avLst>
                <a:gd name="adj1" fmla="val 16377"/>
                <a:gd name="adj2" fmla="val 15166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B00B5-736C-8900-648C-534B5E15A3DA}"/>
                  </a:ext>
                </a:extLst>
              </p:cNvPr>
              <p:cNvSpPr txBox="1"/>
              <p:nvPr/>
            </p:nvSpPr>
            <p:spPr>
              <a:xfrm>
                <a:off x="307910" y="391886"/>
                <a:ext cx="10674221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Accounting Method :  </a:t>
                </a:r>
                <a:r>
                  <a:rPr lang="en-US" dirty="0"/>
                  <a:t>“</a:t>
                </a:r>
                <a:r>
                  <a:rPr lang="en-IN" dirty="0">
                    <a:solidFill>
                      <a:srgbClr val="000000"/>
                    </a:solidFill>
                  </a:rPr>
                  <a:t>Consume pay later”</a:t>
                </a:r>
                <a:endParaRPr lang="en-US" sz="2400" b="1" dirty="0"/>
              </a:p>
              <a:p>
                <a:endParaRPr lang="en-US" dirty="0"/>
              </a:p>
              <a:p>
                <a:r>
                  <a:rPr lang="en-IN" i="0" dirty="0">
                    <a:solidFill>
                      <a:srgbClr val="000000"/>
                    </a:solidFill>
                    <a:effectLst/>
                  </a:rPr>
                  <a:t>The idea is that we want to save enough money during our “cheaper” operations to pay for any “expensive” operations we might encounter later on</a:t>
                </a:r>
                <a:r>
                  <a:rPr lang="en-IN" b="1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endParaRPr lang="en-IN" dirty="0">
                  <a:solidFill>
                    <a:srgbClr val="000000"/>
                  </a:solidFill>
                </a:endParaRPr>
              </a:p>
              <a:p>
                <a:r>
                  <a:rPr lang="en-IN" dirty="0">
                    <a:solidFill>
                      <a:srgbClr val="000000"/>
                    </a:solidFill>
                  </a:rPr>
                  <a:t>Method allow an operation to store credit in back account </a:t>
                </a:r>
              </a:p>
              <a:p>
                <a:endParaRPr lang="en-IN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0000"/>
                    </a:solidFill>
                  </a:rPr>
                  <a:t>Back balance should be greater than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0000"/>
                    </a:solidFill>
                  </a:rPr>
                  <a:t>Delete -taking money from the back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0000"/>
                    </a:solidFill>
                  </a:rPr>
                  <a:t>Insert- allows you to deposit the amount  for time long credit in back</a:t>
                </a:r>
              </a:p>
              <a:p>
                <a:endParaRPr lang="en-IN" dirty="0">
                  <a:solidFill>
                    <a:srgbClr val="000000"/>
                  </a:solidFill>
                </a:endParaRPr>
              </a:p>
              <a:p>
                <a:r>
                  <a:rPr lang="en-IN" dirty="0">
                    <a:solidFill>
                      <a:srgbClr val="000000"/>
                    </a:solidFill>
                  </a:rPr>
                  <a:t>Formula :</a:t>
                </a:r>
              </a:p>
              <a:p>
                <a:r>
                  <a:rPr lang="en-IN" dirty="0">
                    <a:solidFill>
                      <a:srgbClr val="000000"/>
                    </a:solidFill>
                  </a:rPr>
                  <a:t>Amortized cost of operation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𝑑𝑒𝑝𝑜𝑠𝑖𝑡𝑠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𝑤𝑖𝑡h𝑑𝑟𝑎𝑤𝑎𝑙𝑠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endParaRPr lang="en-US" b="0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Can be written 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ACO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𝑑𝑒𝑙𝑒𝑡𝑒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b="0" dirty="0">
                    <a:solidFill>
                      <a:srgbClr val="000000"/>
                    </a:solidFill>
                  </a:rPr>
                  <a:t>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𝑖𝑛𝑠𝑒𝑟𝑡𝑖𝑜𝑛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b="0" dirty="0">
                    <a:solidFill>
                      <a:srgbClr val="000000"/>
                    </a:solidFill>
                  </a:rPr>
                  <a:t>Example : </a:t>
                </a:r>
                <a:r>
                  <a:rPr lang="en-US" b="0" dirty="0">
                    <a:solidFill>
                      <a:srgbClr val="000000"/>
                    </a:solidFill>
                    <a:hlinkClick r:id="rId2" action="ppaction://hlinksldjump"/>
                  </a:rPr>
                  <a:t>Click </a:t>
                </a:r>
                <a:r>
                  <a:rPr lang="en-US" dirty="0">
                    <a:solidFill>
                      <a:srgbClr val="000000"/>
                    </a:solidFill>
                    <a:hlinkClick r:id="rId2" action="ppaction://hlinksldjump"/>
                  </a:rPr>
                  <a:t>me!</a:t>
                </a:r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B00B5-736C-8900-648C-534B5E15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0" y="391886"/>
                <a:ext cx="10674221" cy="5447645"/>
              </a:xfrm>
              <a:prstGeom prst="rect">
                <a:avLst/>
              </a:prstGeom>
              <a:blipFill>
                <a:blip r:embed="rId3"/>
                <a:stretch>
                  <a:fillRect l="-914" t="-895" b="-1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0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5EB558-F1A6-C977-07A5-059F587D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2191"/>
            <a:ext cx="12192000" cy="6870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D87EF-4F75-442A-8237-634B5297606E}"/>
                  </a:ext>
                </a:extLst>
              </p:cNvPr>
              <p:cNvSpPr txBox="1"/>
              <p:nvPr/>
            </p:nvSpPr>
            <p:spPr>
              <a:xfrm>
                <a:off x="396551" y="636142"/>
                <a:ext cx="11398898" cy="5590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potential method is a method used to analyse the amortized time and space complexity of a data structure, a measure of its performance over sequences of operations that smooths out the cost of infrequent but expensive operations.</a:t>
                </a:r>
              </a:p>
              <a:p>
                <a:endParaRPr lang="en-IN" dirty="0"/>
              </a:p>
              <a:p>
                <a:r>
                  <a:rPr lang="en-IN" b="0" i="0" dirty="0">
                    <a:effectLst/>
                    <a:latin typeface="urw-din"/>
                  </a:rPr>
                  <a:t>The potential approach focuses on how the current potential, may be calculated directly from the algorithm’s or data structure’s present state. 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Steps :</a:t>
                </a:r>
              </a:p>
              <a:p>
                <a:r>
                  <a:rPr lang="en-IN" dirty="0"/>
                  <a:t>Define potential function Φ </a:t>
                </a:r>
              </a:p>
              <a:p>
                <a:r>
                  <a:rPr lang="en-IN" dirty="0"/>
                  <a:t>Function should be non zero 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𝑎𝑚𝑜𝑟𝑡𝑖𝑧𝑒𝑑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+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𝑝𝑜𝑡𝑒𝑛𝑡𝑖𝑎𝑙𝑠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𝑠𝑎𝑡𝑒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dirty="0"/>
                          <m:t>Φ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Φ(after operation)- Φ (before operation)</a:t>
                </a:r>
              </a:p>
              <a:p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𝑎𝑚𝑜𝑟𝑡𝑖𝑧𝑒𝑑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𝑑𝑒𝑙𝑡𝑎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IN" dirty="0"/>
                                <m:t>Φ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Example : </a:t>
                </a:r>
                <a:r>
                  <a:rPr lang="en-IN" dirty="0">
                    <a:hlinkClick r:id="rId4" action="ppaction://hlinksldjump"/>
                  </a:rPr>
                  <a:t>click me!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D87EF-4F75-442A-8237-634B5297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1" y="636142"/>
                <a:ext cx="11398898" cy="5590056"/>
              </a:xfrm>
              <a:prstGeom prst="rect">
                <a:avLst/>
              </a:prstGeom>
              <a:blipFill>
                <a:blip r:embed="rId5"/>
                <a:stretch>
                  <a:fillRect l="-428" t="-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04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89DD1-97A4-3FAD-530F-CB00341EF1C0}"/>
              </a:ext>
            </a:extLst>
          </p:cNvPr>
          <p:cNvSpPr txBox="1"/>
          <p:nvPr/>
        </p:nvSpPr>
        <p:spPr>
          <a:xfrm>
            <a:off x="636617" y="363915"/>
            <a:ext cx="11882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Linux Libertine"/>
              </a:rPr>
              <a:t>Probabilistic analysis of algorithms</a:t>
            </a:r>
          </a:p>
          <a:p>
            <a:pPr algn="l"/>
            <a:endParaRPr lang="en-IN" sz="28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l"/>
            <a:r>
              <a:rPr lang="en-I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probabilistic analysis of probabilistic (randomized) algorithms, the distributions or average of all</a:t>
            </a:r>
          </a:p>
          <a:p>
            <a:pPr algn="l"/>
            <a:r>
              <a:rPr lang="en-I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possible choices in randomized steps is also taken into account, in addition to the input distributions.</a:t>
            </a:r>
            <a:endParaRPr lang="en-IN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7220C-8B08-73B9-01B2-92150CBF2CC2}"/>
              </a:ext>
            </a:extLst>
          </p:cNvPr>
          <p:cNvSpPr txBox="1"/>
          <p:nvPr/>
        </p:nvSpPr>
        <p:spPr>
          <a:xfrm>
            <a:off x="636617" y="1969986"/>
            <a:ext cx="1091876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</a:rPr>
              <a:t>Probabilistic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We must know or make assumptions about the distribution of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The expected cost is over this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The analysis will give us </a:t>
            </a:r>
            <a:r>
              <a:rPr lang="en-IN" b="1" i="1" dirty="0">
                <a:solidFill>
                  <a:srgbClr val="000000"/>
                </a:solidFill>
                <a:effectLst/>
              </a:rPr>
              <a:t>average case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running time.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We don't have this information for the Hiring Problem, but suppose we could assume that candidates come in random order. Then the analysis can be done by counting permutations: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Each ordering of candidates (relative to some reference ordering such as a ranking of the candidates) is equally likely to be any of the n! permutations of the candidates.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In how of these permutations many do we hire once? twice? three times? ...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−1 times?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times?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It depends on how many permutations have zero, one two ...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−2 or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−1 candidates that come before a better candidate.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This is complicated! You would not want to count those 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</a:rPr>
              <a:t>Fortunately, this analysis is much easier with </a:t>
            </a:r>
            <a:r>
              <a:rPr lang="en-IN" b="0" i="0" u="sng" dirty="0">
                <a:solidFill>
                  <a:srgbClr val="000000"/>
                </a:solidFill>
                <a:effectLst/>
              </a:rPr>
              <a:t>indicator variables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(next section)</a:t>
            </a:r>
          </a:p>
          <a:p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3A61E-98E5-561B-0BB1-C98AB25D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12191"/>
            <a:ext cx="12192000" cy="68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48BA0-019F-DB01-D592-79BF8A6E314D}"/>
              </a:ext>
            </a:extLst>
          </p:cNvPr>
          <p:cNvSpPr txBox="1"/>
          <p:nvPr/>
        </p:nvSpPr>
        <p:spPr>
          <a:xfrm>
            <a:off x="210590" y="367481"/>
            <a:ext cx="117708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i="0" dirty="0">
                <a:solidFill>
                  <a:srgbClr val="000000"/>
                </a:solidFill>
                <a:effectLst/>
              </a:rPr>
              <a:t>Randomized Algorithms</a:t>
            </a:r>
          </a:p>
          <a:p>
            <a:pPr algn="l"/>
            <a:endParaRPr lang="en-IN" sz="32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We might not know the distribution of inputs or be able to model it.</a:t>
            </a:r>
            <a:br>
              <a:rPr lang="en-IN" i="0" dirty="0">
                <a:solidFill>
                  <a:srgbClr val="000000"/>
                </a:solidFill>
                <a:effectLst/>
              </a:rPr>
            </a:br>
            <a:endParaRPr lang="en-IN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However, uniform random distributions are easier to </a:t>
            </a:r>
            <a:r>
              <a:rPr lang="en-IN" i="0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IN" i="0" dirty="0">
                <a:solidFill>
                  <a:srgbClr val="000000"/>
                </a:solidFill>
                <a:effectLst/>
              </a:rPr>
              <a:t> than unknown distributions.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To obtain such a distribution regardless of input distribution, we can </a:t>
            </a:r>
            <a:r>
              <a:rPr lang="en-IN" i="1" dirty="0">
                <a:solidFill>
                  <a:srgbClr val="000000"/>
                </a:solidFill>
                <a:effectLst/>
              </a:rPr>
              <a:t>randomize</a:t>
            </a:r>
            <a:r>
              <a:rPr lang="en-IN" i="0" dirty="0">
                <a:solidFill>
                  <a:srgbClr val="000000"/>
                </a:solidFill>
                <a:effectLst/>
              </a:rPr>
              <a:t> within the algorithm to </a:t>
            </a:r>
            <a:r>
              <a:rPr lang="en-IN" i="1" dirty="0">
                <a:solidFill>
                  <a:srgbClr val="000000"/>
                </a:solidFill>
                <a:effectLst/>
              </a:rPr>
              <a:t>impose</a:t>
            </a:r>
            <a:r>
              <a:rPr lang="en-IN" i="0" dirty="0">
                <a:solidFill>
                  <a:srgbClr val="000000"/>
                </a:solidFill>
                <a:effectLst/>
              </a:rPr>
              <a:t> a distribution on the inputs. Then it is easier to </a:t>
            </a:r>
            <a:r>
              <a:rPr lang="en-IN" i="0" dirty="0" err="1">
                <a:solidFill>
                  <a:srgbClr val="000000"/>
                </a:solidFill>
                <a:effectLst/>
              </a:rPr>
              <a:t>analzye</a:t>
            </a:r>
            <a:r>
              <a:rPr lang="en-IN" i="0" dirty="0">
                <a:solidFill>
                  <a:srgbClr val="000000"/>
                </a:solidFill>
                <a:effectLst/>
              </a:rPr>
              <a:t> expected </a:t>
            </a:r>
            <a:r>
              <a:rPr lang="en-IN" i="0" dirty="0" err="1">
                <a:solidFill>
                  <a:srgbClr val="000000"/>
                </a:solidFill>
                <a:effectLst/>
              </a:rPr>
              <a:t>behavior</a:t>
            </a:r>
            <a:r>
              <a:rPr lang="en-IN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An algorithm is randomized if its </a:t>
            </a:r>
            <a:r>
              <a:rPr lang="en-IN" i="0" dirty="0" err="1">
                <a:solidFill>
                  <a:srgbClr val="000000"/>
                </a:solidFill>
                <a:effectLst/>
              </a:rPr>
              <a:t>behavior</a:t>
            </a:r>
            <a:r>
              <a:rPr lang="en-IN" i="0" dirty="0">
                <a:solidFill>
                  <a:srgbClr val="000000"/>
                </a:solidFill>
                <a:effectLst/>
              </a:rPr>
              <a:t> is determined in parts by values provided by a random number generator.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This requires a change in the hiring problem scenario: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</a:rPr>
              <a:t>The employment agency sends us a list of </a:t>
            </a:r>
            <a:r>
              <a:rPr lang="en-IN" i="1" dirty="0">
                <a:solidFill>
                  <a:srgbClr val="000000"/>
                </a:solidFill>
                <a:effectLst/>
              </a:rPr>
              <a:t>n</a:t>
            </a:r>
            <a:r>
              <a:rPr lang="en-IN" i="0" dirty="0">
                <a:solidFill>
                  <a:srgbClr val="000000"/>
                </a:solidFill>
                <a:effectLst/>
              </a:rPr>
              <a:t> candidates in advance and lets us choose the interview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</a:rPr>
              <a:t>We choose randomly.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i="0" dirty="0">
                <a:solidFill>
                  <a:srgbClr val="000000"/>
                </a:solidFill>
                <a:effectLst/>
              </a:rPr>
              <a:t>Thus we </a:t>
            </a:r>
            <a:r>
              <a:rPr lang="en-IN" i="1" dirty="0">
                <a:solidFill>
                  <a:srgbClr val="000000"/>
                </a:solidFill>
                <a:effectLst/>
              </a:rPr>
              <a:t>take control</a:t>
            </a:r>
            <a:r>
              <a:rPr lang="en-IN" i="0" dirty="0">
                <a:solidFill>
                  <a:srgbClr val="000000"/>
                </a:solidFill>
                <a:effectLst/>
              </a:rPr>
              <a:t> of the question of whether the input is randomly ordered: we </a:t>
            </a:r>
            <a:r>
              <a:rPr lang="en-IN" i="0" u="sng" dirty="0">
                <a:solidFill>
                  <a:srgbClr val="000000"/>
                </a:solidFill>
                <a:effectLst/>
              </a:rPr>
              <a:t>enforce</a:t>
            </a:r>
            <a:r>
              <a:rPr lang="en-IN" i="0" dirty="0">
                <a:solidFill>
                  <a:srgbClr val="000000"/>
                </a:solidFill>
                <a:effectLst/>
              </a:rPr>
              <a:t> random order, so the average case becomes the </a:t>
            </a:r>
            <a:r>
              <a:rPr lang="en-IN" i="0" u="sng" dirty="0">
                <a:solidFill>
                  <a:srgbClr val="000000"/>
                </a:solidFill>
                <a:effectLst/>
              </a:rPr>
              <a:t>expected value</a:t>
            </a:r>
            <a:r>
              <a:rPr lang="en-IN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C591D-D8A4-0E19-0723-EEA9C7E9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12191"/>
            <a:ext cx="12192000" cy="68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E558D-1180-CAA4-D4D5-0C776B884F92}"/>
              </a:ext>
            </a:extLst>
          </p:cNvPr>
          <p:cNvSpPr txBox="1"/>
          <p:nvPr/>
        </p:nvSpPr>
        <p:spPr>
          <a:xfrm>
            <a:off x="373226" y="276629"/>
            <a:ext cx="100677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 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expected number of heads when flipping a fair coin once?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Sample space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{H, T}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{H}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{T} = 1/2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Define indicator random variable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I{H}, which counts the number of heads in one flip.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Since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{H} = 1/2, Lemma 1 says that E[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 = 1/2.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9F719-6A6A-4656-2145-49A93D66CBEE}"/>
              </a:ext>
            </a:extLst>
          </p:cNvPr>
          <p:cNvSpPr txBox="1"/>
          <p:nvPr/>
        </p:nvSpPr>
        <p:spPr>
          <a:xfrm>
            <a:off x="373226" y="2307954"/>
            <a:ext cx="114953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Probabilistic Analysis with Indicator Random Variables</a:t>
            </a:r>
          </a:p>
          <a:p>
            <a:endParaRPr lang="en-IN" dirty="0"/>
          </a:p>
          <a:p>
            <a:r>
              <a:rPr lang="en-IN" dirty="0"/>
              <a:t>Here we introduce a technique for computing the expected value of a random variable, even when there is dependence between variables.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A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random variable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(e.g., </a:t>
            </a:r>
            <a:r>
              <a:rPr lang="en-IN" b="0" i="1" dirty="0">
                <a:solidFill>
                  <a:srgbClr val="000000"/>
                </a:solidFill>
                <a:effectLst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 is a variable that takes on any of a range of values according to a probability distribution.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expected value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of a random variable (e.g., E[</a:t>
            </a:r>
            <a:r>
              <a:rPr lang="en-IN" b="0" i="1" dirty="0">
                <a:solidFill>
                  <a:srgbClr val="000000"/>
                </a:solidFill>
                <a:effectLst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</a:rPr>
              <a:t>]) is the average value we would observe if we sampled the random variable repeatedly.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/>
              <a:t>Indicator Random Variables</a:t>
            </a:r>
          </a:p>
          <a:p>
            <a:r>
              <a:rPr lang="en-IN" dirty="0"/>
              <a:t>Given sample space S and event A in S, define the indicator random variable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will see that indicator random variables simplify analysis by letting us work with the probability of the values of a random variable separately.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AF1AD-FE47-6FE5-6A3A-C668FB54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27" y="4293113"/>
            <a:ext cx="2133785" cy="769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4FD764-DF59-0F11-4A75-DE12D8F1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12191"/>
            <a:ext cx="12192000" cy="68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5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88BDEA-64DA-2C1A-B42F-9E3A6BB3B356}"/>
              </a:ext>
            </a:extLst>
          </p:cNvPr>
          <p:cNvSpPr txBox="1"/>
          <p:nvPr/>
        </p:nvSpPr>
        <p:spPr>
          <a:xfrm>
            <a:off x="375138" y="686361"/>
            <a:ext cx="11441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For an event A, let XA = I{A}. Then the expected value E[XA] = </a:t>
            </a:r>
            <a:r>
              <a:rPr lang="en-IN" sz="2000" dirty="0" err="1"/>
              <a:t>Pr</a:t>
            </a:r>
            <a:r>
              <a:rPr lang="en-IN" sz="2000" dirty="0"/>
              <a:t>{A} (the probability of event A).</a:t>
            </a:r>
          </a:p>
          <a:p>
            <a:r>
              <a:rPr lang="en-IN" sz="2000" dirty="0"/>
              <a:t>Proof: Let ¬A be the complement of A. Then</a:t>
            </a:r>
          </a:p>
          <a:p>
            <a:r>
              <a:rPr lang="en-IN" sz="2000" dirty="0"/>
              <a:t>E[XA] = E[I{A}]   (by definition) = 1*</a:t>
            </a:r>
            <a:r>
              <a:rPr lang="en-IN" sz="2000" dirty="0" err="1"/>
              <a:t>Pr</a:t>
            </a:r>
            <a:r>
              <a:rPr lang="en-IN" sz="2000" dirty="0"/>
              <a:t>{A} + 0*</a:t>
            </a:r>
            <a:r>
              <a:rPr lang="en-IN" sz="2000" dirty="0" err="1"/>
              <a:t>Pr</a:t>
            </a:r>
            <a:r>
              <a:rPr lang="en-IN" sz="2000" dirty="0"/>
              <a:t>{¬A}   (definition of expected value)  = </a:t>
            </a:r>
            <a:r>
              <a:rPr lang="en-IN" sz="2000" dirty="0" err="1"/>
              <a:t>Pr</a:t>
            </a:r>
            <a:r>
              <a:rPr lang="en-IN" sz="2000" dirty="0"/>
              <a:t>{A}.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D1FC5-1FF9-A3BC-DE06-C3B579EBC99F}"/>
              </a:ext>
            </a:extLst>
          </p:cNvPr>
          <p:cNvSpPr txBox="1"/>
          <p:nvPr/>
        </p:nvSpPr>
        <p:spPr>
          <a:xfrm>
            <a:off x="375138" y="1645586"/>
            <a:ext cx="10316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an event A, let XA = I{A}. Then the expected value E[XA] = </a:t>
            </a:r>
            <a:r>
              <a:rPr lang="en-IN" dirty="0" err="1"/>
              <a:t>Pr</a:t>
            </a:r>
            <a:r>
              <a:rPr lang="en-IN" dirty="0"/>
              <a:t>{A} (the probability of event A).</a:t>
            </a:r>
          </a:p>
          <a:p>
            <a:r>
              <a:rPr lang="en-IN" dirty="0"/>
              <a:t>Proof: Let ¬A be the complement of A. Then</a:t>
            </a:r>
          </a:p>
          <a:p>
            <a:r>
              <a:rPr lang="en-IN" dirty="0"/>
              <a:t>E[XA] = E[I{A}]   (by definition)</a:t>
            </a:r>
          </a:p>
          <a:p>
            <a:r>
              <a:rPr lang="en-IN" dirty="0"/>
              <a:t>    = 1*</a:t>
            </a:r>
            <a:r>
              <a:rPr lang="en-IN" dirty="0" err="1"/>
              <a:t>Pr</a:t>
            </a:r>
            <a:r>
              <a:rPr lang="en-IN" dirty="0"/>
              <a:t>{A} + 0*</a:t>
            </a:r>
            <a:r>
              <a:rPr lang="en-IN" dirty="0" err="1"/>
              <a:t>Pr</a:t>
            </a:r>
            <a:r>
              <a:rPr lang="en-IN" dirty="0"/>
              <a:t>{¬A}   (definition of expected value)</a:t>
            </a:r>
          </a:p>
          <a:p>
            <a:r>
              <a:rPr lang="en-IN" dirty="0"/>
              <a:t>    = </a:t>
            </a:r>
            <a:r>
              <a:rPr lang="en-IN" dirty="0" err="1"/>
              <a:t>Pr</a:t>
            </a:r>
            <a:r>
              <a:rPr lang="en-IN" dirty="0"/>
              <a:t>{A}.</a:t>
            </a:r>
          </a:p>
          <a:p>
            <a:endParaRPr lang="en-IN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Hiring Problem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E44CE-A8F7-1928-B0D7-561BD359EEF1}"/>
              </a:ext>
            </a:extLst>
          </p:cNvPr>
          <p:cNvSpPr txBox="1"/>
          <p:nvPr/>
        </p:nvSpPr>
        <p:spPr>
          <a:xfrm>
            <a:off x="468922" y="3788509"/>
            <a:ext cx="11254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Candidate </a:t>
            </a:r>
            <a:r>
              <a:rPr lang="en-IN" dirty="0" err="1"/>
              <a:t>i</a:t>
            </a:r>
            <a:r>
              <a:rPr lang="en-IN" dirty="0"/>
              <a:t> is hired </a:t>
            </a:r>
            <a:r>
              <a:rPr lang="en-IN" dirty="0" err="1"/>
              <a:t>iff</a:t>
            </a:r>
            <a:r>
              <a:rPr lang="en-IN" dirty="0"/>
              <a:t> candidate </a:t>
            </a:r>
            <a:r>
              <a:rPr lang="en-IN" dirty="0" err="1"/>
              <a:t>i</a:t>
            </a:r>
            <a:r>
              <a:rPr lang="en-IN" dirty="0"/>
              <a:t> is better than candidates 1, 2, ..., i−1</a:t>
            </a:r>
          </a:p>
          <a:p>
            <a:r>
              <a:rPr lang="en-IN" dirty="0"/>
              <a:t>Assumption of random order of arrival means any of the first </a:t>
            </a:r>
            <a:r>
              <a:rPr lang="en-IN" dirty="0" err="1"/>
              <a:t>i</a:t>
            </a:r>
            <a:r>
              <a:rPr lang="en-IN" dirty="0"/>
              <a:t> candidates are equally likely to be the best one so far.</a:t>
            </a:r>
          </a:p>
          <a:p>
            <a:r>
              <a:rPr lang="en-IN" dirty="0"/>
              <a:t>Thus, </a:t>
            </a:r>
            <a:r>
              <a:rPr lang="en-IN" dirty="0" err="1"/>
              <a:t>Pr</a:t>
            </a:r>
            <a:r>
              <a:rPr lang="en-IN" dirty="0"/>
              <a:t>{candidate </a:t>
            </a:r>
            <a:r>
              <a:rPr lang="en-IN" dirty="0" err="1"/>
              <a:t>i</a:t>
            </a:r>
            <a:r>
              <a:rPr lang="en-IN" dirty="0"/>
              <a:t> is the best so far} = 1/</a:t>
            </a:r>
            <a:r>
              <a:rPr lang="en-IN" dirty="0" err="1"/>
              <a:t>i</a:t>
            </a:r>
            <a:r>
              <a:rPr lang="en-IN" dirty="0"/>
              <a:t>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sum is a harmonic series. From formula A7 in appendix A, the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harmonic number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is:</a:t>
            </a:r>
            <a:endParaRPr lang="en-IN" dirty="0"/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3A88AE3-F428-1514-3E0C-E85762D8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2" y="5147380"/>
            <a:ext cx="220394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69DCDF7-4697-CED9-20AA-C10EF6C1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40" y="4913135"/>
            <a:ext cx="3663829" cy="15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009EC3-A1B3-D7BD-AFDE-FCF2745DC397}"/>
              </a:ext>
            </a:extLst>
          </p:cNvPr>
          <p:cNvSpPr txBox="1"/>
          <p:nvPr/>
        </p:nvSpPr>
        <p:spPr>
          <a:xfrm>
            <a:off x="7385538" y="5571474"/>
            <a:ext cx="4431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Thus, the expected hiring cost is Θ(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IN" b="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ln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much better than worst case Θ(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IN" b="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)! (ln is the natural log. Formula 3.15 of the text can be used to show that ln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Θ(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lg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AF4828-FA30-014C-9845-3A8B2E3C1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12191"/>
            <a:ext cx="12192000" cy="68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D122A4-0C5E-4E36-8E65-13FCA93C9B46}">
  <we:reference id="wa104178141" version="4.3.3.0" store="en-U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1882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Cambria Math</vt:lpstr>
      <vt:lpstr>Comic Sans MS</vt:lpstr>
      <vt:lpstr>Linux Libertine</vt:lpstr>
      <vt:lpstr>Lucida Sans Unicode</vt:lpstr>
      <vt:lpstr>Tahoma</vt:lpstr>
      <vt:lpstr>Times New Roman</vt:lpstr>
      <vt:lpstr>urw-din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Method</vt:lpstr>
      <vt:lpstr>Aggregate Method</vt:lpstr>
      <vt:lpstr>Binary Counter</vt:lpstr>
      <vt:lpstr>Accounting Method for k-Bit</vt:lpstr>
      <vt:lpstr>Accounting Method for k-Bit Counter</vt:lpstr>
      <vt:lpstr>Accounting Method</vt:lpstr>
      <vt:lpstr>Potential Method</vt:lpstr>
      <vt:lpstr>Potential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sai</dc:creator>
  <cp:lastModifiedBy>pandu sai</cp:lastModifiedBy>
  <cp:revision>3</cp:revision>
  <dcterms:created xsi:type="dcterms:W3CDTF">2022-12-18T06:22:47Z</dcterms:created>
  <dcterms:modified xsi:type="dcterms:W3CDTF">2022-12-19T06:54:06Z</dcterms:modified>
</cp:coreProperties>
</file>