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7" r:id="rId6"/>
    <p:sldId id="329" r:id="rId7"/>
    <p:sldId id="330" r:id="rId8"/>
    <p:sldId id="340" r:id="rId9"/>
    <p:sldId id="341" r:id="rId10"/>
    <p:sldId id="337" r:id="rId11"/>
    <p:sldId id="338"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205" autoAdjust="0"/>
  </p:normalViewPr>
  <p:slideViewPr>
    <p:cSldViewPr snapToGrid="0">
      <p:cViewPr varScale="1">
        <p:scale>
          <a:sx n="48" d="100"/>
          <a:sy n="48" d="100"/>
        </p:scale>
        <p:origin x="67" y="869"/>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5/18/2023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4000" b="1" dirty="0"/>
              <a:t>multi threaded handler  for the keyboard interrupt</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OS Project</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541585" y="2414016"/>
            <a:ext cx="5760720" cy="3319272"/>
          </a:xfrm>
        </p:spPr>
        <p:txBody>
          <a:bodyPr/>
          <a:lstStyle/>
          <a:p>
            <a:pPr marL="0" indent="0">
              <a:lnSpc>
                <a:spcPts val="2400"/>
              </a:lnSpc>
              <a:buNone/>
            </a:pPr>
            <a:r>
              <a:rPr lang="en-US" sz="2000" b="1" spc="0" dirty="0"/>
              <a:t>A keyboard interrupt is a signal that is sent to a program when the user presses </a:t>
            </a:r>
            <a:r>
              <a:rPr lang="en-US" sz="2000" b="1" spc="0" dirty="0" err="1"/>
              <a:t>Ctrl+C</a:t>
            </a:r>
            <a:r>
              <a:rPr lang="en-US" sz="2000" b="1" spc="0" dirty="0"/>
              <a:t>. This signal can be used to interrupt a program that is running in the foreground.</a:t>
            </a:r>
          </a:p>
          <a:p>
            <a:pPr marL="0" indent="0">
              <a:lnSpc>
                <a:spcPts val="2400"/>
              </a:lnSpc>
              <a:buNone/>
            </a:pPr>
            <a:endParaRPr lang="en-US" sz="2000" b="1" spc="0" dirty="0"/>
          </a:p>
          <a:p>
            <a:pPr marL="0" indent="0">
              <a:lnSpc>
                <a:spcPts val="2400"/>
              </a:lnSpc>
              <a:buNone/>
            </a:pPr>
            <a:r>
              <a:rPr lang="en-US" sz="2000" b="1" spc="0" dirty="0"/>
              <a:t>In a multi-threaded program, it is important to be able to handle keyboard interrupts in a way that does not affect the other threads. This can be done by using a global variable to signal the threads to exit.</a:t>
            </a: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Key points explanation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7" name="Content Placeholder 6">
            <a:extLst>
              <a:ext uri="{FF2B5EF4-FFF2-40B4-BE49-F238E27FC236}">
                <a16:creationId xmlns:a16="http://schemas.microsoft.com/office/drawing/2014/main" id="{614A0E3E-0592-18DC-A9EC-5332204D729C}"/>
              </a:ext>
            </a:extLst>
          </p:cNvPr>
          <p:cNvSpPr>
            <a:spLocks noGrp="1"/>
          </p:cNvSpPr>
          <p:nvPr>
            <p:ph idx="1"/>
          </p:nvPr>
        </p:nvSpPr>
        <p:spPr>
          <a:xfrm>
            <a:off x="1267324" y="1523999"/>
            <a:ext cx="10504052" cy="5085301"/>
          </a:xfrm>
        </p:spPr>
        <p:txBody>
          <a:bodyPr/>
          <a:lstStyle/>
          <a:p>
            <a:endParaRPr lang="en-US" sz="3200" b="1" dirty="0">
              <a:latin typeface="Bahnschrift SemiBold" panose="020B0502040204020203" pitchFamily="34" charset="0"/>
            </a:endParaRPr>
          </a:p>
          <a:p>
            <a:r>
              <a:rPr lang="en-US" sz="3200" b="1" dirty="0">
                <a:latin typeface="Bahnschrift SemiBold" panose="020B0502040204020203" pitchFamily="34" charset="0"/>
              </a:rPr>
              <a:t>Keyboard interrupt:</a:t>
            </a:r>
          </a:p>
          <a:p>
            <a:pPr lvl="1"/>
            <a:r>
              <a:rPr lang="en-US" sz="2800" dirty="0"/>
              <a:t>The </a:t>
            </a:r>
            <a:r>
              <a:rPr lang="en-US" sz="2800" dirty="0" err="1"/>
              <a:t>KeyboardInterrupt</a:t>
            </a:r>
            <a:r>
              <a:rPr lang="en-US" sz="2800" dirty="0"/>
              <a:t> exception can also be used to exit a loop. For example, the following code will print the numbers from 1 to 10, but it will exit the loop if the user presses </a:t>
            </a:r>
            <a:r>
              <a:rPr lang="en-US" sz="2800" dirty="0" err="1"/>
              <a:t>Ctrl+C</a:t>
            </a:r>
            <a:r>
              <a:rPr lang="en-US" sz="2800" dirty="0"/>
              <a:t>:</a:t>
            </a:r>
            <a:endParaRPr lang="en-IN" sz="2800" dirty="0"/>
          </a:p>
          <a:p>
            <a:r>
              <a:rPr lang="en-IN" sz="3200" b="1" dirty="0">
                <a:latin typeface="Bahnschrift SemiBold" panose="020B0502040204020203" pitchFamily="34" charset="0"/>
              </a:rPr>
              <a:t>Thread:</a:t>
            </a:r>
          </a:p>
          <a:p>
            <a:pPr lvl="1"/>
            <a:r>
              <a:rPr lang="en-US" sz="2800" dirty="0"/>
              <a:t>A thread is a lightweight process that exists within a process. Threads share the same address space and resources as the process they belong to, but they have their own stack and registers. This allows threads to run concurrently, which can improve the performance of a program.</a:t>
            </a:r>
          </a:p>
        </p:txBody>
      </p:sp>
      <p:sp>
        <p:nvSpPr>
          <p:cNvPr id="8" name="Rectangle 1">
            <a:extLst>
              <a:ext uri="{FF2B5EF4-FFF2-40B4-BE49-F238E27FC236}">
                <a16:creationId xmlns:a16="http://schemas.microsoft.com/office/drawing/2014/main" id="{040E986C-5A6E-5CA6-6C53-A520C3B75A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The KeyboardInterrupt exception can also be used to exit a loop. For example, the following code will print the numbers from 1 to 10, but it will exit the loop if the user presses </a:t>
            </a:r>
            <a:r>
              <a:rPr kumimoji="0" lang="en-US" altLang="en-US" sz="1000" b="0" i="0" u="none" strike="noStrike" cap="none" normalizeH="0" baseline="0">
                <a:ln>
                  <a:noFill/>
                </a:ln>
                <a:solidFill>
                  <a:schemeClr val="tx1"/>
                </a:solidFill>
                <a:effectLst/>
                <a:latin typeface="Google Sans Mono"/>
              </a:rPr>
              <a:t>Ctrl</a:t>
            </a:r>
            <a:r>
              <a:rPr kumimoji="0" lang="en-US" altLang="en-US" sz="1200" b="0" i="0" u="none" strike="noStrike" cap="none" normalizeH="0" baseline="0">
                <a:ln>
                  <a:noFill/>
                </a:ln>
                <a:solidFill>
                  <a:srgbClr val="E3E3E3"/>
                </a:solidFill>
                <a:effectLst/>
                <a:latin typeface="Google Sans"/>
              </a:rPr>
              <a:t>+</a:t>
            </a:r>
            <a:r>
              <a:rPr kumimoji="0" lang="en-US" altLang="en-US" sz="1000" b="0" i="0" u="none" strike="noStrike" cap="none" normalizeH="0" baseline="0">
                <a:ln>
                  <a:noFill/>
                </a:ln>
                <a:solidFill>
                  <a:schemeClr val="tx1"/>
                </a:solidFill>
                <a:effectLst/>
                <a:latin typeface="Google Sans Mono"/>
              </a:rPr>
              <a:t>C</a:t>
            </a:r>
            <a:r>
              <a:rPr kumimoji="0" lang="en-US" altLang="en-US" sz="1200" b="0" i="0" u="none" strike="noStrike" cap="none" normalizeH="0" baseline="0">
                <a:ln>
                  <a:noFill/>
                </a:ln>
                <a:solidFill>
                  <a:srgbClr val="E3E3E3"/>
                </a:solidFill>
                <a:effectLst/>
                <a:latin typeface="Google San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38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11" name="TextBox 10">
            <a:extLst>
              <a:ext uri="{FF2B5EF4-FFF2-40B4-BE49-F238E27FC236}">
                <a16:creationId xmlns:a16="http://schemas.microsoft.com/office/drawing/2014/main" id="{79989FBC-64DC-4FCD-7D9B-5DEF18C53F9D}"/>
              </a:ext>
            </a:extLst>
          </p:cNvPr>
          <p:cNvSpPr txBox="1"/>
          <p:nvPr/>
        </p:nvSpPr>
        <p:spPr>
          <a:xfrm>
            <a:off x="906860" y="654047"/>
            <a:ext cx="11044507" cy="5262979"/>
          </a:xfrm>
          <a:prstGeom prst="rect">
            <a:avLst/>
          </a:prstGeom>
          <a:noFill/>
        </p:spPr>
        <p:txBody>
          <a:bodyPr wrap="square">
            <a:spAutoFit/>
          </a:bodyPr>
          <a:lstStyle/>
          <a:p>
            <a:r>
              <a:rPr lang="en-US" sz="2800" b="1" dirty="0">
                <a:latin typeface="Bahnschrift SemiBold" panose="020B0502040204020203" pitchFamily="34" charset="0"/>
              </a:rPr>
              <a:t>Muti Threaded:</a:t>
            </a:r>
          </a:p>
          <a:p>
            <a:pPr lvl="1"/>
            <a:r>
              <a:rPr lang="en-US" sz="2800" dirty="0"/>
              <a:t>Multithreading is a programming technique that allows multiple threads of execution to run concurrently in a single program. This can improve the performance of a program by allowing it to do multiple things at the same time.</a:t>
            </a:r>
          </a:p>
          <a:p>
            <a:pPr lvl="1"/>
            <a:endParaRPr lang="en-US" sz="2800" dirty="0"/>
          </a:p>
          <a:p>
            <a:pPr lvl="1"/>
            <a:endParaRPr lang="en-US" sz="2800" dirty="0"/>
          </a:p>
          <a:p>
            <a:r>
              <a:rPr lang="en-US" sz="2800" b="1" dirty="0">
                <a:latin typeface="Bahnschrift SemiBold" panose="020B0502040204020203" pitchFamily="34" charset="0"/>
              </a:rPr>
              <a:t>Interrupt Handler</a:t>
            </a:r>
            <a:r>
              <a:rPr lang="en-US" sz="2800" dirty="0"/>
              <a:t>:</a:t>
            </a:r>
          </a:p>
          <a:p>
            <a:pPr lvl="1"/>
            <a:r>
              <a:rPr lang="en-US" sz="2800" dirty="0"/>
              <a:t>An interrupt handler is a special piece of code that is executed when an interrupt occurs. Interrupts are signals that are sent to the CPU by hardware devices or software. They are used to notify the CPU of an event that needs to be handled.</a:t>
            </a:r>
          </a:p>
        </p:txBody>
      </p:sp>
    </p:spTree>
    <p:extLst>
      <p:ext uri="{BB962C8B-B14F-4D97-AF65-F5344CB8AC3E}">
        <p14:creationId xmlns:p14="http://schemas.microsoft.com/office/powerpoint/2010/main" val="123935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Explanation :</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7" name="Content Placeholder 6">
            <a:extLst>
              <a:ext uri="{FF2B5EF4-FFF2-40B4-BE49-F238E27FC236}">
                <a16:creationId xmlns:a16="http://schemas.microsoft.com/office/drawing/2014/main" id="{614A0E3E-0592-18DC-A9EC-5332204D729C}"/>
              </a:ext>
            </a:extLst>
          </p:cNvPr>
          <p:cNvSpPr>
            <a:spLocks noGrp="1"/>
          </p:cNvSpPr>
          <p:nvPr>
            <p:ph idx="1"/>
          </p:nvPr>
        </p:nvSpPr>
        <p:spPr>
          <a:xfrm>
            <a:off x="1267324" y="1523999"/>
            <a:ext cx="10504052" cy="5085301"/>
          </a:xfrm>
        </p:spPr>
        <p:txBody>
          <a:bodyPr/>
          <a:lstStyle/>
          <a:p>
            <a:endParaRPr lang="en-US" sz="2800" dirty="0"/>
          </a:p>
          <a:p>
            <a:r>
              <a:rPr lang="en-US" sz="2800" dirty="0"/>
              <a:t>A multi-threaded handler for the keyboard interrupt is a way to handle keyboard interrupts in a program that uses multiple threads. This can be done by using a global variable to signal the threads to exit.</a:t>
            </a:r>
          </a:p>
          <a:p>
            <a:pPr marL="0" indent="0">
              <a:buNone/>
            </a:pPr>
            <a:endParaRPr lang="en-US" sz="2800" dirty="0"/>
          </a:p>
          <a:p>
            <a:r>
              <a:rPr lang="en-US" sz="2800" dirty="0"/>
              <a:t>In this project we implemented a basic python script to handle multithreaded handler for the keyboard interrupt.</a:t>
            </a:r>
          </a:p>
          <a:p>
            <a:pPr marL="0" indent="0">
              <a:buNone/>
            </a:pPr>
            <a:endParaRPr lang="en-US" sz="2800" dirty="0"/>
          </a:p>
          <a:p>
            <a:r>
              <a:rPr lang="en-US" sz="2800" dirty="0"/>
              <a:t>We mainly focused on python to implement this handler because python provides fast and easy modules to implement thread and exception concepts in easier way.</a:t>
            </a:r>
          </a:p>
        </p:txBody>
      </p:sp>
      <p:sp>
        <p:nvSpPr>
          <p:cNvPr id="8" name="Rectangle 1">
            <a:extLst>
              <a:ext uri="{FF2B5EF4-FFF2-40B4-BE49-F238E27FC236}">
                <a16:creationId xmlns:a16="http://schemas.microsoft.com/office/drawing/2014/main" id="{040E986C-5A6E-5CA6-6C53-A520C3B75A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The KeyboardInterrupt exception can also be used to exit a loop. For example, the following code will print the numbers from 1 to 10, but it will exit the loop if the user presses </a:t>
            </a:r>
            <a:r>
              <a:rPr kumimoji="0" lang="en-US" altLang="en-US" sz="1000" b="0" i="0" u="none" strike="noStrike" cap="none" normalizeH="0" baseline="0">
                <a:ln>
                  <a:noFill/>
                </a:ln>
                <a:solidFill>
                  <a:schemeClr val="tx1"/>
                </a:solidFill>
                <a:effectLst/>
                <a:latin typeface="Google Sans Mono"/>
              </a:rPr>
              <a:t>Ctrl</a:t>
            </a:r>
            <a:r>
              <a:rPr kumimoji="0" lang="en-US" altLang="en-US" sz="1200" b="0" i="0" u="none" strike="noStrike" cap="none" normalizeH="0" baseline="0">
                <a:ln>
                  <a:noFill/>
                </a:ln>
                <a:solidFill>
                  <a:srgbClr val="E3E3E3"/>
                </a:solidFill>
                <a:effectLst/>
                <a:latin typeface="Google Sans"/>
              </a:rPr>
              <a:t>+</a:t>
            </a:r>
            <a:r>
              <a:rPr kumimoji="0" lang="en-US" altLang="en-US" sz="1000" b="0" i="0" u="none" strike="noStrike" cap="none" normalizeH="0" baseline="0">
                <a:ln>
                  <a:noFill/>
                </a:ln>
                <a:solidFill>
                  <a:schemeClr val="tx1"/>
                </a:solidFill>
                <a:effectLst/>
                <a:latin typeface="Google Sans Mono"/>
              </a:rPr>
              <a:t>C</a:t>
            </a:r>
            <a:r>
              <a:rPr kumimoji="0" lang="en-US" altLang="en-US" sz="1200" b="0" i="0" u="none" strike="noStrike" cap="none" normalizeH="0" baseline="0">
                <a:ln>
                  <a:noFill/>
                </a:ln>
                <a:solidFill>
                  <a:srgbClr val="E3E3E3"/>
                </a:solidFill>
                <a:effectLst/>
                <a:latin typeface="Google San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72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536030" y="3112168"/>
            <a:ext cx="10058400" cy="914400"/>
          </a:xfrm>
        </p:spPr>
        <p:txBody>
          <a:bodyPr/>
          <a:lstStyle/>
          <a:p>
            <a:r>
              <a:rPr lang="en-US" dirty="0"/>
              <a:t>Code: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8" name="Rectangle 1">
            <a:extLst>
              <a:ext uri="{FF2B5EF4-FFF2-40B4-BE49-F238E27FC236}">
                <a16:creationId xmlns:a16="http://schemas.microsoft.com/office/drawing/2014/main" id="{040E986C-5A6E-5CA6-6C53-A520C3B75A0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3E3E3"/>
                </a:solidFill>
                <a:effectLst/>
                <a:latin typeface="Google Sans"/>
              </a:rPr>
              <a:t>The KeyboardInterrupt exception can also be used to exit a loop. For example, the following code will print the numbers from 1 to 10, but it will exit the loop if the user presses </a:t>
            </a:r>
            <a:r>
              <a:rPr kumimoji="0" lang="en-US" altLang="en-US" sz="1000" b="0" i="0" u="none" strike="noStrike" cap="none" normalizeH="0" baseline="0">
                <a:ln>
                  <a:noFill/>
                </a:ln>
                <a:solidFill>
                  <a:schemeClr val="tx1"/>
                </a:solidFill>
                <a:effectLst/>
                <a:latin typeface="Google Sans Mono"/>
              </a:rPr>
              <a:t>Ctrl</a:t>
            </a:r>
            <a:r>
              <a:rPr kumimoji="0" lang="en-US" altLang="en-US" sz="1200" b="0" i="0" u="none" strike="noStrike" cap="none" normalizeH="0" baseline="0">
                <a:ln>
                  <a:noFill/>
                </a:ln>
                <a:solidFill>
                  <a:srgbClr val="E3E3E3"/>
                </a:solidFill>
                <a:effectLst/>
                <a:latin typeface="Google Sans"/>
              </a:rPr>
              <a:t>+</a:t>
            </a:r>
            <a:r>
              <a:rPr kumimoji="0" lang="en-US" altLang="en-US" sz="1000" b="0" i="0" u="none" strike="noStrike" cap="none" normalizeH="0" baseline="0">
                <a:ln>
                  <a:noFill/>
                </a:ln>
                <a:solidFill>
                  <a:schemeClr val="tx1"/>
                </a:solidFill>
                <a:effectLst/>
                <a:latin typeface="Google Sans Mono"/>
              </a:rPr>
              <a:t>C</a:t>
            </a:r>
            <a:r>
              <a:rPr kumimoji="0" lang="en-US" altLang="en-US" sz="1200" b="0" i="0" u="none" strike="noStrike" cap="none" normalizeH="0" baseline="0">
                <a:ln>
                  <a:noFill/>
                </a:ln>
                <a:solidFill>
                  <a:srgbClr val="E3E3E3"/>
                </a:solidFill>
                <a:effectLst/>
                <a:latin typeface="Google Sans"/>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BA90D67-8C87-77A4-1759-BEF27C199DF7}"/>
              </a:ext>
            </a:extLst>
          </p:cNvPr>
          <p:cNvSpPr txBox="1"/>
          <p:nvPr/>
        </p:nvSpPr>
        <p:spPr>
          <a:xfrm>
            <a:off x="5675376" y="751344"/>
            <a:ext cx="6096000" cy="5355312"/>
          </a:xfrm>
          <a:prstGeom prst="rect">
            <a:avLst/>
          </a:prstGeom>
          <a:noFill/>
        </p:spPr>
        <p:txBody>
          <a:bodyPr wrap="square">
            <a:spAutoFit/>
          </a:bodyPr>
          <a:lstStyle/>
          <a:p>
            <a:r>
              <a:rPr lang="en-US" b="1" dirty="0">
                <a:latin typeface="Cascadia Code" panose="020B0609020000020004" pitchFamily="49" charset="0"/>
                <a:ea typeface="Cascadia Code" panose="020B0609020000020004" pitchFamily="49" charset="0"/>
                <a:cs typeface="Cascadia Code" panose="020B0609020000020004" pitchFamily="49" charset="0"/>
              </a:rPr>
              <a:t>from time import sleep</a:t>
            </a:r>
          </a:p>
          <a:p>
            <a:r>
              <a:rPr lang="en-US" b="1" dirty="0">
                <a:latin typeface="Cascadia Code" panose="020B0609020000020004" pitchFamily="49" charset="0"/>
                <a:ea typeface="Cascadia Code" panose="020B0609020000020004" pitchFamily="49" charset="0"/>
                <a:cs typeface="Cascadia Code" panose="020B0609020000020004" pitchFamily="49" charset="0"/>
              </a:rPr>
              <a:t>from threading import Thread</a:t>
            </a:r>
          </a:p>
          <a:p>
            <a:r>
              <a:rPr lang="en-US" b="1" dirty="0">
                <a:latin typeface="Cascadia Code" panose="020B0609020000020004" pitchFamily="49" charset="0"/>
                <a:ea typeface="Cascadia Code" panose="020B0609020000020004" pitchFamily="49" charset="0"/>
                <a:cs typeface="Cascadia Code" panose="020B0609020000020004" pitchFamily="49" charset="0"/>
              </a:rPr>
              <a:t>from _thread import </a:t>
            </a:r>
            <a:r>
              <a:rPr lang="en-US" b="1" dirty="0" err="1">
                <a:latin typeface="Cascadia Code" panose="020B0609020000020004" pitchFamily="49" charset="0"/>
                <a:ea typeface="Cascadia Code" panose="020B0609020000020004" pitchFamily="49" charset="0"/>
                <a:cs typeface="Cascadia Code" panose="020B0609020000020004" pitchFamily="49" charset="0"/>
              </a:rPr>
              <a:t>interrupt_main</a:t>
            </a:r>
            <a:endParaRPr lang="en-US" b="1" dirty="0">
              <a:latin typeface="Cascadia Code" panose="020B0609020000020004" pitchFamily="49" charset="0"/>
              <a:ea typeface="Cascadia Code" panose="020B0609020000020004" pitchFamily="49" charset="0"/>
              <a:cs typeface="Cascadia Code" panose="020B0609020000020004" pitchFamily="49" charset="0"/>
            </a:endParaRPr>
          </a:p>
          <a:p>
            <a:endParaRPr lang="en-US" b="1" dirty="0">
              <a:latin typeface="Cascadia Code" panose="020B0609020000020004" pitchFamily="49" charset="0"/>
              <a:ea typeface="Cascadia Code" panose="020B0609020000020004" pitchFamily="49" charset="0"/>
              <a:cs typeface="Cascadia Code" panose="020B0609020000020004" pitchFamily="49" charset="0"/>
            </a:endParaRPr>
          </a:p>
          <a:p>
            <a:r>
              <a:rPr lang="en-US" b="1" dirty="0">
                <a:latin typeface="Cascadia Code" panose="020B0609020000020004" pitchFamily="49" charset="0"/>
                <a:ea typeface="Cascadia Code" panose="020B0609020000020004" pitchFamily="49" charset="0"/>
                <a:cs typeface="Cascadia Code" panose="020B0609020000020004" pitchFamily="49" charset="0"/>
              </a:rPr>
              <a:t>import sys</a:t>
            </a:r>
          </a:p>
          <a:p>
            <a:r>
              <a:rPr lang="en-US" b="1" dirty="0">
                <a:latin typeface="Cascadia Code" panose="020B0609020000020004" pitchFamily="49" charset="0"/>
                <a:ea typeface="Cascadia Code" panose="020B0609020000020004" pitchFamily="49" charset="0"/>
                <a:cs typeface="Cascadia Code" panose="020B0609020000020004" pitchFamily="49" charset="0"/>
              </a:rPr>
              <a:t>def task():</a:t>
            </a:r>
          </a:p>
          <a:p>
            <a:r>
              <a:rPr lang="en-US" b="1" dirty="0">
                <a:latin typeface="Cascadia Code" panose="020B0609020000020004" pitchFamily="49" charset="0"/>
                <a:ea typeface="Cascadia Code" panose="020B0609020000020004" pitchFamily="49" charset="0"/>
                <a:cs typeface="Cascadia Code" panose="020B0609020000020004" pitchFamily="49" charset="0"/>
              </a:rPr>
              <a:t>    sleep(3)</a:t>
            </a:r>
          </a:p>
          <a:p>
            <a:r>
              <a:rPr lang="en-US" b="1" dirty="0">
                <a:latin typeface="Cascadia Code" panose="020B0609020000020004" pitchFamily="49" charset="0"/>
                <a:ea typeface="Cascadia Code" panose="020B0609020000020004" pitchFamily="49" charset="0"/>
                <a:cs typeface="Cascadia Code" panose="020B0609020000020004" pitchFamily="49" charset="0"/>
              </a:rPr>
              <a:t>    print('Interrupting main thread now')</a:t>
            </a:r>
          </a:p>
          <a:p>
            <a:r>
              <a:rPr lang="en-US" b="1" dirty="0">
                <a:latin typeface="Cascadia Code" panose="020B0609020000020004" pitchFamily="49" charset="0"/>
                <a:ea typeface="Cascadia Code" panose="020B0609020000020004" pitchFamily="49" charset="0"/>
                <a:cs typeface="Cascadia Code" panose="020B0609020000020004" pitchFamily="49" charset="0"/>
              </a:rPr>
              <a:t>    </a:t>
            </a:r>
            <a:r>
              <a:rPr lang="en-US" b="1" dirty="0" err="1">
                <a:latin typeface="Cascadia Code" panose="020B0609020000020004" pitchFamily="49" charset="0"/>
                <a:ea typeface="Cascadia Code" panose="020B0609020000020004" pitchFamily="49" charset="0"/>
                <a:cs typeface="Cascadia Code" panose="020B0609020000020004" pitchFamily="49" charset="0"/>
              </a:rPr>
              <a:t>interrupt_main</a:t>
            </a:r>
            <a:r>
              <a:rPr lang="en-US" b="1" dirty="0">
                <a:latin typeface="Cascadia Code" panose="020B0609020000020004" pitchFamily="49" charset="0"/>
                <a:ea typeface="Cascadia Code" panose="020B0609020000020004" pitchFamily="49" charset="0"/>
                <a:cs typeface="Cascadia Code" panose="020B0609020000020004" pitchFamily="49" charset="0"/>
              </a:rPr>
              <a:t>()</a:t>
            </a:r>
          </a:p>
          <a:p>
            <a:r>
              <a:rPr lang="en-US" b="1" dirty="0">
                <a:latin typeface="Cascadia Code" panose="020B0609020000020004" pitchFamily="49" charset="0"/>
                <a:ea typeface="Cascadia Code" panose="020B0609020000020004" pitchFamily="49" charset="0"/>
                <a:cs typeface="Cascadia Code" panose="020B0609020000020004" pitchFamily="49" charset="0"/>
              </a:rPr>
              <a:t>thread = Thread(target=task)</a:t>
            </a:r>
          </a:p>
          <a:p>
            <a:r>
              <a:rPr lang="en-US" b="1" dirty="0" err="1">
                <a:latin typeface="Cascadia Code" panose="020B0609020000020004" pitchFamily="49" charset="0"/>
                <a:ea typeface="Cascadia Code" panose="020B0609020000020004" pitchFamily="49" charset="0"/>
                <a:cs typeface="Cascadia Code" panose="020B0609020000020004" pitchFamily="49" charset="0"/>
              </a:rPr>
              <a:t>thread.start</a:t>
            </a:r>
            <a:r>
              <a:rPr lang="en-US" b="1" dirty="0">
                <a:latin typeface="Cascadia Code" panose="020B0609020000020004" pitchFamily="49" charset="0"/>
                <a:ea typeface="Cascadia Code" panose="020B0609020000020004" pitchFamily="49" charset="0"/>
                <a:cs typeface="Cascadia Code" panose="020B0609020000020004" pitchFamily="49" charset="0"/>
              </a:rPr>
              <a:t>()</a:t>
            </a:r>
          </a:p>
          <a:p>
            <a:endParaRPr lang="en-US" b="1" dirty="0">
              <a:latin typeface="Cascadia Code" panose="020B0609020000020004" pitchFamily="49" charset="0"/>
              <a:ea typeface="Cascadia Code" panose="020B0609020000020004" pitchFamily="49" charset="0"/>
              <a:cs typeface="Cascadia Code" panose="020B0609020000020004" pitchFamily="49" charset="0"/>
            </a:endParaRPr>
          </a:p>
          <a:p>
            <a:r>
              <a:rPr lang="en-US" b="1" dirty="0">
                <a:latin typeface="Cascadia Code" panose="020B0609020000020004" pitchFamily="49" charset="0"/>
                <a:ea typeface="Cascadia Code" panose="020B0609020000020004" pitchFamily="49" charset="0"/>
                <a:cs typeface="Cascadia Code" panose="020B0609020000020004" pitchFamily="49" charset="0"/>
              </a:rPr>
              <a:t>try:</a:t>
            </a:r>
          </a:p>
          <a:p>
            <a:r>
              <a:rPr lang="en-US" b="1" dirty="0">
                <a:latin typeface="Cascadia Code" panose="020B0609020000020004" pitchFamily="49" charset="0"/>
                <a:ea typeface="Cascadia Code" panose="020B0609020000020004" pitchFamily="49" charset="0"/>
                <a:cs typeface="Cascadia Code" panose="020B0609020000020004" pitchFamily="49" charset="0"/>
              </a:rPr>
              <a:t>    while True:</a:t>
            </a:r>
          </a:p>
          <a:p>
            <a:r>
              <a:rPr lang="en-US" b="1" dirty="0">
                <a:latin typeface="Cascadia Code" panose="020B0609020000020004" pitchFamily="49" charset="0"/>
                <a:ea typeface="Cascadia Code" panose="020B0609020000020004" pitchFamily="49" charset="0"/>
                <a:cs typeface="Cascadia Code" panose="020B0609020000020004" pitchFamily="49" charset="0"/>
              </a:rPr>
              <a:t>        print('Main thread waiting...')</a:t>
            </a:r>
          </a:p>
          <a:p>
            <a:r>
              <a:rPr lang="en-US" b="1" dirty="0">
                <a:latin typeface="Cascadia Code" panose="020B0609020000020004" pitchFamily="49" charset="0"/>
                <a:ea typeface="Cascadia Code" panose="020B0609020000020004" pitchFamily="49" charset="0"/>
                <a:cs typeface="Cascadia Code" panose="020B0609020000020004" pitchFamily="49" charset="0"/>
              </a:rPr>
              <a:t>        sleep(0.5)</a:t>
            </a:r>
          </a:p>
          <a:p>
            <a:r>
              <a:rPr lang="en-US" b="1" dirty="0">
                <a:latin typeface="Cascadia Code" panose="020B0609020000020004" pitchFamily="49" charset="0"/>
                <a:ea typeface="Cascadia Code" panose="020B0609020000020004" pitchFamily="49" charset="0"/>
                <a:cs typeface="Cascadia Code" panose="020B0609020000020004" pitchFamily="49" charset="0"/>
              </a:rPr>
              <a:t>except </a:t>
            </a:r>
            <a:r>
              <a:rPr lang="en-US" b="1" dirty="0" err="1">
                <a:latin typeface="Cascadia Code" panose="020B0609020000020004" pitchFamily="49" charset="0"/>
                <a:ea typeface="Cascadia Code" panose="020B0609020000020004" pitchFamily="49" charset="0"/>
                <a:cs typeface="Cascadia Code" panose="020B0609020000020004" pitchFamily="49" charset="0"/>
              </a:rPr>
              <a:t>KeyboardInterrupt</a:t>
            </a:r>
            <a:r>
              <a:rPr lang="en-US" b="1" dirty="0">
                <a:latin typeface="Cascadia Code" panose="020B0609020000020004" pitchFamily="49" charset="0"/>
                <a:ea typeface="Cascadia Code" panose="020B0609020000020004" pitchFamily="49" charset="0"/>
                <a:cs typeface="Cascadia Code" panose="020B0609020000020004" pitchFamily="49" charset="0"/>
              </a:rPr>
              <a:t>:</a:t>
            </a:r>
          </a:p>
          <a:p>
            <a:r>
              <a:rPr lang="en-US" b="1" dirty="0">
                <a:latin typeface="Cascadia Code" panose="020B0609020000020004" pitchFamily="49" charset="0"/>
                <a:ea typeface="Cascadia Code" panose="020B0609020000020004" pitchFamily="49" charset="0"/>
                <a:cs typeface="Cascadia Code" panose="020B0609020000020004" pitchFamily="49" charset="0"/>
              </a:rPr>
              <a:t>    print('Main interrupted! Exiting.')</a:t>
            </a:r>
          </a:p>
          <a:p>
            <a:r>
              <a:rPr lang="en-US" b="1" dirty="0">
                <a:latin typeface="Cascadia Code" panose="020B0609020000020004" pitchFamily="49" charset="0"/>
                <a:ea typeface="Cascadia Code" panose="020B0609020000020004" pitchFamily="49" charset="0"/>
                <a:cs typeface="Cascadia Code" panose="020B0609020000020004" pitchFamily="49" charset="0"/>
              </a:rPr>
              <a:t>    </a:t>
            </a:r>
            <a:r>
              <a:rPr lang="en-US" b="1" dirty="0" err="1">
                <a:latin typeface="Cascadia Code" panose="020B0609020000020004" pitchFamily="49" charset="0"/>
                <a:ea typeface="Cascadia Code" panose="020B0609020000020004" pitchFamily="49" charset="0"/>
                <a:cs typeface="Cascadia Code" panose="020B0609020000020004" pitchFamily="49" charset="0"/>
              </a:rPr>
              <a:t>sys.exit</a:t>
            </a:r>
            <a:r>
              <a:rPr lang="en-US" b="1"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77151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How we </a:t>
            </a:r>
            <a:br>
              <a:rPr lang="en-US" dirty="0"/>
            </a:br>
            <a:r>
              <a:rPr lang="en-US" dirty="0"/>
              <a:t>got there</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7</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245225" y="704850"/>
            <a:ext cx="914400" cy="914400"/>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p:txBody>
          <a:bodyPr/>
          <a:lstStyle/>
          <a:p>
            <a:r>
              <a:rPr lang="en-US" sz="2000" dirty="0">
                <a:effectLst/>
              </a:rPr>
              <a:t>Git hub </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p:txBody>
          <a:bodyPr/>
          <a:lstStyle/>
          <a:p>
            <a:r>
              <a:rPr lang="en-US" sz="1600" b="1" dirty="0"/>
              <a:t>We gone through so many repositories to collect the information regarding interrupt handlers and other thread concepts , we took some references for code like the main reference for choosing this code in python was by GitHub</a:t>
            </a:r>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245225" y="3273425"/>
            <a:ext cx="914400" cy="914400"/>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p:txBody>
          <a:bodyPr/>
          <a:lstStyle/>
          <a:p>
            <a:r>
              <a:rPr lang="en-US" sz="2000" dirty="0"/>
              <a:t>Chrome</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p:txBody>
          <a:bodyPr/>
          <a:lstStyle/>
          <a:p>
            <a:r>
              <a:rPr lang="en-US" sz="1800" b="1" dirty="0"/>
              <a:t>Superfastpython.com helps us to understand the main theme of this project we got to know what is handlers and how to implement it  a specific language and more .</a:t>
            </a:r>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245225" y="5165725"/>
            <a:ext cx="914400" cy="914400"/>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p:txBody>
          <a:bodyPr/>
          <a:lstStyle/>
          <a:p>
            <a:r>
              <a:rPr lang="en-US" sz="2000" dirty="0" err="1"/>
              <a:t>Youtube</a:t>
            </a:r>
            <a:endParaRPr lang="en-US" sz="2000" dirty="0"/>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p:txBody>
          <a:bodyPr/>
          <a:lstStyle/>
          <a:p>
            <a:r>
              <a:rPr lang="en-US" sz="1800" b="1" dirty="0"/>
              <a:t>We referred YouTube to get clear vision of this type of interrupts  and  </a:t>
            </a:r>
            <a:r>
              <a:rPr lang="en-US" sz="1800" b="1" dirty="0" err="1"/>
              <a:t>undertood</a:t>
            </a:r>
            <a:r>
              <a:rPr lang="en-US" sz="1800" b="1" dirty="0"/>
              <a:t> about various concepts of multithreading systems </a:t>
            </a:r>
          </a:p>
        </p:txBody>
      </p:sp>
    </p:spTree>
    <p:extLst>
      <p:ext uri="{BB962C8B-B14F-4D97-AF65-F5344CB8AC3E}">
        <p14:creationId xmlns:p14="http://schemas.microsoft.com/office/powerpoint/2010/main" val="39437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p:txBody>
          <a:bodyPr/>
          <a:lstStyle/>
          <a:p>
            <a:r>
              <a:rPr lang="en-US" sz="2000" spc="0" dirty="0">
                <a:ea typeface="+mn-lt"/>
                <a:cs typeface="+mn-lt"/>
              </a:rPr>
              <a:t>The Proposed python script is a clone of realistic keyboard interrupt handler this python script gives the clear understanding of how interrupt will be handled in real time systems </a:t>
            </a:r>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2871216" y="5330952"/>
            <a:ext cx="6519672" cy="1527048"/>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Tree>
    <p:extLst>
      <p:ext uri="{BB962C8B-B14F-4D97-AF65-F5344CB8AC3E}">
        <p14:creationId xmlns:p14="http://schemas.microsoft.com/office/powerpoint/2010/main" val="40942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{275D0602-3F1F-4D64-A5CD-55C0A7626C93}tf67061901_win32</Template>
  <TotalTime>66</TotalTime>
  <Words>715</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Bahnschrift SemiBold</vt:lpstr>
      <vt:lpstr>Calibri</vt:lpstr>
      <vt:lpstr>Cascadia Code</vt:lpstr>
      <vt:lpstr>Daytona Condensed Light</vt:lpstr>
      <vt:lpstr>Google Sans</vt:lpstr>
      <vt:lpstr>Google Sans Mono</vt:lpstr>
      <vt:lpstr>Posterama</vt:lpstr>
      <vt:lpstr>Office Theme</vt:lpstr>
      <vt:lpstr>multi threaded handler  for the keyboard interrupt</vt:lpstr>
      <vt:lpstr>Introduction</vt:lpstr>
      <vt:lpstr>Key points explanation </vt:lpstr>
      <vt:lpstr>PowerPoint Presentation</vt:lpstr>
      <vt:lpstr>Explanation :</vt:lpstr>
      <vt:lpstr>Code:</vt:lpstr>
      <vt:lpstr>How we  got there</vt:lpstr>
      <vt:lpstr>Summary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threaded handler  for the keyboard interrupt</dc:title>
  <dc:creator>pandu sai</dc:creator>
  <cp:lastModifiedBy>pandu sai</cp:lastModifiedBy>
  <cp:revision>2</cp:revision>
  <dcterms:created xsi:type="dcterms:W3CDTF">2023-05-18T17:05:27Z</dcterms:created>
  <dcterms:modified xsi:type="dcterms:W3CDTF">2023-05-18T18:24:04Z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