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7" r:id="rId4"/>
    <p:sldId id="280" r:id="rId5"/>
    <p:sldId id="281" r:id="rId6"/>
    <p:sldId id="270" r:id="rId7"/>
    <p:sldId id="259" r:id="rId8"/>
    <p:sldId id="272" r:id="rId9"/>
    <p:sldId id="271" r:id="rId10"/>
    <p:sldId id="273" r:id="rId11"/>
    <p:sldId id="282" r:id="rId12"/>
    <p:sldId id="283" r:id="rId13"/>
    <p:sldId id="284" r:id="rId14"/>
    <p:sldId id="277" r:id="rId15"/>
    <p:sldId id="274" r:id="rId16"/>
    <p:sldId id="278" r:id="rId17"/>
    <p:sldId id="28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FCD66E-4B55-4A62-9A53-12018EFC28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Revenue Distribution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5AB1-A88F-48F8-8946-BDD8E400E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D64B2-2BF8-410D-9004-137CD24A852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7B0F-F033-4515-ADB8-C97AD1F634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F0BC4-68EE-4031-A3DD-B0892073B2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AD80E-89DD-4A74-956F-8E1DB30B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79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Revenue Distribution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7E0BE-5CD9-4534-A506-F8BBF8AE511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ACE9A-4016-4B46-BEA5-3E29DF3ED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440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outliers in revenue data were removed using </a:t>
            </a:r>
            <a:r>
              <a:rPr lang="en-US" dirty="0" err="1"/>
              <a:t>InterQuartile</a:t>
            </a:r>
            <a:r>
              <a:rPr lang="en-US" dirty="0"/>
              <a:t> range method </a:t>
            </a: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56DA8B1-5DF2-4CF7-8F25-A0F0B995074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Revenue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88316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correlation </a:t>
            </a: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58FF277-1E22-43CA-A3AC-421B70F3838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Revenue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9122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Checking the order of feature importance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Revenue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6400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62ED-8AE4-4100-84CD-1DCF687E4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5B1D-B8C6-4504-B5F9-85AEAABFC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6E2B-4BB7-4A26-9CCA-8A12EC9F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01CC-DF54-49E2-8C7F-47DFF4C0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38C4A-5C8C-4BBF-8F42-42689A34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9AAE-06B3-498C-A5E0-606837E0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64288-1A02-4DC7-A710-DB22231EA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D28A-BC65-4FDC-9FDF-30FC717B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109E-7D4A-4E62-A979-19FF9E43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B12-828A-4711-9B74-3EFB21DE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E2E11-5D67-46D8-B4C3-DF0E68128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D6C6F-18BD-473D-A3F0-109FA1ABD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E1F42-2187-431D-883A-76C01A7E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FCC8-ADC2-4F89-909A-D067F07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EB3C-6B62-4F55-9B97-0FD240BE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B507-BD33-4F7E-AD73-C6C1B17C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271D-F8B5-410A-A078-FB215192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D6EC-CF89-48C5-A22C-50C179AF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B305-9E50-4C8B-8B39-C9401876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9105-1231-42D1-9DE6-E5877C1B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FFB5-10B8-4613-BA65-9982AFC4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8E44E-6048-475E-8943-03199DAC3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5052-5A8F-433C-810C-65A2D0EE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722F-C382-4A51-9B08-7A30E432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34B2-713F-45F9-BBD9-3D8DC044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63DD-F9FA-4705-A718-2F7DB8EB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B850-2AF0-4078-8EE4-E0F190E2C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96188-DB58-459A-99AD-3EDE43BD4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9B5A-35CA-4D85-8C29-A95C6DA8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34C61-E904-4E41-A7C0-41AF462E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6D575-F277-46CE-9050-85B59060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D5A4-27FA-4ED4-B978-C4494F98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B84F-886E-4548-A33A-4A65602F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81B4-23CD-430F-AA23-3C97B59A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98774-1D49-4197-A646-91C5B239B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3826-F967-41B6-8F41-F82D867E8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0BF38-C24E-4C32-97BF-709285B9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26E18-9EB1-4176-B17A-1730817F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2F657-0610-4B95-889F-84CCA3ED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7668-6B7B-4BE3-899F-DF7F54C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9C83C-E6DA-485B-9A7B-EAA3B0BF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E3EFA-F0D7-454E-A2A4-23C6AE69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EB5B1-3FB5-4815-817B-585F2A8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0B99E-A610-4A11-878F-5C496448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AF5C4-736A-4E49-BD95-D822FF61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46A0F-55C7-435A-A97C-CB04AA17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1020-F0D6-4618-8F9B-D556457B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15A0-C0CE-4765-968A-F885B43E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9710D-42CA-432E-81B1-A972225FC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547DA-73BE-451F-9984-E229F95A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98D3-8B2A-4B18-A2F1-7A9FBFA5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9ECC-C5FD-4331-9FF6-01263A4D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2A7F-693A-4ED8-AA94-D3F87534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4DBE3-54CF-4692-9D00-9F3A0F7C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702F2-9614-496F-96F4-BA083EAD0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12A5C-4F55-43A1-BCB9-1C266154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DEE85-F45B-483B-BA20-78D8DD04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9EF7E-E9C9-4D5C-9B57-8CA15D09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B221B-2E32-47E3-8427-2304A594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8E94-C0A4-46A7-A01D-9F1258EB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9710-E918-4A59-A0E4-C377410A0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A43D-4F59-4581-B073-FC1F9CDD62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DC3A-1193-4D1A-B82E-8D95957A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BE01-6485-4D99-BA23-94C06E6CA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35EA-D63A-4B0D-A79F-B5ACDA858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</a:t>
            </a:r>
            <a:r>
              <a:rPr lang="en-US" dirty="0" err="1"/>
              <a:t>LifeTime</a:t>
            </a:r>
            <a:r>
              <a:rPr lang="en-US" dirty="0"/>
              <a:t> Value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54630-2F88-4087-98C6-B6CAFF3D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Jyothi </a:t>
            </a:r>
            <a:r>
              <a:rPr lang="en-US" dirty="0" err="1"/>
              <a:t>Gurram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55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410200"/>
            <a:ext cx="10553700" cy="106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Created a new feature Recency – Difference between maximum order date and actual order date</a:t>
            </a:r>
          </a:p>
          <a:p>
            <a:pPr marL="0" indent="0">
              <a:buNone/>
            </a:pPr>
            <a:r>
              <a:rPr lang="en-US" sz="1800" dirty="0"/>
              <a:t>More than 70% of customers were acquired within last year.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E6700-E30B-4B18-BF54-14860F37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1234682"/>
            <a:ext cx="10058400" cy="3973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36C2EE-BFC1-4A8E-A667-B015B3E03BFD}"/>
              </a:ext>
            </a:extLst>
          </p:cNvPr>
          <p:cNvSpPr txBox="1"/>
          <p:nvPr/>
        </p:nvSpPr>
        <p:spPr>
          <a:xfrm>
            <a:off x="800099" y="263236"/>
            <a:ext cx="8510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Recency Distribution - EDA </a:t>
            </a:r>
          </a:p>
        </p:txBody>
      </p:sp>
    </p:spTree>
    <p:extLst>
      <p:ext uri="{BB962C8B-B14F-4D97-AF65-F5344CB8AC3E}">
        <p14:creationId xmlns:p14="http://schemas.microsoft.com/office/powerpoint/2010/main" val="60797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C5F961-1896-40B4-AF41-8FB3D057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1" y="1796269"/>
            <a:ext cx="4462583" cy="33491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A29846-4E39-46AA-BF62-AA189EDF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4" y="1957791"/>
            <a:ext cx="6395795" cy="3187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2D9987-B94F-4FCD-B3BE-40EFAF2FE2A9}"/>
              </a:ext>
            </a:extLst>
          </p:cNvPr>
          <p:cNvSpPr txBox="1"/>
          <p:nvPr/>
        </p:nvSpPr>
        <p:spPr>
          <a:xfrm>
            <a:off x="956603" y="5145437"/>
            <a:ext cx="9959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Elbow Method to identify optimal k value(here 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Divided Recency into 4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Recency 0 - Very Old , Recency1 – Less Recent, Receny2- Recent, Recency3 -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2680B-E37A-41E5-BBDB-58FCE1D61F88}"/>
              </a:ext>
            </a:extLst>
          </p:cNvPr>
          <p:cNvSpPr txBox="1"/>
          <p:nvPr/>
        </p:nvSpPr>
        <p:spPr>
          <a:xfrm>
            <a:off x="815926" y="407963"/>
            <a:ext cx="10100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K-Means Clustering for Recency Feature</a:t>
            </a:r>
          </a:p>
        </p:txBody>
      </p:sp>
    </p:spTree>
    <p:extLst>
      <p:ext uri="{BB962C8B-B14F-4D97-AF65-F5344CB8AC3E}">
        <p14:creationId xmlns:p14="http://schemas.microsoft.com/office/powerpoint/2010/main" val="131911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24287-2E52-4A4A-8D22-750952746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1237302"/>
            <a:ext cx="4870283" cy="33909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92726F-93E6-42EE-870A-2E2D82DBE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397" y="1494479"/>
            <a:ext cx="6293603" cy="2894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4928FF-5E0C-4420-9993-0D1F081472F7}"/>
              </a:ext>
            </a:extLst>
          </p:cNvPr>
          <p:cNvSpPr txBox="1"/>
          <p:nvPr/>
        </p:nvSpPr>
        <p:spPr>
          <a:xfrm>
            <a:off x="752621" y="4743535"/>
            <a:ext cx="10686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72 distinct product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New feature category count (the count of various product categories)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K-means elbow method and clustered into 3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Category0 – High, Category1 – Medium, Category2 - 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91D80-0ACD-4C87-89FE-6FFB48AF3562}"/>
              </a:ext>
            </a:extLst>
          </p:cNvPr>
          <p:cNvSpPr txBox="1"/>
          <p:nvPr/>
        </p:nvSpPr>
        <p:spPr>
          <a:xfrm>
            <a:off x="858129" y="323557"/>
            <a:ext cx="1052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K-Means Clustering for Product Category Count Feature</a:t>
            </a:r>
          </a:p>
        </p:txBody>
      </p:sp>
    </p:spTree>
    <p:extLst>
      <p:ext uri="{BB962C8B-B14F-4D97-AF65-F5344CB8AC3E}">
        <p14:creationId xmlns:p14="http://schemas.microsoft.com/office/powerpoint/2010/main" val="3412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E6993-5B86-4317-A45C-DF1DD18C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0" y="1504240"/>
            <a:ext cx="5979520" cy="4199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53377B-F6BA-4F45-A62B-C2DF1C01FE47}"/>
              </a:ext>
            </a:extLst>
          </p:cNvPr>
          <p:cNvSpPr txBox="1"/>
          <p:nvPr/>
        </p:nvSpPr>
        <p:spPr>
          <a:xfrm>
            <a:off x="7175716" y="1997839"/>
            <a:ext cx="41225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Base decision tree model and predicted the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second model by training the model on model1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 created an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ensemble now has lower error compared to model1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BFE1D-064C-4794-A0B1-11AF60EB73DB}"/>
              </a:ext>
            </a:extLst>
          </p:cNvPr>
          <p:cNvSpPr txBox="1"/>
          <p:nvPr/>
        </p:nvSpPr>
        <p:spPr>
          <a:xfrm>
            <a:off x="557940" y="325464"/>
            <a:ext cx="9329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Base Model</a:t>
            </a:r>
          </a:p>
        </p:txBody>
      </p:sp>
    </p:spTree>
    <p:extLst>
      <p:ext uri="{BB962C8B-B14F-4D97-AF65-F5344CB8AC3E}">
        <p14:creationId xmlns:p14="http://schemas.microsoft.com/office/powerpoint/2010/main" val="380502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6B276-FBD7-45CB-B200-E5DC8BFB57F8}"/>
              </a:ext>
            </a:extLst>
          </p:cNvPr>
          <p:cNvSpPr txBox="1"/>
          <p:nvPr/>
        </p:nvSpPr>
        <p:spPr>
          <a:xfrm>
            <a:off x="1274618" y="166255"/>
            <a:ext cx="602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Correlation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655B8-9A99-4660-8211-D16FD150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90" y="922774"/>
            <a:ext cx="7740822" cy="593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1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F0CEF1-3771-46FE-BEBD-C4D7FDE9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237901"/>
            <a:ext cx="4511676" cy="4382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99334-7159-45AF-8EBB-F1FEE34B9B1F}"/>
              </a:ext>
            </a:extLst>
          </p:cNvPr>
          <p:cNvSpPr txBox="1"/>
          <p:nvPr/>
        </p:nvSpPr>
        <p:spPr>
          <a:xfrm>
            <a:off x="6095999" y="2628900"/>
            <a:ext cx="5383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target variable revenue is not normally distributed to use Linear regression algorithm.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base Decision Tree model and as the number of trees increased, the average prediction error decreased.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BD1FB-5B01-4D92-83F4-725BAF120523}"/>
              </a:ext>
            </a:extLst>
          </p:cNvPr>
          <p:cNvSpPr txBox="1"/>
          <p:nvPr/>
        </p:nvSpPr>
        <p:spPr>
          <a:xfrm>
            <a:off x="332509" y="263236"/>
            <a:ext cx="881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60762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51D32F-E4DD-4CF5-993F-12244BDA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53" y="1177635"/>
            <a:ext cx="6655811" cy="4998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8CBB36-50C8-449A-AFE6-815088B01166}"/>
              </a:ext>
            </a:extLst>
          </p:cNvPr>
          <p:cNvSpPr txBox="1"/>
          <p:nvPr/>
        </p:nvSpPr>
        <p:spPr>
          <a:xfrm>
            <a:off x="7897091" y="2438400"/>
            <a:ext cx="3413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an </a:t>
            </a:r>
            <a:r>
              <a:rPr lang="en-US" dirty="0" err="1"/>
              <a:t>XGBoost</a:t>
            </a:r>
            <a:r>
              <a:rPr lang="en-US" dirty="0"/>
              <a:t> ensemble to create the best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GridSearchCV</a:t>
            </a:r>
            <a:r>
              <a:rPr lang="en-US" dirty="0"/>
              <a:t> to identify the best parameters.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Loss Curve indicates no overfitting.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6E2FB-8159-43C0-9626-DAFA8211D3EA}"/>
              </a:ext>
            </a:extLst>
          </p:cNvPr>
          <p:cNvSpPr txBox="1"/>
          <p:nvPr/>
        </p:nvSpPr>
        <p:spPr>
          <a:xfrm>
            <a:off x="700953" y="263236"/>
            <a:ext cx="6226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XGBoost</a:t>
            </a:r>
            <a:r>
              <a:rPr lang="en-US" sz="4400" dirty="0">
                <a:latin typeface="+mj-lt"/>
              </a:rPr>
              <a:t>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A4F8B-4E9C-4187-8D0A-6E0FB83F4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10" y="5023722"/>
            <a:ext cx="4252913" cy="9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3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3FA14-E6E7-457A-9FAF-C21099A7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14" y="28575"/>
            <a:ext cx="9670942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8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5062-7B3B-46F3-8981-6CF908D8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F19252-EBE5-4EC5-8B50-D3CF3A0FC85D}"/>
              </a:ext>
            </a:extLst>
          </p:cNvPr>
          <p:cNvSpPr/>
          <p:nvPr/>
        </p:nvSpPr>
        <p:spPr>
          <a:xfrm>
            <a:off x="955963" y="1967344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This ensemble model can now be used to predict future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As the number of existing customers were less, I haven't included any related feature to cluster audience segments.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Areas of Improvement: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The geographical locations of customers and sellers can determine why customers in few areas are purchasing more compared to the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Creating new segments with respect to customer behavior, channels can improve model’s performance.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93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52B6-52B2-464C-90B1-C67B8E4B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4DE8-C929-4588-A844-614DAA21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Brazilian Ecommerce dataset had various features tying an order to it’s product, customer, seller, marketing(MQL &amp; lead characteristic data). </a:t>
            </a:r>
          </a:p>
          <a:p>
            <a:r>
              <a:rPr lang="en-US" dirty="0"/>
              <a:t>After careful analysis, the marketing metrics had a lot of missing data and therefore haven't been used in this analysis.</a:t>
            </a:r>
          </a:p>
          <a:p>
            <a:pPr algn="just"/>
            <a:r>
              <a:rPr lang="en-US" dirty="0"/>
              <a:t>All the data sources were combined and the </a:t>
            </a:r>
            <a:r>
              <a:rPr lang="en-US" dirty="0" err="1"/>
              <a:t>redundent</a:t>
            </a:r>
            <a:r>
              <a:rPr lang="en-US" dirty="0"/>
              <a:t> features were removed. </a:t>
            </a:r>
          </a:p>
          <a:p>
            <a:pPr algn="just"/>
            <a:r>
              <a:rPr lang="en-US" dirty="0"/>
              <a:t>Finally a </a:t>
            </a:r>
            <a:r>
              <a:rPr lang="en-US" dirty="0" err="1"/>
              <a:t>dataframe</a:t>
            </a:r>
            <a:r>
              <a:rPr lang="en-US" dirty="0"/>
              <a:t> with 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customer_unique_id</a:t>
            </a:r>
            <a:r>
              <a:rPr lang="en-US" dirty="0"/>
              <a:t>, </a:t>
            </a:r>
            <a:r>
              <a:rPr lang="en-US" dirty="0" err="1"/>
              <a:t>product_category</a:t>
            </a:r>
            <a:r>
              <a:rPr lang="en-US" dirty="0"/>
              <a:t>, revenue, </a:t>
            </a:r>
            <a:r>
              <a:rPr lang="en-US" dirty="0" err="1"/>
              <a:t>order_date</a:t>
            </a:r>
            <a:r>
              <a:rPr lang="en-US" dirty="0"/>
              <a:t> was created. </a:t>
            </a:r>
          </a:p>
        </p:txBody>
      </p:sp>
    </p:spTree>
    <p:extLst>
      <p:ext uri="{BB962C8B-B14F-4D97-AF65-F5344CB8AC3E}">
        <p14:creationId xmlns:p14="http://schemas.microsoft.com/office/powerpoint/2010/main" val="126269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52B6-52B2-464C-90B1-C67B8E4B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4DE8-C929-4588-A844-614DAA21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Predict the Customer Revenue at transaction level. </a:t>
            </a:r>
          </a:p>
        </p:txBody>
      </p:sp>
    </p:spTree>
    <p:extLst>
      <p:ext uri="{BB962C8B-B14F-4D97-AF65-F5344CB8AC3E}">
        <p14:creationId xmlns:p14="http://schemas.microsoft.com/office/powerpoint/2010/main" val="1364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753D8-78CB-442F-881E-3B424DE8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0" y="1252023"/>
            <a:ext cx="6248840" cy="4965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7D541E-6C90-43E2-916E-EA3B03465F08}"/>
              </a:ext>
            </a:extLst>
          </p:cNvPr>
          <p:cNvSpPr txBox="1"/>
          <p:nvPr/>
        </p:nvSpPr>
        <p:spPr>
          <a:xfrm>
            <a:off x="7849773" y="2090172"/>
            <a:ext cx="3685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weren’t any null values in most of the columns except product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Imputed missing product categories as 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A5772-B0BF-460C-B7B0-052D9A484539}"/>
              </a:ext>
            </a:extLst>
          </p:cNvPr>
          <p:cNvSpPr txBox="1"/>
          <p:nvPr/>
        </p:nvSpPr>
        <p:spPr>
          <a:xfrm>
            <a:off x="492369" y="182880"/>
            <a:ext cx="853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Null Values</a:t>
            </a:r>
          </a:p>
        </p:txBody>
      </p:sp>
    </p:spTree>
    <p:extLst>
      <p:ext uri="{BB962C8B-B14F-4D97-AF65-F5344CB8AC3E}">
        <p14:creationId xmlns:p14="http://schemas.microsoft.com/office/powerpoint/2010/main" val="38017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A7264-EC66-4AF8-AD79-6550F790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5" y="2014780"/>
            <a:ext cx="5375535" cy="2993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49164A-4057-49F7-8918-BA007CDD3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71" y="1853372"/>
            <a:ext cx="4773863" cy="3154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E3F6F-661A-48D3-80D9-ADC13B355595}"/>
              </a:ext>
            </a:extLst>
          </p:cNvPr>
          <p:cNvSpPr txBox="1"/>
          <p:nvPr/>
        </p:nvSpPr>
        <p:spPr>
          <a:xfrm>
            <a:off x="720466" y="5249708"/>
            <a:ext cx="10751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 there are outliers in the revenue based on the above results and boxplot. There are many values beyond the 4rth Quartile.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all the outliers that are not within 1.5*times </a:t>
            </a:r>
            <a:r>
              <a:rPr lang="en-US" dirty="0" err="1"/>
              <a:t>InterQuartile</a:t>
            </a:r>
            <a:r>
              <a:rPr lang="en-US" dirty="0"/>
              <a:t> Range (16674 rows).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D57E-2163-4B7E-99E9-BFB48DEA80B3}"/>
              </a:ext>
            </a:extLst>
          </p:cNvPr>
          <p:cNvSpPr txBox="1"/>
          <p:nvPr/>
        </p:nvSpPr>
        <p:spPr>
          <a:xfrm>
            <a:off x="720465" y="407963"/>
            <a:ext cx="7776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66766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7A36D9-4856-4352-AFEA-E7F4B5B3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292781"/>
            <a:ext cx="11238121" cy="4514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A7C06C-21FA-4B32-8746-8B58993FE3DF}"/>
              </a:ext>
            </a:extLst>
          </p:cNvPr>
          <p:cNvSpPr txBox="1"/>
          <p:nvPr/>
        </p:nvSpPr>
        <p:spPr>
          <a:xfrm>
            <a:off x="939800" y="6108700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Revenue distribution consistently increased with a peak in November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5C9C3-D56D-4A89-94E9-4285712DCE07}"/>
              </a:ext>
            </a:extLst>
          </p:cNvPr>
          <p:cNvSpPr txBox="1"/>
          <p:nvPr/>
        </p:nvSpPr>
        <p:spPr>
          <a:xfrm>
            <a:off x="548640" y="374073"/>
            <a:ext cx="10614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Revenue Distribution - EDA </a:t>
            </a:r>
          </a:p>
        </p:txBody>
      </p:sp>
    </p:spTree>
    <p:extLst>
      <p:ext uri="{BB962C8B-B14F-4D97-AF65-F5344CB8AC3E}">
        <p14:creationId xmlns:p14="http://schemas.microsoft.com/office/powerpoint/2010/main" val="172801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410200"/>
            <a:ext cx="10553700" cy="106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Similar to Revenue the number of unique customers also increased consistently.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98FCE-C18D-4765-8DC8-9427A78F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27018"/>
            <a:ext cx="10806113" cy="3843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A1AD34-B7A2-4456-942F-954F78266265}"/>
              </a:ext>
            </a:extLst>
          </p:cNvPr>
          <p:cNvSpPr txBox="1"/>
          <p:nvPr/>
        </p:nvSpPr>
        <p:spPr>
          <a:xfrm>
            <a:off x="512618" y="379286"/>
            <a:ext cx="92825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Customer Distribution - EDA</a:t>
            </a:r>
          </a:p>
          <a:p>
            <a:r>
              <a:rPr lang="en-US" sz="4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675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881688"/>
            <a:ext cx="10553700" cy="597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Average order is consistent across all months (except December 2016)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D6852-3035-4078-9FFF-79B39351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056"/>
            <a:ext cx="10668000" cy="4433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EC076E-6B6F-4A48-872D-96296B97A2B9}"/>
              </a:ext>
            </a:extLst>
          </p:cNvPr>
          <p:cNvSpPr txBox="1"/>
          <p:nvPr/>
        </p:nvSpPr>
        <p:spPr>
          <a:xfrm>
            <a:off x="800100" y="235527"/>
            <a:ext cx="7997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Average Order Size -EDA </a:t>
            </a:r>
          </a:p>
        </p:txBody>
      </p:sp>
    </p:spTree>
    <p:extLst>
      <p:ext uri="{BB962C8B-B14F-4D97-AF65-F5344CB8AC3E}">
        <p14:creationId xmlns:p14="http://schemas.microsoft.com/office/powerpoint/2010/main" val="119747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611090"/>
            <a:ext cx="10553700" cy="867623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Created a new feature </a:t>
            </a:r>
            <a:r>
              <a:rPr lang="en-US" sz="1800" dirty="0" err="1"/>
              <a:t>user_type</a:t>
            </a:r>
            <a:r>
              <a:rPr lang="en-US" sz="1800" dirty="0"/>
              <a:t> to distinguish New customer vs existing customer. </a:t>
            </a:r>
          </a:p>
          <a:p>
            <a:r>
              <a:rPr lang="en-US" sz="1800" dirty="0"/>
              <a:t>Existing customers Revenue contribution is negligible </a:t>
            </a:r>
            <a:r>
              <a:rPr lang="en-US" sz="1800" dirty="0" err="1"/>
              <a:t>i.e</a:t>
            </a:r>
            <a:r>
              <a:rPr lang="en-US" sz="1800" dirty="0"/>
              <a:t> organization wasn’t able to retain existing customers.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C8B40E-0FD2-4F11-8D4F-9612ABC0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246909"/>
            <a:ext cx="10090150" cy="4034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1B3C11-9B05-4C58-903A-6F7466E5EEBE}"/>
              </a:ext>
            </a:extLst>
          </p:cNvPr>
          <p:cNvSpPr txBox="1"/>
          <p:nvPr/>
        </p:nvSpPr>
        <p:spPr>
          <a:xfrm>
            <a:off x="692727" y="235527"/>
            <a:ext cx="9712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New Vs Existing Customers - EDA</a:t>
            </a:r>
          </a:p>
        </p:txBody>
      </p:sp>
    </p:spTree>
    <p:extLst>
      <p:ext uri="{BB962C8B-B14F-4D97-AF65-F5344CB8AC3E}">
        <p14:creationId xmlns:p14="http://schemas.microsoft.com/office/powerpoint/2010/main" val="316905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574</Words>
  <Application>Microsoft Office PowerPoint</Application>
  <PresentationFormat>Widescreen</PresentationFormat>
  <Paragraphs>81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Office Theme</vt:lpstr>
      <vt:lpstr>Customer LifeTime Value Prediction </vt:lpstr>
      <vt:lpstr>Data Overview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EDA</dc:title>
  <dc:creator>DSDJ Team</dc:creator>
  <cp:lastModifiedBy>Gurram, Sai</cp:lastModifiedBy>
  <cp:revision>24</cp:revision>
  <dcterms:created xsi:type="dcterms:W3CDTF">2018-01-01T08:24:31Z</dcterms:created>
  <dcterms:modified xsi:type="dcterms:W3CDTF">2020-04-28T18:22:32Z</dcterms:modified>
</cp:coreProperties>
</file>