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70" r:id="rId5"/>
    <p:sldId id="259" r:id="rId6"/>
    <p:sldId id="272" r:id="rId7"/>
    <p:sldId id="286" r:id="rId8"/>
    <p:sldId id="287" r:id="rId9"/>
    <p:sldId id="288" r:id="rId10"/>
    <p:sldId id="271" r:id="rId11"/>
    <p:sldId id="289" r:id="rId12"/>
    <p:sldId id="290" r:id="rId13"/>
    <p:sldId id="291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FCD66E-4B55-4A62-9A53-12018EFC28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Revenue Distribution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E5AB1-A88F-48F8-8946-BDD8E400E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D64B2-2BF8-410D-9004-137CD24A852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D7B0F-F033-4515-ADB8-C97AD1F634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F0BC4-68EE-4031-A3DD-B0892073B2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AD80E-89DD-4A74-956F-8E1DB30B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779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Revenue Distribution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7E0BE-5CD9-4534-A506-F8BBF8AE511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ACE9A-4016-4B46-BEA5-3E29DF3ED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5440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56DA8B1-5DF2-4CF7-8F25-A0F0B995074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Revenue Distribution</a:t>
            </a:r>
          </a:p>
        </p:txBody>
      </p:sp>
    </p:spTree>
    <p:extLst>
      <p:ext uri="{BB962C8B-B14F-4D97-AF65-F5344CB8AC3E}">
        <p14:creationId xmlns:p14="http://schemas.microsoft.com/office/powerpoint/2010/main" val="88316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62ED-8AE4-4100-84CD-1DCF687E4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75B1D-B8C6-4504-B5F9-85AEAABFC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6E2B-4BB7-4A26-9CCA-8A12EC9F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01CC-DF54-49E2-8C7F-47DFF4C0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38C4A-5C8C-4BBF-8F42-42689A34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4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9AAE-06B3-498C-A5E0-606837E0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64288-1A02-4DC7-A710-DB22231EA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D28A-BC65-4FDC-9FDF-30FC717B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109E-7D4A-4E62-A979-19FF9E43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4B12-828A-4711-9B74-3EFB21DE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0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E2E11-5D67-46D8-B4C3-DF0E68128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D6C6F-18BD-473D-A3F0-109FA1ABD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E1F42-2187-431D-883A-76C01A7E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FCC8-ADC2-4F89-909A-D067F07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2EB3C-6B62-4F55-9B97-0FD240BE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B507-BD33-4F7E-AD73-C6C1B17C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271D-F8B5-410A-A078-FB215192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D6EC-CF89-48C5-A22C-50C179AF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7B305-9E50-4C8B-8B39-C9401876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C9105-1231-42D1-9DE6-E5877C1B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FFB5-10B8-4613-BA65-9982AFC4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8E44E-6048-475E-8943-03199DAC3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5052-5A8F-433C-810C-65A2D0EE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5722F-C382-4A51-9B08-7A30E432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34B2-713F-45F9-BBD9-3D8DC044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63DD-F9FA-4705-A718-2F7DB8EB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B850-2AF0-4078-8EE4-E0F190E2C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96188-DB58-459A-99AD-3EDE43BD4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9B5A-35CA-4D85-8C29-A95C6DA8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34C61-E904-4E41-A7C0-41AF462E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6D575-F277-46CE-9050-85B59060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D5A4-27FA-4ED4-B978-C4494F98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FB84F-886E-4548-A33A-4A65602F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681B4-23CD-430F-AA23-3C97B59A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98774-1D49-4197-A646-91C5B239B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33826-F967-41B6-8F41-F82D867E8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0BF38-C24E-4C32-97BF-709285B9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26E18-9EB1-4176-B17A-1730817F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2F657-0610-4B95-889F-84CCA3ED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7668-6B7B-4BE3-899F-DF7F54C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9C83C-E6DA-485B-9A7B-EAA3B0BF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E3EFA-F0D7-454E-A2A4-23C6AE69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EB5B1-3FB5-4815-817B-585F2A8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0B99E-A610-4A11-878F-5C496448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AF5C4-736A-4E49-BD95-D822FF61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46A0F-55C7-435A-A97C-CB04AA17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1020-F0D6-4618-8F9B-D556457B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15A0-C0CE-4765-968A-F885B43EC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9710D-42CA-432E-81B1-A972225FC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547DA-73BE-451F-9984-E229F95A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98D3-8B2A-4B18-A2F1-7A9FBFA5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F9ECC-C5FD-4331-9FF6-01263A4D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7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2A7F-693A-4ED8-AA94-D3F87534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4DBE3-54CF-4692-9D00-9F3A0F7CC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702F2-9614-496F-96F4-BA083EAD0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12A5C-4F55-43A1-BCB9-1C266154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DEE85-F45B-483B-BA20-78D8DD04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9EF7E-E9C9-4D5C-9B57-8CA15D09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B221B-2E32-47E3-8427-2304A594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8E94-C0A4-46A7-A01D-9F1258EB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9710-E918-4A59-A0E4-C377410A0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A43D-4F59-4581-B073-FC1F9CDD624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FDC3A-1193-4D1A-B82E-8D95957AB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BE01-6485-4D99-BA23-94C06E6CA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35EA-D63A-4B0D-A79F-B5ACDA858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9822"/>
          </a:xfrm>
        </p:spPr>
        <p:txBody>
          <a:bodyPr/>
          <a:lstStyle/>
          <a:p>
            <a:r>
              <a:rPr lang="en-US" dirty="0"/>
              <a:t>Shampoo Sales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54630-2F88-4087-98C6-B6CAFF3DE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Jyothi </a:t>
            </a:r>
            <a:r>
              <a:rPr lang="en-US" dirty="0" err="1"/>
              <a:t>Gurram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55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611090"/>
            <a:ext cx="10553700" cy="867623"/>
          </a:xfrm>
        </p:spPr>
        <p:txBody>
          <a:bodyPr>
            <a:normAutofit/>
          </a:bodyPr>
          <a:lstStyle/>
          <a:p>
            <a:r>
              <a:rPr lang="en-US" sz="1800" dirty="0"/>
              <a:t>The coefficients of the AR and MA terms is low . The AIC value is 332.</a:t>
            </a:r>
          </a:p>
          <a:p>
            <a:r>
              <a:rPr lang="en-US" sz="1800" dirty="0"/>
              <a:t>The residuals still have slight upward trend and the mean value is not close to 0.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B3C11-9B05-4C58-903A-6F7466E5EEBE}"/>
              </a:ext>
            </a:extLst>
          </p:cNvPr>
          <p:cNvSpPr txBox="1"/>
          <p:nvPr/>
        </p:nvSpPr>
        <p:spPr>
          <a:xfrm>
            <a:off x="692727" y="235527"/>
            <a:ext cx="9712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Base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76ADA-169B-453B-B758-9280C57D0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50654"/>
            <a:ext cx="7076049" cy="371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AE575E-473B-4856-BE01-CB8544AD7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149" y="2012629"/>
            <a:ext cx="3886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5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853032"/>
            <a:ext cx="10553700" cy="625681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The upward trend is captured but the AIC value and the error values should be reduced. </a:t>
            </a:r>
          </a:p>
          <a:p>
            <a:r>
              <a:rPr lang="en-US" sz="1800" dirty="0"/>
              <a:t>The MAPE error of the base model is 0.211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B3C11-9B05-4C58-903A-6F7466E5EEBE}"/>
              </a:ext>
            </a:extLst>
          </p:cNvPr>
          <p:cNvSpPr txBox="1"/>
          <p:nvPr/>
        </p:nvSpPr>
        <p:spPr>
          <a:xfrm>
            <a:off x="692727" y="235527"/>
            <a:ext cx="9712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Base Model Forecasts VS Actuals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9A5BEA-4E1A-4F95-B0E1-33A8BA12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89" y="1004968"/>
            <a:ext cx="95535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8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611090"/>
            <a:ext cx="10553700" cy="867623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The coefficients of the AR term is low but the MA terms are now very significant. The AIC value is 331 which is slightly less than the base model.</a:t>
            </a:r>
          </a:p>
          <a:p>
            <a:r>
              <a:rPr lang="en-US" sz="1800" dirty="0"/>
              <a:t>The residuals still have slight upward trend and the mean value is -2 which is closer to 0 compared to the base model.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B3C11-9B05-4C58-903A-6F7466E5EEBE}"/>
              </a:ext>
            </a:extLst>
          </p:cNvPr>
          <p:cNvSpPr txBox="1"/>
          <p:nvPr/>
        </p:nvSpPr>
        <p:spPr>
          <a:xfrm>
            <a:off x="692727" y="235527"/>
            <a:ext cx="9712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Final Model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4D6E56-FFF4-4BDE-99AB-925BE248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10" y="1147243"/>
            <a:ext cx="6219825" cy="426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B25B6-D197-46A8-9E59-95346E937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00" y="1965004"/>
            <a:ext cx="37719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853032"/>
            <a:ext cx="10553700" cy="625681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The upward trend is captured.</a:t>
            </a:r>
          </a:p>
          <a:p>
            <a:r>
              <a:rPr lang="en-US" sz="1800" dirty="0"/>
              <a:t>The MAPE error of the base model is 0.17.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B3C11-9B05-4C58-903A-6F7466E5EEBE}"/>
              </a:ext>
            </a:extLst>
          </p:cNvPr>
          <p:cNvSpPr txBox="1"/>
          <p:nvPr/>
        </p:nvSpPr>
        <p:spPr>
          <a:xfrm>
            <a:off x="692727" y="235527"/>
            <a:ext cx="9712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Final Model Forecasts VS Actuals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14438-16D1-47FB-B72D-4F9C1DE5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67" y="1171575"/>
            <a:ext cx="94773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9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5062-7B3B-46F3-8981-6CF908D8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F19252-EBE5-4EC5-8B50-D3CF3A0FC85D}"/>
              </a:ext>
            </a:extLst>
          </p:cNvPr>
          <p:cNvSpPr/>
          <p:nvPr/>
        </p:nvSpPr>
        <p:spPr>
          <a:xfrm>
            <a:off x="955963" y="1967344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This model can now be used to forecast the shampoo sales for any given period.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Applied exponential smoothing techniques to make the series stationary but first order differentiation worked better. 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Areas of Improvement: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MAPE error here is still 0.17 in the final model. This error can further be reduced. 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Along with log transformation and rolling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statistics other differentiation techniques can be explored.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test statistic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of the AR and MA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can be improved to make it statistically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Other algorithms like LSTM, Prophet can be used to optimize the forecasts.  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693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52B6-52B2-464C-90B1-C67B8E4B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4DE8-C929-4588-A844-614DAA21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6929"/>
            <a:ext cx="10515600" cy="29823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shampoo sales dataset has the sales information at Month level for three consecutive years. </a:t>
            </a:r>
          </a:p>
          <a:p>
            <a:pPr algn="just"/>
            <a:r>
              <a:rPr lang="en-US" dirty="0"/>
              <a:t>The dataset doesn’t contain any missing values. </a:t>
            </a:r>
          </a:p>
          <a:p>
            <a:pPr algn="just"/>
            <a:r>
              <a:rPr lang="en-US" dirty="0"/>
              <a:t>For easier analysis, Month has been set as the index. </a:t>
            </a:r>
          </a:p>
        </p:txBody>
      </p:sp>
    </p:spTree>
    <p:extLst>
      <p:ext uri="{BB962C8B-B14F-4D97-AF65-F5344CB8AC3E}">
        <p14:creationId xmlns:p14="http://schemas.microsoft.com/office/powerpoint/2010/main" val="126269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52B6-52B2-464C-90B1-C67B8E4B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4DE8-C929-4588-A844-614DAA21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36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Forecast the shampoo sales for any given period.</a:t>
            </a:r>
          </a:p>
        </p:txBody>
      </p:sp>
    </p:spTree>
    <p:extLst>
      <p:ext uri="{BB962C8B-B14F-4D97-AF65-F5344CB8AC3E}">
        <p14:creationId xmlns:p14="http://schemas.microsoft.com/office/powerpoint/2010/main" val="13648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A7C06C-21FA-4B32-8746-8B58993FE3DF}"/>
              </a:ext>
            </a:extLst>
          </p:cNvPr>
          <p:cNvSpPr txBox="1"/>
          <p:nvPr/>
        </p:nvSpPr>
        <p:spPr>
          <a:xfrm>
            <a:off x="939800" y="6108700"/>
            <a:ext cx="102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Sales distribution has an upward trend but cannot identify any seasonality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5C9C3-D56D-4A89-94E9-4285712DCE07}"/>
              </a:ext>
            </a:extLst>
          </p:cNvPr>
          <p:cNvSpPr txBox="1"/>
          <p:nvPr/>
        </p:nvSpPr>
        <p:spPr>
          <a:xfrm>
            <a:off x="548640" y="374073"/>
            <a:ext cx="10614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Shampoo Sales Distribution - EDA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576C0-8F9A-4F1C-9689-8DC5CB16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3" y="1643062"/>
            <a:ext cx="10731915" cy="42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1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410200"/>
            <a:ext cx="10553700" cy="10685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 is an upward trend but there is no seasonality and no noise in the residuals. There is no difference between using an additive or multiplicative model here.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1AD34-B7A2-4456-942F-954F78266265}"/>
              </a:ext>
            </a:extLst>
          </p:cNvPr>
          <p:cNvSpPr txBox="1"/>
          <p:nvPr/>
        </p:nvSpPr>
        <p:spPr>
          <a:xfrm>
            <a:off x="512618" y="379286"/>
            <a:ext cx="9282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Seasonal Decomposition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09CDC-D519-499E-9861-B7B7BF59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41" y="1148727"/>
            <a:ext cx="6205611" cy="44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5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011680"/>
            <a:ext cx="4872111" cy="3379066"/>
          </a:xfrm>
        </p:spPr>
        <p:txBody>
          <a:bodyPr>
            <a:normAutofit/>
          </a:bodyPr>
          <a:lstStyle/>
          <a:p>
            <a:r>
              <a:rPr lang="en-US" sz="1800" dirty="0"/>
              <a:t>Stationarity of the original data is checked by using rolling statistics and augmented Dickey-Fuller test. </a:t>
            </a:r>
          </a:p>
          <a:p>
            <a:endParaRPr lang="en-US" sz="1800" dirty="0"/>
          </a:p>
          <a:p>
            <a:r>
              <a:rPr lang="en-US" sz="1800" dirty="0"/>
              <a:t>The mean has an upward trend while the standard deviation is approximately flat. </a:t>
            </a:r>
          </a:p>
          <a:p>
            <a:endParaRPr lang="en-US" sz="1800" dirty="0"/>
          </a:p>
          <a:p>
            <a:r>
              <a:rPr lang="en-US" sz="1800" dirty="0"/>
              <a:t>The test statistic proves that the data is not stationary.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C076E-6B6F-4A48-872D-96296B97A2B9}"/>
              </a:ext>
            </a:extLst>
          </p:cNvPr>
          <p:cNvSpPr txBox="1"/>
          <p:nvPr/>
        </p:nvSpPr>
        <p:spPr>
          <a:xfrm>
            <a:off x="800100" y="235527"/>
            <a:ext cx="7997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Stationarity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CA479B-0078-45A2-BBFC-5520B1F1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228" y="1356359"/>
            <a:ext cx="541723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7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3082412"/>
            <a:ext cx="4872111" cy="2308333"/>
          </a:xfrm>
        </p:spPr>
        <p:txBody>
          <a:bodyPr>
            <a:normAutofit/>
          </a:bodyPr>
          <a:lstStyle/>
          <a:p>
            <a:r>
              <a:rPr lang="en-US" sz="1800" dirty="0"/>
              <a:t>The PACF plot clearly indicates that there is correlation until 3 lags. </a:t>
            </a:r>
          </a:p>
          <a:p>
            <a:r>
              <a:rPr lang="en-US" sz="1800" dirty="0"/>
              <a:t>The ACF plot indicates that there is correlation until 4 lag errors.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C076E-6B6F-4A48-872D-96296B97A2B9}"/>
              </a:ext>
            </a:extLst>
          </p:cNvPr>
          <p:cNvSpPr txBox="1"/>
          <p:nvPr/>
        </p:nvSpPr>
        <p:spPr>
          <a:xfrm>
            <a:off x="800100" y="235527"/>
            <a:ext cx="7997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ACF and PACF plot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779C9-3F9D-4346-9B87-4CE2A49D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81" y="914400"/>
            <a:ext cx="3714750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AE38A6-21BD-454D-A827-47B04E5B8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381" y="3701213"/>
            <a:ext cx="37147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8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011680"/>
            <a:ext cx="4872111" cy="3379066"/>
          </a:xfrm>
        </p:spPr>
        <p:txBody>
          <a:bodyPr>
            <a:normAutofit/>
          </a:bodyPr>
          <a:lstStyle/>
          <a:p>
            <a:r>
              <a:rPr lang="en-US" sz="1800" dirty="0"/>
              <a:t>Stationarity of the first order differenced data is checked by using rolling statistics and augmented Dickey-Fuller test. </a:t>
            </a:r>
          </a:p>
          <a:p>
            <a:endParaRPr lang="en-US" sz="1800" dirty="0"/>
          </a:p>
          <a:p>
            <a:r>
              <a:rPr lang="en-US" sz="1800" dirty="0"/>
              <a:t>The mean and the standard deviation are approximately flat. </a:t>
            </a:r>
          </a:p>
          <a:p>
            <a:endParaRPr lang="en-US" sz="1800" dirty="0"/>
          </a:p>
          <a:p>
            <a:r>
              <a:rPr lang="en-US" sz="1800" dirty="0"/>
              <a:t>The test statistic proves that the data is  stationary.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C076E-6B6F-4A48-872D-96296B97A2B9}"/>
              </a:ext>
            </a:extLst>
          </p:cNvPr>
          <p:cNvSpPr txBox="1"/>
          <p:nvPr/>
        </p:nvSpPr>
        <p:spPr>
          <a:xfrm>
            <a:off x="800100" y="235527"/>
            <a:ext cx="7997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Stationarity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E06CC3-C196-487E-A55F-EC0A97D5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4967"/>
            <a:ext cx="4989342" cy="52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7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3082412"/>
            <a:ext cx="4872111" cy="2308333"/>
          </a:xfrm>
        </p:spPr>
        <p:txBody>
          <a:bodyPr>
            <a:normAutofit/>
          </a:bodyPr>
          <a:lstStyle/>
          <a:p>
            <a:r>
              <a:rPr lang="en-US" sz="1800" dirty="0"/>
              <a:t>The PACF plot clearly indicates that there is correlation until 2 lags. </a:t>
            </a:r>
          </a:p>
          <a:p>
            <a:r>
              <a:rPr lang="en-US" sz="1800" dirty="0"/>
              <a:t>The ACF plot indicates that there is correlation until 2 lag errors.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C076E-6B6F-4A48-872D-96296B97A2B9}"/>
              </a:ext>
            </a:extLst>
          </p:cNvPr>
          <p:cNvSpPr txBox="1"/>
          <p:nvPr/>
        </p:nvSpPr>
        <p:spPr>
          <a:xfrm>
            <a:off x="800100" y="235527"/>
            <a:ext cx="7997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ACF and PACF plot  - 1</a:t>
            </a:r>
            <a:r>
              <a:rPr lang="en-US" sz="4400" baseline="30000" dirty="0">
                <a:latin typeface="+mj-lt"/>
              </a:rPr>
              <a:t>st</a:t>
            </a:r>
            <a:r>
              <a:rPr lang="en-US" sz="4400" dirty="0">
                <a:latin typeface="+mj-lt"/>
              </a:rPr>
              <a:t> order data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D73C9-59D5-4B8F-BF87-4F72D1A2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81" y="1004968"/>
            <a:ext cx="3714750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1A00B2-7640-4177-8930-1BD43AEEC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956" y="3799498"/>
            <a:ext cx="3657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498</Words>
  <Application>Microsoft Office PowerPoint</Application>
  <PresentationFormat>Widescreen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Shampoo Sales Forecast</vt:lpstr>
      <vt:lpstr>Data Overview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EDA</dc:title>
  <dc:creator>DSDJ Team</dc:creator>
  <cp:lastModifiedBy>Gurram, Sai</cp:lastModifiedBy>
  <cp:revision>31</cp:revision>
  <dcterms:created xsi:type="dcterms:W3CDTF">2018-01-01T08:24:31Z</dcterms:created>
  <dcterms:modified xsi:type="dcterms:W3CDTF">2020-05-06T18:26:30Z</dcterms:modified>
</cp:coreProperties>
</file>