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9" r:id="rId5"/>
    <p:sldId id="264" r:id="rId6"/>
    <p:sldId id="288" r:id="rId7"/>
    <p:sldId id="265" r:id="rId8"/>
    <p:sldId id="266" r:id="rId9"/>
    <p:sldId id="270" r:id="rId10"/>
    <p:sldId id="272" r:id="rId11"/>
    <p:sldId id="273" r:id="rId12"/>
    <p:sldId id="271" r:id="rId13"/>
    <p:sldId id="274" r:id="rId14"/>
    <p:sldId id="260" r:id="rId15"/>
    <p:sldId id="289" r:id="rId16"/>
    <p:sldId id="275" r:id="rId17"/>
    <p:sldId id="276" r:id="rId18"/>
    <p:sldId id="277" r:id="rId19"/>
    <p:sldId id="278" r:id="rId20"/>
    <p:sldId id="279" r:id="rId21"/>
    <p:sldId id="280" r:id="rId22"/>
    <p:sldId id="281" r:id="rId23"/>
    <p:sldId id="282" r:id="rId24"/>
    <p:sldId id="283" r:id="rId25"/>
    <p:sldId id="284" r:id="rId26"/>
    <p:sldId id="285" r:id="rId27"/>
    <p:sldId id="2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5D0379-61F1-44C2-BFF0-874C604C6FA3}" type="datetimeFigureOut">
              <a:rPr lang="en-US" smtClean="0"/>
              <a:pPr/>
              <a:t>4/25/2016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1E57935-9952-4AB0-A636-54BFB2BDD4B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5D0379-61F1-44C2-BFF0-874C604C6FA3}" type="datetimeFigureOut">
              <a:rPr lang="en-US" smtClean="0"/>
              <a:pPr/>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7935-9952-4AB0-A636-54BFB2BDD4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5D0379-61F1-44C2-BFF0-874C604C6FA3}" type="datetimeFigureOut">
              <a:rPr lang="en-US" smtClean="0"/>
              <a:pPr/>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7935-9952-4AB0-A636-54BFB2BDD4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5D0379-61F1-44C2-BFF0-874C604C6FA3}" type="datetimeFigureOut">
              <a:rPr lang="en-US" smtClean="0"/>
              <a:pPr/>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7935-9952-4AB0-A636-54BFB2BDD4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5D0379-61F1-44C2-BFF0-874C604C6FA3}" type="datetimeFigureOut">
              <a:rPr lang="en-US" smtClean="0"/>
              <a:pPr/>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7935-9952-4AB0-A636-54BFB2BDD4B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5D0379-61F1-44C2-BFF0-874C604C6FA3}" type="datetimeFigureOut">
              <a:rPr lang="en-US" smtClean="0"/>
              <a:pPr/>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57935-9952-4AB0-A636-54BFB2BDD4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5D0379-61F1-44C2-BFF0-874C604C6FA3}" type="datetimeFigureOut">
              <a:rPr lang="en-US" smtClean="0"/>
              <a:pPr/>
              <a:t>4/25/2016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57935-9952-4AB0-A636-54BFB2BDD4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5D0379-61F1-44C2-BFF0-874C604C6FA3}" type="datetimeFigureOut">
              <a:rPr lang="en-US" smtClean="0"/>
              <a:pPr/>
              <a:t>4/25/2016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57935-9952-4AB0-A636-54BFB2BDD4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D0379-61F1-44C2-BFF0-874C604C6FA3}" type="datetimeFigureOut">
              <a:rPr lang="en-US" smtClean="0"/>
              <a:pPr/>
              <a:t>4/25/2016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57935-9952-4AB0-A636-54BFB2BDD4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5D0379-61F1-44C2-BFF0-874C604C6FA3}" type="datetimeFigureOut">
              <a:rPr lang="en-US" smtClean="0"/>
              <a:pPr/>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57935-9952-4AB0-A636-54BFB2BDD4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5D0379-61F1-44C2-BFF0-874C604C6FA3}" type="datetimeFigureOut">
              <a:rPr lang="en-US" smtClean="0"/>
              <a:pPr/>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1E57935-9952-4AB0-A636-54BFB2BDD4B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5D0379-61F1-44C2-BFF0-874C604C6FA3}" type="datetimeFigureOut">
              <a:rPr lang="en-US" smtClean="0"/>
              <a:pPr/>
              <a:t>4/25/2016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1E57935-9952-4AB0-A636-54BFB2BDD4B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Title:</a:t>
            </a:r>
            <a:endParaRPr lang="en-US" dirty="0"/>
          </a:p>
        </p:txBody>
      </p:sp>
      <p:sp>
        <p:nvSpPr>
          <p:cNvPr id="3" name="Content Placeholder 2"/>
          <p:cNvSpPr>
            <a:spLocks noGrp="1"/>
          </p:cNvSpPr>
          <p:nvPr>
            <p:ph idx="1"/>
          </p:nvPr>
        </p:nvSpPr>
        <p:spPr>
          <a:xfrm>
            <a:off x="457200" y="2286000"/>
            <a:ext cx="8229600" cy="3550920"/>
          </a:xfrm>
        </p:spPr>
        <p:txBody>
          <a:bodyPr>
            <a:normAutofit/>
          </a:bodyPr>
          <a:lstStyle/>
          <a:p>
            <a:pPr>
              <a:buNone/>
            </a:pPr>
            <a:r>
              <a:rPr lang="en-US" sz="2800" dirty="0" smtClean="0">
                <a:solidFill>
                  <a:schemeClr val="accent1">
                    <a:lumMod val="75000"/>
                  </a:schemeClr>
                </a:solidFill>
              </a:rPr>
              <a:t>Design and Implementation </a:t>
            </a:r>
            <a:r>
              <a:rPr lang="en-US" sz="2800" smtClean="0">
                <a:solidFill>
                  <a:schemeClr val="accent1">
                    <a:lumMod val="75000"/>
                  </a:schemeClr>
                </a:solidFill>
              </a:rPr>
              <a:t>of Multistage </a:t>
            </a:r>
            <a:r>
              <a:rPr lang="en-US" sz="2800" dirty="0" smtClean="0">
                <a:solidFill>
                  <a:schemeClr val="accent1">
                    <a:lumMod val="75000"/>
                  </a:schemeClr>
                </a:solidFill>
              </a:rPr>
              <a:t>Marx</a:t>
            </a:r>
          </a:p>
          <a:p>
            <a:pPr>
              <a:buNone/>
            </a:pPr>
            <a:r>
              <a:rPr lang="en-US" sz="2800" dirty="0" smtClean="0">
                <a:solidFill>
                  <a:schemeClr val="accent1">
                    <a:lumMod val="75000"/>
                  </a:schemeClr>
                </a:solidFill>
              </a:rPr>
              <a:t>Impulse Generator for Testing insulators.</a:t>
            </a:r>
            <a:endParaRPr lang="en-US"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a:t>
            </a:r>
            <a:br>
              <a:rPr lang="en-US" dirty="0" smtClean="0"/>
            </a:br>
            <a:endParaRPr lang="en-US" dirty="0"/>
          </a:p>
        </p:txBody>
      </p:sp>
      <p:pic>
        <p:nvPicPr>
          <p:cNvPr id="3" name="Picture 2" descr="G:\graph.png"/>
          <p:cNvPicPr/>
          <p:nvPr/>
        </p:nvPicPr>
        <p:blipFill>
          <a:blip r:embed="rId2" cstate="print"/>
          <a:srcRect/>
          <a:stretch>
            <a:fillRect/>
          </a:stretch>
        </p:blipFill>
        <p:spPr bwMode="auto">
          <a:xfrm>
            <a:off x="2286000" y="2133600"/>
            <a:ext cx="463042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990600"/>
            <a:ext cx="8229600" cy="5334000"/>
          </a:xfrm>
        </p:spPr>
        <p:txBody>
          <a:bodyPr>
            <a:normAutofit/>
          </a:bodyPr>
          <a:lstStyle/>
          <a:p>
            <a:r>
              <a:rPr lang="en-US" sz="2400" dirty="0" smtClean="0"/>
              <a:t>A full impulse voltage is characterised by its peak value and its two time intervals (wave front and wave tail).</a:t>
            </a:r>
          </a:p>
          <a:p>
            <a:r>
              <a:rPr lang="en-US" sz="2400" dirty="0" smtClean="0"/>
              <a:t>The wave front time of an impulse wave is the time taken by the wave to reach its maximum value starting from zero value. Usually it is difficult to identify the start and peak points of the wave and therefore, the wave front time is specified as </a:t>
            </a:r>
            <a:r>
              <a:rPr lang="en-US" sz="2400" dirty="0" smtClean="0">
                <a:latin typeface="Times New Roman" pitchFamily="18" charset="0"/>
                <a:cs typeface="Times New Roman" pitchFamily="18" charset="0"/>
              </a:rPr>
              <a:t>1.25</a:t>
            </a:r>
            <a:r>
              <a:rPr lang="en-US" sz="2400" dirty="0" smtClean="0"/>
              <a:t> times (t2-t1) , where t2 is the time for the wave to reach its </a:t>
            </a:r>
            <a:r>
              <a:rPr lang="en-US" sz="2400" dirty="0" smtClean="0">
                <a:latin typeface="Times New Roman" pitchFamily="18" charset="0"/>
                <a:cs typeface="Times New Roman" pitchFamily="18" charset="0"/>
              </a:rPr>
              <a:t>90%</a:t>
            </a:r>
            <a:r>
              <a:rPr lang="en-US" sz="2400" dirty="0" smtClean="0"/>
              <a:t> of the peak value and t1 is the time to reach </a:t>
            </a:r>
            <a:r>
              <a:rPr lang="en-US" sz="2400" dirty="0" smtClean="0">
                <a:latin typeface="Times New Roman" pitchFamily="18" charset="0"/>
                <a:cs typeface="Times New Roman" pitchFamily="18" charset="0"/>
              </a:rPr>
              <a:t>10%</a:t>
            </a:r>
            <a:r>
              <a:rPr lang="en-US" sz="2400" dirty="0" smtClean="0"/>
              <a:t> of the peak value. Since (t2-t1) represents about </a:t>
            </a:r>
            <a:r>
              <a:rPr lang="en-US" sz="2400" dirty="0" smtClean="0">
                <a:latin typeface="Times New Roman" pitchFamily="18" charset="0"/>
                <a:cs typeface="Times New Roman" pitchFamily="18" charset="0"/>
              </a:rPr>
              <a:t>80%</a:t>
            </a:r>
            <a:r>
              <a:rPr lang="en-US" sz="2400" dirty="0" smtClean="0"/>
              <a:t> of the wave front time, it is multiplied by </a:t>
            </a:r>
            <a:r>
              <a:rPr lang="en-US" sz="2400" dirty="0" smtClean="0">
                <a:latin typeface="Times New Roman" pitchFamily="18" charset="0"/>
                <a:cs typeface="Times New Roman" pitchFamily="18" charset="0"/>
              </a:rPr>
              <a:t>1.25</a:t>
            </a:r>
            <a:r>
              <a:rPr lang="en-US" sz="2400" dirty="0" smtClean="0"/>
              <a:t> to give total wave front time.</a:t>
            </a:r>
          </a:p>
          <a:p>
            <a:r>
              <a:rPr lang="en-US" sz="2400" dirty="0" smtClean="0"/>
              <a:t>The wave rises to its peak value from zero in </a:t>
            </a:r>
            <a:r>
              <a:rPr lang="en-US" sz="2400" dirty="0" smtClean="0">
                <a:latin typeface="Times New Roman" pitchFamily="18" charset="0"/>
                <a:cs typeface="Times New Roman" pitchFamily="18" charset="0"/>
              </a:rPr>
              <a:t>1 </a:t>
            </a:r>
            <a:r>
              <a:rPr lang="en-US" sz="2400" dirty="0" smtClean="0"/>
              <a:t>microsecond and then falls to </a:t>
            </a:r>
            <a:r>
              <a:rPr lang="en-US" sz="2400" dirty="0" smtClean="0">
                <a:latin typeface="Times New Roman" pitchFamily="18" charset="0"/>
                <a:cs typeface="Times New Roman" pitchFamily="18" charset="0"/>
              </a:rPr>
              <a:t>50%</a:t>
            </a:r>
            <a:r>
              <a:rPr lang="en-US" sz="2400" dirty="0" smtClean="0"/>
              <a:t> of peak value in </a:t>
            </a:r>
            <a:r>
              <a:rPr lang="en-US" sz="2400" dirty="0" smtClean="0">
                <a:latin typeface="Times New Roman" pitchFamily="18" charset="0"/>
                <a:cs typeface="Times New Roman" pitchFamily="18" charset="0"/>
              </a:rPr>
              <a:t>50</a:t>
            </a:r>
            <a:r>
              <a:rPr lang="en-US" sz="2400" dirty="0" smtClean="0"/>
              <a:t> microseconds.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IN" sz="3600" dirty="0" smtClean="0"/>
              <a:t>PSPICE Simulation of Four Stage Marx Impulse Generator:</a:t>
            </a:r>
            <a:endParaRPr lang="en-IN" sz="3600" dirty="0"/>
          </a:p>
        </p:txBody>
      </p:sp>
      <p:pic>
        <p:nvPicPr>
          <p:cNvPr id="4" name="Content Placeholder 3"/>
          <p:cNvPicPr>
            <a:picLocks noGrp="1"/>
          </p:cNvPicPr>
          <p:nvPr>
            <p:ph idx="1"/>
          </p:nvPr>
        </p:nvPicPr>
        <p:blipFill>
          <a:blip r:embed="rId2" cstate="print"/>
          <a:srcRect/>
          <a:stretch>
            <a:fillRect/>
          </a:stretch>
        </p:blipFill>
        <p:spPr bwMode="auto">
          <a:xfrm>
            <a:off x="228600" y="2189277"/>
            <a:ext cx="8686800" cy="436392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IN" sz="3600" dirty="0" smtClean="0"/>
              <a:t>Hardware:</a:t>
            </a:r>
            <a:endParaRPr lang="en-IN" sz="36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1" y="2133600"/>
            <a:ext cx="8229600" cy="39925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smtClean="0"/>
              <a:t>Impulse Waveform:</a:t>
            </a:r>
            <a:endParaRPr lang="en-US" sz="4400" dirty="0"/>
          </a:p>
        </p:txBody>
      </p:sp>
      <p:pic>
        <p:nvPicPr>
          <p:cNvPr id="8" name="Content Placeholder 7"/>
          <p:cNvPicPr>
            <a:picLocks noGrp="1"/>
          </p:cNvPicPr>
          <p:nvPr>
            <p:ph idx="1"/>
          </p:nvPr>
        </p:nvPicPr>
        <p:blipFill>
          <a:blip r:embed="rId2" cstate="print"/>
          <a:srcRect/>
          <a:stretch>
            <a:fillRect/>
          </a:stretch>
        </p:blipFill>
        <p:spPr bwMode="auto">
          <a:xfrm>
            <a:off x="228600" y="2057400"/>
            <a:ext cx="86868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Components used:</a:t>
            </a:r>
            <a:br>
              <a:rPr lang="en-US" sz="4000" dirty="0" smtClean="0"/>
            </a:br>
            <a:endParaRPr lang="en-US" sz="4000" dirty="0"/>
          </a:p>
        </p:txBody>
      </p:sp>
      <p:sp>
        <p:nvSpPr>
          <p:cNvPr id="4" name="Content Placeholder 3"/>
          <p:cNvSpPr>
            <a:spLocks noGrp="1"/>
          </p:cNvSpPr>
          <p:nvPr>
            <p:ph sz="half" idx="1"/>
          </p:nvPr>
        </p:nvSpPr>
        <p:spPr>
          <a:xfrm>
            <a:off x="457200" y="1524000"/>
            <a:ext cx="4038600" cy="4830925"/>
          </a:xfrm>
        </p:spPr>
        <p:txBody>
          <a:bodyPr>
            <a:normAutofit fontScale="92500" lnSpcReduction="10000"/>
          </a:bodyPr>
          <a:lstStyle/>
          <a:p>
            <a:r>
              <a:rPr lang="en-IN" dirty="0" smtClean="0">
                <a:cs typeface="Times New Roman" pitchFamily="18" charset="0"/>
              </a:rPr>
              <a:t>Capacitor </a:t>
            </a:r>
            <a:r>
              <a:rPr lang="en-IN" dirty="0" smtClean="0">
                <a:latin typeface="Times New Roman" pitchFamily="18" charset="0"/>
                <a:cs typeface="Times New Roman" pitchFamily="18" charset="0"/>
              </a:rPr>
              <a:t>1.5</a:t>
            </a:r>
            <a:r>
              <a:rPr lang="en-IN" dirty="0" smtClean="0">
                <a:cs typeface="Times New Roman" pitchFamily="18" charset="0"/>
              </a:rPr>
              <a:t>μF (C1) -</a:t>
            </a:r>
            <a:r>
              <a:rPr lang="en-IN" dirty="0" smtClean="0">
                <a:latin typeface="Times New Roman" pitchFamily="18" charset="0"/>
                <a:cs typeface="Times New Roman" pitchFamily="18" charset="0"/>
              </a:rPr>
              <a:t> 4 </a:t>
            </a:r>
            <a:r>
              <a:rPr lang="en-IN" dirty="0" smtClean="0">
                <a:cs typeface="Times New Roman" pitchFamily="18" charset="0"/>
              </a:rPr>
              <a:t>Nos. connected in parallel </a:t>
            </a:r>
          </a:p>
          <a:p>
            <a:r>
              <a:rPr lang="en-IN" dirty="0" smtClean="0">
                <a:cs typeface="Times New Roman" pitchFamily="18" charset="0"/>
              </a:rPr>
              <a:t>Capacitor </a:t>
            </a:r>
            <a:r>
              <a:rPr lang="en-IN" dirty="0" smtClean="0">
                <a:latin typeface="Times New Roman" pitchFamily="18" charset="0"/>
                <a:cs typeface="Times New Roman" pitchFamily="18" charset="0"/>
              </a:rPr>
              <a:t>0.1</a:t>
            </a:r>
            <a:r>
              <a:rPr lang="en-IN" dirty="0" smtClean="0">
                <a:cs typeface="Times New Roman" pitchFamily="18" charset="0"/>
              </a:rPr>
              <a:t>μF(C2) - </a:t>
            </a:r>
            <a:r>
              <a:rPr lang="en-IN" dirty="0" smtClean="0">
                <a:latin typeface="Times New Roman" pitchFamily="18" charset="0"/>
                <a:cs typeface="Times New Roman" pitchFamily="18" charset="0"/>
              </a:rPr>
              <a:t>4 </a:t>
            </a:r>
            <a:r>
              <a:rPr lang="en-IN" dirty="0" smtClean="0">
                <a:cs typeface="Times New Roman" pitchFamily="18" charset="0"/>
              </a:rPr>
              <a:t>Nos. connected in series </a:t>
            </a:r>
          </a:p>
          <a:p>
            <a:r>
              <a:rPr lang="en-IN" dirty="0" smtClean="0">
                <a:cs typeface="Times New Roman" pitchFamily="18" charset="0"/>
              </a:rPr>
              <a:t>POT resistance </a:t>
            </a:r>
            <a:r>
              <a:rPr lang="en-IN" dirty="0" smtClean="0">
                <a:latin typeface="Times New Roman" pitchFamily="18" charset="0"/>
                <a:cs typeface="Times New Roman" pitchFamily="18" charset="0"/>
              </a:rPr>
              <a:t>10</a:t>
            </a:r>
            <a:r>
              <a:rPr lang="en-IN" dirty="0" smtClean="0">
                <a:cs typeface="Times New Roman" pitchFamily="18" charset="0"/>
              </a:rPr>
              <a:t>k</a:t>
            </a:r>
            <a:r>
              <a:rPr lang="el-GR" dirty="0" smtClean="0">
                <a:cs typeface="Times New Roman" pitchFamily="18" charset="0"/>
              </a:rPr>
              <a:t>Ω (</a:t>
            </a:r>
            <a:r>
              <a:rPr lang="en-IN" dirty="0" smtClean="0">
                <a:cs typeface="Times New Roman" pitchFamily="18" charset="0"/>
              </a:rPr>
              <a:t>R1) - </a:t>
            </a:r>
            <a:r>
              <a:rPr lang="en-IN" dirty="0" smtClean="0">
                <a:latin typeface="Times New Roman" pitchFamily="18" charset="0"/>
                <a:cs typeface="Times New Roman" pitchFamily="18" charset="0"/>
              </a:rPr>
              <a:t>4</a:t>
            </a:r>
            <a:r>
              <a:rPr lang="en-IN" dirty="0" smtClean="0">
                <a:cs typeface="Times New Roman" pitchFamily="18" charset="0"/>
              </a:rPr>
              <a:t> Nos. connected as current limiting resistor </a:t>
            </a:r>
          </a:p>
          <a:p>
            <a:r>
              <a:rPr lang="en-IN" dirty="0" smtClean="0">
                <a:cs typeface="Times New Roman" pitchFamily="18" charset="0"/>
              </a:rPr>
              <a:t>Resistance </a:t>
            </a:r>
            <a:r>
              <a:rPr lang="en-IN" dirty="0" smtClean="0">
                <a:latin typeface="Times New Roman" pitchFamily="18" charset="0"/>
                <a:cs typeface="Times New Roman" pitchFamily="18" charset="0"/>
              </a:rPr>
              <a:t>20</a:t>
            </a:r>
            <a:r>
              <a:rPr lang="en-IN" dirty="0" smtClean="0">
                <a:cs typeface="Times New Roman" pitchFamily="18" charset="0"/>
              </a:rPr>
              <a:t>Ω (R2) - </a:t>
            </a:r>
            <a:r>
              <a:rPr lang="en-IN" dirty="0" smtClean="0">
                <a:latin typeface="Times New Roman" pitchFamily="18" charset="0"/>
                <a:cs typeface="Times New Roman" pitchFamily="18" charset="0"/>
              </a:rPr>
              <a:t>4</a:t>
            </a:r>
            <a:r>
              <a:rPr lang="en-IN" dirty="0" smtClean="0">
                <a:cs typeface="Times New Roman" pitchFamily="18" charset="0"/>
              </a:rPr>
              <a:t> Nos. connected in series </a:t>
            </a:r>
          </a:p>
          <a:p>
            <a:r>
              <a:rPr lang="en-IN" dirty="0" smtClean="0">
                <a:cs typeface="Times New Roman" pitchFamily="18" charset="0"/>
              </a:rPr>
              <a:t>Resistance </a:t>
            </a:r>
            <a:r>
              <a:rPr lang="en-IN" dirty="0" smtClean="0">
                <a:latin typeface="Times New Roman" pitchFamily="18" charset="0"/>
                <a:cs typeface="Times New Roman" pitchFamily="18" charset="0"/>
              </a:rPr>
              <a:t>2</a:t>
            </a:r>
            <a:r>
              <a:rPr lang="en-IN" dirty="0" smtClean="0">
                <a:cs typeface="Times New Roman" pitchFamily="18" charset="0"/>
              </a:rPr>
              <a:t>Ω (R3) - </a:t>
            </a:r>
            <a:r>
              <a:rPr lang="en-IN" dirty="0" smtClean="0">
                <a:latin typeface="Times New Roman" pitchFamily="18" charset="0"/>
                <a:cs typeface="Times New Roman" pitchFamily="18" charset="0"/>
              </a:rPr>
              <a:t>1</a:t>
            </a:r>
            <a:r>
              <a:rPr lang="en-IN" dirty="0" smtClean="0">
                <a:cs typeface="Times New Roman" pitchFamily="18" charset="0"/>
              </a:rPr>
              <a:t> No. connected as a load </a:t>
            </a:r>
          </a:p>
          <a:p>
            <a:r>
              <a:rPr lang="pl-PL" dirty="0" smtClean="0">
                <a:cs typeface="Times New Roman" pitchFamily="18" charset="0"/>
              </a:rPr>
              <a:t>Diode (BY </a:t>
            </a:r>
            <a:r>
              <a:rPr lang="pl-PL" dirty="0" smtClean="0">
                <a:latin typeface="Times New Roman" pitchFamily="18" charset="0"/>
                <a:cs typeface="Times New Roman" pitchFamily="18" charset="0"/>
              </a:rPr>
              <a:t>127</a:t>
            </a:r>
            <a:r>
              <a:rPr lang="pl-PL" dirty="0" smtClean="0">
                <a:cs typeface="Times New Roman" pitchFamily="18" charset="0"/>
              </a:rPr>
              <a:t>) - </a:t>
            </a:r>
            <a:r>
              <a:rPr lang="pl-PL" dirty="0" smtClean="0">
                <a:latin typeface="Times New Roman" pitchFamily="18" charset="0"/>
                <a:cs typeface="Times New Roman" pitchFamily="18" charset="0"/>
              </a:rPr>
              <a:t>4</a:t>
            </a:r>
            <a:r>
              <a:rPr lang="pl-PL" dirty="0" smtClean="0">
                <a:cs typeface="Times New Roman" pitchFamily="18" charset="0"/>
              </a:rPr>
              <a:t> Nos. </a:t>
            </a:r>
          </a:p>
          <a:p>
            <a:endParaRPr lang="en-IN" dirty="0" smtClean="0"/>
          </a:p>
          <a:p>
            <a:endParaRPr lang="en-IN" dirty="0" smtClean="0"/>
          </a:p>
        </p:txBody>
      </p:sp>
      <p:sp>
        <p:nvSpPr>
          <p:cNvPr id="5" name="Content Placeholder 4"/>
          <p:cNvSpPr>
            <a:spLocks noGrp="1"/>
          </p:cNvSpPr>
          <p:nvPr>
            <p:ph sz="half" idx="2"/>
          </p:nvPr>
        </p:nvSpPr>
        <p:spPr>
          <a:xfrm>
            <a:off x="4648200" y="1524000"/>
            <a:ext cx="4038600" cy="4830925"/>
          </a:xfrm>
        </p:spPr>
        <p:txBody>
          <a:bodyPr>
            <a:normAutofit fontScale="92500" lnSpcReduction="10000"/>
          </a:bodyPr>
          <a:lstStyle/>
          <a:p>
            <a:r>
              <a:rPr lang="en-IN" dirty="0" smtClean="0">
                <a:cs typeface="Times New Roman" pitchFamily="18" charset="0"/>
              </a:rPr>
              <a:t>Connecting Wires </a:t>
            </a:r>
          </a:p>
          <a:p>
            <a:r>
              <a:rPr lang="en-IN" dirty="0" smtClean="0">
                <a:cs typeface="Times New Roman" pitchFamily="18" charset="0"/>
              </a:rPr>
              <a:t>Probes -</a:t>
            </a:r>
            <a:r>
              <a:rPr lang="en-IN" dirty="0" smtClean="0">
                <a:latin typeface="Times New Roman" pitchFamily="18" charset="0"/>
                <a:cs typeface="Times New Roman" pitchFamily="18" charset="0"/>
              </a:rPr>
              <a:t> 2 </a:t>
            </a:r>
            <a:r>
              <a:rPr lang="en-IN" dirty="0" smtClean="0">
                <a:cs typeface="Times New Roman" pitchFamily="18" charset="0"/>
              </a:rPr>
              <a:t>Nos. </a:t>
            </a:r>
          </a:p>
          <a:p>
            <a:r>
              <a:rPr lang="en-IN" dirty="0" smtClean="0">
                <a:cs typeface="Times New Roman" pitchFamily="18" charset="0"/>
              </a:rPr>
              <a:t>Soldering wire and Flux  </a:t>
            </a:r>
          </a:p>
          <a:p>
            <a:r>
              <a:rPr lang="en-IN" dirty="0" smtClean="0">
                <a:cs typeface="Times New Roman" pitchFamily="18" charset="0"/>
              </a:rPr>
              <a:t>Connecting Terminals - </a:t>
            </a:r>
            <a:r>
              <a:rPr lang="en-IN" dirty="0" smtClean="0">
                <a:latin typeface="Times New Roman" pitchFamily="18" charset="0"/>
                <a:cs typeface="Times New Roman" pitchFamily="18" charset="0"/>
              </a:rPr>
              <a:t>43</a:t>
            </a:r>
            <a:r>
              <a:rPr lang="en-IN" dirty="0" smtClean="0">
                <a:cs typeface="Times New Roman" pitchFamily="18" charset="0"/>
              </a:rPr>
              <a:t>      </a:t>
            </a:r>
          </a:p>
          <a:p>
            <a:r>
              <a:rPr lang="en-IN" dirty="0" smtClean="0">
                <a:cs typeface="Times New Roman" pitchFamily="18" charset="0"/>
              </a:rPr>
              <a:t>Variac </a:t>
            </a:r>
            <a:r>
              <a:rPr lang="en-IN" dirty="0" smtClean="0">
                <a:latin typeface="Times New Roman" pitchFamily="18" charset="0"/>
                <a:cs typeface="Times New Roman" pitchFamily="18" charset="0"/>
              </a:rPr>
              <a:t>220/480</a:t>
            </a:r>
            <a:r>
              <a:rPr lang="en-IN" dirty="0" smtClean="0">
                <a:cs typeface="Times New Roman" pitchFamily="18" charset="0"/>
              </a:rPr>
              <a:t> V - </a:t>
            </a:r>
            <a:r>
              <a:rPr lang="en-IN" dirty="0" smtClean="0">
                <a:latin typeface="Times New Roman" pitchFamily="18" charset="0"/>
                <a:cs typeface="Times New Roman" pitchFamily="18" charset="0"/>
              </a:rPr>
              <a:t>1</a:t>
            </a:r>
            <a:r>
              <a:rPr lang="en-IN" dirty="0" smtClean="0">
                <a:cs typeface="Times New Roman" pitchFamily="18" charset="0"/>
              </a:rPr>
              <a:t> No.</a:t>
            </a:r>
          </a:p>
          <a:p>
            <a:r>
              <a:rPr lang="en-US" dirty="0" smtClean="0">
                <a:cs typeface="Times New Roman" pitchFamily="18" charset="0"/>
              </a:rPr>
              <a:t>No. of stages : </a:t>
            </a:r>
            <a:r>
              <a:rPr lang="en-US" dirty="0" smtClean="0">
                <a:latin typeface="Times New Roman" pitchFamily="18" charset="0"/>
                <a:cs typeface="Times New Roman" pitchFamily="18" charset="0"/>
              </a:rPr>
              <a:t>4 </a:t>
            </a:r>
          </a:p>
          <a:p>
            <a:r>
              <a:rPr lang="en-US" dirty="0" smtClean="0">
                <a:cs typeface="Times New Roman" pitchFamily="18" charset="0"/>
              </a:rPr>
              <a:t>Input given :  </a:t>
            </a:r>
            <a:r>
              <a:rPr lang="en-US" dirty="0" smtClean="0">
                <a:latin typeface="Times New Roman" pitchFamily="18" charset="0"/>
                <a:cs typeface="Times New Roman" pitchFamily="18" charset="0"/>
              </a:rPr>
              <a:t>100</a:t>
            </a:r>
            <a:r>
              <a:rPr lang="en-US" dirty="0" smtClean="0">
                <a:cs typeface="Times New Roman" pitchFamily="18" charset="0"/>
              </a:rPr>
              <a:t>V</a:t>
            </a:r>
          </a:p>
          <a:p>
            <a:r>
              <a:rPr lang="en-US" dirty="0" smtClean="0">
                <a:cs typeface="Times New Roman" pitchFamily="18" charset="0"/>
              </a:rPr>
              <a:t>Output obtained : </a:t>
            </a:r>
            <a:r>
              <a:rPr lang="en-US" dirty="0" smtClean="0">
                <a:latin typeface="Times New Roman" pitchFamily="18" charset="0"/>
                <a:cs typeface="Times New Roman" pitchFamily="18" charset="0"/>
              </a:rPr>
              <a:t>327.4</a:t>
            </a:r>
            <a:r>
              <a:rPr lang="en-US" dirty="0" smtClean="0">
                <a:cs typeface="Times New Roman" pitchFamily="18" charset="0"/>
              </a:rPr>
              <a:t> V</a:t>
            </a:r>
          </a:p>
          <a:p>
            <a:pPr>
              <a:buNone/>
            </a:pPr>
            <a:endParaRPr lang="en-US" dirty="0" smtClean="0">
              <a:cs typeface="Times New Roman" pitchFamily="18" charset="0"/>
            </a:endParaRPr>
          </a:p>
          <a:p>
            <a:pPr>
              <a:buNone/>
            </a:pPr>
            <a:endParaRPr lang="en-US" dirty="0" smtClean="0">
              <a:cs typeface="Times New Roman" pitchFamily="18" charset="0"/>
            </a:endParaRPr>
          </a:p>
          <a:p>
            <a:pPr>
              <a:buNone/>
            </a:pPr>
            <a:endParaRPr lang="en-US" dirty="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IN" sz="3600" dirty="0" smtClean="0"/>
              <a:t>Components:</a:t>
            </a:r>
            <a:endParaRPr lang="en-IN" sz="3600" dirty="0"/>
          </a:p>
        </p:txBody>
      </p:sp>
      <p:pic>
        <p:nvPicPr>
          <p:cNvPr id="4" name="Content Placeholder 3"/>
          <p:cNvPicPr>
            <a:picLocks noGrp="1"/>
          </p:cNvPicPr>
          <p:nvPr>
            <p:ph idx="1"/>
          </p:nvPr>
        </p:nvPicPr>
        <p:blipFill>
          <a:blip r:embed="rId2" cstate="print"/>
          <a:srcRect/>
          <a:stretch>
            <a:fillRect/>
          </a:stretch>
        </p:blipFill>
        <p:spPr bwMode="auto">
          <a:xfrm>
            <a:off x="609600" y="1524000"/>
            <a:ext cx="2895600" cy="17526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800600" y="1524000"/>
            <a:ext cx="2971800" cy="175260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2819400" y="4038600"/>
            <a:ext cx="3352800" cy="1828800"/>
          </a:xfrm>
          <a:prstGeom prst="rect">
            <a:avLst/>
          </a:prstGeom>
          <a:noFill/>
          <a:ln w="9525">
            <a:noFill/>
            <a:miter lim="800000"/>
            <a:headEnd/>
            <a:tailEnd/>
          </a:ln>
        </p:spPr>
      </p:pic>
      <p:sp>
        <p:nvSpPr>
          <p:cNvPr id="9" name="Rectangle 8"/>
          <p:cNvSpPr/>
          <p:nvPr/>
        </p:nvSpPr>
        <p:spPr>
          <a:xfrm>
            <a:off x="1447800" y="3429000"/>
            <a:ext cx="1161858" cy="523220"/>
          </a:xfrm>
          <a:prstGeom prst="rect">
            <a:avLst/>
          </a:prstGeom>
        </p:spPr>
        <p:txBody>
          <a:bodyPr wrap="none">
            <a:spAutoFit/>
          </a:bodyPr>
          <a:lstStyle/>
          <a:p>
            <a:pPr lvl="0" algn="ctr"/>
            <a:r>
              <a:rPr lang="en-US" sz="2800" b="1" dirty="0" smtClean="0">
                <a:ln w="10541" cmpd="sng">
                  <a:solidFill>
                    <a:srgbClr val="0F6FC6">
                      <a:shade val="88000"/>
                      <a:satMod val="110000"/>
                    </a:srgbClr>
                  </a:solidFill>
                  <a:prstDash val="solid"/>
                </a:ln>
                <a:gradFill>
                  <a:gsLst>
                    <a:gs pos="0">
                      <a:srgbClr val="0F6FC6">
                        <a:tint val="40000"/>
                        <a:satMod val="250000"/>
                      </a:srgbClr>
                    </a:gs>
                    <a:gs pos="9000">
                      <a:srgbClr val="0F6FC6">
                        <a:tint val="52000"/>
                        <a:satMod val="300000"/>
                      </a:srgbClr>
                    </a:gs>
                    <a:gs pos="50000">
                      <a:srgbClr val="0F6FC6">
                        <a:shade val="20000"/>
                        <a:satMod val="300000"/>
                      </a:srgbClr>
                    </a:gs>
                    <a:gs pos="79000">
                      <a:srgbClr val="0F6FC6">
                        <a:tint val="52000"/>
                        <a:satMod val="300000"/>
                      </a:srgbClr>
                    </a:gs>
                    <a:gs pos="100000">
                      <a:srgbClr val="0F6FC6">
                        <a:tint val="40000"/>
                        <a:satMod val="250000"/>
                      </a:srgbClr>
                    </a:gs>
                  </a:gsLst>
                  <a:lin ang="5400000"/>
                </a:gradFill>
              </a:rPr>
              <a:t>Wires</a:t>
            </a:r>
            <a:endParaRPr lang="en-US" sz="2800" b="1" dirty="0">
              <a:ln w="10541" cmpd="sng">
                <a:solidFill>
                  <a:srgbClr val="0F6FC6">
                    <a:shade val="88000"/>
                    <a:satMod val="110000"/>
                  </a:srgbClr>
                </a:solidFill>
                <a:prstDash val="solid"/>
              </a:ln>
              <a:gradFill>
                <a:gsLst>
                  <a:gs pos="0">
                    <a:srgbClr val="0F6FC6">
                      <a:tint val="40000"/>
                      <a:satMod val="250000"/>
                    </a:srgbClr>
                  </a:gs>
                  <a:gs pos="9000">
                    <a:srgbClr val="0F6FC6">
                      <a:tint val="52000"/>
                      <a:satMod val="300000"/>
                    </a:srgbClr>
                  </a:gs>
                  <a:gs pos="50000">
                    <a:srgbClr val="0F6FC6">
                      <a:shade val="20000"/>
                      <a:satMod val="300000"/>
                    </a:srgbClr>
                  </a:gs>
                  <a:gs pos="79000">
                    <a:srgbClr val="0F6FC6">
                      <a:tint val="52000"/>
                      <a:satMod val="300000"/>
                    </a:srgbClr>
                  </a:gs>
                  <a:gs pos="100000">
                    <a:srgbClr val="0F6FC6">
                      <a:tint val="40000"/>
                      <a:satMod val="250000"/>
                    </a:srgbClr>
                  </a:gs>
                </a:gsLst>
                <a:lin ang="5400000"/>
              </a:gradFill>
            </a:endParaRPr>
          </a:p>
        </p:txBody>
      </p:sp>
      <p:sp>
        <p:nvSpPr>
          <p:cNvPr id="10" name="Rectangle 9"/>
          <p:cNvSpPr/>
          <p:nvPr/>
        </p:nvSpPr>
        <p:spPr>
          <a:xfrm>
            <a:off x="5105400" y="3352800"/>
            <a:ext cx="2641429" cy="523220"/>
          </a:xfrm>
          <a:prstGeom prst="rect">
            <a:avLst/>
          </a:prstGeom>
        </p:spPr>
        <p:txBody>
          <a:bodyPr wrap="none">
            <a:spAutoFit/>
          </a:bodyPr>
          <a:lstStyle/>
          <a:p>
            <a:pPr lvl="0" algn="ctr"/>
            <a:r>
              <a:rPr lang="en-US" sz="2800" b="1" dirty="0" smtClean="0">
                <a:ln w="10541" cmpd="sng">
                  <a:solidFill>
                    <a:srgbClr val="0F6FC6">
                      <a:shade val="88000"/>
                      <a:satMod val="110000"/>
                    </a:srgbClr>
                  </a:solidFill>
                  <a:prstDash val="solid"/>
                </a:ln>
                <a:gradFill>
                  <a:gsLst>
                    <a:gs pos="0">
                      <a:srgbClr val="0F6FC6">
                        <a:tint val="40000"/>
                        <a:satMod val="250000"/>
                      </a:srgbClr>
                    </a:gs>
                    <a:gs pos="9000">
                      <a:srgbClr val="0F6FC6">
                        <a:tint val="52000"/>
                        <a:satMod val="300000"/>
                      </a:srgbClr>
                    </a:gs>
                    <a:gs pos="50000">
                      <a:srgbClr val="0F6FC6">
                        <a:shade val="20000"/>
                        <a:satMod val="300000"/>
                      </a:srgbClr>
                    </a:gs>
                    <a:gs pos="79000">
                      <a:srgbClr val="0F6FC6">
                        <a:tint val="52000"/>
                        <a:satMod val="300000"/>
                      </a:srgbClr>
                    </a:gs>
                    <a:gs pos="100000">
                      <a:srgbClr val="0F6FC6">
                        <a:tint val="40000"/>
                        <a:satMod val="250000"/>
                      </a:srgbClr>
                    </a:gs>
                  </a:gsLst>
                  <a:lin ang="5400000"/>
                </a:gradFill>
              </a:rPr>
              <a:t>Capacitor</a:t>
            </a:r>
            <a:r>
              <a:rPr lang="en-US" b="1" dirty="0" smtClean="0">
                <a:ln w="10541" cmpd="sng">
                  <a:solidFill>
                    <a:srgbClr val="0F6FC6">
                      <a:shade val="88000"/>
                      <a:satMod val="110000"/>
                    </a:srgbClr>
                  </a:solidFill>
                  <a:prstDash val="solid"/>
                </a:ln>
                <a:gradFill>
                  <a:gsLst>
                    <a:gs pos="0">
                      <a:srgbClr val="0F6FC6">
                        <a:tint val="40000"/>
                        <a:satMod val="250000"/>
                      </a:srgbClr>
                    </a:gs>
                    <a:gs pos="9000">
                      <a:srgbClr val="0F6FC6">
                        <a:tint val="52000"/>
                        <a:satMod val="300000"/>
                      </a:srgbClr>
                    </a:gs>
                    <a:gs pos="50000">
                      <a:srgbClr val="0F6FC6">
                        <a:shade val="20000"/>
                        <a:satMod val="300000"/>
                      </a:srgbClr>
                    </a:gs>
                    <a:gs pos="79000">
                      <a:srgbClr val="0F6FC6">
                        <a:tint val="52000"/>
                        <a:satMod val="300000"/>
                      </a:srgbClr>
                    </a:gs>
                    <a:gs pos="100000">
                      <a:srgbClr val="0F6FC6">
                        <a:tint val="40000"/>
                        <a:satMod val="250000"/>
                      </a:srgbClr>
                    </a:gs>
                  </a:gsLst>
                  <a:lin ang="5400000"/>
                </a:gradFill>
              </a:rPr>
              <a:t> </a:t>
            </a:r>
            <a:r>
              <a:rPr lang="en-IN" b="1" dirty="0" smtClean="0">
                <a:solidFill>
                  <a:schemeClr val="accent1"/>
                </a:solidFill>
                <a:latin typeface="Times New Roman" pitchFamily="18" charset="0"/>
                <a:cs typeface="Times New Roman" pitchFamily="18" charset="0"/>
              </a:rPr>
              <a:t>(1.5</a:t>
            </a:r>
            <a:r>
              <a:rPr lang="en-IN" b="1" dirty="0" smtClean="0">
                <a:solidFill>
                  <a:schemeClr val="accent1"/>
                </a:solidFill>
                <a:cs typeface="Times New Roman" pitchFamily="18" charset="0"/>
              </a:rPr>
              <a:t>μF )</a:t>
            </a:r>
            <a:endParaRPr lang="en-US" b="1" dirty="0">
              <a:ln w="10541" cmpd="sng">
                <a:solidFill>
                  <a:srgbClr val="0F6FC6">
                    <a:shade val="88000"/>
                    <a:satMod val="110000"/>
                  </a:srgbClr>
                </a:solidFill>
                <a:prstDash val="solid"/>
              </a:ln>
              <a:solidFill>
                <a:schemeClr val="accent1"/>
              </a:solidFill>
            </a:endParaRPr>
          </a:p>
        </p:txBody>
      </p:sp>
      <p:sp>
        <p:nvSpPr>
          <p:cNvPr id="11" name="Rectangle 10"/>
          <p:cNvSpPr/>
          <p:nvPr/>
        </p:nvSpPr>
        <p:spPr>
          <a:xfrm>
            <a:off x="3886200" y="5867400"/>
            <a:ext cx="1738297" cy="523220"/>
          </a:xfrm>
          <a:prstGeom prst="rect">
            <a:avLst/>
          </a:prstGeom>
        </p:spPr>
        <p:txBody>
          <a:bodyPr wrap="none">
            <a:spAutoFit/>
          </a:bodyPr>
          <a:lstStyle/>
          <a:p>
            <a:pPr lvl="0" algn="ctr"/>
            <a:r>
              <a:rPr lang="en-US" sz="2800" b="1" dirty="0" smtClean="0">
                <a:ln w="10541" cmpd="sng">
                  <a:solidFill>
                    <a:srgbClr val="0F6FC6">
                      <a:shade val="88000"/>
                      <a:satMod val="110000"/>
                    </a:srgbClr>
                  </a:solidFill>
                  <a:prstDash val="solid"/>
                </a:ln>
                <a:gradFill>
                  <a:gsLst>
                    <a:gs pos="0">
                      <a:srgbClr val="0F6FC6">
                        <a:tint val="40000"/>
                        <a:satMod val="250000"/>
                      </a:srgbClr>
                    </a:gs>
                    <a:gs pos="9000">
                      <a:srgbClr val="0F6FC6">
                        <a:tint val="52000"/>
                        <a:satMod val="300000"/>
                      </a:srgbClr>
                    </a:gs>
                    <a:gs pos="50000">
                      <a:srgbClr val="0F6FC6">
                        <a:shade val="20000"/>
                        <a:satMod val="300000"/>
                      </a:srgbClr>
                    </a:gs>
                    <a:gs pos="79000">
                      <a:srgbClr val="0F6FC6">
                        <a:tint val="52000"/>
                        <a:satMod val="300000"/>
                      </a:srgbClr>
                    </a:gs>
                    <a:gs pos="100000">
                      <a:srgbClr val="0F6FC6">
                        <a:tint val="40000"/>
                        <a:satMod val="250000"/>
                      </a:srgbClr>
                    </a:gs>
                  </a:gsLst>
                  <a:lin ang="5400000"/>
                </a:gradFill>
              </a:rPr>
              <a:t>Resistors</a:t>
            </a:r>
            <a:endParaRPr lang="en-US" sz="2800" b="1" dirty="0">
              <a:ln w="10541" cmpd="sng">
                <a:solidFill>
                  <a:srgbClr val="0F6FC6">
                    <a:shade val="88000"/>
                    <a:satMod val="110000"/>
                  </a:srgbClr>
                </a:solidFill>
                <a:prstDash val="solid"/>
              </a:ln>
              <a:gradFill>
                <a:gsLst>
                  <a:gs pos="0">
                    <a:srgbClr val="0F6FC6">
                      <a:tint val="40000"/>
                      <a:satMod val="250000"/>
                    </a:srgbClr>
                  </a:gs>
                  <a:gs pos="9000">
                    <a:srgbClr val="0F6FC6">
                      <a:tint val="52000"/>
                      <a:satMod val="300000"/>
                    </a:srgbClr>
                  </a:gs>
                  <a:gs pos="50000">
                    <a:srgbClr val="0F6FC6">
                      <a:shade val="20000"/>
                      <a:satMod val="300000"/>
                    </a:srgbClr>
                  </a:gs>
                  <a:gs pos="79000">
                    <a:srgbClr val="0F6FC6">
                      <a:tint val="52000"/>
                      <a:satMod val="300000"/>
                    </a:srgbClr>
                  </a:gs>
                  <a:gs pos="100000">
                    <a:srgbClr val="0F6FC6">
                      <a:tint val="40000"/>
                      <a:satMod val="250000"/>
                    </a:srgbClr>
                  </a:gs>
                </a:gsLst>
                <a:lin ang="5400000"/>
              </a:gra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457200" y="1371600"/>
            <a:ext cx="2881566" cy="2146938"/>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943600" y="1371600"/>
            <a:ext cx="2667000" cy="213360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3962400" y="3962400"/>
            <a:ext cx="1477753" cy="1752600"/>
          </a:xfrm>
          <a:prstGeom prst="rect">
            <a:avLst/>
          </a:prstGeom>
          <a:noFill/>
          <a:ln w="9525">
            <a:noFill/>
            <a:miter lim="800000"/>
            <a:headEnd/>
            <a:tailEnd/>
          </a:ln>
        </p:spPr>
      </p:pic>
      <p:sp>
        <p:nvSpPr>
          <p:cNvPr id="7" name="Rectangle 6"/>
          <p:cNvSpPr/>
          <p:nvPr/>
        </p:nvSpPr>
        <p:spPr>
          <a:xfrm>
            <a:off x="990600" y="3733800"/>
            <a:ext cx="2205732" cy="523220"/>
          </a:xfrm>
          <a:prstGeom prst="rect">
            <a:avLst/>
          </a:prstGeom>
        </p:spPr>
        <p:txBody>
          <a:bodyPr wrap="square">
            <a:spAutoFit/>
          </a:bodyPr>
          <a:lstStyle/>
          <a:p>
            <a:pPr lvl="0" algn="ctr"/>
            <a:r>
              <a:rPr lang="en-US" sz="2800" b="1" dirty="0" smtClean="0">
                <a:ln w="10541" cmpd="sng">
                  <a:solidFill>
                    <a:srgbClr val="0F6FC6">
                      <a:shade val="88000"/>
                      <a:satMod val="110000"/>
                    </a:srgbClr>
                  </a:solidFill>
                  <a:prstDash val="solid"/>
                </a:ln>
                <a:gradFill>
                  <a:gsLst>
                    <a:gs pos="0">
                      <a:srgbClr val="0F6FC6">
                        <a:tint val="40000"/>
                        <a:satMod val="250000"/>
                      </a:srgbClr>
                    </a:gs>
                    <a:gs pos="9000">
                      <a:srgbClr val="0F6FC6">
                        <a:tint val="52000"/>
                        <a:satMod val="300000"/>
                      </a:srgbClr>
                    </a:gs>
                    <a:gs pos="50000">
                      <a:srgbClr val="0F6FC6">
                        <a:shade val="20000"/>
                        <a:satMod val="300000"/>
                      </a:srgbClr>
                    </a:gs>
                    <a:gs pos="79000">
                      <a:srgbClr val="0F6FC6">
                        <a:tint val="52000"/>
                        <a:satMod val="300000"/>
                      </a:srgbClr>
                    </a:gs>
                    <a:gs pos="100000">
                      <a:srgbClr val="0F6FC6">
                        <a:tint val="40000"/>
                        <a:satMod val="250000"/>
                      </a:srgbClr>
                    </a:gs>
                  </a:gsLst>
                  <a:lin ang="5400000"/>
                </a:gradFill>
              </a:rPr>
              <a:t>POT  </a:t>
            </a:r>
            <a:r>
              <a:rPr lang="en-US" b="1" dirty="0" smtClean="0">
                <a:ln w="10541" cmpd="sng">
                  <a:solidFill>
                    <a:srgbClr val="0F6FC6">
                      <a:shade val="88000"/>
                      <a:satMod val="110000"/>
                    </a:srgbClr>
                  </a:solidFill>
                  <a:prstDash val="solid"/>
                </a:ln>
                <a:solidFill>
                  <a:schemeClr val="accent1"/>
                </a:solidFill>
              </a:rPr>
              <a:t>(</a:t>
            </a:r>
            <a:r>
              <a:rPr lang="en-IN" b="1" dirty="0" smtClean="0">
                <a:solidFill>
                  <a:schemeClr val="accent1"/>
                </a:solidFill>
                <a:latin typeface="Times New Roman" pitchFamily="18" charset="0"/>
                <a:cs typeface="Times New Roman" pitchFamily="18" charset="0"/>
              </a:rPr>
              <a:t>10</a:t>
            </a:r>
            <a:r>
              <a:rPr lang="en-IN" b="1" dirty="0" smtClean="0">
                <a:solidFill>
                  <a:schemeClr val="accent1"/>
                </a:solidFill>
                <a:cs typeface="Times New Roman" pitchFamily="18" charset="0"/>
              </a:rPr>
              <a:t>k</a:t>
            </a:r>
            <a:r>
              <a:rPr lang="el-GR" b="1" dirty="0" smtClean="0">
                <a:solidFill>
                  <a:schemeClr val="accent1"/>
                </a:solidFill>
                <a:cs typeface="Times New Roman" pitchFamily="18" charset="0"/>
              </a:rPr>
              <a:t>Ω</a:t>
            </a:r>
            <a:r>
              <a:rPr lang="en-IN" b="1" dirty="0" smtClean="0">
                <a:solidFill>
                  <a:schemeClr val="accent1"/>
                </a:solidFill>
                <a:cs typeface="Times New Roman" pitchFamily="18" charset="0"/>
              </a:rPr>
              <a:t>)</a:t>
            </a:r>
            <a:endParaRPr lang="en-US" b="1" dirty="0">
              <a:ln w="10541" cmpd="sng">
                <a:solidFill>
                  <a:srgbClr val="0F6FC6">
                    <a:shade val="88000"/>
                    <a:satMod val="110000"/>
                  </a:srgbClr>
                </a:solidFill>
                <a:prstDash val="solid"/>
              </a:ln>
              <a:solidFill>
                <a:schemeClr val="accent1"/>
              </a:solidFill>
            </a:endParaRPr>
          </a:p>
        </p:txBody>
      </p:sp>
      <p:sp>
        <p:nvSpPr>
          <p:cNvPr id="11" name="Rectangle 10"/>
          <p:cNvSpPr/>
          <p:nvPr/>
        </p:nvSpPr>
        <p:spPr>
          <a:xfrm>
            <a:off x="3200400" y="5867400"/>
            <a:ext cx="2895600" cy="523220"/>
          </a:xfrm>
          <a:prstGeom prst="rect">
            <a:avLst/>
          </a:prstGeom>
        </p:spPr>
        <p:txBody>
          <a:bodyPr wrap="square">
            <a:spAutoFit/>
          </a:bodyPr>
          <a:lstStyle/>
          <a:p>
            <a:pPr lvl="0" algn="ctr"/>
            <a:r>
              <a:rPr lang="en-US" sz="2800" b="1" dirty="0" smtClean="0">
                <a:ln w="10541" cmpd="sng">
                  <a:solidFill>
                    <a:srgbClr val="0F6FC6">
                      <a:shade val="88000"/>
                      <a:satMod val="110000"/>
                    </a:srgbClr>
                  </a:solidFill>
                  <a:prstDash val="solid"/>
                </a:ln>
                <a:gradFill>
                  <a:gsLst>
                    <a:gs pos="0">
                      <a:srgbClr val="0F6FC6">
                        <a:tint val="40000"/>
                        <a:satMod val="250000"/>
                      </a:srgbClr>
                    </a:gs>
                    <a:gs pos="9000">
                      <a:srgbClr val="0F6FC6">
                        <a:tint val="52000"/>
                        <a:satMod val="300000"/>
                      </a:srgbClr>
                    </a:gs>
                    <a:gs pos="50000">
                      <a:srgbClr val="0F6FC6">
                        <a:shade val="20000"/>
                        <a:satMod val="300000"/>
                      </a:srgbClr>
                    </a:gs>
                    <a:gs pos="79000">
                      <a:srgbClr val="0F6FC6">
                        <a:tint val="52000"/>
                        <a:satMod val="300000"/>
                      </a:srgbClr>
                    </a:gs>
                    <a:gs pos="100000">
                      <a:srgbClr val="0F6FC6">
                        <a:tint val="40000"/>
                        <a:satMod val="250000"/>
                      </a:srgbClr>
                    </a:gs>
                  </a:gsLst>
                  <a:lin ang="5400000"/>
                </a:gradFill>
              </a:rPr>
              <a:t>Capacitor </a:t>
            </a:r>
            <a:r>
              <a:rPr lang="en-IN" b="1" dirty="0" smtClean="0">
                <a:solidFill>
                  <a:schemeClr val="accent1"/>
                </a:solidFill>
                <a:latin typeface="Times New Roman" pitchFamily="18" charset="0"/>
                <a:cs typeface="Times New Roman" pitchFamily="18" charset="0"/>
              </a:rPr>
              <a:t>(0.1</a:t>
            </a:r>
            <a:r>
              <a:rPr lang="en-IN" b="1" dirty="0" smtClean="0">
                <a:solidFill>
                  <a:schemeClr val="accent1"/>
                </a:solidFill>
                <a:cs typeface="Times New Roman" pitchFamily="18" charset="0"/>
              </a:rPr>
              <a:t>μF )</a:t>
            </a:r>
            <a:endParaRPr lang="en-US" b="1" dirty="0">
              <a:ln w="10541" cmpd="sng">
                <a:solidFill>
                  <a:srgbClr val="0F6FC6">
                    <a:shade val="88000"/>
                    <a:satMod val="110000"/>
                  </a:srgbClr>
                </a:solidFill>
                <a:prstDash val="solid"/>
              </a:ln>
              <a:solidFill>
                <a:schemeClr val="accent1"/>
              </a:solidFill>
            </a:endParaRPr>
          </a:p>
        </p:txBody>
      </p:sp>
      <p:sp>
        <p:nvSpPr>
          <p:cNvPr id="12" name="Rectangle 11"/>
          <p:cNvSpPr/>
          <p:nvPr/>
        </p:nvSpPr>
        <p:spPr>
          <a:xfrm>
            <a:off x="5943601" y="3609460"/>
            <a:ext cx="3048000" cy="523220"/>
          </a:xfrm>
          <a:prstGeom prst="rect">
            <a:avLst/>
          </a:prstGeom>
        </p:spPr>
        <p:txBody>
          <a:bodyPr wrap="square">
            <a:spAutoFit/>
          </a:bodyPr>
          <a:lstStyle/>
          <a:p>
            <a:pPr lvl="0" algn="ctr"/>
            <a:r>
              <a:rPr lang="en-IN" sz="2800" b="1" dirty="0" smtClean="0">
                <a:ln w="10541" cmpd="sng">
                  <a:solidFill>
                    <a:srgbClr val="0F6FC6">
                      <a:shade val="88000"/>
                      <a:satMod val="110000"/>
                    </a:srgbClr>
                  </a:solidFill>
                  <a:prstDash val="solid"/>
                </a:ln>
                <a:solidFill>
                  <a:srgbClr val="0F6FC6"/>
                </a:solidFill>
                <a:cs typeface="Times New Roman" pitchFamily="18" charset="0"/>
              </a:rPr>
              <a:t>Diode </a:t>
            </a:r>
            <a:r>
              <a:rPr lang="en-IN" b="1" dirty="0" smtClean="0">
                <a:ln w="10541" cmpd="sng">
                  <a:solidFill>
                    <a:srgbClr val="0F6FC6">
                      <a:shade val="88000"/>
                      <a:satMod val="110000"/>
                    </a:srgbClr>
                  </a:solidFill>
                  <a:prstDash val="solid"/>
                </a:ln>
                <a:solidFill>
                  <a:schemeClr val="accent1"/>
                </a:solidFill>
                <a:cs typeface="Times New Roman" pitchFamily="18" charset="0"/>
              </a:rPr>
              <a:t>(BY </a:t>
            </a:r>
            <a:r>
              <a:rPr lang="en-IN" b="1" dirty="0" smtClean="0">
                <a:ln w="10541" cmpd="sng">
                  <a:solidFill>
                    <a:srgbClr val="0F6FC6">
                      <a:shade val="88000"/>
                      <a:satMod val="110000"/>
                    </a:srgbClr>
                  </a:solidFill>
                  <a:prstDash val="solid"/>
                </a:ln>
                <a:solidFill>
                  <a:schemeClr val="accent1"/>
                </a:solidFill>
                <a:latin typeface="Times New Roman" pitchFamily="18" charset="0"/>
                <a:cs typeface="Times New Roman" pitchFamily="18" charset="0"/>
              </a:rPr>
              <a:t>127</a:t>
            </a:r>
            <a:r>
              <a:rPr lang="en-IN" b="1" dirty="0" smtClean="0">
                <a:ln w="10541" cmpd="sng">
                  <a:solidFill>
                    <a:srgbClr val="0F6FC6">
                      <a:shade val="88000"/>
                      <a:satMod val="110000"/>
                    </a:srgbClr>
                  </a:solidFill>
                  <a:prstDash val="solid"/>
                </a:ln>
                <a:solidFill>
                  <a:schemeClr val="accent1"/>
                </a:solidFill>
                <a:cs typeface="Times New Roman" pitchFamily="18" charset="0"/>
              </a:rPr>
              <a:t>)</a:t>
            </a:r>
            <a:endParaRPr lang="en-US" b="1" dirty="0">
              <a:ln w="10541" cmpd="sng">
                <a:solidFill>
                  <a:srgbClr val="0F6FC6">
                    <a:shade val="88000"/>
                    <a:satMod val="110000"/>
                  </a:srgbClr>
                </a:solidFill>
                <a:prstDash val="solid"/>
              </a:ln>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Internal Circuit:</a:t>
            </a:r>
            <a:endParaRPr lang="en-IN" sz="36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371600" y="2057400"/>
            <a:ext cx="7315200" cy="4038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Overall Hardware connection:</a:t>
            </a:r>
            <a:endParaRPr lang="en-IN" sz="3600" dirty="0"/>
          </a:p>
        </p:txBody>
      </p:sp>
      <p:pic>
        <p:nvPicPr>
          <p:cNvPr id="4" name="Content Placeholder 3"/>
          <p:cNvPicPr>
            <a:picLocks noGrp="1"/>
          </p:cNvPicPr>
          <p:nvPr>
            <p:ph idx="1"/>
          </p:nvPr>
        </p:nvPicPr>
        <p:blipFill>
          <a:blip r:embed="rId2" cstate="print"/>
          <a:srcRect/>
          <a:stretch>
            <a:fillRect/>
          </a:stretch>
        </p:blipFill>
        <p:spPr bwMode="auto">
          <a:xfrm>
            <a:off x="838200" y="2057400"/>
            <a:ext cx="7620000" cy="438943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2209800"/>
            <a:ext cx="4040188" cy="639762"/>
          </a:xfrm>
        </p:spPr>
        <p:txBody>
          <a:bodyPr>
            <a:noAutofit/>
          </a:bodyPr>
          <a:lstStyle/>
          <a:p>
            <a:r>
              <a:rPr lang="en-US" sz="3200" dirty="0" smtClean="0"/>
              <a:t>Project Guide:</a:t>
            </a:r>
          </a:p>
          <a:p>
            <a:r>
              <a:rPr lang="en-US" sz="3200" b="0" dirty="0"/>
              <a:t> </a:t>
            </a:r>
            <a:r>
              <a:rPr lang="en-US" sz="3200" b="0" dirty="0" smtClean="0"/>
              <a:t>Mr. S Natarajan</a:t>
            </a:r>
            <a:endParaRPr lang="en-US" sz="3200" b="0" dirty="0"/>
          </a:p>
        </p:txBody>
      </p:sp>
      <p:sp>
        <p:nvSpPr>
          <p:cNvPr id="5" name="Text Placeholder 4"/>
          <p:cNvSpPr>
            <a:spLocks noGrp="1"/>
          </p:cNvSpPr>
          <p:nvPr>
            <p:ph type="body" sz="half" idx="3"/>
          </p:nvPr>
        </p:nvSpPr>
        <p:spPr>
          <a:xfrm>
            <a:off x="4648200" y="3048000"/>
            <a:ext cx="4041775" cy="2590800"/>
          </a:xfrm>
        </p:spPr>
        <p:txBody>
          <a:bodyPr>
            <a:normAutofit/>
          </a:bodyPr>
          <a:lstStyle/>
          <a:p>
            <a:r>
              <a:rPr lang="en-US" sz="3200" dirty="0" smtClean="0"/>
              <a:t>Team members:</a:t>
            </a:r>
          </a:p>
          <a:p>
            <a:r>
              <a:rPr lang="en-US" dirty="0" smtClean="0"/>
              <a:t>Yadama Saranya</a:t>
            </a:r>
          </a:p>
          <a:p>
            <a:r>
              <a:rPr lang="en-US" dirty="0" smtClean="0"/>
              <a:t>Mallavaram Sai Harini</a:t>
            </a:r>
          </a:p>
          <a:p>
            <a:r>
              <a:rPr lang="en-US" dirty="0" smtClean="0"/>
              <a:t>Iyer Aishwarya Sundaram</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sz="3200" b="1" dirty="0" smtClean="0"/>
              <a:t>Lightning Impulse Voltage Wave for Three Stages:</a:t>
            </a:r>
            <a:endParaRPr lang="en-IN" sz="3200" dirty="0"/>
          </a:p>
        </p:txBody>
      </p:sp>
      <p:pic>
        <p:nvPicPr>
          <p:cNvPr id="4" name="Content Placeholder 3" descr="C:\Users\Saranya\Desktop\Marx Impulse Generator Project\Required wf\018.png"/>
          <p:cNvPicPr>
            <a:picLocks noGrp="1"/>
          </p:cNvPicPr>
          <p:nvPr>
            <p:ph idx="1"/>
          </p:nvPr>
        </p:nvPicPr>
        <p:blipFill>
          <a:blip r:embed="rId2" cstate="print"/>
          <a:srcRect/>
          <a:stretch>
            <a:fillRect/>
          </a:stretch>
        </p:blipFill>
        <p:spPr bwMode="auto">
          <a:xfrm>
            <a:off x="685800" y="1447801"/>
            <a:ext cx="6781799" cy="3505200"/>
          </a:xfrm>
          <a:prstGeom prst="rect">
            <a:avLst/>
          </a:prstGeom>
          <a:noFill/>
          <a:ln w="9525">
            <a:noFill/>
            <a:miter lim="800000"/>
            <a:headEnd/>
            <a:tailEnd/>
          </a:ln>
        </p:spPr>
      </p:pic>
      <p:graphicFrame>
        <p:nvGraphicFramePr>
          <p:cNvPr id="8" name="Table 7"/>
          <p:cNvGraphicFramePr>
            <a:graphicFrameLocks noGrp="1"/>
          </p:cNvGraphicFramePr>
          <p:nvPr/>
        </p:nvGraphicFramePr>
        <p:xfrm>
          <a:off x="1531620" y="5121936"/>
          <a:ext cx="5402579" cy="1527342"/>
        </p:xfrm>
        <a:graphic>
          <a:graphicData uri="http://schemas.openxmlformats.org/drawingml/2006/table">
            <a:tbl>
              <a:tblPr/>
              <a:tblGrid>
                <a:gridCol w="1584215"/>
                <a:gridCol w="1436964"/>
                <a:gridCol w="2381400"/>
              </a:tblGrid>
              <a:tr h="819113">
                <a:tc>
                  <a:txBody>
                    <a:bodyPr/>
                    <a:lstStyle/>
                    <a:p>
                      <a:pPr>
                        <a:lnSpc>
                          <a:spcPct val="115000"/>
                        </a:lnSpc>
                        <a:spcAft>
                          <a:spcPts val="1000"/>
                        </a:spcAft>
                      </a:pPr>
                      <a:endParaRPr lang="en-US" sz="1200">
                        <a:latin typeface="Times New Roman"/>
                        <a:ea typeface="Times New Roman"/>
                        <a:cs typeface="Times New Roman"/>
                      </a:endParaRPr>
                    </a:p>
                    <a:p>
                      <a:pPr algn="ctr">
                        <a:lnSpc>
                          <a:spcPct val="115000"/>
                        </a:lnSpc>
                        <a:spcAft>
                          <a:spcPts val="1000"/>
                        </a:spcAft>
                      </a:pPr>
                      <a:r>
                        <a:rPr lang="en-US" sz="1200" b="1">
                          <a:latin typeface="Times New Roman"/>
                          <a:ea typeface="Times New Roman"/>
                          <a:cs typeface="Times New Roman"/>
                        </a:rPr>
                        <a:t>InputVoltage availed from a.c mains (RMS)in Volts</a:t>
                      </a:r>
                      <a:endParaRPr lang="en-IN"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b="1">
                          <a:latin typeface="Times New Roman"/>
                          <a:ea typeface="Times New Roman"/>
                          <a:cs typeface="Times New Roman"/>
                        </a:rPr>
                        <a:t>No. of. Stages </a:t>
                      </a:r>
                      <a:endParaRPr lang="en-IN"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1100">
                        <a:latin typeface="Calibri"/>
                        <a:ea typeface="Times New Roman"/>
                        <a:cs typeface="Times New Roman"/>
                      </a:endParaRPr>
                    </a:p>
                    <a:p>
                      <a:pPr algn="ctr">
                        <a:lnSpc>
                          <a:spcPct val="115000"/>
                        </a:lnSpc>
                        <a:spcAft>
                          <a:spcPts val="1000"/>
                        </a:spcAft>
                      </a:pPr>
                      <a:r>
                        <a:rPr lang="en-US" sz="1200" b="1">
                          <a:latin typeface="Times New Roman"/>
                          <a:ea typeface="Times New Roman"/>
                          <a:cs typeface="Times New Roman"/>
                        </a:rPr>
                        <a:t>Lightning impulse voltage( peak value)   in Volts         </a:t>
                      </a:r>
                      <a:endParaRPr lang="en-IN"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9094">
                <a:tc>
                  <a:txBody>
                    <a:bodyPr/>
                    <a:lstStyle/>
                    <a:p>
                      <a:pPr algn="ctr">
                        <a:lnSpc>
                          <a:spcPct val="115000"/>
                        </a:lnSpc>
                        <a:spcAft>
                          <a:spcPts val="1000"/>
                        </a:spcAft>
                      </a:pPr>
                      <a:r>
                        <a:rPr lang="en-US" sz="1200">
                          <a:latin typeface="Times New Roman"/>
                          <a:ea typeface="Times New Roman"/>
                          <a:cs typeface="Times New Roman"/>
                        </a:rPr>
                        <a:t>60</a:t>
                      </a:r>
                      <a:endParaRPr lang="en-IN"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a:latin typeface="Times New Roman"/>
                          <a:ea typeface="Times New Roman"/>
                          <a:cs typeface="Times New Roman"/>
                        </a:rPr>
                        <a:t>3</a:t>
                      </a:r>
                      <a:endParaRPr lang="en-IN"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dirty="0">
                          <a:latin typeface="Times New Roman"/>
                          <a:ea typeface="Times New Roman"/>
                          <a:cs typeface="Times New Roman"/>
                        </a:rPr>
                        <a:t>208</a:t>
                      </a:r>
                      <a:endParaRPr lang="en-IN"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228600"/>
          </a:xfrm>
        </p:spPr>
        <p:txBody>
          <a:bodyPr>
            <a:normAutofit fontScale="90000"/>
          </a:bodyPr>
          <a:lstStyle/>
          <a:p>
            <a:r>
              <a:rPr lang="en-US" sz="3200" b="1" dirty="0" smtClean="0"/>
              <a:t>Lightning Impulse Voltage Wave for Four Stages:</a:t>
            </a:r>
            <a:endParaRPr lang="en-IN" sz="3200" dirty="0"/>
          </a:p>
        </p:txBody>
      </p:sp>
      <p:pic>
        <p:nvPicPr>
          <p:cNvPr id="4" name="Content Placeholder 3"/>
          <p:cNvPicPr>
            <a:picLocks noGrp="1"/>
          </p:cNvPicPr>
          <p:nvPr>
            <p:ph idx="1"/>
          </p:nvPr>
        </p:nvPicPr>
        <p:blipFill>
          <a:blip r:embed="rId2" cstate="print"/>
          <a:srcRect/>
          <a:stretch>
            <a:fillRect/>
          </a:stretch>
        </p:blipFill>
        <p:spPr bwMode="auto">
          <a:xfrm>
            <a:off x="685800" y="1524001"/>
            <a:ext cx="7696200" cy="3124199"/>
          </a:xfrm>
          <a:prstGeom prst="rect">
            <a:avLst/>
          </a:prstGeom>
          <a:noFill/>
          <a:ln w="9525">
            <a:noFill/>
            <a:miter lim="800000"/>
            <a:headEnd/>
            <a:tailEnd/>
          </a:ln>
        </p:spPr>
      </p:pic>
      <p:graphicFrame>
        <p:nvGraphicFramePr>
          <p:cNvPr id="6" name="Table 5"/>
          <p:cNvGraphicFramePr>
            <a:graphicFrameLocks noGrp="1"/>
          </p:cNvGraphicFramePr>
          <p:nvPr/>
        </p:nvGraphicFramePr>
        <p:xfrm>
          <a:off x="1523999" y="4971697"/>
          <a:ext cx="5715001" cy="1518574"/>
        </p:xfrm>
        <a:graphic>
          <a:graphicData uri="http://schemas.openxmlformats.org/drawingml/2006/table">
            <a:tbl>
              <a:tblPr/>
              <a:tblGrid>
                <a:gridCol w="1675828"/>
                <a:gridCol w="1520061"/>
                <a:gridCol w="2519112"/>
              </a:tblGrid>
              <a:tr h="897474">
                <a:tc>
                  <a:txBody>
                    <a:bodyPr/>
                    <a:lstStyle/>
                    <a:p>
                      <a:pPr>
                        <a:lnSpc>
                          <a:spcPct val="115000"/>
                        </a:lnSpc>
                        <a:spcAft>
                          <a:spcPts val="1000"/>
                        </a:spcAft>
                      </a:pPr>
                      <a:endParaRPr lang="en-US" sz="1200" dirty="0">
                        <a:latin typeface="Times New Roman"/>
                        <a:ea typeface="Times New Roman"/>
                        <a:cs typeface="Times New Roman"/>
                      </a:endParaRPr>
                    </a:p>
                    <a:p>
                      <a:pPr algn="ctr">
                        <a:lnSpc>
                          <a:spcPct val="115000"/>
                        </a:lnSpc>
                        <a:spcAft>
                          <a:spcPts val="1000"/>
                        </a:spcAft>
                      </a:pPr>
                      <a:r>
                        <a:rPr lang="en-US" sz="1200" b="1" dirty="0" smtClean="0">
                          <a:latin typeface="Times New Roman"/>
                          <a:ea typeface="Times New Roman"/>
                          <a:cs typeface="Times New Roman"/>
                        </a:rPr>
                        <a:t>Input Voltage </a:t>
                      </a:r>
                      <a:r>
                        <a:rPr lang="en-US" sz="1200" b="1" dirty="0">
                          <a:latin typeface="Times New Roman"/>
                          <a:ea typeface="Times New Roman"/>
                          <a:cs typeface="Times New Roman"/>
                        </a:rPr>
                        <a:t>availed from </a:t>
                      </a:r>
                      <a:r>
                        <a:rPr lang="en-US" sz="1200" b="1" dirty="0" smtClean="0">
                          <a:latin typeface="Times New Roman"/>
                          <a:ea typeface="Times New Roman"/>
                          <a:cs typeface="Times New Roman"/>
                        </a:rPr>
                        <a:t>ac </a:t>
                      </a:r>
                      <a:r>
                        <a:rPr lang="en-US" sz="1200" b="1" dirty="0">
                          <a:latin typeface="Times New Roman"/>
                          <a:ea typeface="Times New Roman"/>
                          <a:cs typeface="Times New Roman"/>
                        </a:rPr>
                        <a:t>mains (RMS)in Volts</a:t>
                      </a:r>
                      <a:endParaRPr lang="en-IN"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b="1" dirty="0">
                          <a:latin typeface="Times New Roman"/>
                          <a:ea typeface="Times New Roman"/>
                          <a:cs typeface="Times New Roman"/>
                        </a:rPr>
                        <a:t>No. of. Stages </a:t>
                      </a:r>
                      <a:endParaRPr lang="en-IN"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1100" dirty="0">
                        <a:latin typeface="Calibri"/>
                        <a:ea typeface="Times New Roman"/>
                        <a:cs typeface="Times New Roman"/>
                      </a:endParaRPr>
                    </a:p>
                    <a:p>
                      <a:pPr algn="ctr">
                        <a:lnSpc>
                          <a:spcPct val="115000"/>
                        </a:lnSpc>
                        <a:spcAft>
                          <a:spcPts val="1000"/>
                        </a:spcAft>
                      </a:pPr>
                      <a:r>
                        <a:rPr lang="en-US" sz="1200" b="1" dirty="0">
                          <a:latin typeface="Times New Roman"/>
                          <a:ea typeface="Times New Roman"/>
                          <a:cs typeface="Times New Roman"/>
                        </a:rPr>
                        <a:t>Lightning impulse voltage( peak value)   in Volts         </a:t>
                      </a:r>
                      <a:endParaRPr lang="en-IN"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326">
                <a:tc>
                  <a:txBody>
                    <a:bodyPr/>
                    <a:lstStyle/>
                    <a:p>
                      <a:pPr algn="ctr">
                        <a:lnSpc>
                          <a:spcPct val="115000"/>
                        </a:lnSpc>
                        <a:spcAft>
                          <a:spcPts val="1000"/>
                        </a:spcAft>
                      </a:pPr>
                      <a:r>
                        <a:rPr lang="en-US" sz="1200" dirty="0">
                          <a:latin typeface="Times New Roman"/>
                          <a:ea typeface="Times New Roman"/>
                          <a:cs typeface="Times New Roman"/>
                        </a:rPr>
                        <a:t>60</a:t>
                      </a:r>
                      <a:endParaRPr lang="en-IN"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Times New Roman"/>
                          <a:ea typeface="Times New Roman"/>
                          <a:cs typeface="Times New Roman"/>
                        </a:rPr>
                        <a:t>4</a:t>
                      </a:r>
                      <a:endParaRPr lang="en-IN"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dirty="0">
                          <a:latin typeface="Times New Roman"/>
                          <a:ea typeface="Times New Roman"/>
                          <a:cs typeface="Times New Roman"/>
                        </a:rPr>
                        <a:t>282</a:t>
                      </a:r>
                      <a:endParaRPr lang="en-IN"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780288"/>
          </a:xfrm>
        </p:spPr>
        <p:txBody>
          <a:bodyPr>
            <a:noAutofit/>
          </a:bodyPr>
          <a:lstStyle/>
          <a:p>
            <a:r>
              <a:rPr lang="en-US" sz="3200" b="1" dirty="0" smtClean="0"/>
              <a:t>Observation:</a:t>
            </a:r>
            <a:r>
              <a:rPr lang="en-IN" sz="3200" dirty="0" smtClean="0"/>
              <a:t/>
            </a:r>
            <a:br>
              <a:rPr lang="en-IN" sz="3200" dirty="0" smtClean="0"/>
            </a:br>
            <a:endParaRPr lang="en-IN" sz="3200" dirty="0"/>
          </a:p>
        </p:txBody>
      </p:sp>
      <p:sp>
        <p:nvSpPr>
          <p:cNvPr id="3" name="Content Placeholder 2"/>
          <p:cNvSpPr>
            <a:spLocks noGrp="1"/>
          </p:cNvSpPr>
          <p:nvPr>
            <p:ph idx="1"/>
          </p:nvPr>
        </p:nvSpPr>
        <p:spPr>
          <a:xfrm>
            <a:off x="457200" y="1447800"/>
            <a:ext cx="8229600" cy="4876800"/>
          </a:xfrm>
        </p:spPr>
        <p:txBody>
          <a:bodyPr>
            <a:normAutofit/>
          </a:bodyPr>
          <a:lstStyle/>
          <a:p>
            <a:pPr lvl="0"/>
            <a:r>
              <a:rPr lang="en-US" dirty="0" smtClean="0"/>
              <a:t>More than ten numbers of samples are taken, the samples are repeatedly same wave shape and values are observed in the DSO.</a:t>
            </a:r>
            <a:endParaRPr lang="en-IN" dirty="0" smtClean="0"/>
          </a:p>
          <a:p>
            <a:pPr lvl="0"/>
            <a:r>
              <a:rPr lang="en-US" dirty="0" smtClean="0"/>
              <a:t>While taking the samples peak overshoot is found in the output, because of manual switching instead of air gap.</a:t>
            </a:r>
            <a:endParaRPr lang="en-IN" dirty="0" smtClean="0"/>
          </a:p>
          <a:p>
            <a:pPr lvl="0"/>
            <a:r>
              <a:rPr lang="en-US" dirty="0" smtClean="0"/>
              <a:t>The samples are taken in various scale factors.</a:t>
            </a:r>
            <a:endParaRPr lang="en-IN" dirty="0" smtClean="0"/>
          </a:p>
          <a:p>
            <a:pPr lvl="0"/>
            <a:r>
              <a:rPr lang="en-US" dirty="0" smtClean="0"/>
              <a:t>The samples are taken by using the MCB switch.</a:t>
            </a:r>
            <a:endParaRPr lang="en-IN" dirty="0" smtClean="0"/>
          </a:p>
          <a:p>
            <a:pPr lvl="0">
              <a:buNone/>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Analysis:</a:t>
            </a:r>
            <a:r>
              <a:rPr lang="en-IN" sz="3200" dirty="0" smtClean="0"/>
              <a:t/>
            </a:r>
            <a:br>
              <a:rPr lang="en-IN" sz="3200" dirty="0" smtClean="0"/>
            </a:br>
            <a:endParaRPr lang="en-IN" sz="3200" dirty="0"/>
          </a:p>
        </p:txBody>
      </p:sp>
      <p:sp>
        <p:nvSpPr>
          <p:cNvPr id="3" name="Content Placeholder 2"/>
          <p:cNvSpPr>
            <a:spLocks noGrp="1"/>
          </p:cNvSpPr>
          <p:nvPr>
            <p:ph idx="1"/>
          </p:nvPr>
        </p:nvSpPr>
        <p:spPr/>
        <p:txBody>
          <a:bodyPr/>
          <a:lstStyle/>
          <a:p>
            <a:pPr lvl="0"/>
            <a:r>
              <a:rPr lang="en-US" sz="2400" dirty="0" smtClean="0"/>
              <a:t>The impulse wave shape is as per standard </a:t>
            </a:r>
            <a:r>
              <a:rPr lang="en-US" sz="2400" dirty="0" smtClean="0"/>
              <a:t>because the resistors and capacitors used </a:t>
            </a:r>
            <a:r>
              <a:rPr lang="en-US" sz="2400" dirty="0" smtClean="0"/>
              <a:t>R</a:t>
            </a:r>
            <a:r>
              <a:rPr lang="en-US" sz="2400" baseline="-25000" dirty="0" smtClean="0"/>
              <a:t>1</a:t>
            </a:r>
            <a:r>
              <a:rPr lang="en-US" sz="2400" dirty="0" smtClean="0"/>
              <a:t>, R</a:t>
            </a:r>
            <a:r>
              <a:rPr lang="en-US" sz="2400" baseline="-25000" dirty="0" smtClean="0"/>
              <a:t>2</a:t>
            </a:r>
            <a:r>
              <a:rPr lang="en-US" sz="2400" dirty="0" smtClean="0"/>
              <a:t>, C</a:t>
            </a:r>
            <a:r>
              <a:rPr lang="en-US" sz="2400" baseline="-25000" dirty="0" smtClean="0"/>
              <a:t>1</a:t>
            </a:r>
            <a:r>
              <a:rPr lang="en-US" sz="2400" dirty="0" smtClean="0"/>
              <a:t>, C</a:t>
            </a:r>
            <a:r>
              <a:rPr lang="en-US" sz="2400" baseline="-25000" dirty="0" smtClean="0"/>
              <a:t>2 </a:t>
            </a:r>
            <a:r>
              <a:rPr lang="en-US" sz="2400" dirty="0" smtClean="0"/>
              <a:t>are acceptable values.</a:t>
            </a:r>
            <a:endParaRPr lang="en-IN" sz="2400" dirty="0" smtClean="0"/>
          </a:p>
          <a:p>
            <a:pPr lvl="0"/>
            <a:r>
              <a:rPr lang="en-US" sz="2400" dirty="0" smtClean="0"/>
              <a:t>The switching error will be corrected by using proper electronic switch.</a:t>
            </a:r>
            <a:endParaRPr lang="en-IN" sz="2400" dirty="0" smtClean="0"/>
          </a:p>
          <a:p>
            <a:pPr>
              <a:buNone/>
            </a:pPr>
            <a:endParaRPr lang="en-IN"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001000" cy="819912"/>
          </a:xfrm>
        </p:spPr>
        <p:txBody>
          <a:bodyPr>
            <a:normAutofit fontScale="90000"/>
          </a:bodyPr>
          <a:lstStyle/>
          <a:p>
            <a:r>
              <a:rPr lang="en-US" sz="3600" b="1" dirty="0" smtClean="0"/>
              <a:t>Conclusion:</a:t>
            </a:r>
            <a:r>
              <a:rPr lang="en-IN" sz="3600" dirty="0" smtClean="0"/>
              <a:t/>
            </a:r>
            <a:br>
              <a:rPr lang="en-IN" sz="3600" dirty="0" smtClean="0"/>
            </a:br>
            <a:endParaRPr lang="en-IN" sz="3600" dirty="0"/>
          </a:p>
        </p:txBody>
      </p:sp>
      <p:sp>
        <p:nvSpPr>
          <p:cNvPr id="3" name="Content Placeholder 2"/>
          <p:cNvSpPr>
            <a:spLocks noGrp="1"/>
          </p:cNvSpPr>
          <p:nvPr>
            <p:ph idx="1"/>
          </p:nvPr>
        </p:nvSpPr>
        <p:spPr>
          <a:xfrm>
            <a:off x="457200" y="1219200"/>
            <a:ext cx="8229600" cy="5105400"/>
          </a:xfrm>
        </p:spPr>
        <p:txBody>
          <a:bodyPr>
            <a:normAutofit/>
          </a:bodyPr>
          <a:lstStyle/>
          <a:p>
            <a:r>
              <a:rPr lang="en-US" sz="2400" dirty="0" smtClean="0"/>
              <a:t>The generation of Lightning impulse (LI) voltage is implemented in Marx impulse voltage generator kit and also in the simulation with the PSPICE software environment.</a:t>
            </a:r>
            <a:endParaRPr lang="en-IN" sz="2400" dirty="0" smtClean="0"/>
          </a:p>
          <a:p>
            <a:r>
              <a:rPr lang="en-US" sz="2400" dirty="0" smtClean="0"/>
              <a:t>It is found that the overall simulated result and the observed impulse voltage result from the experimental setup is close to standard impulse generator for Lightning impulse (LI)</a:t>
            </a:r>
            <a:endParaRPr lang="en-IN" sz="2400" dirty="0" smtClean="0"/>
          </a:p>
          <a:p>
            <a:r>
              <a:rPr lang="en-US" sz="2400" dirty="0" smtClean="0">
                <a:latin typeface="Times New Roman" pitchFamily="18" charset="0"/>
                <a:cs typeface="Times New Roman" pitchFamily="18" charset="0"/>
              </a:rPr>
              <a:t>1.2 / 50 </a:t>
            </a:r>
            <a:r>
              <a:rPr lang="en-US" sz="2400" dirty="0" smtClean="0"/>
              <a:t>µs wave shape for all the stages of Marx generator.</a:t>
            </a:r>
            <a:endParaRPr lang="en-IN" sz="24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00600"/>
          </a:xfrm>
        </p:spPr>
        <p:txBody>
          <a:bodyPr>
            <a:noAutofit/>
          </a:bodyPr>
          <a:lstStyle/>
          <a:p>
            <a:r>
              <a:rPr lang="en-US" sz="2400" dirty="0" smtClean="0"/>
              <a:t> The wave shapes are controlled by changing stage front resistor and tail resistor. Rise time is controlled by changing stage front resistor and tail time is controlled by changing tail resistor. Peak value of each impulse wave is varied by changing initial charging of stray capacitance or current limiting resistors.</a:t>
            </a:r>
            <a:endParaRPr lang="en-IN" sz="24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In this work, generation of high impulse voltage wave shape observed in the DSO. There is an oscillation in the front wave because of manual switching. This can be corrected in future by replacing an electronic switch like IGBT or SCR etc.</a:t>
            </a:r>
            <a:endParaRPr lang="en-IN" sz="24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70000" lnSpcReduction="20000"/>
          </a:bodyPr>
          <a:lstStyle/>
          <a:p>
            <a:pPr>
              <a:buNone/>
            </a:pPr>
            <a:r>
              <a:rPr lang="en-US" sz="4100" b="1" u="sng" dirty="0" smtClean="0">
                <a:solidFill>
                  <a:schemeClr val="accent1">
                    <a:lumMod val="75000"/>
                  </a:schemeClr>
                </a:solidFill>
                <a:latin typeface="+mj-lt"/>
              </a:rPr>
              <a:t>REFERENCES:</a:t>
            </a:r>
            <a:endParaRPr lang="en-US" sz="4100" dirty="0" smtClean="0">
              <a:solidFill>
                <a:schemeClr val="accent1">
                  <a:lumMod val="75000"/>
                </a:schemeClr>
              </a:solidFill>
              <a:latin typeface="+mj-lt"/>
            </a:endParaRPr>
          </a:p>
          <a:p>
            <a:pPr>
              <a:buNone/>
            </a:pPr>
            <a:endParaRPr lang="en-US" sz="2800" dirty="0" smtClean="0">
              <a:latin typeface="+mj-lt"/>
            </a:endParaRPr>
          </a:p>
          <a:p>
            <a:pPr>
              <a:buNone/>
            </a:pPr>
            <a:r>
              <a:rPr lang="en-US" sz="2800" dirty="0" smtClean="0">
                <a:latin typeface="+mj-lt"/>
              </a:rPr>
              <a:t>1.  RamlethSheeba, MadhavanJayaraju, ThangalKunjuNediyazhikamShanavas, “Simulation of Impulse Voltage Generator and Impulse Testing of Insulator using MATLAB Simulink”, World Journal of Modeling and Simulation, Vol. 8 – 2012.</a:t>
            </a:r>
          </a:p>
          <a:p>
            <a:pPr>
              <a:buNone/>
            </a:pPr>
            <a:r>
              <a:rPr lang="en-US" sz="2800" dirty="0" smtClean="0">
                <a:latin typeface="+mj-lt"/>
              </a:rPr>
              <a:t>2. </a:t>
            </a:r>
            <a:r>
              <a:rPr lang="en-IN" sz="2800" dirty="0" smtClean="0">
                <a:latin typeface="+mj-lt"/>
              </a:rPr>
              <a:t>High Voltage Engineering by</a:t>
            </a:r>
            <a:r>
              <a:rPr lang="en-IN" sz="2800" b="1" dirty="0" smtClean="0">
                <a:latin typeface="+mj-lt"/>
              </a:rPr>
              <a:t> </a:t>
            </a:r>
            <a:r>
              <a:rPr lang="pl-PL" sz="2800" dirty="0" smtClean="0">
                <a:latin typeface="+mj-lt"/>
              </a:rPr>
              <a:t>M S Naidu; V Kamaraj</a:t>
            </a:r>
            <a:r>
              <a:rPr lang="en-IN" sz="2800" dirty="0" smtClean="0">
                <a:latin typeface="+mj-lt"/>
              </a:rPr>
              <a:t>.</a:t>
            </a:r>
            <a:endParaRPr lang="en-IN" sz="2800" b="1" dirty="0" smtClean="0">
              <a:latin typeface="+mj-lt"/>
            </a:endParaRPr>
          </a:p>
          <a:p>
            <a:pPr>
              <a:buNone/>
            </a:pPr>
            <a:r>
              <a:rPr lang="en-US" sz="2800" dirty="0" smtClean="0">
                <a:latin typeface="+mj-lt"/>
              </a:rPr>
              <a:t>3. </a:t>
            </a:r>
            <a:r>
              <a:rPr lang="en-IN" sz="2800" dirty="0" smtClean="0">
                <a:latin typeface="+mj-lt"/>
              </a:rPr>
              <a:t>High Voltage Engineering by C L Wadhwa.</a:t>
            </a:r>
            <a:endParaRPr lang="en-US" sz="2800" dirty="0" smtClean="0">
              <a:latin typeface="+mj-lt"/>
            </a:endParaRPr>
          </a:p>
          <a:p>
            <a:pPr>
              <a:buNone/>
            </a:pPr>
            <a:r>
              <a:rPr lang="en-US" sz="2800" dirty="0" smtClean="0">
                <a:latin typeface="+mj-lt"/>
              </a:rPr>
              <a:t>4. Anitya Kumar Shukla, Dr. Ranjana Singh, “Analysis of Impulse Voltage Generator and Effect of Variation in Parameters by Simulation”,</a:t>
            </a:r>
          </a:p>
          <a:p>
            <a:pPr>
              <a:buNone/>
            </a:pPr>
            <a:r>
              <a:rPr lang="en-US" sz="2800" dirty="0" smtClean="0">
                <a:latin typeface="+mj-lt"/>
              </a:rPr>
              <a:t>     International Journal of Electrical and Electronics Research, Vol. 2, Issue 3.</a:t>
            </a:r>
          </a:p>
          <a:p>
            <a:pPr>
              <a:buNone/>
            </a:pPr>
            <a:r>
              <a:rPr lang="en-US" sz="2800" dirty="0" smtClean="0">
                <a:latin typeface="+mj-lt"/>
              </a:rPr>
              <a:t>5. M. Jayaraju, I. Daut, M. Adzman, “Impulse voltage generator modeling using MATLAB”, World Journal of Modelling and Simulation Vol. 4(2008) No. 1, pp. 57-63.</a:t>
            </a:r>
          </a:p>
          <a:p>
            <a:pPr>
              <a:buNone/>
            </a:pPr>
            <a:r>
              <a:rPr lang="en-US" sz="2800" dirty="0" smtClean="0">
                <a:latin typeface="+mj-lt"/>
              </a:rPr>
              <a:t>6. BaudilioValecillos, and Jorge Ramirez, Senior Member, IEEE, “Evaluation of Lightning Impulse Test by Frequency Response Analysis”, IEEEPES Transmission and Distribution Conference and Exposition Latin America, Venezuela.</a:t>
            </a:r>
          </a:p>
          <a:p>
            <a:endParaRPr lang="en-US" dirty="0">
              <a:solidFill>
                <a:schemeClr val="accent1">
                  <a:lumMod val="75000"/>
                </a:schemeClr>
              </a:solidFill>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Introduction:</a:t>
            </a:r>
            <a:endParaRPr lang="en-IN" sz="3600" dirty="0"/>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           </a:t>
            </a:r>
            <a:r>
              <a:rPr lang="en-US" sz="2400" dirty="0" smtClean="0"/>
              <a:t> Impulse tests are carried out in order to investigate the influence of surges in transmission lines, line insulators, transformers and other major components of a power system to confirm the withstanding capability of the insulated equipment due to external (Lightning impulse) and internal (Switching impulse) surges.</a:t>
            </a:r>
          </a:p>
          <a:p>
            <a:pPr>
              <a:buNone/>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Circuit Diagram:</a:t>
            </a:r>
            <a:endParaRPr lang="en-US" sz="3600" dirty="0"/>
          </a:p>
        </p:txBody>
      </p:sp>
      <p:pic>
        <p:nvPicPr>
          <p:cNvPr id="3" name="Content Placeholder 2" descr="G:\RevCKT.png"/>
          <p:cNvPicPr>
            <a:picLocks noGrp="1" noChangeAspect="1" noChangeArrowheads="1"/>
          </p:cNvPicPr>
          <p:nvPr>
            <p:ph idx="1"/>
          </p:nvPr>
        </p:nvPicPr>
        <p:blipFill>
          <a:blip r:embed="rId2" cstate="print"/>
          <a:srcRect/>
          <a:stretch>
            <a:fillRect/>
          </a:stretch>
        </p:blipFill>
        <p:spPr bwMode="auto">
          <a:xfrm>
            <a:off x="111153" y="1981200"/>
            <a:ext cx="8859075" cy="426719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43000"/>
            <a:ext cx="8229600" cy="704088"/>
          </a:xfrm>
        </p:spPr>
        <p:txBody>
          <a:bodyPr>
            <a:noAutofit/>
          </a:bodyPr>
          <a:lstStyle/>
          <a:p>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3200" dirty="0" smtClean="0"/>
              <a:t>Working:</a:t>
            </a:r>
            <a:r>
              <a:rPr lang="en-US" sz="2800" dirty="0" smtClean="0"/>
              <a:t/>
            </a:r>
            <a:br>
              <a:rPr lang="en-US" sz="2800" dirty="0" smtClean="0"/>
            </a:br>
            <a:r>
              <a:rPr lang="en-US" sz="2800" dirty="0" smtClean="0"/>
              <a:t>Theoretical:</a:t>
            </a:r>
            <a:endParaRPr lang="en-US" sz="2800" dirty="0"/>
          </a:p>
        </p:txBody>
      </p:sp>
      <p:pic>
        <p:nvPicPr>
          <p:cNvPr id="4" name="Content Placeholder 3"/>
          <p:cNvPicPr>
            <a:picLocks noGrp="1"/>
          </p:cNvPicPr>
          <p:nvPr>
            <p:ph idx="1"/>
          </p:nvPr>
        </p:nvPicPr>
        <p:blipFill>
          <a:blip r:embed="rId2" cstate="print"/>
          <a:srcRect/>
          <a:stretch>
            <a:fillRect/>
          </a:stretch>
        </p:blipFill>
        <p:spPr bwMode="auto">
          <a:xfrm>
            <a:off x="1280653" y="2314345"/>
            <a:ext cx="6582694" cy="32961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a:bodyPr>
          <a:lstStyle/>
          <a:p>
            <a:pPr>
              <a:buNone/>
            </a:pPr>
            <a:r>
              <a:rPr lang="en-US" sz="2400" dirty="0" smtClean="0"/>
              <a:t>    Marx generator is a device that is used to generate high-voltage pulse.</a:t>
            </a:r>
          </a:p>
          <a:p>
            <a:pPr>
              <a:buNone/>
            </a:pPr>
            <a:r>
              <a:rPr lang="en-US" sz="2400" dirty="0" smtClean="0"/>
              <a:t>    The operation of this device is based on the following principle:</a:t>
            </a:r>
          </a:p>
          <a:p>
            <a:r>
              <a:rPr lang="en-US" sz="2400" dirty="0" smtClean="0"/>
              <a:t> The capacitors connected in parallel are first charged with electric current, and then connected in series with the help of various switching devices. </a:t>
            </a:r>
          </a:p>
          <a:p>
            <a:r>
              <a:rPr lang="en-US" sz="2400" dirty="0" smtClean="0"/>
              <a:t>This results in the output voltage increasing in proportion to the number of connected capacitors.</a:t>
            </a:r>
          </a:p>
          <a:p>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a:bodyPr>
          <a:lstStyle/>
          <a:p>
            <a:r>
              <a:rPr lang="en-US" sz="2400" dirty="0" smtClean="0"/>
              <a:t>The spark gaps used as switches have the voltage </a:t>
            </a:r>
            <a:r>
              <a:rPr lang="en-US" sz="2400" i="1" dirty="0" smtClean="0"/>
              <a:t>V</a:t>
            </a:r>
            <a:r>
              <a:rPr lang="en-US" sz="2400" dirty="0" smtClean="0"/>
              <a:t> across them, but the gaps have a breakdown voltage greater than </a:t>
            </a:r>
            <a:r>
              <a:rPr lang="en-US" sz="2400" i="1" dirty="0" smtClean="0"/>
              <a:t>V</a:t>
            </a:r>
            <a:r>
              <a:rPr lang="en-US" sz="2400" dirty="0" smtClean="0"/>
              <a:t>, so they all behave as open circuits while the capacitors charge.</a:t>
            </a:r>
          </a:p>
          <a:p>
            <a:r>
              <a:rPr lang="en-US" sz="2400" dirty="0" smtClean="0"/>
              <a:t> The last gap isolates the output of the generator from the load, without that gap the load would prevent the capacitors from charging. </a:t>
            </a:r>
          </a:p>
          <a:p>
            <a:r>
              <a:rPr lang="en-US" sz="2400" dirty="0" smtClean="0"/>
              <a:t>To create the output pulse, the first spark gap is caused to break down by external triggering. </a:t>
            </a:r>
          </a:p>
          <a:p>
            <a:r>
              <a:rPr lang="en-US" sz="2400" dirty="0" smtClean="0"/>
              <a:t>The breakdown effectively shorts the gap. </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a:bodyPr>
          <a:lstStyle/>
          <a:p>
            <a:r>
              <a:rPr lang="en-US" sz="2400" dirty="0" smtClean="0"/>
              <a:t> Because of this the first two capacitors are placed in series, applying a voltage of about </a:t>
            </a:r>
            <a:r>
              <a:rPr lang="en-US" sz="2400" dirty="0" smtClean="0">
                <a:latin typeface="Times New Roman" pitchFamily="18" charset="0"/>
                <a:cs typeface="Times New Roman" pitchFamily="18" charset="0"/>
              </a:rPr>
              <a:t>2</a:t>
            </a:r>
            <a:r>
              <a:rPr lang="en-US" sz="2400" i="1" dirty="0" smtClean="0"/>
              <a:t>V</a:t>
            </a:r>
            <a:r>
              <a:rPr lang="en-US" sz="2400" dirty="0" smtClean="0"/>
              <a:t> across the second spark gap. </a:t>
            </a:r>
          </a:p>
          <a:p>
            <a:r>
              <a:rPr lang="en-US" sz="2400" dirty="0" smtClean="0"/>
              <a:t>Consequently, the second gap breaks down to add the third capacitor to the "stack", and the process continues to sequentially break down all of the gaps.</a:t>
            </a:r>
          </a:p>
          <a:p>
            <a:r>
              <a:rPr lang="en-US" sz="2400" dirty="0" smtClean="0"/>
              <a:t>The last gap connects the output of the series "stack" of capacitors to the load. </a:t>
            </a:r>
          </a:p>
          <a:p>
            <a:r>
              <a:rPr lang="en-US" sz="2400" dirty="0" smtClean="0"/>
              <a:t>Ideally, the output voltage will be </a:t>
            </a:r>
            <a:r>
              <a:rPr lang="en-US" sz="2400" i="1" dirty="0" smtClean="0"/>
              <a:t>nV</a:t>
            </a:r>
            <a:r>
              <a:rPr lang="en-US" sz="2400" dirty="0" smtClean="0"/>
              <a:t>, the number of </a:t>
            </a:r>
            <a:r>
              <a:rPr lang="en-US" sz="2400" dirty="0" smtClean="0"/>
              <a:t>capacitor </a:t>
            </a:r>
            <a:r>
              <a:rPr lang="en-US" sz="2400" dirty="0" smtClean="0"/>
              <a:t>times the charging voltage, but in practice the value is less.</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772400" cy="591312"/>
          </a:xfrm>
        </p:spPr>
        <p:txBody>
          <a:bodyPr>
            <a:noAutofit/>
          </a:bodyPr>
          <a:lstStyle/>
          <a:p>
            <a:r>
              <a:rPr lang="en-IN" sz="3200" dirty="0" smtClean="0"/>
              <a:t>Practical:</a:t>
            </a:r>
            <a:endParaRPr lang="en-IN" sz="3200" dirty="0"/>
          </a:p>
        </p:txBody>
      </p:sp>
      <p:sp>
        <p:nvSpPr>
          <p:cNvPr id="3" name="Content Placeholder 2"/>
          <p:cNvSpPr>
            <a:spLocks noGrp="1"/>
          </p:cNvSpPr>
          <p:nvPr>
            <p:ph idx="1"/>
          </p:nvPr>
        </p:nvSpPr>
        <p:spPr>
          <a:xfrm>
            <a:off x="457200" y="1524000"/>
            <a:ext cx="8229600" cy="4800600"/>
          </a:xfrm>
        </p:spPr>
        <p:txBody>
          <a:bodyPr>
            <a:normAutofit/>
          </a:bodyPr>
          <a:lstStyle/>
          <a:p>
            <a:r>
              <a:rPr lang="en-US" sz="2400" dirty="0" smtClean="0"/>
              <a:t>As it is tedious to get DC supply,  AC supply is used and rectified using diode.</a:t>
            </a:r>
          </a:p>
          <a:p>
            <a:r>
              <a:rPr lang="en-IN" sz="2400" dirty="0" smtClean="0"/>
              <a:t>Instead of using normal resistors we used potentiometer (POT) so that we can vary the value of resistance </a:t>
            </a:r>
            <a:r>
              <a:rPr lang="en-US" sz="2400" dirty="0" smtClean="0"/>
              <a:t>as a small change in the resistance value can cause significant change in rise time and fall time of the impulse voltage.</a:t>
            </a:r>
          </a:p>
          <a:p>
            <a:r>
              <a:rPr lang="en-US" sz="2400" dirty="0" smtClean="0"/>
              <a:t>Here in Impulse Generation Circuit model spark gap is replaced by MCB so that all the capacitors are discharged at one instant.</a:t>
            </a:r>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1140</TotalTime>
  <Words>1099</Words>
  <Application>Microsoft Office PowerPoint</Application>
  <PresentationFormat>On-screen Show (4:3)</PresentationFormat>
  <Paragraphs>103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Project Title:</vt:lpstr>
      <vt:lpstr>Slide 2</vt:lpstr>
      <vt:lpstr>Introduction:</vt:lpstr>
      <vt:lpstr>Circuit Diagram:</vt:lpstr>
      <vt:lpstr>                Working: Theoretical:</vt:lpstr>
      <vt:lpstr>Slide 6</vt:lpstr>
      <vt:lpstr>Slide 7</vt:lpstr>
      <vt:lpstr>Slide 8</vt:lpstr>
      <vt:lpstr>Practical:</vt:lpstr>
      <vt:lpstr>GRAPH: </vt:lpstr>
      <vt:lpstr>Slide 11</vt:lpstr>
      <vt:lpstr>PSPICE Simulation of Four Stage Marx Impulse Generator:</vt:lpstr>
      <vt:lpstr>Hardware:</vt:lpstr>
      <vt:lpstr>Impulse Waveform:</vt:lpstr>
      <vt:lpstr>Components used: </vt:lpstr>
      <vt:lpstr>Components:</vt:lpstr>
      <vt:lpstr>Slide 17</vt:lpstr>
      <vt:lpstr>Internal Circuit:</vt:lpstr>
      <vt:lpstr>Overall Hardware connection:</vt:lpstr>
      <vt:lpstr>Lightning Impulse Voltage Wave for Three Stages:</vt:lpstr>
      <vt:lpstr>Lightning Impulse Voltage Wave for Four Stages:</vt:lpstr>
      <vt:lpstr>Observation: </vt:lpstr>
      <vt:lpstr>Analysis: </vt:lpstr>
      <vt:lpstr>Conclusion: </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Saranya</dc:creator>
  <cp:lastModifiedBy>Saranyay</cp:lastModifiedBy>
  <cp:revision>43</cp:revision>
  <dcterms:created xsi:type="dcterms:W3CDTF">2015-12-31T14:19:54Z</dcterms:created>
  <dcterms:modified xsi:type="dcterms:W3CDTF">2016-04-26T02:54:27Z</dcterms:modified>
</cp:coreProperties>
</file>