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9" r:id="rId2"/>
  </p:sldIdLst>
  <p:sldSz cx="21945600" cy="32989838"/>
  <p:notesSz cx="7315200" cy="9601200"/>
  <p:defaultTextStyle>
    <a:defPPr>
      <a:defRPr lang="en-US"/>
    </a:defPPr>
    <a:lvl1pPr algn="l" defTabSz="3092684" rtl="0" fontAlgn="base">
      <a:spcBef>
        <a:spcPct val="0"/>
      </a:spcBef>
      <a:spcAft>
        <a:spcPct val="0"/>
      </a:spcAft>
      <a:defRPr sz="6088" kern="1200">
        <a:solidFill>
          <a:schemeClr val="tx1"/>
        </a:solidFill>
        <a:latin typeface="Arial" charset="0"/>
        <a:ea typeface="+mn-ea"/>
        <a:cs typeface="Arial" charset="0"/>
      </a:defRPr>
    </a:lvl1pPr>
    <a:lvl2pPr marL="1546342" indent="-1202710" algn="l" defTabSz="3092684" rtl="0" fontAlgn="base">
      <a:spcBef>
        <a:spcPct val="0"/>
      </a:spcBef>
      <a:spcAft>
        <a:spcPct val="0"/>
      </a:spcAft>
      <a:defRPr sz="6088" kern="1200">
        <a:solidFill>
          <a:schemeClr val="tx1"/>
        </a:solidFill>
        <a:latin typeface="Arial" charset="0"/>
        <a:ea typeface="+mn-ea"/>
        <a:cs typeface="Arial" charset="0"/>
      </a:defRPr>
    </a:lvl2pPr>
    <a:lvl3pPr marL="3092684" indent="-2405421" algn="l" defTabSz="3092684" rtl="0" fontAlgn="base">
      <a:spcBef>
        <a:spcPct val="0"/>
      </a:spcBef>
      <a:spcAft>
        <a:spcPct val="0"/>
      </a:spcAft>
      <a:defRPr sz="6088" kern="1200">
        <a:solidFill>
          <a:schemeClr val="tx1"/>
        </a:solidFill>
        <a:latin typeface="Arial" charset="0"/>
        <a:ea typeface="+mn-ea"/>
        <a:cs typeface="Arial" charset="0"/>
      </a:defRPr>
    </a:lvl3pPr>
    <a:lvl4pPr marL="4639026" indent="-3608131" algn="l" defTabSz="3092684" rtl="0" fontAlgn="base">
      <a:spcBef>
        <a:spcPct val="0"/>
      </a:spcBef>
      <a:spcAft>
        <a:spcPct val="0"/>
      </a:spcAft>
      <a:defRPr sz="6088" kern="1200">
        <a:solidFill>
          <a:schemeClr val="tx1"/>
        </a:solidFill>
        <a:latin typeface="Arial" charset="0"/>
        <a:ea typeface="+mn-ea"/>
        <a:cs typeface="Arial" charset="0"/>
      </a:defRPr>
    </a:lvl4pPr>
    <a:lvl5pPr marL="6185367" indent="-4810841" algn="l" defTabSz="3092684" rtl="0" fontAlgn="base">
      <a:spcBef>
        <a:spcPct val="0"/>
      </a:spcBef>
      <a:spcAft>
        <a:spcPct val="0"/>
      </a:spcAft>
      <a:defRPr sz="6088" kern="1200">
        <a:solidFill>
          <a:schemeClr val="tx1"/>
        </a:solidFill>
        <a:latin typeface="Arial" charset="0"/>
        <a:ea typeface="+mn-ea"/>
        <a:cs typeface="Arial" charset="0"/>
      </a:defRPr>
    </a:lvl5pPr>
    <a:lvl6pPr marL="1718158" algn="l" defTabSz="687263" rtl="0" eaLnBrk="1" latinLnBrk="0" hangingPunct="1">
      <a:defRPr sz="6088" kern="1200">
        <a:solidFill>
          <a:schemeClr val="tx1"/>
        </a:solidFill>
        <a:latin typeface="Arial" charset="0"/>
        <a:ea typeface="+mn-ea"/>
        <a:cs typeface="Arial" charset="0"/>
      </a:defRPr>
    </a:lvl6pPr>
    <a:lvl7pPr marL="2061789" algn="l" defTabSz="687263" rtl="0" eaLnBrk="1" latinLnBrk="0" hangingPunct="1">
      <a:defRPr sz="6088" kern="1200">
        <a:solidFill>
          <a:schemeClr val="tx1"/>
        </a:solidFill>
        <a:latin typeface="Arial" charset="0"/>
        <a:ea typeface="+mn-ea"/>
        <a:cs typeface="Arial" charset="0"/>
      </a:defRPr>
    </a:lvl7pPr>
    <a:lvl8pPr marL="2405421" algn="l" defTabSz="687263" rtl="0" eaLnBrk="1" latinLnBrk="0" hangingPunct="1">
      <a:defRPr sz="6088" kern="1200">
        <a:solidFill>
          <a:schemeClr val="tx1"/>
        </a:solidFill>
        <a:latin typeface="Arial" charset="0"/>
        <a:ea typeface="+mn-ea"/>
        <a:cs typeface="Arial" charset="0"/>
      </a:defRPr>
    </a:lvl8pPr>
    <a:lvl9pPr marL="2749052" algn="l" defTabSz="687263" rtl="0" eaLnBrk="1" latinLnBrk="0" hangingPunct="1">
      <a:defRPr sz="6088"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391"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990099"/>
    <a:srgbClr val="00FF99"/>
    <a:srgbClr val="006600"/>
    <a:srgbClr val="000066"/>
    <a:srgbClr val="0033CC"/>
    <a:srgbClr val="00CC00"/>
    <a:srgbClr val="8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A098F-BAA0-4312-9D31-32EAD0A9A186}" v="27" dt="2022-11-17T11:32:41.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0518" autoAdjust="0"/>
  </p:normalViewPr>
  <p:slideViewPr>
    <p:cSldViewPr snapToGrid="0">
      <p:cViewPr>
        <p:scale>
          <a:sx n="30" d="100"/>
          <a:sy n="30" d="100"/>
        </p:scale>
        <p:origin x="2213" y="-298"/>
      </p:cViewPr>
      <p:guideLst>
        <p:guide orient="horz" pos="10391"/>
        <p:guide pos="691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987F99D1-F3FF-4272-8D34-589A34FCDFF5}" type="datetimeFigureOut">
              <a:rPr lang="en-US"/>
              <a:pPr>
                <a:defRPr/>
              </a:pPr>
              <a:t>11/30/2022</a:t>
            </a:fld>
            <a:endParaRPr lang="en-US"/>
          </a:p>
        </p:txBody>
      </p:sp>
      <p:sp>
        <p:nvSpPr>
          <p:cNvPr id="4" name="Slide Image Placeholder 3"/>
          <p:cNvSpPr>
            <a:spLocks noGrp="1" noRot="1" noChangeAspect="1"/>
          </p:cNvSpPr>
          <p:nvPr>
            <p:ph type="sldImg" idx="2"/>
          </p:nvPr>
        </p:nvSpPr>
        <p:spPr>
          <a:xfrm>
            <a:off x="2460625" y="720725"/>
            <a:ext cx="239395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40" y="4560890"/>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9"/>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9"/>
            <a:ext cx="3170238" cy="479425"/>
          </a:xfrm>
          <a:prstGeom prst="rect">
            <a:avLst/>
          </a:prstGeom>
        </p:spPr>
        <p:txBody>
          <a:bodyPr vert="horz" lIns="91440" tIns="45720" rIns="91440" bIns="45720" rtlCol="0" anchor="b"/>
          <a:lstStyle>
            <a:lvl1pPr algn="r">
              <a:defRPr sz="1200"/>
            </a:lvl1pPr>
          </a:lstStyle>
          <a:p>
            <a:pPr>
              <a:defRPr/>
            </a:pPr>
            <a:fld id="{B92C1FF1-D654-45F3-A856-7A405CC1BB07}" type="slidenum">
              <a:rPr lang="en-US"/>
              <a:pPr>
                <a:defRPr/>
              </a:pPr>
              <a:t>‹#›</a:t>
            </a:fld>
            <a:endParaRPr lang="en-US"/>
          </a:p>
        </p:txBody>
      </p:sp>
    </p:spTree>
    <p:extLst>
      <p:ext uri="{BB962C8B-B14F-4D97-AF65-F5344CB8AC3E}">
        <p14:creationId xmlns:p14="http://schemas.microsoft.com/office/powerpoint/2010/main" val="4031677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2" kern="1200">
        <a:solidFill>
          <a:schemeClr val="tx1"/>
        </a:solidFill>
        <a:latin typeface="+mn-lt"/>
        <a:ea typeface="+mn-ea"/>
        <a:cs typeface="+mn-cs"/>
      </a:defRPr>
    </a:lvl1pPr>
    <a:lvl2pPr marL="343632" algn="l" rtl="0" eaLnBrk="0" fontAlgn="base" hangingPunct="0">
      <a:spcBef>
        <a:spcPct val="30000"/>
      </a:spcBef>
      <a:spcAft>
        <a:spcPct val="0"/>
      </a:spcAft>
      <a:defRPr sz="902" kern="1200">
        <a:solidFill>
          <a:schemeClr val="tx1"/>
        </a:solidFill>
        <a:latin typeface="+mn-lt"/>
        <a:ea typeface="+mn-ea"/>
        <a:cs typeface="+mn-cs"/>
      </a:defRPr>
    </a:lvl2pPr>
    <a:lvl3pPr marL="687263" algn="l" rtl="0" eaLnBrk="0" fontAlgn="base" hangingPunct="0">
      <a:spcBef>
        <a:spcPct val="30000"/>
      </a:spcBef>
      <a:spcAft>
        <a:spcPct val="0"/>
      </a:spcAft>
      <a:defRPr sz="902" kern="1200">
        <a:solidFill>
          <a:schemeClr val="tx1"/>
        </a:solidFill>
        <a:latin typeface="+mn-lt"/>
        <a:ea typeface="+mn-ea"/>
        <a:cs typeface="+mn-cs"/>
      </a:defRPr>
    </a:lvl3pPr>
    <a:lvl4pPr marL="1030895" algn="l" rtl="0" eaLnBrk="0" fontAlgn="base" hangingPunct="0">
      <a:spcBef>
        <a:spcPct val="30000"/>
      </a:spcBef>
      <a:spcAft>
        <a:spcPct val="0"/>
      </a:spcAft>
      <a:defRPr sz="902" kern="1200">
        <a:solidFill>
          <a:schemeClr val="tx1"/>
        </a:solidFill>
        <a:latin typeface="+mn-lt"/>
        <a:ea typeface="+mn-ea"/>
        <a:cs typeface="+mn-cs"/>
      </a:defRPr>
    </a:lvl4pPr>
    <a:lvl5pPr marL="1374526" algn="l" rtl="0" eaLnBrk="0" fontAlgn="base" hangingPunct="0">
      <a:spcBef>
        <a:spcPct val="30000"/>
      </a:spcBef>
      <a:spcAft>
        <a:spcPct val="0"/>
      </a:spcAft>
      <a:defRPr sz="902" kern="1200">
        <a:solidFill>
          <a:schemeClr val="tx1"/>
        </a:solidFill>
        <a:latin typeface="+mn-lt"/>
        <a:ea typeface="+mn-ea"/>
        <a:cs typeface="+mn-cs"/>
      </a:defRPr>
    </a:lvl5pPr>
    <a:lvl6pPr marL="1718158" algn="l" defTabSz="687263" rtl="0" eaLnBrk="1" latinLnBrk="0" hangingPunct="1">
      <a:defRPr sz="902" kern="1200">
        <a:solidFill>
          <a:schemeClr val="tx1"/>
        </a:solidFill>
        <a:latin typeface="+mn-lt"/>
        <a:ea typeface="+mn-ea"/>
        <a:cs typeface="+mn-cs"/>
      </a:defRPr>
    </a:lvl6pPr>
    <a:lvl7pPr marL="2061789" algn="l" defTabSz="687263" rtl="0" eaLnBrk="1" latinLnBrk="0" hangingPunct="1">
      <a:defRPr sz="902" kern="1200">
        <a:solidFill>
          <a:schemeClr val="tx1"/>
        </a:solidFill>
        <a:latin typeface="+mn-lt"/>
        <a:ea typeface="+mn-ea"/>
        <a:cs typeface="+mn-cs"/>
      </a:defRPr>
    </a:lvl7pPr>
    <a:lvl8pPr marL="2405421" algn="l" defTabSz="687263" rtl="0" eaLnBrk="1" latinLnBrk="0" hangingPunct="1">
      <a:defRPr sz="902" kern="1200">
        <a:solidFill>
          <a:schemeClr val="tx1"/>
        </a:solidFill>
        <a:latin typeface="+mn-lt"/>
        <a:ea typeface="+mn-ea"/>
        <a:cs typeface="+mn-cs"/>
      </a:defRPr>
    </a:lvl8pPr>
    <a:lvl9pPr marL="2749052" algn="l" defTabSz="687263" rtl="0" eaLnBrk="1" latinLnBrk="0" hangingPunct="1">
      <a:defRPr sz="9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92C1FF1-D654-45F3-A856-7A405CC1BB07}" type="slidenum">
              <a:rPr lang="en-US" smtClean="0"/>
              <a:pPr>
                <a:defRPr/>
              </a:pPr>
              <a:t>1</a:t>
            </a:fld>
            <a:endParaRPr lang="en-US"/>
          </a:p>
        </p:txBody>
      </p:sp>
    </p:spTree>
    <p:extLst>
      <p:ext uri="{BB962C8B-B14F-4D97-AF65-F5344CB8AC3E}">
        <p14:creationId xmlns:p14="http://schemas.microsoft.com/office/powerpoint/2010/main" val="273146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48239"/>
            <a:ext cx="18653760" cy="7071433"/>
          </a:xfrm>
        </p:spPr>
        <p:txBody>
          <a:bodyPr/>
          <a:lstStyle/>
          <a:p>
            <a:r>
              <a:rPr lang="en-US"/>
              <a:t>Click to edit Master title style</a:t>
            </a:r>
          </a:p>
        </p:txBody>
      </p:sp>
      <p:sp>
        <p:nvSpPr>
          <p:cNvPr id="3" name="Subtitle 2"/>
          <p:cNvSpPr>
            <a:spLocks noGrp="1"/>
          </p:cNvSpPr>
          <p:nvPr>
            <p:ph type="subTitle" idx="1"/>
          </p:nvPr>
        </p:nvSpPr>
        <p:spPr>
          <a:xfrm>
            <a:off x="3291840" y="18694241"/>
            <a:ext cx="15361920" cy="8430736"/>
          </a:xfrm>
        </p:spPr>
        <p:txBody>
          <a:bodyPr/>
          <a:lstStyle>
            <a:lvl1pPr marL="0" indent="0" algn="ctr">
              <a:buNone/>
              <a:defRPr>
                <a:solidFill>
                  <a:schemeClr val="tx1">
                    <a:tint val="75000"/>
                  </a:schemeClr>
                </a:solidFill>
              </a:defRPr>
            </a:lvl1pPr>
            <a:lvl2pPr marL="1513240" indent="0" algn="ctr">
              <a:buNone/>
              <a:defRPr>
                <a:solidFill>
                  <a:schemeClr val="tx1">
                    <a:tint val="75000"/>
                  </a:schemeClr>
                </a:solidFill>
              </a:defRPr>
            </a:lvl2pPr>
            <a:lvl3pPr marL="3026484" indent="0" algn="ctr">
              <a:buNone/>
              <a:defRPr>
                <a:solidFill>
                  <a:schemeClr val="tx1">
                    <a:tint val="75000"/>
                  </a:schemeClr>
                </a:solidFill>
              </a:defRPr>
            </a:lvl3pPr>
            <a:lvl4pPr marL="4539725" indent="0" algn="ctr">
              <a:buNone/>
              <a:defRPr>
                <a:solidFill>
                  <a:schemeClr val="tx1">
                    <a:tint val="75000"/>
                  </a:schemeClr>
                </a:solidFill>
              </a:defRPr>
            </a:lvl4pPr>
            <a:lvl5pPr marL="6052965" indent="0" algn="ctr">
              <a:buNone/>
              <a:defRPr>
                <a:solidFill>
                  <a:schemeClr val="tx1">
                    <a:tint val="75000"/>
                  </a:schemeClr>
                </a:solidFill>
              </a:defRPr>
            </a:lvl5pPr>
            <a:lvl6pPr marL="7566209" indent="0" algn="ctr">
              <a:buNone/>
              <a:defRPr>
                <a:solidFill>
                  <a:schemeClr val="tx1">
                    <a:tint val="75000"/>
                  </a:schemeClr>
                </a:solidFill>
              </a:defRPr>
            </a:lvl6pPr>
            <a:lvl7pPr marL="9079449" indent="0" algn="ctr">
              <a:buNone/>
              <a:defRPr>
                <a:solidFill>
                  <a:schemeClr val="tx1">
                    <a:tint val="75000"/>
                  </a:schemeClr>
                </a:solidFill>
              </a:defRPr>
            </a:lvl7pPr>
            <a:lvl8pPr marL="10592690" indent="0" algn="ctr">
              <a:buNone/>
              <a:defRPr>
                <a:solidFill>
                  <a:schemeClr val="tx1">
                    <a:tint val="75000"/>
                  </a:schemeClr>
                </a:solidFill>
              </a:defRPr>
            </a:lvl8pPr>
            <a:lvl9pPr marL="1210593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B4AABED6-8C95-4625-A6EA-38828E461453}" type="datetimeFigureOut">
              <a:rPr lang="en-US" smtClean="0"/>
              <a:pPr>
                <a:defRPr/>
              </a:pPr>
              <a:t>11/30/2022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86D129E3-CF32-4C12-BE72-F670797E6C82}" type="slidenum">
              <a:rPr lang="en-IN" smtClean="0"/>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B7AC116-8365-4228-9646-709FD3BAFE94}" type="datetimeFigureOut">
              <a:rPr lang="en-US" smtClean="0"/>
              <a:pPr>
                <a:defRPr/>
              </a:pPr>
              <a:t>11/30/2022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E80C7CD3-ED7E-417D-A60B-17B7FD8DA46C}" type="slidenum">
              <a:rPr lang="en-IN" smtClean="0"/>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688491" y="8247460"/>
            <a:ext cx="16348709" cy="1757014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34744" y="8247460"/>
            <a:ext cx="48687991" cy="1757014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A4B4F24-A068-4C9E-950F-8B0737F721CC}" type="datetimeFigureOut">
              <a:rPr lang="en-US" smtClean="0"/>
              <a:pPr>
                <a:defRPr/>
              </a:pPr>
              <a:t>11/30/2022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11DBE171-B9CB-430E-962B-38CAB0B7C26F}" type="slidenum">
              <a:rPr lang="en-IN" smtClean="0"/>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34BB21A6-FA74-4D9F-B773-90DDA9E311DF}" type="datetimeFigureOut">
              <a:rPr lang="en-US" smtClean="0"/>
              <a:pPr>
                <a:defRPr/>
              </a:pPr>
              <a:t>11/30/2022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0FEBC78E-D57C-4E95-8FAD-CFF838F4C68D}" type="slidenum">
              <a:rPr lang="en-IN" smtClean="0"/>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99033"/>
            <a:ext cx="18653760" cy="6552149"/>
          </a:xfrm>
        </p:spPr>
        <p:txBody>
          <a:bodyPr anchor="t"/>
          <a:lstStyle>
            <a:lvl1pPr algn="l">
              <a:defRPr sz="13264" b="1" cap="all"/>
            </a:lvl1pPr>
          </a:lstStyle>
          <a:p>
            <a:r>
              <a:rPr lang="en-US"/>
              <a:t>Click to edit Master title style</a:t>
            </a:r>
          </a:p>
        </p:txBody>
      </p:sp>
      <p:sp>
        <p:nvSpPr>
          <p:cNvPr id="3" name="Text Placeholder 2"/>
          <p:cNvSpPr>
            <a:spLocks noGrp="1"/>
          </p:cNvSpPr>
          <p:nvPr>
            <p:ph type="body" idx="1"/>
          </p:nvPr>
        </p:nvSpPr>
        <p:spPr>
          <a:xfrm>
            <a:off x="1733551" y="13982503"/>
            <a:ext cx="18653760" cy="7216525"/>
          </a:xfrm>
        </p:spPr>
        <p:txBody>
          <a:bodyPr anchor="b"/>
          <a:lstStyle>
            <a:lvl1pPr marL="0" indent="0">
              <a:buNone/>
              <a:defRPr sz="6596">
                <a:solidFill>
                  <a:schemeClr val="tx1">
                    <a:tint val="75000"/>
                  </a:schemeClr>
                </a:solidFill>
              </a:defRPr>
            </a:lvl1pPr>
            <a:lvl2pPr marL="1513240" indent="0">
              <a:buNone/>
              <a:defRPr sz="5943">
                <a:solidFill>
                  <a:schemeClr val="tx1">
                    <a:tint val="75000"/>
                  </a:schemeClr>
                </a:solidFill>
              </a:defRPr>
            </a:lvl2pPr>
            <a:lvl3pPr marL="3026484" indent="0">
              <a:buNone/>
              <a:defRPr sz="5291">
                <a:solidFill>
                  <a:schemeClr val="tx1">
                    <a:tint val="75000"/>
                  </a:schemeClr>
                </a:solidFill>
              </a:defRPr>
            </a:lvl3pPr>
            <a:lvl4pPr marL="4539725" indent="0">
              <a:buNone/>
              <a:defRPr sz="4639">
                <a:solidFill>
                  <a:schemeClr val="tx1">
                    <a:tint val="75000"/>
                  </a:schemeClr>
                </a:solidFill>
              </a:defRPr>
            </a:lvl4pPr>
            <a:lvl5pPr marL="6052965" indent="0">
              <a:buNone/>
              <a:defRPr sz="4639">
                <a:solidFill>
                  <a:schemeClr val="tx1">
                    <a:tint val="75000"/>
                  </a:schemeClr>
                </a:solidFill>
              </a:defRPr>
            </a:lvl5pPr>
            <a:lvl6pPr marL="7566209" indent="0">
              <a:buNone/>
              <a:defRPr sz="4639">
                <a:solidFill>
                  <a:schemeClr val="tx1">
                    <a:tint val="75000"/>
                  </a:schemeClr>
                </a:solidFill>
              </a:defRPr>
            </a:lvl6pPr>
            <a:lvl7pPr marL="9079449" indent="0">
              <a:buNone/>
              <a:defRPr sz="4639">
                <a:solidFill>
                  <a:schemeClr val="tx1">
                    <a:tint val="75000"/>
                  </a:schemeClr>
                </a:solidFill>
              </a:defRPr>
            </a:lvl7pPr>
            <a:lvl8pPr marL="10592690" indent="0">
              <a:buNone/>
              <a:defRPr sz="4639">
                <a:solidFill>
                  <a:schemeClr val="tx1">
                    <a:tint val="75000"/>
                  </a:schemeClr>
                </a:solidFill>
              </a:defRPr>
            </a:lvl8pPr>
            <a:lvl9pPr marL="12105934" indent="0">
              <a:buNone/>
              <a:defRPr sz="463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DE13874-915F-42EE-9DD7-3E4CE2CE610A}" type="datetimeFigureOut">
              <a:rPr lang="en-US" smtClean="0"/>
              <a:pPr>
                <a:defRPr/>
              </a:pPr>
              <a:t>11/30/2022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38315641-74DC-4DAC-98A4-BD47B7F15A1E}" type="slidenum">
              <a:rPr lang="en-IN" smtClean="0"/>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34744" y="48049088"/>
            <a:ext cx="32518351" cy="135899804"/>
          </a:xfrm>
        </p:spPr>
        <p:txBody>
          <a:bodyPr/>
          <a:lstStyle>
            <a:lvl1pPr>
              <a:defRPr sz="9277"/>
            </a:lvl1pPr>
            <a:lvl2pPr>
              <a:defRPr sz="7973"/>
            </a:lvl2pPr>
            <a:lvl3pPr>
              <a:defRPr sz="6596"/>
            </a:lvl3pPr>
            <a:lvl4pPr>
              <a:defRPr sz="5943"/>
            </a:lvl4pPr>
            <a:lvl5pPr>
              <a:defRPr sz="5943"/>
            </a:lvl5pPr>
            <a:lvl6pPr>
              <a:defRPr sz="5943"/>
            </a:lvl6pPr>
            <a:lvl7pPr>
              <a:defRPr sz="5943"/>
            </a:lvl7pPr>
            <a:lvl8pPr>
              <a:defRPr sz="5943"/>
            </a:lvl8pPr>
            <a:lvl9pPr>
              <a:defRPr sz="59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518851" y="48049088"/>
            <a:ext cx="32518349" cy="135899804"/>
          </a:xfrm>
        </p:spPr>
        <p:txBody>
          <a:bodyPr/>
          <a:lstStyle>
            <a:lvl1pPr>
              <a:defRPr sz="9277"/>
            </a:lvl1pPr>
            <a:lvl2pPr>
              <a:defRPr sz="7973"/>
            </a:lvl2pPr>
            <a:lvl3pPr>
              <a:defRPr sz="6596"/>
            </a:lvl3pPr>
            <a:lvl4pPr>
              <a:defRPr sz="5943"/>
            </a:lvl4pPr>
            <a:lvl5pPr>
              <a:defRPr sz="5943"/>
            </a:lvl5pPr>
            <a:lvl6pPr>
              <a:defRPr sz="5943"/>
            </a:lvl6pPr>
            <a:lvl7pPr>
              <a:defRPr sz="5943"/>
            </a:lvl7pPr>
            <a:lvl8pPr>
              <a:defRPr sz="5943"/>
            </a:lvl8pPr>
            <a:lvl9pPr>
              <a:defRPr sz="59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CC4DA36-9A8A-4CB3-A0B2-F972D25CC37D}" type="datetimeFigureOut">
              <a:rPr lang="en-US" smtClean="0"/>
              <a:pPr>
                <a:defRPr/>
              </a:pPr>
              <a:t>11/30/2022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D436BF58-1ED3-44C7-A274-3C2D2CB5CDE4}" type="slidenum">
              <a:rPr lang="en-IN" smtClean="0"/>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21123"/>
            <a:ext cx="19751040" cy="549830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7384534"/>
            <a:ext cx="9696451" cy="3077522"/>
          </a:xfrm>
        </p:spPr>
        <p:txBody>
          <a:bodyPr anchor="b"/>
          <a:lstStyle>
            <a:lvl1pPr marL="0" indent="0">
              <a:buNone/>
              <a:defRPr sz="7973" b="1"/>
            </a:lvl1pPr>
            <a:lvl2pPr marL="1513240" indent="0">
              <a:buNone/>
              <a:defRPr sz="6596" b="1"/>
            </a:lvl2pPr>
            <a:lvl3pPr marL="3026484" indent="0">
              <a:buNone/>
              <a:defRPr sz="5943" b="1"/>
            </a:lvl3pPr>
            <a:lvl4pPr marL="4539725" indent="0">
              <a:buNone/>
              <a:defRPr sz="5291" b="1"/>
            </a:lvl4pPr>
            <a:lvl5pPr marL="6052965" indent="0">
              <a:buNone/>
              <a:defRPr sz="5291" b="1"/>
            </a:lvl5pPr>
            <a:lvl6pPr marL="7566209" indent="0">
              <a:buNone/>
              <a:defRPr sz="5291" b="1"/>
            </a:lvl6pPr>
            <a:lvl7pPr marL="9079449" indent="0">
              <a:buNone/>
              <a:defRPr sz="5291" b="1"/>
            </a:lvl7pPr>
            <a:lvl8pPr marL="10592690" indent="0">
              <a:buNone/>
              <a:defRPr sz="5291" b="1"/>
            </a:lvl8pPr>
            <a:lvl9pPr marL="12105934" indent="0">
              <a:buNone/>
              <a:defRPr sz="5291" b="1"/>
            </a:lvl9pPr>
          </a:lstStyle>
          <a:p>
            <a:pPr lvl="0"/>
            <a:r>
              <a:rPr lang="en-US"/>
              <a:t>Click to edit Master text styles</a:t>
            </a:r>
          </a:p>
        </p:txBody>
      </p:sp>
      <p:sp>
        <p:nvSpPr>
          <p:cNvPr id="4" name="Content Placeholder 3"/>
          <p:cNvSpPr>
            <a:spLocks noGrp="1"/>
          </p:cNvSpPr>
          <p:nvPr>
            <p:ph sz="half" idx="2"/>
          </p:nvPr>
        </p:nvSpPr>
        <p:spPr>
          <a:xfrm>
            <a:off x="1097280" y="10462055"/>
            <a:ext cx="9696451" cy="19007342"/>
          </a:xfrm>
        </p:spPr>
        <p:txBody>
          <a:bodyPr/>
          <a:lstStyle>
            <a:lvl1pPr>
              <a:defRPr sz="7973"/>
            </a:lvl1pPr>
            <a:lvl2pPr>
              <a:defRPr sz="6596"/>
            </a:lvl2pPr>
            <a:lvl3pPr>
              <a:defRPr sz="5943"/>
            </a:lvl3pPr>
            <a:lvl4pPr>
              <a:defRPr sz="5291"/>
            </a:lvl4pPr>
            <a:lvl5pPr>
              <a:defRPr sz="5291"/>
            </a:lvl5pPr>
            <a:lvl6pPr>
              <a:defRPr sz="5291"/>
            </a:lvl6pPr>
            <a:lvl7pPr>
              <a:defRPr sz="5291"/>
            </a:lvl7pPr>
            <a:lvl8pPr>
              <a:defRPr sz="5291"/>
            </a:lvl8pPr>
            <a:lvl9pPr>
              <a:defRPr sz="52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1" y="7384534"/>
            <a:ext cx="9700260" cy="3077522"/>
          </a:xfrm>
        </p:spPr>
        <p:txBody>
          <a:bodyPr anchor="b"/>
          <a:lstStyle>
            <a:lvl1pPr marL="0" indent="0">
              <a:buNone/>
              <a:defRPr sz="7973" b="1"/>
            </a:lvl1pPr>
            <a:lvl2pPr marL="1513240" indent="0">
              <a:buNone/>
              <a:defRPr sz="6596" b="1"/>
            </a:lvl2pPr>
            <a:lvl3pPr marL="3026484" indent="0">
              <a:buNone/>
              <a:defRPr sz="5943" b="1"/>
            </a:lvl3pPr>
            <a:lvl4pPr marL="4539725" indent="0">
              <a:buNone/>
              <a:defRPr sz="5291" b="1"/>
            </a:lvl4pPr>
            <a:lvl5pPr marL="6052965" indent="0">
              <a:buNone/>
              <a:defRPr sz="5291" b="1"/>
            </a:lvl5pPr>
            <a:lvl6pPr marL="7566209" indent="0">
              <a:buNone/>
              <a:defRPr sz="5291" b="1"/>
            </a:lvl6pPr>
            <a:lvl7pPr marL="9079449" indent="0">
              <a:buNone/>
              <a:defRPr sz="5291" b="1"/>
            </a:lvl7pPr>
            <a:lvl8pPr marL="10592690" indent="0">
              <a:buNone/>
              <a:defRPr sz="5291" b="1"/>
            </a:lvl8pPr>
            <a:lvl9pPr marL="12105934"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1148061" y="10462055"/>
            <a:ext cx="9700260" cy="19007342"/>
          </a:xfrm>
        </p:spPr>
        <p:txBody>
          <a:bodyPr/>
          <a:lstStyle>
            <a:lvl1pPr>
              <a:defRPr sz="7973"/>
            </a:lvl1pPr>
            <a:lvl2pPr>
              <a:defRPr sz="6596"/>
            </a:lvl2pPr>
            <a:lvl3pPr>
              <a:defRPr sz="5943"/>
            </a:lvl3pPr>
            <a:lvl4pPr>
              <a:defRPr sz="5291"/>
            </a:lvl4pPr>
            <a:lvl5pPr>
              <a:defRPr sz="5291"/>
            </a:lvl5pPr>
            <a:lvl6pPr>
              <a:defRPr sz="5291"/>
            </a:lvl6pPr>
            <a:lvl7pPr>
              <a:defRPr sz="5291"/>
            </a:lvl7pPr>
            <a:lvl8pPr>
              <a:defRPr sz="5291"/>
            </a:lvl8pPr>
            <a:lvl9pPr>
              <a:defRPr sz="52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4B48C0A-13D9-439A-B6A9-DBC28B9EA1A3}" type="datetimeFigureOut">
              <a:rPr lang="en-US" smtClean="0"/>
              <a:pPr>
                <a:defRPr/>
              </a:pPr>
              <a:t>11/30/2022</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102DF3A2-DB60-44EE-A312-141C5739E8A2}" type="slidenum">
              <a:rPr lang="en-IN" smtClean="0"/>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241F221-DCA0-45F3-9483-A36177513ECA}" type="datetimeFigureOut">
              <a:rPr lang="en-US" smtClean="0"/>
              <a:pPr>
                <a:defRPr/>
              </a:pPr>
              <a:t>11/30/2022</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8D2CEA6B-4A4D-4EE2-9F3F-F209EEB42031}" type="slidenum">
              <a:rPr lang="en-IN" smtClean="0"/>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2B8DE5-1295-48DC-AF90-79A4DFFDE627}" type="datetimeFigureOut">
              <a:rPr lang="en-US" smtClean="0"/>
              <a:pPr>
                <a:defRPr/>
              </a:pPr>
              <a:t>11/30/2022</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C2A75477-658C-4195-9590-CB02625F91FF}" type="slidenum">
              <a:rPr lang="en-IN" smtClean="0"/>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4" y="1313484"/>
            <a:ext cx="7219951" cy="5589945"/>
          </a:xfrm>
        </p:spPr>
        <p:txBody>
          <a:bodyPr anchor="b"/>
          <a:lstStyle>
            <a:lvl1pPr algn="l">
              <a:defRPr sz="6596" b="1"/>
            </a:lvl1pPr>
          </a:lstStyle>
          <a:p>
            <a:r>
              <a:rPr lang="en-US"/>
              <a:t>Click to edit Master title style</a:t>
            </a:r>
          </a:p>
        </p:txBody>
      </p:sp>
      <p:sp>
        <p:nvSpPr>
          <p:cNvPr id="3" name="Content Placeholder 2"/>
          <p:cNvSpPr>
            <a:spLocks noGrp="1"/>
          </p:cNvSpPr>
          <p:nvPr>
            <p:ph idx="1"/>
          </p:nvPr>
        </p:nvSpPr>
        <p:spPr>
          <a:xfrm>
            <a:off x="8580120" y="1313491"/>
            <a:ext cx="12268200" cy="28155913"/>
          </a:xfrm>
        </p:spPr>
        <p:txBody>
          <a:bodyPr/>
          <a:lstStyle>
            <a:lvl1pPr>
              <a:defRPr sz="10582"/>
            </a:lvl1pPr>
            <a:lvl2pPr>
              <a:defRPr sz="9277"/>
            </a:lvl2pPr>
            <a:lvl3pPr>
              <a:defRPr sz="7973"/>
            </a:lvl3pPr>
            <a:lvl4pPr>
              <a:defRPr sz="6596"/>
            </a:lvl4pPr>
            <a:lvl5pPr>
              <a:defRPr sz="6596"/>
            </a:lvl5pPr>
            <a:lvl6pPr>
              <a:defRPr sz="6596"/>
            </a:lvl6pPr>
            <a:lvl7pPr>
              <a:defRPr sz="6596"/>
            </a:lvl7pPr>
            <a:lvl8pPr>
              <a:defRPr sz="6596"/>
            </a:lvl8pPr>
            <a:lvl9pPr>
              <a:defRPr sz="659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4" y="6903437"/>
            <a:ext cx="7219951" cy="22565968"/>
          </a:xfrm>
        </p:spPr>
        <p:txBody>
          <a:bodyPr/>
          <a:lstStyle>
            <a:lvl1pPr marL="0" indent="0">
              <a:buNone/>
              <a:defRPr sz="4639"/>
            </a:lvl1pPr>
            <a:lvl2pPr marL="1513240" indent="0">
              <a:buNone/>
              <a:defRPr sz="3986"/>
            </a:lvl2pPr>
            <a:lvl3pPr marL="3026484" indent="0">
              <a:buNone/>
              <a:defRPr sz="3334"/>
            </a:lvl3pPr>
            <a:lvl4pPr marL="4539725" indent="0">
              <a:buNone/>
              <a:defRPr sz="2972"/>
            </a:lvl4pPr>
            <a:lvl5pPr marL="6052965" indent="0">
              <a:buNone/>
              <a:defRPr sz="2972"/>
            </a:lvl5pPr>
            <a:lvl6pPr marL="7566209" indent="0">
              <a:buNone/>
              <a:defRPr sz="2972"/>
            </a:lvl6pPr>
            <a:lvl7pPr marL="9079449" indent="0">
              <a:buNone/>
              <a:defRPr sz="2972"/>
            </a:lvl7pPr>
            <a:lvl8pPr marL="10592690" indent="0">
              <a:buNone/>
              <a:defRPr sz="2972"/>
            </a:lvl8pPr>
            <a:lvl9pPr marL="12105934" indent="0">
              <a:buNone/>
              <a:defRPr sz="297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25C94A5-B350-4DE0-A919-A912C1219520}" type="datetimeFigureOut">
              <a:rPr lang="en-US" smtClean="0"/>
              <a:pPr>
                <a:defRPr/>
              </a:pPr>
              <a:t>11/30/2022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52976D17-6082-4832-8445-4916275DC91A}" type="slidenum">
              <a:rPr lang="en-IN" smtClean="0"/>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2" y="23092887"/>
            <a:ext cx="13167360" cy="2726246"/>
          </a:xfrm>
        </p:spPr>
        <p:txBody>
          <a:bodyPr anchor="b"/>
          <a:lstStyle>
            <a:lvl1pPr algn="l">
              <a:defRPr sz="6596" b="1"/>
            </a:lvl1pPr>
          </a:lstStyle>
          <a:p>
            <a:r>
              <a:rPr lang="en-US"/>
              <a:t>Click to edit Master title style</a:t>
            </a:r>
          </a:p>
        </p:txBody>
      </p:sp>
      <p:sp>
        <p:nvSpPr>
          <p:cNvPr id="3" name="Picture Placeholder 2"/>
          <p:cNvSpPr>
            <a:spLocks noGrp="1"/>
          </p:cNvSpPr>
          <p:nvPr>
            <p:ph type="pic" idx="1"/>
          </p:nvPr>
        </p:nvSpPr>
        <p:spPr>
          <a:xfrm>
            <a:off x="4301492" y="2947703"/>
            <a:ext cx="13167360" cy="19793903"/>
          </a:xfrm>
        </p:spPr>
        <p:txBody>
          <a:bodyPr/>
          <a:lstStyle>
            <a:lvl1pPr marL="0" indent="0">
              <a:buNone/>
              <a:defRPr sz="10582"/>
            </a:lvl1pPr>
            <a:lvl2pPr marL="1513240" indent="0">
              <a:buNone/>
              <a:defRPr sz="9277"/>
            </a:lvl2pPr>
            <a:lvl3pPr marL="3026484" indent="0">
              <a:buNone/>
              <a:defRPr sz="7973"/>
            </a:lvl3pPr>
            <a:lvl4pPr marL="4539725" indent="0">
              <a:buNone/>
              <a:defRPr sz="6596"/>
            </a:lvl4pPr>
            <a:lvl5pPr marL="6052965" indent="0">
              <a:buNone/>
              <a:defRPr sz="6596"/>
            </a:lvl5pPr>
            <a:lvl6pPr marL="7566209" indent="0">
              <a:buNone/>
              <a:defRPr sz="6596"/>
            </a:lvl6pPr>
            <a:lvl7pPr marL="9079449" indent="0">
              <a:buNone/>
              <a:defRPr sz="6596"/>
            </a:lvl7pPr>
            <a:lvl8pPr marL="10592690" indent="0">
              <a:buNone/>
              <a:defRPr sz="6596"/>
            </a:lvl8pPr>
            <a:lvl9pPr marL="12105934" indent="0">
              <a:buNone/>
              <a:defRPr sz="6596"/>
            </a:lvl9pPr>
          </a:lstStyle>
          <a:p>
            <a:endParaRPr lang="en-US"/>
          </a:p>
        </p:txBody>
      </p:sp>
      <p:sp>
        <p:nvSpPr>
          <p:cNvPr id="4" name="Text Placeholder 3"/>
          <p:cNvSpPr>
            <a:spLocks noGrp="1"/>
          </p:cNvSpPr>
          <p:nvPr>
            <p:ph type="body" sz="half" idx="2"/>
          </p:nvPr>
        </p:nvSpPr>
        <p:spPr>
          <a:xfrm>
            <a:off x="4301492" y="25819133"/>
            <a:ext cx="13167360" cy="3871722"/>
          </a:xfrm>
        </p:spPr>
        <p:txBody>
          <a:bodyPr/>
          <a:lstStyle>
            <a:lvl1pPr marL="0" indent="0">
              <a:buNone/>
              <a:defRPr sz="4639"/>
            </a:lvl1pPr>
            <a:lvl2pPr marL="1513240" indent="0">
              <a:buNone/>
              <a:defRPr sz="3986"/>
            </a:lvl2pPr>
            <a:lvl3pPr marL="3026484" indent="0">
              <a:buNone/>
              <a:defRPr sz="3334"/>
            </a:lvl3pPr>
            <a:lvl4pPr marL="4539725" indent="0">
              <a:buNone/>
              <a:defRPr sz="2972"/>
            </a:lvl4pPr>
            <a:lvl5pPr marL="6052965" indent="0">
              <a:buNone/>
              <a:defRPr sz="2972"/>
            </a:lvl5pPr>
            <a:lvl6pPr marL="7566209" indent="0">
              <a:buNone/>
              <a:defRPr sz="2972"/>
            </a:lvl6pPr>
            <a:lvl7pPr marL="9079449" indent="0">
              <a:buNone/>
              <a:defRPr sz="2972"/>
            </a:lvl7pPr>
            <a:lvl8pPr marL="10592690" indent="0">
              <a:buNone/>
              <a:defRPr sz="2972"/>
            </a:lvl8pPr>
            <a:lvl9pPr marL="12105934" indent="0">
              <a:buNone/>
              <a:defRPr sz="297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C76AF0E-AE52-429A-853B-BA6D34D73853}" type="datetimeFigureOut">
              <a:rPr lang="en-US" smtClean="0"/>
              <a:pPr>
                <a:defRPr/>
              </a:pPr>
              <a:t>11/30/2022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2FE99C2C-1A82-4DCD-8895-AAC5CC53838A}" type="slidenum">
              <a:rPr lang="en-IN" smtClean="0"/>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21123"/>
            <a:ext cx="19751040" cy="5498306"/>
          </a:xfrm>
          <a:prstGeom prst="rect">
            <a:avLst/>
          </a:prstGeom>
        </p:spPr>
        <p:txBody>
          <a:bodyPr vert="horz" lIns="417561" tIns="208780" rIns="417561" bIns="208780" rtlCol="0" anchor="ctr">
            <a:normAutofit/>
          </a:bodyPr>
          <a:lstStyle/>
          <a:p>
            <a:r>
              <a:rPr lang="en-US"/>
              <a:t>Click to edit Master title style</a:t>
            </a:r>
          </a:p>
        </p:txBody>
      </p:sp>
      <p:sp>
        <p:nvSpPr>
          <p:cNvPr id="3" name="Text Placeholder 2"/>
          <p:cNvSpPr>
            <a:spLocks noGrp="1"/>
          </p:cNvSpPr>
          <p:nvPr>
            <p:ph type="body" idx="1"/>
          </p:nvPr>
        </p:nvSpPr>
        <p:spPr>
          <a:xfrm>
            <a:off x="1097280" y="7697636"/>
            <a:ext cx="19751040" cy="21771768"/>
          </a:xfrm>
          <a:prstGeom prst="rect">
            <a:avLst/>
          </a:prstGeom>
        </p:spPr>
        <p:txBody>
          <a:bodyPr vert="horz" lIns="417561" tIns="208780" rIns="417561" bIns="2087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30576699"/>
            <a:ext cx="5120640" cy="1756404"/>
          </a:xfrm>
          <a:prstGeom prst="rect">
            <a:avLst/>
          </a:prstGeom>
        </p:spPr>
        <p:txBody>
          <a:bodyPr vert="horz" lIns="417561" tIns="208780" rIns="417561" bIns="208780" rtlCol="0" anchor="ctr"/>
          <a:lstStyle>
            <a:lvl1pPr algn="l">
              <a:defRPr sz="3986">
                <a:solidFill>
                  <a:schemeClr val="tx1">
                    <a:tint val="75000"/>
                  </a:schemeClr>
                </a:solidFill>
              </a:defRPr>
            </a:lvl1pPr>
          </a:lstStyle>
          <a:p>
            <a:pPr>
              <a:defRPr/>
            </a:pPr>
            <a:fld id="{6B63CE95-DE8D-476F-9774-D5E3A64FC14C}" type="datetimeFigureOut">
              <a:rPr lang="en-US" smtClean="0"/>
              <a:pPr>
                <a:defRPr/>
              </a:pPr>
              <a:t>11/30/2022</a:t>
            </a:fld>
            <a:endParaRPr lang="en-IN"/>
          </a:p>
        </p:txBody>
      </p:sp>
      <p:sp>
        <p:nvSpPr>
          <p:cNvPr id="5" name="Footer Placeholder 4"/>
          <p:cNvSpPr>
            <a:spLocks noGrp="1"/>
          </p:cNvSpPr>
          <p:nvPr>
            <p:ph type="ftr" sz="quarter" idx="3"/>
          </p:nvPr>
        </p:nvSpPr>
        <p:spPr>
          <a:xfrm>
            <a:off x="7498080" y="30576699"/>
            <a:ext cx="6949440" cy="1756404"/>
          </a:xfrm>
          <a:prstGeom prst="rect">
            <a:avLst/>
          </a:prstGeom>
        </p:spPr>
        <p:txBody>
          <a:bodyPr vert="horz" lIns="417561" tIns="208780" rIns="417561" bIns="208780" rtlCol="0" anchor="ctr"/>
          <a:lstStyle>
            <a:lvl1pPr algn="ctr">
              <a:defRPr sz="3986">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15727680" y="30576699"/>
            <a:ext cx="5120640" cy="1756404"/>
          </a:xfrm>
          <a:prstGeom prst="rect">
            <a:avLst/>
          </a:prstGeom>
        </p:spPr>
        <p:txBody>
          <a:bodyPr vert="horz" lIns="417561" tIns="208780" rIns="417561" bIns="208780" rtlCol="0" anchor="ctr"/>
          <a:lstStyle>
            <a:lvl1pPr algn="r">
              <a:defRPr sz="3986">
                <a:solidFill>
                  <a:schemeClr val="tx1">
                    <a:tint val="75000"/>
                  </a:schemeClr>
                </a:solidFill>
              </a:defRPr>
            </a:lvl1pPr>
          </a:lstStyle>
          <a:p>
            <a:pPr>
              <a:defRPr/>
            </a:pPr>
            <a:fld id="{8584B97D-EE1F-4965-81BC-D5A39DA9F425}" type="slidenum">
              <a:rPr lang="en-IN" smtClean="0"/>
              <a:pPr>
                <a:defRPr/>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026484" rtl="0" eaLnBrk="1" latinLnBrk="0" hangingPunct="1">
        <a:spcBef>
          <a:spcPct val="0"/>
        </a:spcBef>
        <a:buNone/>
        <a:defRPr sz="14568" kern="1200">
          <a:solidFill>
            <a:schemeClr val="tx1"/>
          </a:solidFill>
          <a:latin typeface="+mj-lt"/>
          <a:ea typeface="+mj-ea"/>
          <a:cs typeface="+mj-cs"/>
        </a:defRPr>
      </a:lvl1pPr>
    </p:titleStyle>
    <p:bodyStyle>
      <a:lvl1pPr marL="1134932" indent="-1134932" algn="l" defTabSz="3026484" rtl="0" eaLnBrk="1" latinLnBrk="0" hangingPunct="1">
        <a:spcBef>
          <a:spcPct val="20000"/>
        </a:spcBef>
        <a:buFont typeface="Arial" pitchFamily="34" charset="0"/>
        <a:buChar char="•"/>
        <a:defRPr sz="10582" kern="1200">
          <a:solidFill>
            <a:schemeClr val="tx1"/>
          </a:solidFill>
          <a:latin typeface="+mn-lt"/>
          <a:ea typeface="+mn-ea"/>
          <a:cs typeface="+mn-cs"/>
        </a:defRPr>
      </a:lvl1pPr>
      <a:lvl2pPr marL="2459017" indent="-945776" algn="l" defTabSz="3026484" rtl="0" eaLnBrk="1" latinLnBrk="0" hangingPunct="1">
        <a:spcBef>
          <a:spcPct val="20000"/>
        </a:spcBef>
        <a:buFont typeface="Arial" pitchFamily="34" charset="0"/>
        <a:buChar char="–"/>
        <a:defRPr sz="9277" kern="1200">
          <a:solidFill>
            <a:schemeClr val="tx1"/>
          </a:solidFill>
          <a:latin typeface="+mn-lt"/>
          <a:ea typeface="+mn-ea"/>
          <a:cs typeface="+mn-cs"/>
        </a:defRPr>
      </a:lvl2pPr>
      <a:lvl3pPr marL="3783104" indent="-756620" algn="l" defTabSz="3026484" rtl="0" eaLnBrk="1" latinLnBrk="0" hangingPunct="1">
        <a:spcBef>
          <a:spcPct val="20000"/>
        </a:spcBef>
        <a:buFont typeface="Arial" pitchFamily="34" charset="0"/>
        <a:buChar char="•"/>
        <a:defRPr sz="7973" kern="1200">
          <a:solidFill>
            <a:schemeClr val="tx1"/>
          </a:solidFill>
          <a:latin typeface="+mn-lt"/>
          <a:ea typeface="+mn-ea"/>
          <a:cs typeface="+mn-cs"/>
        </a:defRPr>
      </a:lvl3pPr>
      <a:lvl4pPr marL="5296345" indent="-756620" algn="l" defTabSz="3026484" rtl="0" eaLnBrk="1" latinLnBrk="0" hangingPunct="1">
        <a:spcBef>
          <a:spcPct val="20000"/>
        </a:spcBef>
        <a:buFont typeface="Arial" pitchFamily="34" charset="0"/>
        <a:buChar char="–"/>
        <a:defRPr sz="6596" kern="1200">
          <a:solidFill>
            <a:schemeClr val="tx1"/>
          </a:solidFill>
          <a:latin typeface="+mn-lt"/>
          <a:ea typeface="+mn-ea"/>
          <a:cs typeface="+mn-cs"/>
        </a:defRPr>
      </a:lvl4pPr>
      <a:lvl5pPr marL="6809589" indent="-756620" algn="l" defTabSz="3026484" rtl="0" eaLnBrk="1" latinLnBrk="0" hangingPunct="1">
        <a:spcBef>
          <a:spcPct val="20000"/>
        </a:spcBef>
        <a:buFont typeface="Arial" pitchFamily="34" charset="0"/>
        <a:buChar char="»"/>
        <a:defRPr sz="6596" kern="1200">
          <a:solidFill>
            <a:schemeClr val="tx1"/>
          </a:solidFill>
          <a:latin typeface="+mn-lt"/>
          <a:ea typeface="+mn-ea"/>
          <a:cs typeface="+mn-cs"/>
        </a:defRPr>
      </a:lvl5pPr>
      <a:lvl6pPr marL="8322829" indent="-756620" algn="l" defTabSz="3026484" rtl="0" eaLnBrk="1" latinLnBrk="0" hangingPunct="1">
        <a:spcBef>
          <a:spcPct val="20000"/>
        </a:spcBef>
        <a:buFont typeface="Arial" pitchFamily="34" charset="0"/>
        <a:buChar char="•"/>
        <a:defRPr sz="6596" kern="1200">
          <a:solidFill>
            <a:schemeClr val="tx1"/>
          </a:solidFill>
          <a:latin typeface="+mn-lt"/>
          <a:ea typeface="+mn-ea"/>
          <a:cs typeface="+mn-cs"/>
        </a:defRPr>
      </a:lvl6pPr>
      <a:lvl7pPr marL="9836070" indent="-756620" algn="l" defTabSz="3026484" rtl="0" eaLnBrk="1" latinLnBrk="0" hangingPunct="1">
        <a:spcBef>
          <a:spcPct val="20000"/>
        </a:spcBef>
        <a:buFont typeface="Arial" pitchFamily="34" charset="0"/>
        <a:buChar char="•"/>
        <a:defRPr sz="6596" kern="1200">
          <a:solidFill>
            <a:schemeClr val="tx1"/>
          </a:solidFill>
          <a:latin typeface="+mn-lt"/>
          <a:ea typeface="+mn-ea"/>
          <a:cs typeface="+mn-cs"/>
        </a:defRPr>
      </a:lvl7pPr>
      <a:lvl8pPr marL="11349313" indent="-756620" algn="l" defTabSz="3026484" rtl="0" eaLnBrk="1" latinLnBrk="0" hangingPunct="1">
        <a:spcBef>
          <a:spcPct val="20000"/>
        </a:spcBef>
        <a:buFont typeface="Arial" pitchFamily="34" charset="0"/>
        <a:buChar char="•"/>
        <a:defRPr sz="6596" kern="1200">
          <a:solidFill>
            <a:schemeClr val="tx1"/>
          </a:solidFill>
          <a:latin typeface="+mn-lt"/>
          <a:ea typeface="+mn-ea"/>
          <a:cs typeface="+mn-cs"/>
        </a:defRPr>
      </a:lvl8pPr>
      <a:lvl9pPr marL="12862554" indent="-756620" algn="l" defTabSz="3026484" rtl="0" eaLnBrk="1" latinLnBrk="0" hangingPunct="1">
        <a:spcBef>
          <a:spcPct val="20000"/>
        </a:spcBef>
        <a:buFont typeface="Arial" pitchFamily="34" charset="0"/>
        <a:buChar char="•"/>
        <a:defRPr sz="6596" kern="1200">
          <a:solidFill>
            <a:schemeClr val="tx1"/>
          </a:solidFill>
          <a:latin typeface="+mn-lt"/>
          <a:ea typeface="+mn-ea"/>
          <a:cs typeface="+mn-cs"/>
        </a:defRPr>
      </a:lvl9pPr>
    </p:bodyStyle>
    <p:otherStyle>
      <a:defPPr>
        <a:defRPr lang="en-US"/>
      </a:defPPr>
      <a:lvl1pPr marL="0" algn="l" defTabSz="3026484" rtl="0" eaLnBrk="1" latinLnBrk="0" hangingPunct="1">
        <a:defRPr sz="5943" kern="1200">
          <a:solidFill>
            <a:schemeClr val="tx1"/>
          </a:solidFill>
          <a:latin typeface="+mn-lt"/>
          <a:ea typeface="+mn-ea"/>
          <a:cs typeface="+mn-cs"/>
        </a:defRPr>
      </a:lvl1pPr>
      <a:lvl2pPr marL="1513240" algn="l" defTabSz="3026484" rtl="0" eaLnBrk="1" latinLnBrk="0" hangingPunct="1">
        <a:defRPr sz="5943" kern="1200">
          <a:solidFill>
            <a:schemeClr val="tx1"/>
          </a:solidFill>
          <a:latin typeface="+mn-lt"/>
          <a:ea typeface="+mn-ea"/>
          <a:cs typeface="+mn-cs"/>
        </a:defRPr>
      </a:lvl2pPr>
      <a:lvl3pPr marL="3026484" algn="l" defTabSz="3026484" rtl="0" eaLnBrk="1" latinLnBrk="0" hangingPunct="1">
        <a:defRPr sz="5943" kern="1200">
          <a:solidFill>
            <a:schemeClr val="tx1"/>
          </a:solidFill>
          <a:latin typeface="+mn-lt"/>
          <a:ea typeface="+mn-ea"/>
          <a:cs typeface="+mn-cs"/>
        </a:defRPr>
      </a:lvl3pPr>
      <a:lvl4pPr marL="4539725" algn="l" defTabSz="3026484" rtl="0" eaLnBrk="1" latinLnBrk="0" hangingPunct="1">
        <a:defRPr sz="5943" kern="1200">
          <a:solidFill>
            <a:schemeClr val="tx1"/>
          </a:solidFill>
          <a:latin typeface="+mn-lt"/>
          <a:ea typeface="+mn-ea"/>
          <a:cs typeface="+mn-cs"/>
        </a:defRPr>
      </a:lvl4pPr>
      <a:lvl5pPr marL="6052965" algn="l" defTabSz="3026484" rtl="0" eaLnBrk="1" latinLnBrk="0" hangingPunct="1">
        <a:defRPr sz="5943" kern="1200">
          <a:solidFill>
            <a:schemeClr val="tx1"/>
          </a:solidFill>
          <a:latin typeface="+mn-lt"/>
          <a:ea typeface="+mn-ea"/>
          <a:cs typeface="+mn-cs"/>
        </a:defRPr>
      </a:lvl5pPr>
      <a:lvl6pPr marL="7566209" algn="l" defTabSz="3026484" rtl="0" eaLnBrk="1" latinLnBrk="0" hangingPunct="1">
        <a:defRPr sz="5943" kern="1200">
          <a:solidFill>
            <a:schemeClr val="tx1"/>
          </a:solidFill>
          <a:latin typeface="+mn-lt"/>
          <a:ea typeface="+mn-ea"/>
          <a:cs typeface="+mn-cs"/>
        </a:defRPr>
      </a:lvl6pPr>
      <a:lvl7pPr marL="9079449" algn="l" defTabSz="3026484" rtl="0" eaLnBrk="1" latinLnBrk="0" hangingPunct="1">
        <a:defRPr sz="5943" kern="1200">
          <a:solidFill>
            <a:schemeClr val="tx1"/>
          </a:solidFill>
          <a:latin typeface="+mn-lt"/>
          <a:ea typeface="+mn-ea"/>
          <a:cs typeface="+mn-cs"/>
        </a:defRPr>
      </a:lvl7pPr>
      <a:lvl8pPr marL="10592690" algn="l" defTabSz="3026484" rtl="0" eaLnBrk="1" latinLnBrk="0" hangingPunct="1">
        <a:defRPr sz="5943" kern="1200">
          <a:solidFill>
            <a:schemeClr val="tx1"/>
          </a:solidFill>
          <a:latin typeface="+mn-lt"/>
          <a:ea typeface="+mn-ea"/>
          <a:cs typeface="+mn-cs"/>
        </a:defRPr>
      </a:lvl8pPr>
      <a:lvl9pPr marL="12105934" algn="l" defTabSz="3026484" rtl="0" eaLnBrk="1" latinLnBrk="0" hangingPunct="1">
        <a:defRPr sz="59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oleObject" Target="../embeddings/oleObject2.bin"/><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wmf"/><Relationship Id="rId11" Type="http://schemas.openxmlformats.org/officeDocument/2006/relationships/image" Target="../media/image6.png"/><Relationship Id="rId5" Type="http://schemas.openxmlformats.org/officeDocument/2006/relationships/oleObject" Target="../embeddings/oleObject1.bin"/><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186" y="2229368"/>
            <a:ext cx="20989138" cy="30159626"/>
          </a:xfrm>
          <a:prstGeom prst="rect">
            <a:avLst/>
          </a:prstGeom>
          <a:noFill/>
          <a:ln w="190500" cmpd="dbl">
            <a:solidFill>
              <a:schemeClr val="tx1"/>
            </a:solidFill>
          </a:ln>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b="0" i="0" u="none" strike="noStrike" baseline="0">
                <a:latin typeface="CMR12"/>
              </a:rPr>
              <a:t>Cost is turn is not taken into account in this algorithm.</a:t>
            </a:r>
            <a:endParaRPr lang="en-IN" sz="2900" b="1" cap="all" dirty="0">
              <a:solidFill>
                <a:srgbClr val="000099"/>
              </a:solidFill>
              <a:latin typeface="Times New Roman" pitchFamily="18" charset="0"/>
              <a:cs typeface="Times New Roman" pitchFamily="18" charset="0"/>
            </a:endParaRPr>
          </a:p>
        </p:txBody>
      </p:sp>
      <p:sp>
        <p:nvSpPr>
          <p:cNvPr id="3" name="TextBox 1"/>
          <p:cNvSpPr txBox="1">
            <a:spLocks noChangeArrowheads="1"/>
          </p:cNvSpPr>
          <p:nvPr/>
        </p:nvSpPr>
        <p:spPr bwMode="auto">
          <a:xfrm>
            <a:off x="438212" y="3673741"/>
            <a:ext cx="20308044" cy="1431161"/>
          </a:xfrm>
          <a:prstGeom prst="rect">
            <a:avLst/>
          </a:prstGeom>
          <a:noFill/>
          <a:ln w="9525">
            <a:noFill/>
            <a:miter lim="800000"/>
            <a:headEnd/>
            <a:tailEnd/>
          </a:ln>
        </p:spPr>
        <p:txBody>
          <a:bodyPr wrap="square">
            <a:spAutoFit/>
          </a:bodyPr>
          <a:lstStyle/>
          <a:p>
            <a:pPr algn="ctr"/>
            <a:r>
              <a:rPr lang="en-US" sz="4350" dirty="0">
                <a:solidFill>
                  <a:srgbClr val="C00000"/>
                </a:solidFill>
                <a:latin typeface="Book Antiqua" pitchFamily="18" charset="0"/>
                <a:cs typeface="Times New Roman" pitchFamily="18" charset="0"/>
              </a:rPr>
              <a:t>Complete Coverage Path Planning by an Autonomous Vehicle using</a:t>
            </a:r>
          </a:p>
          <a:p>
            <a:pPr algn="ctr"/>
            <a:r>
              <a:rPr lang="en-US" sz="4350" dirty="0">
                <a:solidFill>
                  <a:srgbClr val="C00000"/>
                </a:solidFill>
                <a:latin typeface="Book Antiqua" pitchFamily="18" charset="0"/>
                <a:cs typeface="Times New Roman" pitchFamily="18" charset="0"/>
              </a:rPr>
              <a:t> Neural Networks</a:t>
            </a:r>
            <a:endParaRPr lang="en-IN" sz="4350" dirty="0">
              <a:solidFill>
                <a:srgbClr val="C00000"/>
              </a:solidFill>
              <a:latin typeface="Book Antiqua" pitchFamily="18" charset="0"/>
              <a:cs typeface="Times New Roman" pitchFamily="18" charset="0"/>
            </a:endParaRPr>
          </a:p>
        </p:txBody>
      </p:sp>
      <p:sp>
        <p:nvSpPr>
          <p:cNvPr id="4" name="TextBox 18"/>
          <p:cNvSpPr txBox="1">
            <a:spLocks noChangeArrowheads="1"/>
          </p:cNvSpPr>
          <p:nvPr/>
        </p:nvSpPr>
        <p:spPr bwMode="auto">
          <a:xfrm>
            <a:off x="576826" y="5117498"/>
            <a:ext cx="20566125" cy="449226"/>
          </a:xfrm>
          <a:prstGeom prst="rect">
            <a:avLst/>
          </a:prstGeom>
          <a:noFill/>
          <a:ln w="9525">
            <a:noFill/>
            <a:miter lim="800000"/>
            <a:headEnd/>
            <a:tailEnd/>
          </a:ln>
          <a:effectLst>
            <a:glow rad="228600">
              <a:schemeClr val="accent6">
                <a:satMod val="175000"/>
                <a:alpha val="40000"/>
              </a:schemeClr>
            </a:glow>
          </a:effectLst>
        </p:spPr>
        <p:txBody>
          <a:bodyPr wrap="square">
            <a:spAutoFit/>
          </a:bodyPr>
          <a:lstStyle/>
          <a:p>
            <a:pPr algn="ctr"/>
            <a:r>
              <a:rPr lang="en-US" sz="2319" b="1" dirty="0">
                <a:solidFill>
                  <a:srgbClr val="006600"/>
                </a:solidFill>
                <a:latin typeface="Book Antiqua" pitchFamily="18" charset="0"/>
                <a:cs typeface="Times New Roman" pitchFamily="18" charset="0"/>
              </a:rPr>
              <a:t>Mallavaram Sai Harini, 214102508, Under the guidance of Dr. Indrani Kar</a:t>
            </a:r>
            <a:endParaRPr lang="en-IN" sz="2319" b="1" dirty="0">
              <a:solidFill>
                <a:srgbClr val="006600"/>
              </a:solidFill>
              <a:latin typeface="Book Antiqua" pitchFamily="18" charset="0"/>
              <a:cs typeface="Times New Roman" pitchFamily="18" charset="0"/>
            </a:endParaRPr>
          </a:p>
        </p:txBody>
      </p:sp>
      <p:sp>
        <p:nvSpPr>
          <p:cNvPr id="5" name="TextBox 19"/>
          <p:cNvSpPr txBox="1">
            <a:spLocks noChangeArrowheads="1"/>
          </p:cNvSpPr>
          <p:nvPr/>
        </p:nvSpPr>
        <p:spPr bwMode="auto">
          <a:xfrm>
            <a:off x="741459" y="2532495"/>
            <a:ext cx="15540431" cy="694677"/>
          </a:xfrm>
          <a:prstGeom prst="rect">
            <a:avLst/>
          </a:prstGeom>
          <a:noFill/>
          <a:ln w="9525">
            <a:noFill/>
            <a:miter lim="800000"/>
            <a:headEnd/>
            <a:tailEnd/>
          </a:ln>
        </p:spPr>
        <p:txBody>
          <a:bodyPr wrap="square">
            <a:spAutoFit/>
          </a:bodyPr>
          <a:lstStyle/>
          <a:p>
            <a:r>
              <a:rPr lang="en-US" altLang="ja-JP" sz="3914" b="1" dirty="0">
                <a:latin typeface="Book Antiqua" pitchFamily="18" charset="0"/>
                <a:ea typeface="MS Mincho" pitchFamily="49" charset="-128"/>
                <a:cs typeface="Times New Roman" pitchFamily="18" charset="0"/>
              </a:rPr>
              <a:t>Department of Electronics and Electrical Engineering</a:t>
            </a:r>
            <a:endParaRPr lang="en-IN" sz="3914" b="1" dirty="0">
              <a:latin typeface="Book Antiqua" pitchFamily="18" charset="0"/>
              <a:ea typeface="MS Mincho" pitchFamily="49" charset="-128"/>
              <a:cs typeface="Times New Roman" pitchFamily="18" charset="0"/>
            </a:endParaRPr>
          </a:p>
        </p:txBody>
      </p:sp>
      <p:sp>
        <p:nvSpPr>
          <p:cNvPr id="6" name="TextBox 27"/>
          <p:cNvSpPr txBox="1">
            <a:spLocks noChangeArrowheads="1"/>
          </p:cNvSpPr>
          <p:nvPr/>
        </p:nvSpPr>
        <p:spPr bwMode="auto">
          <a:xfrm>
            <a:off x="859137" y="5668291"/>
            <a:ext cx="20417180" cy="1232517"/>
          </a:xfrm>
          <a:prstGeom prst="rect">
            <a:avLst/>
          </a:prstGeom>
          <a:noFill/>
          <a:ln w="9525">
            <a:noFill/>
            <a:miter lim="800000"/>
            <a:headEnd/>
            <a:tailEnd/>
          </a:ln>
        </p:spPr>
        <p:txBody>
          <a:bodyPr wrap="square">
            <a:spAutoFit/>
          </a:bodyPr>
          <a:lstStyle/>
          <a:p>
            <a:pPr algn="l"/>
            <a:r>
              <a:rPr lang="en-US" sz="2609" b="1" i="1" dirty="0">
                <a:solidFill>
                  <a:srgbClr val="C00000"/>
                </a:solidFill>
                <a:latin typeface="Times New Roman" pitchFamily="18" charset="0"/>
                <a:cs typeface="Times New Roman" pitchFamily="18" charset="0"/>
              </a:rPr>
              <a:t>Abstract: </a:t>
            </a:r>
            <a:r>
              <a:rPr lang="en-US" sz="2400" i="1" dirty="0">
                <a:latin typeface="Times New Roman" panose="02020603050405020304" pitchFamily="18" charset="0"/>
                <a:cs typeface="Times New Roman" panose="02020603050405020304" pitchFamily="18" charset="0"/>
              </a:rPr>
              <a:t>Complete coverage path is the planned path the robot sweeps over all areas of a particular space of 2D environment avoiding obstacles in a systematic and efficient way with the consideration of minimum cost criteria.</a:t>
            </a:r>
            <a:r>
              <a:rPr lang="en-US" sz="2400" i="1" u="none" strike="noStrike" baseline="0" dirty="0">
                <a:latin typeface="Times New Roman" panose="02020603050405020304" pitchFamily="18" charset="0"/>
                <a:cs typeface="Times New Roman" panose="02020603050405020304" pitchFamily="18" charset="0"/>
              </a:rPr>
              <a:t> In this phase for the static environment algorithms are designed, implemented and tested for complete path coverage taking reference from Branch and Bound, Distanc</a:t>
            </a:r>
            <a:r>
              <a:rPr lang="en-US" sz="2400" i="1" dirty="0">
                <a:latin typeface="Times New Roman" panose="02020603050405020304" pitchFamily="18" charset="0"/>
                <a:cs typeface="Times New Roman" panose="02020603050405020304" pitchFamily="18" charset="0"/>
              </a:rPr>
              <a:t>e transform and Complete coverage D* (CCD*) algorithms</a:t>
            </a:r>
            <a:r>
              <a:rPr lang="en-US" sz="2400" dirty="0">
                <a:latin typeface="Times New Roman" panose="02020603050405020304" pitchFamily="18" charset="0"/>
                <a:cs typeface="Times New Roman" panose="02020603050405020304" pitchFamily="18" charset="0"/>
              </a:rPr>
              <a:t>.</a:t>
            </a:r>
            <a:r>
              <a:rPr lang="en-US" sz="2400" i="1" dirty="0">
                <a:latin typeface="Times New Roman" pitchFamily="18" charset="0"/>
                <a:cs typeface="Times New Roman" pitchFamily="18" charset="0"/>
              </a:rPr>
              <a:t> </a:t>
            </a:r>
            <a:endParaRPr lang="en-IN" sz="2400" i="1" dirty="0">
              <a:latin typeface="Times New Roman" panose="02020603050405020304" pitchFamily="18" charset="0"/>
              <a:cs typeface="Times New Roman" pitchFamily="18" charset="0"/>
            </a:endParaRPr>
          </a:p>
        </p:txBody>
      </p:sp>
      <p:sp>
        <p:nvSpPr>
          <p:cNvPr id="13" name="Rectangle 12"/>
          <p:cNvSpPr/>
          <p:nvPr/>
        </p:nvSpPr>
        <p:spPr>
          <a:xfrm>
            <a:off x="754160" y="7001475"/>
            <a:ext cx="9153160" cy="776568"/>
          </a:xfrm>
          <a:prstGeom prst="rect">
            <a:avLst/>
          </a:prstGeom>
          <a:noFill/>
          <a:ln>
            <a:noFill/>
          </a:ln>
          <a:effectLst>
            <a:glow rad="635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99" b="1" dirty="0">
                <a:solidFill>
                  <a:srgbClr val="000099"/>
                </a:solidFill>
                <a:latin typeface="Times New Roman" pitchFamily="18" charset="0"/>
                <a:cs typeface="Times New Roman" pitchFamily="18" charset="0"/>
              </a:rPr>
              <a:t>1. INTRODUCTION</a:t>
            </a:r>
            <a:endParaRPr lang="en-IN" sz="2899" b="1" dirty="0">
              <a:solidFill>
                <a:srgbClr val="000099"/>
              </a:solidFill>
              <a:latin typeface="Times New Roman" pitchFamily="18" charset="0"/>
              <a:cs typeface="Times New Roman" pitchFamily="18" charset="0"/>
            </a:endParaRPr>
          </a:p>
        </p:txBody>
      </p:sp>
      <p:sp>
        <p:nvSpPr>
          <p:cNvPr id="109" name="Text Box 33"/>
          <p:cNvSpPr txBox="1">
            <a:spLocks noChangeArrowheads="1"/>
          </p:cNvSpPr>
          <p:nvPr/>
        </p:nvSpPr>
        <p:spPr bwMode="auto">
          <a:xfrm>
            <a:off x="942145" y="7667010"/>
            <a:ext cx="9194823" cy="1477328"/>
          </a:xfrm>
          <a:prstGeom prst="rect">
            <a:avLst/>
          </a:prstGeom>
          <a:noFill/>
          <a:ln w="9525">
            <a:noFill/>
            <a:miter lim="800000"/>
            <a:headEnd/>
            <a:tailEnd/>
          </a:ln>
        </p:spPr>
        <p:txBody>
          <a:bodyPr wrap="square">
            <a:spAutoFit/>
          </a:bodyPr>
          <a:lstStyle/>
          <a:p>
            <a:pPr algn="l"/>
            <a:r>
              <a:rPr lang="en-US" sz="1800" b="0" i="0" u="none" strike="noStrike" baseline="0" dirty="0">
                <a:latin typeface="Times New Roman" panose="02020603050405020304" pitchFamily="18" charset="0"/>
                <a:cs typeface="Times New Roman" panose="02020603050405020304" pitchFamily="18" charset="0"/>
              </a:rPr>
              <a:t>Mobile </a:t>
            </a:r>
            <a:r>
              <a:rPr lang="en-US" sz="1800" dirty="0">
                <a:latin typeface="Times New Roman" panose="02020603050405020304" pitchFamily="18" charset="0"/>
                <a:cs typeface="Times New Roman" panose="02020603050405020304" pitchFamily="18" charset="0"/>
              </a:rPr>
              <a:t>r</a:t>
            </a:r>
            <a:r>
              <a:rPr lang="en-US" sz="1800" b="0" i="0" u="none" strike="noStrike" baseline="0" dirty="0">
                <a:latin typeface="Times New Roman" panose="02020603050405020304" pitchFamily="18" charset="0"/>
                <a:cs typeface="Times New Roman" panose="02020603050405020304" pitchFamily="18" charset="0"/>
              </a:rPr>
              <a:t>obot </a:t>
            </a:r>
            <a:r>
              <a:rPr lang="en-US" sz="1800" dirty="0">
                <a:latin typeface="Times New Roman" panose="02020603050405020304" pitchFamily="18" charset="0"/>
                <a:cs typeface="Times New Roman" panose="02020603050405020304" pitchFamily="18" charset="0"/>
              </a:rPr>
              <a:t>c</a:t>
            </a:r>
            <a:r>
              <a:rPr lang="en-US" sz="1800" b="0" i="0" u="none" strike="noStrike" baseline="0" dirty="0">
                <a:latin typeface="Times New Roman" panose="02020603050405020304" pitchFamily="18" charset="0"/>
                <a:cs typeface="Times New Roman" panose="02020603050405020304" pitchFamily="18" charset="0"/>
              </a:rPr>
              <a:t>omplete </a:t>
            </a:r>
            <a:r>
              <a:rPr lang="en-US" sz="1800" dirty="0">
                <a:latin typeface="Times New Roman" panose="02020603050405020304" pitchFamily="18" charset="0"/>
                <a:cs typeface="Times New Roman" panose="02020603050405020304" pitchFamily="18" charset="0"/>
              </a:rPr>
              <a:t>c</a:t>
            </a:r>
            <a:r>
              <a:rPr lang="en-US" sz="1800" b="0" i="0" u="none" strike="noStrike" baseline="0" dirty="0">
                <a:latin typeface="Times New Roman" panose="02020603050405020304" pitchFamily="18" charset="0"/>
                <a:cs typeface="Times New Roman" panose="02020603050405020304" pitchFamily="18" charset="0"/>
              </a:rPr>
              <a:t>overage </a:t>
            </a:r>
            <a:r>
              <a:rPr lang="en-US" sz="1800" dirty="0">
                <a:latin typeface="Times New Roman" panose="02020603050405020304" pitchFamily="18" charset="0"/>
                <a:cs typeface="Times New Roman" panose="02020603050405020304" pitchFamily="18" charset="0"/>
              </a:rPr>
              <a:t>p</a:t>
            </a:r>
            <a:r>
              <a:rPr lang="en-US" sz="1800" b="0" i="0" u="none" strike="noStrike" baseline="0" dirty="0">
                <a:latin typeface="Times New Roman" panose="02020603050405020304" pitchFamily="18" charset="0"/>
                <a:cs typeface="Times New Roman" panose="02020603050405020304" pitchFamily="18" charset="0"/>
              </a:rPr>
              <a:t>ath </a:t>
            </a:r>
            <a:r>
              <a:rPr lang="en-US" sz="1800" dirty="0">
                <a:latin typeface="Times New Roman" panose="02020603050405020304" pitchFamily="18" charset="0"/>
                <a:cs typeface="Times New Roman" panose="02020603050405020304" pitchFamily="18" charset="0"/>
              </a:rPr>
              <a:t>p</a:t>
            </a:r>
            <a:r>
              <a:rPr lang="en-US" sz="1800" b="0" i="0" u="none" strike="noStrike" baseline="0" dirty="0">
                <a:latin typeface="Times New Roman" panose="02020603050405020304" pitchFamily="18" charset="0"/>
                <a:cs typeface="Times New Roman" panose="02020603050405020304" pitchFamily="18" charset="0"/>
              </a:rPr>
              <a:t>lanning (CCPP) has wide range of applications and are of good practical value. </a:t>
            </a:r>
            <a:r>
              <a:rPr lang="en-IN" sz="1800" b="0" i="0" u="none" strike="noStrike" baseline="0" dirty="0">
                <a:latin typeface="Times New Roman" panose="02020603050405020304" pitchFamily="18" charset="0"/>
                <a:cs typeface="Times New Roman" panose="02020603050405020304" pitchFamily="18" charset="0"/>
              </a:rPr>
              <a:t>Finding an optimal path </a:t>
            </a:r>
            <a:r>
              <a:rPr lang="en-US" sz="1800" b="0" i="0" u="none" strike="noStrike" baseline="0" dirty="0">
                <a:latin typeface="Times New Roman" panose="02020603050405020304" pitchFamily="18" charset="0"/>
                <a:cs typeface="Times New Roman" panose="02020603050405020304" pitchFamily="18" charset="0"/>
              </a:rPr>
              <a:t>that visits every node in the graph exactly once is NP-hard problem known as the traveling salesman problem. Practical applications of CCPP include vacuum robots, lawn mowers, cleaning robots, land mine detectors, automated harvesters, autonomous underwater vehicles, wall climbing robots etc…</a:t>
            </a:r>
            <a:endParaRPr lang="en-US" sz="1800" dirty="0">
              <a:latin typeface="Times New Roman" panose="02020603050405020304" pitchFamily="18" charset="0"/>
              <a:cs typeface="Times New Roman" panose="02020603050405020304" pitchFamily="18" charset="0"/>
            </a:endParaRPr>
          </a:p>
        </p:txBody>
      </p:sp>
      <p:sp>
        <p:nvSpPr>
          <p:cNvPr id="134" name="Text Box 33"/>
          <p:cNvSpPr txBox="1">
            <a:spLocks noChangeArrowheads="1"/>
          </p:cNvSpPr>
          <p:nvPr/>
        </p:nvSpPr>
        <p:spPr bwMode="auto">
          <a:xfrm>
            <a:off x="731155" y="9343581"/>
            <a:ext cx="9194824" cy="3693319"/>
          </a:xfrm>
          <a:prstGeom prst="rect">
            <a:avLst/>
          </a:prstGeom>
          <a:noFill/>
          <a:ln w="9525">
            <a:noFill/>
            <a:miter lim="800000"/>
            <a:headEnd/>
            <a:tailEnd/>
          </a:ln>
        </p:spPr>
        <p:txBody>
          <a:bodyPr wrap="square">
            <a:spAutoFit/>
          </a:bodyPr>
          <a:lstStyle/>
          <a:p>
            <a:pPr algn="just">
              <a:buClr>
                <a:srgbClr val="0000CC"/>
              </a:buClr>
            </a:pPr>
            <a:endParaRPr lang="en-US" sz="1800" dirty="0">
              <a:latin typeface="Times New Roman" panose="02020603050405020304" pitchFamily="18" charset="0"/>
              <a:cs typeface="Times New Roman" panose="02020603050405020304" pitchFamily="18" charset="0"/>
            </a:endParaRPr>
          </a:p>
          <a:p>
            <a:pPr algn="just">
              <a:buClr>
                <a:srgbClr val="0000CC"/>
              </a:buClr>
            </a:pPr>
            <a:endParaRPr lang="en-US" sz="1800" dirty="0">
              <a:latin typeface="Times New Roman" panose="02020603050405020304" pitchFamily="18" charset="0"/>
              <a:cs typeface="Times New Roman" panose="02020603050405020304" pitchFamily="18" charset="0"/>
            </a:endParaRPr>
          </a:p>
          <a:p>
            <a:pPr marL="285750" indent="-285750" algn="just">
              <a:buClr>
                <a:srgbClr val="0000CC"/>
              </a:buClr>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The entire two dimensional floor with obstacles is divided into grids of cells where the dimension of each cell is equal to the dimension of the robot.</a:t>
            </a:r>
          </a:p>
          <a:p>
            <a:pPr marL="285750" indent="-285750" algn="just">
              <a:buClr>
                <a:srgbClr val="0000CC"/>
              </a:buClr>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Floor is divided into cells where each cell can have a value of 0 or 1. </a:t>
            </a:r>
            <a:r>
              <a:rPr lang="en-US" sz="1800" dirty="0">
                <a:latin typeface="Times New Roman" panose="02020603050405020304" pitchFamily="18" charset="0"/>
                <a:cs typeface="Times New Roman" panose="02020603050405020304" pitchFamily="18" charset="0"/>
              </a:rPr>
              <a:t>0</a:t>
            </a:r>
            <a:r>
              <a:rPr lang="en-US" sz="1800" b="0" i="0" u="none" strike="noStrike" baseline="0" dirty="0">
                <a:latin typeface="Times New Roman" panose="02020603050405020304" pitchFamily="18" charset="0"/>
                <a:cs typeface="Times New Roman" panose="02020603050405020304" pitchFamily="18" charset="0"/>
              </a:rPr>
              <a:t> represent obstacles and 1 represent free space.  Each cell is uniquely identified by its row and column number.</a:t>
            </a:r>
            <a:endParaRPr lang="en-US" sz="1800" dirty="0">
              <a:latin typeface="Times New Roman" panose="02020603050405020304" pitchFamily="18" charset="0"/>
              <a:cs typeface="Times New Roman" panose="02020603050405020304" pitchFamily="18" charset="0"/>
            </a:endParaRPr>
          </a:p>
          <a:p>
            <a:pPr marL="285750" indent="-285750" algn="just">
              <a:buClr>
                <a:srgbClr val="0000CC"/>
              </a:buClr>
              <a:buFont typeface="Wingdings" panose="05000000000000000000" pitchFamily="2" charset="2"/>
              <a:buChar char="v"/>
            </a:pPr>
            <a:r>
              <a:rPr lang="en-IN" sz="1800" dirty="0">
                <a:latin typeface="Times New Roman" panose="02020603050405020304" pitchFamily="18" charset="0"/>
                <a:ea typeface="CMR12"/>
                <a:cs typeface="Times New Roman" panose="02020603050405020304" pitchFamily="18" charset="0"/>
              </a:rPr>
              <a:t>Graph data structure – Adjacency list matrix is used to represent the grid map. The path traversed follows Tree data structure.</a:t>
            </a:r>
            <a:endParaRPr lang="en-IN" sz="1800" dirty="0">
              <a:effectLst/>
              <a:latin typeface="Times New Roman" panose="02020603050405020304" pitchFamily="18" charset="0"/>
              <a:ea typeface="CMR12"/>
              <a:cs typeface="Times New Roman" panose="02020603050405020304" pitchFamily="18" charset="0"/>
            </a:endParaRPr>
          </a:p>
          <a:p>
            <a:pPr marL="285750" indent="-285750" algn="just">
              <a:buClr>
                <a:srgbClr val="0000CC"/>
              </a:buClr>
              <a:buFont typeface="Wingdings" panose="05000000000000000000" pitchFamily="2" charset="2"/>
              <a:buChar char="v"/>
            </a:pPr>
            <a:r>
              <a:rPr lang="en-IN" sz="1800" dirty="0">
                <a:latin typeface="Times New Roman" panose="02020603050405020304" pitchFamily="18" charset="0"/>
                <a:ea typeface="Calibri" panose="020F0502020204030204" pitchFamily="34" charset="0"/>
                <a:cs typeface="Times New Roman" panose="02020603050405020304" pitchFamily="18" charset="0"/>
              </a:rPr>
              <a:t> Consider the example - Tree traversal of 4*4 grid</a:t>
            </a:r>
          </a:p>
          <a:p>
            <a:pPr marL="285750" indent="-285750" algn="just">
              <a:buClr>
                <a:srgbClr val="0000CC"/>
              </a:buClr>
              <a:buFont typeface="Wingdings" panose="05000000000000000000" pitchFamily="2" charset="2"/>
              <a:buChar char="v"/>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Clr>
                <a:srgbClr val="0000CC"/>
              </a:buClr>
              <a:buFont typeface="Wingdings" panose="05000000000000000000" pitchFamily="2" charset="2"/>
              <a:buChar char="v"/>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Clr>
                <a:srgbClr val="0000CC"/>
              </a:buClr>
              <a:buFont typeface="Wingdings" panose="05000000000000000000" pitchFamily="2" charset="2"/>
              <a:buChar char="v"/>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Clr>
                <a:srgbClr val="0000CC"/>
              </a:buClr>
              <a:buFont typeface="Wingdings" panose="05000000000000000000" pitchFamily="2" charset="2"/>
              <a:buChar char="v"/>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8" name="Rectangle 37"/>
          <p:cNvSpPr/>
          <p:nvPr/>
        </p:nvSpPr>
        <p:spPr>
          <a:xfrm>
            <a:off x="10963327" y="28485741"/>
            <a:ext cx="9574671" cy="577476"/>
          </a:xfrm>
          <a:prstGeom prst="rect">
            <a:avLst/>
          </a:prstGeom>
          <a:noFill/>
          <a:ln>
            <a:noFill/>
          </a:ln>
          <a:effectLst>
            <a:glow rad="635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99" b="1" dirty="0">
                <a:solidFill>
                  <a:srgbClr val="000099"/>
                </a:solidFill>
                <a:latin typeface="Times New Roman" pitchFamily="18" charset="0"/>
                <a:cs typeface="Times New Roman" pitchFamily="18" charset="0"/>
              </a:rPr>
              <a:t>7. REFERENCES</a:t>
            </a:r>
            <a:endParaRPr lang="en-IN" sz="2899" b="1" dirty="0">
              <a:solidFill>
                <a:srgbClr val="000099"/>
              </a:solidFill>
              <a:latin typeface="Times New Roman" pitchFamily="18" charset="0"/>
              <a:cs typeface="Times New Roman" pitchFamily="18" charset="0"/>
            </a:endParaRPr>
          </a:p>
        </p:txBody>
      </p:sp>
      <p:sp>
        <p:nvSpPr>
          <p:cNvPr id="49" name="Text Box 33"/>
          <p:cNvSpPr txBox="1">
            <a:spLocks noChangeArrowheads="1"/>
          </p:cNvSpPr>
          <p:nvPr/>
        </p:nvSpPr>
        <p:spPr bwMode="auto">
          <a:xfrm>
            <a:off x="10932408" y="27703735"/>
            <a:ext cx="9969906" cy="646331"/>
          </a:xfrm>
          <a:prstGeom prst="rect">
            <a:avLst/>
          </a:prstGeom>
          <a:noFill/>
          <a:ln w="9525">
            <a:noFill/>
            <a:miter lim="800000"/>
            <a:headEnd/>
            <a:tailEnd/>
          </a:ln>
        </p:spPr>
        <p:txBody>
          <a:bodyPr wrap="square">
            <a:spAutoFit/>
          </a:bodyPr>
          <a:lstStyle/>
          <a:p>
            <a:pPr marL="285750" indent="-285750" algn="l">
              <a:buClr>
                <a:srgbClr val="0000CC"/>
              </a:buClr>
              <a:buFont typeface="Wingdings" panose="05000000000000000000" pitchFamily="2" charset="2"/>
              <a:buChar char="v"/>
            </a:pPr>
            <a:r>
              <a:rPr lang="en-US" sz="1800" b="0" i="0" u="none" strike="noStrike" baseline="0" dirty="0">
                <a:latin typeface="CMR12"/>
              </a:rPr>
              <a:t>These NN models have to be interfaced on ROS-Gazebo simulation and the results should be verified.</a:t>
            </a:r>
          </a:p>
          <a:p>
            <a:pPr marL="285750" indent="-285750" algn="l">
              <a:buClr>
                <a:srgbClr val="0000CC"/>
              </a:buClr>
              <a:buFont typeface="Wingdings" panose="05000000000000000000" pitchFamily="2" charset="2"/>
              <a:buChar char="v"/>
            </a:pPr>
            <a:r>
              <a:rPr lang="en-IN" sz="1800" b="0" i="0" u="none" strike="noStrike" baseline="0" dirty="0">
                <a:latin typeface="CMR12"/>
              </a:rPr>
              <a:t>Later </a:t>
            </a:r>
            <a:r>
              <a:rPr lang="en-US" sz="1800" b="0" i="0" u="none" strike="noStrike" baseline="0" dirty="0">
                <a:latin typeface="CMR12"/>
              </a:rPr>
              <a:t>CCPP has to be implemented and tested on an actual hardware.</a:t>
            </a:r>
            <a:endParaRPr lang="en-US" sz="1800" b="0" i="0" u="none" strike="noStrike" baseline="0" dirty="0">
              <a:latin typeface="Times New Roman" panose="02020603050405020304" pitchFamily="18" charset="0"/>
              <a:cs typeface="Times New Roman" panose="02020603050405020304" pitchFamily="18" charset="0"/>
            </a:endParaRPr>
          </a:p>
        </p:txBody>
      </p:sp>
      <p:sp>
        <p:nvSpPr>
          <p:cNvPr id="52" name="Text Box 33"/>
          <p:cNvSpPr txBox="1">
            <a:spLocks noChangeArrowheads="1"/>
          </p:cNvSpPr>
          <p:nvPr/>
        </p:nvSpPr>
        <p:spPr bwMode="auto">
          <a:xfrm>
            <a:off x="10852757" y="28792426"/>
            <a:ext cx="10008325" cy="1946687"/>
          </a:xfrm>
          <a:prstGeom prst="rect">
            <a:avLst/>
          </a:prstGeom>
          <a:noFill/>
          <a:ln w="9525">
            <a:noFill/>
            <a:miter lim="800000"/>
            <a:headEnd/>
            <a:tailEnd/>
          </a:ln>
        </p:spPr>
        <p:txBody>
          <a:bodyPr wrap="square">
            <a:spAutoFit/>
          </a:bodyPr>
          <a:lstStyle/>
          <a:p>
            <a:pPr algn="just">
              <a:spcAft>
                <a:spcPts val="870"/>
              </a:spcAft>
              <a:buClr>
                <a:srgbClr val="0000CC"/>
              </a:buClr>
            </a:pPr>
            <a:endParaRPr lang="en-IN" sz="1400" dirty="0">
              <a:effectLst/>
              <a:latin typeface="Times New Roman" panose="02020603050405020304" pitchFamily="18" charset="0"/>
              <a:ea typeface="CMR12"/>
              <a:cs typeface="Times New Roman" panose="02020603050405020304" pitchFamily="18" charset="0"/>
            </a:endParaRPr>
          </a:p>
          <a:p>
            <a:pPr marL="285750" indent="-285750" algn="just">
              <a:spcAft>
                <a:spcPts val="870"/>
              </a:spcAft>
              <a:buClr>
                <a:srgbClr val="0000CC"/>
              </a:buClr>
              <a:buFont typeface="Wingdings" panose="05000000000000000000" pitchFamily="2" charset="2"/>
              <a:buChar char="v"/>
            </a:pPr>
            <a:r>
              <a:rPr lang="en-US" sz="1400" b="0" i="0" u="none" strike="noStrike" baseline="0" dirty="0">
                <a:latin typeface="Times New Roman" panose="02020603050405020304" pitchFamily="18" charset="0"/>
                <a:cs typeface="Times New Roman" panose="02020603050405020304" pitchFamily="18" charset="0"/>
              </a:rPr>
              <a:t>Z. </a:t>
            </a:r>
            <a:r>
              <a:rPr lang="en-US" sz="1400" b="0" i="0" u="none" strike="noStrike" baseline="0" dirty="0" err="1">
                <a:latin typeface="Times New Roman" panose="02020603050405020304" pitchFamily="18" charset="0"/>
                <a:cs typeface="Times New Roman" panose="02020603050405020304" pitchFamily="18" charset="0"/>
              </a:rPr>
              <a:t>Sheny</a:t>
            </a:r>
            <a:r>
              <a:rPr lang="en-US" sz="1400" b="0" i="0" u="none" strike="noStrike" baseline="0" dirty="0">
                <a:latin typeface="Times New Roman" panose="02020603050405020304" pitchFamily="18" charset="0"/>
                <a:cs typeface="Times New Roman" panose="02020603050405020304" pitchFamily="18" charset="0"/>
              </a:rPr>
              <a:t>, P. Agrawal, J. P. Wilson, R. Harvey, and S. Gupta, “</a:t>
            </a:r>
            <a:r>
              <a:rPr lang="en-US" sz="1400" b="0" i="0" u="none" strike="noStrike" baseline="0" dirty="0" err="1">
                <a:latin typeface="Times New Roman" panose="02020603050405020304" pitchFamily="18" charset="0"/>
                <a:cs typeface="Times New Roman" panose="02020603050405020304" pitchFamily="18" charset="0"/>
              </a:rPr>
              <a:t>Cppnet</a:t>
            </a:r>
            <a:r>
              <a:rPr lang="en-US" sz="1400" b="0" i="0" u="none" strike="noStrike" baseline="0" dirty="0">
                <a:latin typeface="Times New Roman" panose="02020603050405020304" pitchFamily="18" charset="0"/>
                <a:cs typeface="Times New Roman" panose="02020603050405020304" pitchFamily="18" charset="0"/>
              </a:rPr>
              <a:t>: A </a:t>
            </a:r>
            <a:r>
              <a:rPr lang="en-US" sz="1400" dirty="0">
                <a:latin typeface="Times New Roman" panose="02020603050405020304" pitchFamily="18" charset="0"/>
                <a:cs typeface="Times New Roman" panose="02020603050405020304" pitchFamily="18" charset="0"/>
              </a:rPr>
              <a:t>c</a:t>
            </a:r>
            <a:r>
              <a:rPr lang="en-US" sz="1400" b="0" i="0" u="none" strike="noStrike" baseline="0" dirty="0">
                <a:latin typeface="Times New Roman" panose="02020603050405020304" pitchFamily="18" charset="0"/>
                <a:cs typeface="Times New Roman" panose="02020603050405020304" pitchFamily="18" charset="0"/>
              </a:rPr>
              <a:t>overage path planning network,” in OCEANS 2021: San Diego–Porto, </a:t>
            </a:r>
            <a:r>
              <a:rPr lang="en-IN" sz="1400" b="0" i="0" u="none" strike="noStrike" baseline="0" dirty="0">
                <a:latin typeface="Times New Roman" panose="02020603050405020304" pitchFamily="18" charset="0"/>
                <a:cs typeface="Times New Roman" panose="02020603050405020304" pitchFamily="18" charset="0"/>
              </a:rPr>
              <a:t>pp. 1–5, IEEE, 2021.</a:t>
            </a:r>
            <a:endParaRPr lang="en-US" sz="1400" i="1" dirty="0">
              <a:latin typeface="Times New Roman" panose="02020603050405020304" pitchFamily="18" charset="0"/>
              <a:cs typeface="Times New Roman" panose="02020603050405020304" pitchFamily="18" charset="0"/>
            </a:endParaRPr>
          </a:p>
          <a:p>
            <a:pPr marL="285750" indent="-285750" algn="just">
              <a:spcAft>
                <a:spcPts val="870"/>
              </a:spcAft>
              <a:buClr>
                <a:srgbClr val="0000CC"/>
              </a:buClr>
              <a:buFont typeface="Wingdings" panose="05000000000000000000" pitchFamily="2" charset="2"/>
              <a:buChar char="v"/>
            </a:pPr>
            <a:r>
              <a:rPr lang="en-IN" sz="1400" b="0" i="0" u="none" strike="noStrike" baseline="0" dirty="0">
                <a:latin typeface="Times New Roman" panose="02020603050405020304" pitchFamily="18" charset="0"/>
                <a:cs typeface="Times New Roman" panose="02020603050405020304" pitchFamily="18" charset="0"/>
              </a:rPr>
              <a:t> M. </a:t>
            </a:r>
            <a:r>
              <a:rPr lang="en-IN" sz="1400" b="0" i="0" u="none" strike="noStrike" baseline="0" dirty="0" err="1">
                <a:latin typeface="Times New Roman" panose="02020603050405020304" pitchFamily="18" charset="0"/>
                <a:cs typeface="Times New Roman" panose="02020603050405020304" pitchFamily="18" charset="0"/>
              </a:rPr>
              <a:t>Dakulovi´c</a:t>
            </a:r>
            <a:r>
              <a:rPr lang="en-IN" sz="1400" b="0" i="0" u="none" strike="noStrike" baseline="0" dirty="0">
                <a:latin typeface="Times New Roman" panose="02020603050405020304" pitchFamily="18" charset="0"/>
                <a:cs typeface="Times New Roman" panose="02020603050405020304" pitchFamily="18" charset="0"/>
              </a:rPr>
              <a:t>, S. </a:t>
            </a:r>
            <a:r>
              <a:rPr lang="en-IN" sz="1400" b="0" i="0" u="none" strike="noStrike" baseline="0" dirty="0" err="1">
                <a:latin typeface="Times New Roman" panose="02020603050405020304" pitchFamily="18" charset="0"/>
                <a:cs typeface="Times New Roman" panose="02020603050405020304" pitchFamily="18" charset="0"/>
              </a:rPr>
              <a:t>Horvati´c</a:t>
            </a:r>
            <a:r>
              <a:rPr lang="en-IN" sz="1400" b="0" i="0" u="none" strike="noStrike" baseline="0" dirty="0">
                <a:latin typeface="Times New Roman" panose="02020603050405020304" pitchFamily="18" charset="0"/>
                <a:cs typeface="Times New Roman" panose="02020603050405020304" pitchFamily="18" charset="0"/>
              </a:rPr>
              <a:t>, and I. </a:t>
            </a:r>
            <a:r>
              <a:rPr lang="en-IN" sz="1400" b="0" i="0" u="none" strike="noStrike" baseline="0" dirty="0" err="1">
                <a:latin typeface="Times New Roman" panose="02020603050405020304" pitchFamily="18" charset="0"/>
                <a:cs typeface="Times New Roman" panose="02020603050405020304" pitchFamily="18" charset="0"/>
              </a:rPr>
              <a:t>Petrovi´c</a:t>
            </a:r>
            <a:r>
              <a:rPr lang="en-IN" sz="1400" b="0" i="0" u="none" strike="noStrike" baseline="0" dirty="0">
                <a:latin typeface="Times New Roman" panose="02020603050405020304" pitchFamily="18" charset="0"/>
                <a:cs typeface="Times New Roman" panose="02020603050405020304" pitchFamily="18" charset="0"/>
              </a:rPr>
              <a:t>, “Complete coverage d* algorithm </a:t>
            </a:r>
            <a:r>
              <a:rPr lang="en-US" sz="1400" b="0" i="0" u="none" strike="noStrike" baseline="0" dirty="0">
                <a:latin typeface="Times New Roman" panose="02020603050405020304" pitchFamily="18" charset="0"/>
                <a:cs typeface="Times New Roman" panose="02020603050405020304" pitchFamily="18" charset="0"/>
              </a:rPr>
              <a:t>for path planning of a floor-cleaning mobile robot,” IFAC Proceedings </a:t>
            </a:r>
            <a:r>
              <a:rPr lang="pt-BR" sz="1400" b="0" i="0" u="none" strike="noStrike" baseline="0" dirty="0">
                <a:latin typeface="Times New Roman" panose="02020603050405020304" pitchFamily="18" charset="0"/>
                <a:cs typeface="Times New Roman" panose="02020603050405020304" pitchFamily="18" charset="0"/>
              </a:rPr>
              <a:t>Volumes, vol. 44, no. 1, pp. 5950–5955, 2011.</a:t>
            </a:r>
          </a:p>
          <a:p>
            <a:pPr marL="285750" indent="-285750" algn="just">
              <a:spcAft>
                <a:spcPts val="870"/>
              </a:spcAft>
              <a:buClr>
                <a:srgbClr val="0000CC"/>
              </a:buClr>
              <a:buFont typeface="Wingdings" panose="05000000000000000000" pitchFamily="2" charset="2"/>
              <a:buChar char="v"/>
            </a:pPr>
            <a:r>
              <a:rPr lang="en-US" sz="1400" b="0" i="0" u="none" strike="noStrike" baseline="0" dirty="0">
                <a:latin typeface="Times New Roman" panose="02020603050405020304" pitchFamily="18" charset="0"/>
                <a:cs typeface="Times New Roman" panose="02020603050405020304" pitchFamily="18" charset="0"/>
              </a:rPr>
              <a:t>X. </a:t>
            </a:r>
            <a:r>
              <a:rPr lang="en-US" sz="1400" b="0" i="0" u="none" strike="noStrike" baseline="0" dirty="0" err="1">
                <a:latin typeface="Times New Roman" panose="02020603050405020304" pitchFamily="18" charset="0"/>
                <a:cs typeface="Times New Roman" panose="02020603050405020304" pitchFamily="18" charset="0"/>
              </a:rPr>
              <a:t>Qiu</a:t>
            </a:r>
            <a:r>
              <a:rPr lang="en-US" sz="1400" b="0" i="0" u="none" strike="noStrike" baseline="0" dirty="0">
                <a:latin typeface="Times New Roman" panose="02020603050405020304" pitchFamily="18" charset="0"/>
                <a:cs typeface="Times New Roman" panose="02020603050405020304" pitchFamily="18" charset="0"/>
              </a:rPr>
              <a:t>, J. Song, X. Zhang, and S. Liu, “A complete coverage path planning method for mobile robot in uncertain environments,” in 2006 6</a:t>
            </a:r>
            <a:r>
              <a:rPr lang="en-US" sz="1400" b="0" i="0" u="none" strike="noStrike" baseline="30000" dirty="0">
                <a:latin typeface="Times New Roman" panose="02020603050405020304" pitchFamily="18" charset="0"/>
                <a:cs typeface="Times New Roman" panose="02020603050405020304" pitchFamily="18" charset="0"/>
              </a:rPr>
              <a:t>th</a:t>
            </a:r>
            <a:r>
              <a:rPr lang="en-US" sz="1400" b="0" i="0" u="none" strike="noStrike" baseline="0" dirty="0">
                <a:latin typeface="Times New Roman" panose="02020603050405020304" pitchFamily="18" charset="0"/>
                <a:cs typeface="Times New Roman" panose="02020603050405020304" pitchFamily="18" charset="0"/>
              </a:rPr>
              <a:t>World Congress on Intelligent Control and Automation, vol. 2, pp. 8892–</a:t>
            </a:r>
            <a:r>
              <a:rPr lang="en-IN" sz="1400" b="0" i="0" u="none" strike="noStrike" baseline="0" dirty="0">
                <a:latin typeface="Times New Roman" panose="02020603050405020304" pitchFamily="18" charset="0"/>
                <a:cs typeface="Times New Roman" panose="02020603050405020304" pitchFamily="18" charset="0"/>
              </a:rPr>
              <a:t>8896, IEEE, 2006.</a:t>
            </a:r>
            <a:endParaRPr lang="en-IN" sz="1400" b="0" i="1" dirty="0">
              <a:effectLst/>
              <a:latin typeface="Times New Roman" panose="02020603050405020304" pitchFamily="18" charset="0"/>
              <a:cs typeface="Times New Roman" panose="02020603050405020304" pitchFamily="18" charset="0"/>
            </a:endParaRPr>
          </a:p>
        </p:txBody>
      </p:sp>
      <p:pic>
        <p:nvPicPr>
          <p:cNvPr id="54" name="Picture 3" descr="C:\Documents and Settings\optical fiber\Desktop\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65234" y="2492045"/>
            <a:ext cx="3485090" cy="4975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73793" y="2341265"/>
            <a:ext cx="1394977" cy="1408733"/>
          </a:xfrm>
          <a:prstGeom prst="rect">
            <a:avLst/>
          </a:prstGeom>
        </p:spPr>
      </p:pic>
      <p:cxnSp>
        <p:nvCxnSpPr>
          <p:cNvPr id="29" name="Straight Connector 28"/>
          <p:cNvCxnSpPr>
            <a:cxnSpLocks/>
          </p:cNvCxnSpPr>
          <p:nvPr/>
        </p:nvCxnSpPr>
        <p:spPr>
          <a:xfrm>
            <a:off x="17883605" y="2882559"/>
            <a:ext cx="309553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8" name="TextBox 19"/>
          <p:cNvSpPr txBox="1">
            <a:spLocks noChangeArrowheads="1"/>
          </p:cNvSpPr>
          <p:nvPr/>
        </p:nvSpPr>
        <p:spPr bwMode="auto">
          <a:xfrm>
            <a:off x="18089881" y="2943801"/>
            <a:ext cx="2858982" cy="538609"/>
          </a:xfrm>
          <a:prstGeom prst="rect">
            <a:avLst/>
          </a:prstGeom>
          <a:noFill/>
          <a:ln w="9525">
            <a:noFill/>
            <a:miter lim="800000"/>
            <a:headEnd/>
            <a:tailEnd/>
          </a:ln>
        </p:spPr>
        <p:txBody>
          <a:bodyPr wrap="square">
            <a:spAutoFit/>
          </a:bodyPr>
          <a:lstStyle/>
          <a:p>
            <a:r>
              <a:rPr lang="en-US" altLang="ja-JP" sz="1450" dirty="0">
                <a:latin typeface="Book Antiqua" pitchFamily="18" charset="0"/>
                <a:ea typeface="MS Mincho" pitchFamily="49" charset="-128"/>
                <a:cs typeface="Times New Roman" pitchFamily="18" charset="0"/>
              </a:rPr>
              <a:t>Indian Institute of Technology Guwahati, India</a:t>
            </a:r>
            <a:endParaRPr lang="en-IN" sz="1450" dirty="0">
              <a:latin typeface="Book Antiqua" pitchFamily="18" charset="0"/>
              <a:ea typeface="MS Mincho" pitchFamily="49" charset="-128"/>
              <a:cs typeface="Times New Roman" pitchFamily="18" charset="0"/>
            </a:endParaRPr>
          </a:p>
        </p:txBody>
      </p:sp>
      <p:sp>
        <p:nvSpPr>
          <p:cNvPr id="67" name="Rectangle 66"/>
          <p:cNvSpPr/>
          <p:nvPr/>
        </p:nvSpPr>
        <p:spPr>
          <a:xfrm>
            <a:off x="731155" y="31108273"/>
            <a:ext cx="19880766" cy="357456"/>
          </a:xfrm>
          <a:prstGeom prst="rect">
            <a:avLst/>
          </a:prstGeom>
          <a:noFill/>
          <a:ln>
            <a:noFill/>
          </a:ln>
          <a:effectLst>
            <a:glow rad="635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800" b="1" dirty="0">
                <a:solidFill>
                  <a:srgbClr val="C00000"/>
                </a:solidFill>
                <a:latin typeface="Times New Roman" pitchFamily="18" charset="0"/>
                <a:cs typeface="Times New Roman" pitchFamily="18" charset="0"/>
              </a:rPr>
              <a:t>ACKNOWLEDGEMENT: </a:t>
            </a:r>
            <a:r>
              <a:rPr lang="en-US" sz="1600" b="1" dirty="0">
                <a:solidFill>
                  <a:srgbClr val="C00000"/>
                </a:solidFill>
                <a:latin typeface="Times New Roman" pitchFamily="18" charset="0"/>
                <a:cs typeface="Times New Roman" pitchFamily="18" charset="0"/>
              </a:rPr>
              <a:t>I thank my supervisor Dr. Indrani Kar for her valuable guidance</a:t>
            </a:r>
            <a:endParaRPr lang="en-IN" sz="1522" b="1" dirty="0">
              <a:solidFill>
                <a:srgbClr val="C00000"/>
              </a:solidFill>
              <a:latin typeface="Times New Roman" pitchFamily="18" charset="0"/>
              <a:cs typeface="Times New Roman" pitchFamily="18" charset="0"/>
            </a:endParaRPr>
          </a:p>
        </p:txBody>
      </p:sp>
      <p:sp>
        <p:nvSpPr>
          <p:cNvPr id="39" name="Rectangle 38"/>
          <p:cNvSpPr/>
          <p:nvPr/>
        </p:nvSpPr>
        <p:spPr>
          <a:xfrm>
            <a:off x="981797" y="31357982"/>
            <a:ext cx="20116995" cy="455550"/>
          </a:xfrm>
          <a:prstGeom prst="rect">
            <a:avLst/>
          </a:prstGeom>
          <a:noFill/>
          <a:ln>
            <a:noFill/>
          </a:ln>
          <a:effectLst>
            <a:glow rad="635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50" b="1" dirty="0">
                <a:solidFill>
                  <a:srgbClr val="000099"/>
                </a:solidFill>
                <a:latin typeface="Bookman Old Style" panose="02050604050505020204" pitchFamily="18" charset="0"/>
                <a:cs typeface="Times New Roman" panose="02020603050405020304" pitchFamily="18" charset="0"/>
              </a:rPr>
              <a:t>MTP Phase1 Evaluation , 18 November 2022, Indian Institute of Technology Guwahati, Assam</a:t>
            </a:r>
            <a:endParaRPr lang="en-IN" sz="1450" b="1" dirty="0">
              <a:solidFill>
                <a:srgbClr val="000099"/>
              </a:solidFill>
              <a:latin typeface="Bookman Old Style" panose="020506040505050202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75A519E-B515-4060-DE05-676A8CDD0F08}"/>
              </a:ext>
            </a:extLst>
          </p:cNvPr>
          <p:cNvSpPr/>
          <p:nvPr/>
        </p:nvSpPr>
        <p:spPr>
          <a:xfrm>
            <a:off x="488544" y="22247612"/>
            <a:ext cx="9241277" cy="811028"/>
          </a:xfrm>
          <a:prstGeom prst="rect">
            <a:avLst/>
          </a:prstGeom>
          <a:noFill/>
          <a:ln>
            <a:noFill/>
          </a:ln>
          <a:effectLst>
            <a:glow rad="635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99" b="1" dirty="0">
                <a:solidFill>
                  <a:srgbClr val="000099"/>
                </a:solidFill>
                <a:latin typeface="Times New Roman" pitchFamily="18" charset="0"/>
                <a:cs typeface="Times New Roman" pitchFamily="18" charset="0"/>
              </a:rPr>
              <a:t>3. RESULTS AND DISCUSSIONS</a:t>
            </a:r>
            <a:endParaRPr lang="en-IN" sz="2899" b="1" dirty="0">
              <a:solidFill>
                <a:srgbClr val="000099"/>
              </a:solidFill>
              <a:latin typeface="Times New Roman" pitchFamily="18" charset="0"/>
              <a:cs typeface="Times New Roman" pitchFamily="18" charset="0"/>
            </a:endParaRPr>
          </a:p>
        </p:txBody>
      </p:sp>
      <p:graphicFrame>
        <p:nvGraphicFramePr>
          <p:cNvPr id="40" name="Object 39">
            <a:extLst>
              <a:ext uri="{FF2B5EF4-FFF2-40B4-BE49-F238E27FC236}">
                <a16:creationId xmlns:a16="http://schemas.microsoft.com/office/drawing/2014/main" id="{DBD533EB-C874-E488-FFF7-F4FEBC026CF2}"/>
              </a:ext>
            </a:extLst>
          </p:cNvPr>
          <p:cNvGraphicFramePr>
            <a:graphicFrameLocks noChangeAspect="1"/>
          </p:cNvGraphicFramePr>
          <p:nvPr>
            <p:extLst>
              <p:ext uri="{D42A27DB-BD31-4B8C-83A1-F6EECF244321}">
                <p14:modId xmlns:p14="http://schemas.microsoft.com/office/powerpoint/2010/main" val="3598984266"/>
              </p:ext>
            </p:extLst>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name="Equation" r:id="rId5" imgW="914400" imgH="198720" progId="Equation.DSMT4">
                  <p:embed/>
                </p:oleObj>
              </mc:Choice>
              <mc:Fallback>
                <p:oleObj name="Equation" r:id="rId5" imgW="914400" imgH="198720" progId="Equation.DSMT4">
                  <p:embed/>
                  <p:pic>
                    <p:nvPicPr>
                      <p:cNvPr id="40" name="Object 39">
                        <a:extLst>
                          <a:ext uri="{FF2B5EF4-FFF2-40B4-BE49-F238E27FC236}">
                            <a16:creationId xmlns:a16="http://schemas.microsoft.com/office/drawing/2014/main" id="{DBD533EB-C874-E488-FFF7-F4FEBC026CF2}"/>
                          </a:ext>
                        </a:extLst>
                      </p:cNvPr>
                      <p:cNvPicPr/>
                      <p:nvPr/>
                    </p:nvPicPr>
                    <p:blipFill>
                      <a:blip r:embed="rId6"/>
                      <a:stretch>
                        <a:fillRect/>
                      </a:stretch>
                    </p:blipFill>
                    <p:spPr>
                      <a:xfrm>
                        <a:off x="4927600" y="2641600"/>
                        <a:ext cx="914400" cy="198438"/>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51BA22A7-BAF4-893B-75D5-B1D265F36599}"/>
              </a:ext>
            </a:extLst>
          </p:cNvPr>
          <p:cNvGraphicFramePr>
            <a:graphicFrameLocks noChangeAspect="1"/>
          </p:cNvGraphicFramePr>
          <p:nvPr>
            <p:extLst>
              <p:ext uri="{D42A27DB-BD31-4B8C-83A1-F6EECF244321}">
                <p14:modId xmlns:p14="http://schemas.microsoft.com/office/powerpoint/2010/main" val="1623298611"/>
              </p:ext>
            </p:extLst>
          </p:nvPr>
        </p:nvGraphicFramePr>
        <p:xfrm>
          <a:off x="7018338" y="2459038"/>
          <a:ext cx="539750" cy="841375"/>
        </p:xfrm>
        <a:graphic>
          <a:graphicData uri="http://schemas.openxmlformats.org/presentationml/2006/ole">
            <mc:AlternateContent xmlns:mc="http://schemas.openxmlformats.org/markup-compatibility/2006">
              <mc:Choice xmlns:v="urn:schemas-microsoft-com:vml" Requires="v">
                <p:oleObj name="Equation" r:id="rId7" imgW="114120" imgH="177480" progId="Equation.DSMT4">
                  <p:embed/>
                </p:oleObj>
              </mc:Choice>
              <mc:Fallback>
                <p:oleObj name="Equation" r:id="rId7" imgW="114120" imgH="177480" progId="Equation.DSMT4">
                  <p:embed/>
                  <p:pic>
                    <p:nvPicPr>
                      <p:cNvPr id="45" name="Object 44">
                        <a:extLst>
                          <a:ext uri="{FF2B5EF4-FFF2-40B4-BE49-F238E27FC236}">
                            <a16:creationId xmlns:a16="http://schemas.microsoft.com/office/drawing/2014/main" id="{51BA22A7-BAF4-893B-75D5-B1D265F36599}"/>
                          </a:ext>
                        </a:extLst>
                      </p:cNvPr>
                      <p:cNvPicPr/>
                      <p:nvPr/>
                    </p:nvPicPr>
                    <p:blipFill>
                      <a:blip r:embed="rId6"/>
                      <a:stretch>
                        <a:fillRect/>
                      </a:stretch>
                    </p:blipFill>
                    <p:spPr>
                      <a:xfrm>
                        <a:off x="7018338" y="2459038"/>
                        <a:ext cx="539750" cy="841375"/>
                      </a:xfrm>
                      <a:prstGeom prst="rect">
                        <a:avLst/>
                      </a:prstGeom>
                    </p:spPr>
                  </p:pic>
                </p:oleObj>
              </mc:Fallback>
            </mc:AlternateContent>
          </a:graphicData>
        </a:graphic>
      </p:graphicFrame>
      <p:sp>
        <p:nvSpPr>
          <p:cNvPr id="73" name="TextBox 72">
            <a:extLst>
              <a:ext uri="{FF2B5EF4-FFF2-40B4-BE49-F238E27FC236}">
                <a16:creationId xmlns:a16="http://schemas.microsoft.com/office/drawing/2014/main" id="{BCF7FE67-9DF7-83DC-43C0-139FD3CFD341}"/>
              </a:ext>
            </a:extLst>
          </p:cNvPr>
          <p:cNvSpPr txBox="1"/>
          <p:nvPr/>
        </p:nvSpPr>
        <p:spPr bwMode="auto">
          <a:xfrm>
            <a:off x="10449501" y="10974710"/>
            <a:ext cx="5088650" cy="360099"/>
          </a:xfrm>
          <a:prstGeom prst="rect">
            <a:avLst/>
          </a:prstGeom>
          <a:noFill/>
          <a:ln w="9525">
            <a:noFill/>
            <a:miter lim="800000"/>
            <a:headEnd/>
            <a:tailEnd/>
          </a:ln>
        </p:spPr>
        <p:txBody>
          <a:bodyPr wrap="square" rtlCol="0">
            <a:spAutoFit/>
          </a:bodyPr>
          <a:lstStyle/>
          <a:p>
            <a:pPr algn="ctr"/>
            <a:r>
              <a:rPr lang="en-US" sz="1740" b="1" dirty="0">
                <a:solidFill>
                  <a:srgbClr val="C00000"/>
                </a:solidFill>
                <a:latin typeface="Times New Roman" pitchFamily="18" charset="0"/>
                <a:cs typeface="Times New Roman" pitchFamily="18" charset="0"/>
              </a:rPr>
              <a:t>Figure 8: Algorithm1 – Case2</a:t>
            </a:r>
            <a:endParaRPr lang="en-IN" sz="1740" b="1" dirty="0">
              <a:solidFill>
                <a:srgbClr val="C00000"/>
              </a:solidFill>
              <a:latin typeface="Times New Roman" pitchFamily="18" charset="0"/>
              <a:cs typeface="Times New Roman" pitchFamily="18" charset="0"/>
            </a:endParaRPr>
          </a:p>
        </p:txBody>
      </p:sp>
      <p:sp>
        <p:nvSpPr>
          <p:cNvPr id="78" name="TextBox 77">
            <a:extLst>
              <a:ext uri="{FF2B5EF4-FFF2-40B4-BE49-F238E27FC236}">
                <a16:creationId xmlns:a16="http://schemas.microsoft.com/office/drawing/2014/main" id="{62A38741-9D49-0B2F-FA9F-F0C1A1A81334}"/>
              </a:ext>
            </a:extLst>
          </p:cNvPr>
          <p:cNvSpPr txBox="1"/>
          <p:nvPr/>
        </p:nvSpPr>
        <p:spPr bwMode="auto">
          <a:xfrm>
            <a:off x="812447" y="30747619"/>
            <a:ext cx="4185651" cy="360099"/>
          </a:xfrm>
          <a:prstGeom prst="rect">
            <a:avLst/>
          </a:prstGeom>
          <a:noFill/>
          <a:ln w="9525">
            <a:noFill/>
            <a:miter lim="800000"/>
            <a:headEnd/>
            <a:tailEnd/>
          </a:ln>
        </p:spPr>
        <p:txBody>
          <a:bodyPr wrap="square" rtlCol="0">
            <a:spAutoFit/>
          </a:bodyPr>
          <a:lstStyle/>
          <a:p>
            <a:pPr algn="ctr"/>
            <a:r>
              <a:rPr lang="en-US" sz="1740" b="1" dirty="0">
                <a:solidFill>
                  <a:srgbClr val="C00000"/>
                </a:solidFill>
                <a:latin typeface="Times New Roman" pitchFamily="18" charset="0"/>
                <a:cs typeface="Times New Roman" pitchFamily="18" charset="0"/>
              </a:rPr>
              <a:t>Figure 7: Alogorithm1 – Case1</a:t>
            </a:r>
            <a:endParaRPr lang="en-IN" sz="1740" b="1" dirty="0">
              <a:solidFill>
                <a:srgbClr val="C00000"/>
              </a:solidFill>
              <a:latin typeface="Times New Roman" pitchFamily="18" charset="0"/>
              <a:cs typeface="Times New Roman" pitchFamily="18" charset="0"/>
            </a:endParaRPr>
          </a:p>
        </p:txBody>
      </p:sp>
      <p:graphicFrame>
        <p:nvGraphicFramePr>
          <p:cNvPr id="2" name="Object 1">
            <a:extLst>
              <a:ext uri="{FF2B5EF4-FFF2-40B4-BE49-F238E27FC236}">
                <a16:creationId xmlns:a16="http://schemas.microsoft.com/office/drawing/2014/main" id="{90438A16-D279-6C2C-8771-39CC705D8067}"/>
              </a:ext>
            </a:extLst>
          </p:cNvPr>
          <p:cNvGraphicFramePr>
            <a:graphicFrameLocks noChangeAspect="1"/>
          </p:cNvGraphicFramePr>
          <p:nvPr>
            <p:extLst>
              <p:ext uri="{D42A27DB-BD31-4B8C-83A1-F6EECF244321}">
                <p14:modId xmlns:p14="http://schemas.microsoft.com/office/powerpoint/2010/main" val="2101563405"/>
              </p:ext>
            </p:extLst>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name="Equation" r:id="rId8" imgW="914400" imgH="198720" progId="Equation.DSMT4">
                  <p:embed/>
                </p:oleObj>
              </mc:Choice>
              <mc:Fallback>
                <p:oleObj name="Equation" r:id="rId8" imgW="914400" imgH="198720" progId="Equation.DSMT4">
                  <p:embed/>
                  <p:pic>
                    <p:nvPicPr>
                      <p:cNvPr id="2" name="Object 1">
                        <a:extLst>
                          <a:ext uri="{FF2B5EF4-FFF2-40B4-BE49-F238E27FC236}">
                            <a16:creationId xmlns:a16="http://schemas.microsoft.com/office/drawing/2014/main" id="{90438A16-D279-6C2C-8771-39CC705D8067}"/>
                          </a:ext>
                        </a:extLst>
                      </p:cNvPr>
                      <p:cNvPicPr/>
                      <p:nvPr/>
                    </p:nvPicPr>
                    <p:blipFill>
                      <a:blip r:embed="rId6"/>
                      <a:stretch>
                        <a:fillRect/>
                      </a:stretch>
                    </p:blipFill>
                    <p:spPr>
                      <a:xfrm>
                        <a:off x="4927600" y="2641600"/>
                        <a:ext cx="914400" cy="198438"/>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3D5AB66B-D60E-A090-3058-04757625030B}"/>
              </a:ext>
            </a:extLst>
          </p:cNvPr>
          <p:cNvSpPr txBox="1"/>
          <p:nvPr/>
        </p:nvSpPr>
        <p:spPr bwMode="auto">
          <a:xfrm>
            <a:off x="731155" y="9293782"/>
            <a:ext cx="8936186" cy="538609"/>
          </a:xfrm>
          <a:prstGeom prst="rect">
            <a:avLst/>
          </a:prstGeom>
          <a:noFill/>
          <a:ln w="9525">
            <a:noFill/>
            <a:miter lim="800000"/>
            <a:headEnd/>
            <a:tailEnd/>
          </a:ln>
        </p:spPr>
        <p:txBody>
          <a:bodyPr wrap="square">
            <a:spAutoFit/>
          </a:bodyPr>
          <a:lstStyle/>
          <a:p>
            <a:pPr>
              <a:defRPr/>
            </a:pPr>
            <a:r>
              <a:rPr lang="en-US" sz="2900" b="1" dirty="0">
                <a:solidFill>
                  <a:srgbClr val="000099"/>
                </a:solidFill>
                <a:latin typeface="Times New Roman" pitchFamily="18" charset="0"/>
                <a:cs typeface="Times New Roman" pitchFamily="18" charset="0"/>
              </a:rPr>
              <a:t>2. </a:t>
            </a:r>
            <a:r>
              <a:rPr lang="en-US" sz="2900" b="1" cap="all" dirty="0">
                <a:solidFill>
                  <a:srgbClr val="000099"/>
                </a:solidFill>
                <a:latin typeface="Times New Roman" pitchFamily="18" charset="0"/>
                <a:cs typeface="Times New Roman" pitchFamily="18" charset="0"/>
              </a:rPr>
              <a:t>Motivation and Problem formulation</a:t>
            </a:r>
            <a:endParaRPr lang="en-IN" sz="2900" b="1" cap="all" dirty="0">
              <a:solidFill>
                <a:srgbClr val="000099"/>
              </a:solidFill>
              <a:latin typeface="Times New Roman" pitchFamily="18" charset="0"/>
              <a:cs typeface="Times New Roman" pitchFamily="18" charset="0"/>
            </a:endParaRPr>
          </a:p>
        </p:txBody>
      </p:sp>
      <p:sp>
        <p:nvSpPr>
          <p:cNvPr id="70" name="Text Box 33">
            <a:extLst>
              <a:ext uri="{FF2B5EF4-FFF2-40B4-BE49-F238E27FC236}">
                <a16:creationId xmlns:a16="http://schemas.microsoft.com/office/drawing/2014/main" id="{5B8C4690-6FB1-C9CE-38C1-A1D6266C6194}"/>
              </a:ext>
            </a:extLst>
          </p:cNvPr>
          <p:cNvSpPr txBox="1">
            <a:spLocks noChangeArrowheads="1"/>
          </p:cNvSpPr>
          <p:nvPr/>
        </p:nvSpPr>
        <p:spPr bwMode="auto">
          <a:xfrm>
            <a:off x="747819" y="11286380"/>
            <a:ext cx="10277141" cy="2031325"/>
          </a:xfrm>
          <a:prstGeom prst="rect">
            <a:avLst/>
          </a:prstGeom>
          <a:noFill/>
          <a:ln w="9525">
            <a:noFill/>
            <a:miter lim="800000"/>
            <a:headEnd/>
            <a:tailEnd/>
          </a:ln>
        </p:spPr>
        <p:txBody>
          <a:bodyPr wrap="square">
            <a:spAutoFit/>
          </a:bodyPr>
          <a:lstStyle/>
          <a:p>
            <a:pPr algn="just">
              <a:buClr>
                <a:srgbClr val="0000CC"/>
              </a:buClr>
            </a:pPr>
            <a:endParaRPr lang="en-US" sz="1800" dirty="0">
              <a:latin typeface="Times New Roman" panose="02020603050405020304" pitchFamily="18" charset="0"/>
              <a:cs typeface="Times New Roman" panose="02020603050405020304" pitchFamily="18" charset="0"/>
            </a:endParaRPr>
          </a:p>
          <a:p>
            <a:pPr algn="just">
              <a:buClr>
                <a:srgbClr val="0000CC"/>
              </a:buClr>
            </a:pPr>
            <a:endParaRPr lang="en-US" sz="1800" dirty="0">
              <a:latin typeface="Times New Roman" panose="02020603050405020304" pitchFamily="18" charset="0"/>
              <a:cs typeface="Times New Roman" panose="02020603050405020304" pitchFamily="18" charset="0"/>
            </a:endParaRPr>
          </a:p>
          <a:p>
            <a:pPr marL="285750" indent="-285750" algn="just">
              <a:buClr>
                <a:srgbClr val="0000CC"/>
              </a:buClr>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Two algorithms are </a:t>
            </a:r>
            <a:r>
              <a:rPr lang="en-US" sz="1800" dirty="0">
                <a:latin typeface="Times New Roman" panose="02020603050405020304" pitchFamily="18" charset="0"/>
                <a:cs typeface="Times New Roman" panose="02020603050405020304" pitchFamily="18" charset="0"/>
              </a:rPr>
              <a:t>designed and implemented. </a:t>
            </a:r>
          </a:p>
          <a:p>
            <a:pPr marL="285750" indent="-285750" algn="just">
              <a:buClr>
                <a:srgbClr val="0000CC"/>
              </a:buCl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First algorithm is a modified Branch and Bound algorithm. It uses both BFS and DFS traversal by considering the given problem as a TSP. The cost of taking turn is also considered in this algorithm. We do not consider diagonal cells as adjacent cells. It ensures that the path calculated from this follows the minimum cost criteria. But the time complexity of this algorithm is high.</a:t>
            </a:r>
          </a:p>
        </p:txBody>
      </p:sp>
      <p:pic>
        <p:nvPicPr>
          <p:cNvPr id="99" name="Picture 98">
            <a:extLst>
              <a:ext uri="{FF2B5EF4-FFF2-40B4-BE49-F238E27FC236}">
                <a16:creationId xmlns:a16="http://schemas.microsoft.com/office/drawing/2014/main" id="{9986C427-9A17-CF9D-809B-33B7AB8C98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8112" y="13844444"/>
            <a:ext cx="3520745" cy="2970012"/>
          </a:xfrm>
          <a:prstGeom prst="rect">
            <a:avLst/>
          </a:prstGeom>
        </p:spPr>
      </p:pic>
      <p:sp>
        <p:nvSpPr>
          <p:cNvPr id="100" name="Text Box 33">
            <a:extLst>
              <a:ext uri="{FF2B5EF4-FFF2-40B4-BE49-F238E27FC236}">
                <a16:creationId xmlns:a16="http://schemas.microsoft.com/office/drawing/2014/main" id="{A635A45E-C041-EB73-5072-7C1F7A425BA9}"/>
              </a:ext>
            </a:extLst>
          </p:cNvPr>
          <p:cNvSpPr txBox="1">
            <a:spLocks noChangeArrowheads="1"/>
          </p:cNvSpPr>
          <p:nvPr/>
        </p:nvSpPr>
        <p:spPr bwMode="auto">
          <a:xfrm>
            <a:off x="981797" y="13297320"/>
            <a:ext cx="9965725" cy="646331"/>
          </a:xfrm>
          <a:prstGeom prst="rect">
            <a:avLst/>
          </a:prstGeom>
          <a:noFill/>
          <a:ln w="9525">
            <a:noFill/>
            <a:miter lim="800000"/>
            <a:headEnd/>
            <a:tailEnd/>
          </a:ln>
        </p:spPr>
        <p:txBody>
          <a:bodyPr wrap="square">
            <a:spAutoFit/>
          </a:bodyPr>
          <a:lstStyle/>
          <a:p>
            <a:pPr algn="just">
              <a:buClr>
                <a:srgbClr val="0000CC"/>
              </a:buClr>
            </a:pPr>
            <a:r>
              <a:rPr lang="en-US" sz="1800" dirty="0">
                <a:latin typeface="Times New Roman" panose="02020603050405020304" pitchFamily="18" charset="0"/>
                <a:cs typeface="Times New Roman" panose="02020603050405020304" pitchFamily="18" charset="0"/>
              </a:rPr>
              <a:t>Explanation with an example – Implementation using state tree diagram. Aim is to find the minimum length path travelling through all nodes.</a:t>
            </a:r>
          </a:p>
        </p:txBody>
      </p:sp>
      <p:sp>
        <p:nvSpPr>
          <p:cNvPr id="101" name="TextBox 68">
            <a:extLst>
              <a:ext uri="{FF2B5EF4-FFF2-40B4-BE49-F238E27FC236}">
                <a16:creationId xmlns:a16="http://schemas.microsoft.com/office/drawing/2014/main" id="{41AFF56C-F2D6-72EA-9DE8-E3970864E1B0}"/>
              </a:ext>
            </a:extLst>
          </p:cNvPr>
          <p:cNvSpPr txBox="1"/>
          <p:nvPr/>
        </p:nvSpPr>
        <p:spPr bwMode="auto">
          <a:xfrm>
            <a:off x="1160758" y="16580242"/>
            <a:ext cx="2292958" cy="360099"/>
          </a:xfrm>
          <a:prstGeom prst="rect">
            <a:avLst/>
          </a:prstGeom>
          <a:noFill/>
          <a:ln w="9525">
            <a:noFill/>
            <a:miter lim="800000"/>
            <a:headEnd/>
            <a:tailEnd/>
          </a:ln>
        </p:spPr>
        <p:txBody>
          <a:bodyPr wrap="square" rtlCol="0">
            <a:spAutoFit/>
          </a:bodyPr>
          <a:lstStyle>
            <a:defPPr>
              <a:defRPr lang="en-US"/>
            </a:defPPr>
            <a:lvl1pPr algn="l" defTabSz="3092684" rtl="0" fontAlgn="base">
              <a:spcBef>
                <a:spcPct val="0"/>
              </a:spcBef>
              <a:spcAft>
                <a:spcPct val="0"/>
              </a:spcAft>
              <a:defRPr sz="6088" kern="1200">
                <a:solidFill>
                  <a:schemeClr val="tx1"/>
                </a:solidFill>
                <a:latin typeface="Arial" charset="0"/>
                <a:ea typeface="+mn-ea"/>
                <a:cs typeface="Arial" charset="0"/>
              </a:defRPr>
            </a:lvl1pPr>
            <a:lvl2pPr marL="1546342" indent="-1202710" algn="l" defTabSz="3092684" rtl="0" fontAlgn="base">
              <a:spcBef>
                <a:spcPct val="0"/>
              </a:spcBef>
              <a:spcAft>
                <a:spcPct val="0"/>
              </a:spcAft>
              <a:defRPr sz="6088" kern="1200">
                <a:solidFill>
                  <a:schemeClr val="tx1"/>
                </a:solidFill>
                <a:latin typeface="Arial" charset="0"/>
                <a:ea typeface="+mn-ea"/>
                <a:cs typeface="Arial" charset="0"/>
              </a:defRPr>
            </a:lvl2pPr>
            <a:lvl3pPr marL="3092684" indent="-2405421" algn="l" defTabSz="3092684" rtl="0" fontAlgn="base">
              <a:spcBef>
                <a:spcPct val="0"/>
              </a:spcBef>
              <a:spcAft>
                <a:spcPct val="0"/>
              </a:spcAft>
              <a:defRPr sz="6088" kern="1200">
                <a:solidFill>
                  <a:schemeClr val="tx1"/>
                </a:solidFill>
                <a:latin typeface="Arial" charset="0"/>
                <a:ea typeface="+mn-ea"/>
                <a:cs typeface="Arial" charset="0"/>
              </a:defRPr>
            </a:lvl3pPr>
            <a:lvl4pPr marL="4639026" indent="-3608131" algn="l" defTabSz="3092684" rtl="0" fontAlgn="base">
              <a:spcBef>
                <a:spcPct val="0"/>
              </a:spcBef>
              <a:spcAft>
                <a:spcPct val="0"/>
              </a:spcAft>
              <a:defRPr sz="6088" kern="1200">
                <a:solidFill>
                  <a:schemeClr val="tx1"/>
                </a:solidFill>
                <a:latin typeface="Arial" charset="0"/>
                <a:ea typeface="+mn-ea"/>
                <a:cs typeface="Arial" charset="0"/>
              </a:defRPr>
            </a:lvl4pPr>
            <a:lvl5pPr marL="6185367" indent="-4810841" algn="l" defTabSz="3092684" rtl="0" fontAlgn="base">
              <a:spcBef>
                <a:spcPct val="0"/>
              </a:spcBef>
              <a:spcAft>
                <a:spcPct val="0"/>
              </a:spcAft>
              <a:defRPr sz="6088" kern="1200">
                <a:solidFill>
                  <a:schemeClr val="tx1"/>
                </a:solidFill>
                <a:latin typeface="Arial" charset="0"/>
                <a:ea typeface="+mn-ea"/>
                <a:cs typeface="Arial" charset="0"/>
              </a:defRPr>
            </a:lvl5pPr>
            <a:lvl6pPr marL="1718158" algn="l" defTabSz="687263" rtl="0" eaLnBrk="1" latinLnBrk="0" hangingPunct="1">
              <a:defRPr sz="6088" kern="1200">
                <a:solidFill>
                  <a:schemeClr val="tx1"/>
                </a:solidFill>
                <a:latin typeface="Arial" charset="0"/>
                <a:ea typeface="+mn-ea"/>
                <a:cs typeface="Arial" charset="0"/>
              </a:defRPr>
            </a:lvl6pPr>
            <a:lvl7pPr marL="2061789" algn="l" defTabSz="687263" rtl="0" eaLnBrk="1" latinLnBrk="0" hangingPunct="1">
              <a:defRPr sz="6088" kern="1200">
                <a:solidFill>
                  <a:schemeClr val="tx1"/>
                </a:solidFill>
                <a:latin typeface="Arial" charset="0"/>
                <a:ea typeface="+mn-ea"/>
                <a:cs typeface="Arial" charset="0"/>
              </a:defRPr>
            </a:lvl7pPr>
            <a:lvl8pPr marL="2405421" algn="l" defTabSz="687263" rtl="0" eaLnBrk="1" latinLnBrk="0" hangingPunct="1">
              <a:defRPr sz="6088" kern="1200">
                <a:solidFill>
                  <a:schemeClr val="tx1"/>
                </a:solidFill>
                <a:latin typeface="Arial" charset="0"/>
                <a:ea typeface="+mn-ea"/>
                <a:cs typeface="Arial" charset="0"/>
              </a:defRPr>
            </a:lvl8pPr>
            <a:lvl9pPr marL="2749052" algn="l" defTabSz="687263" rtl="0" eaLnBrk="1" latinLnBrk="0" hangingPunct="1">
              <a:defRPr sz="6088" kern="1200">
                <a:solidFill>
                  <a:schemeClr val="tx1"/>
                </a:solidFill>
                <a:latin typeface="Arial" charset="0"/>
                <a:ea typeface="+mn-ea"/>
                <a:cs typeface="Arial" charset="0"/>
              </a:defRPr>
            </a:lvl9pPr>
          </a:lstStyle>
          <a:p>
            <a:pPr algn="ctr"/>
            <a:r>
              <a:rPr lang="en-US" sz="1740" b="1" dirty="0">
                <a:solidFill>
                  <a:srgbClr val="C00000"/>
                </a:solidFill>
                <a:latin typeface="Times New Roman" pitchFamily="18" charset="0"/>
                <a:cs typeface="Times New Roman" pitchFamily="18" charset="0"/>
              </a:rPr>
              <a:t>Figure 3: TSP Graph</a:t>
            </a:r>
          </a:p>
        </p:txBody>
      </p:sp>
      <p:pic>
        <p:nvPicPr>
          <p:cNvPr id="103" name="Picture 102">
            <a:extLst>
              <a:ext uri="{FF2B5EF4-FFF2-40B4-BE49-F238E27FC236}">
                <a16:creationId xmlns:a16="http://schemas.microsoft.com/office/drawing/2014/main" id="{235AD4BA-E974-E96D-815C-59573AF50C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93161" y="13736371"/>
            <a:ext cx="5280056" cy="2669706"/>
          </a:xfrm>
          <a:prstGeom prst="rect">
            <a:avLst/>
          </a:prstGeom>
        </p:spPr>
      </p:pic>
      <p:sp>
        <p:nvSpPr>
          <p:cNvPr id="104" name="TextBox 103">
            <a:extLst>
              <a:ext uri="{FF2B5EF4-FFF2-40B4-BE49-F238E27FC236}">
                <a16:creationId xmlns:a16="http://schemas.microsoft.com/office/drawing/2014/main" id="{7D87B0BD-53DE-B7EF-268C-514162218304}"/>
              </a:ext>
            </a:extLst>
          </p:cNvPr>
          <p:cNvSpPr txBox="1"/>
          <p:nvPr/>
        </p:nvSpPr>
        <p:spPr bwMode="auto">
          <a:xfrm flipH="1">
            <a:off x="5109183" y="16452254"/>
            <a:ext cx="5348459" cy="360099"/>
          </a:xfrm>
          <a:prstGeom prst="rect">
            <a:avLst/>
          </a:prstGeom>
          <a:noFill/>
          <a:ln w="9525">
            <a:noFill/>
            <a:miter lim="800000"/>
            <a:headEnd/>
            <a:tailEnd/>
          </a:ln>
        </p:spPr>
        <p:txBody>
          <a:bodyPr wrap="square" rtlCol="0">
            <a:spAutoFit/>
          </a:bodyPr>
          <a:lstStyle/>
          <a:p>
            <a:pPr algn="ctr"/>
            <a:r>
              <a:rPr lang="en-US" sz="1740" b="1" dirty="0">
                <a:solidFill>
                  <a:srgbClr val="C00000"/>
                </a:solidFill>
                <a:latin typeface="Times New Roman" pitchFamily="18" charset="0"/>
                <a:cs typeface="Times New Roman" pitchFamily="18" charset="0"/>
              </a:rPr>
              <a:t>Figure 4: Implementation using state tree diagram - 1</a:t>
            </a:r>
            <a:endParaRPr lang="en-IN" sz="1740" b="1" dirty="0">
              <a:solidFill>
                <a:srgbClr val="C00000"/>
              </a:solidFill>
              <a:latin typeface="Times New Roman" pitchFamily="18" charset="0"/>
              <a:cs typeface="Times New Roman" pitchFamily="18" charset="0"/>
            </a:endParaRPr>
          </a:p>
        </p:txBody>
      </p:sp>
      <p:pic>
        <p:nvPicPr>
          <p:cNvPr id="112" name="Picture 111">
            <a:extLst>
              <a:ext uri="{FF2B5EF4-FFF2-40B4-BE49-F238E27FC236}">
                <a16:creationId xmlns:a16="http://schemas.microsoft.com/office/drawing/2014/main" id="{76B4BDD2-133B-3560-2793-931C4FA5703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39422" y="17106775"/>
            <a:ext cx="6526778" cy="2907536"/>
          </a:xfrm>
          <a:prstGeom prst="rect">
            <a:avLst/>
          </a:prstGeom>
        </p:spPr>
      </p:pic>
      <p:sp>
        <p:nvSpPr>
          <p:cNvPr id="113" name="TextBox 112">
            <a:extLst>
              <a:ext uri="{FF2B5EF4-FFF2-40B4-BE49-F238E27FC236}">
                <a16:creationId xmlns:a16="http://schemas.microsoft.com/office/drawing/2014/main" id="{3BD67F51-93FF-9D34-D6CD-A347D7204F1C}"/>
              </a:ext>
            </a:extLst>
          </p:cNvPr>
          <p:cNvSpPr txBox="1"/>
          <p:nvPr/>
        </p:nvSpPr>
        <p:spPr bwMode="auto">
          <a:xfrm>
            <a:off x="2439422" y="19990925"/>
            <a:ext cx="4519499" cy="360099"/>
          </a:xfrm>
          <a:prstGeom prst="rect">
            <a:avLst/>
          </a:prstGeom>
          <a:noFill/>
          <a:ln w="9525">
            <a:noFill/>
            <a:miter lim="800000"/>
            <a:headEnd/>
            <a:tailEnd/>
          </a:ln>
        </p:spPr>
        <p:txBody>
          <a:bodyPr wrap="square" rtlCol="0">
            <a:spAutoFit/>
          </a:bodyPr>
          <a:lstStyle/>
          <a:p>
            <a:pPr algn="ctr"/>
            <a:r>
              <a:rPr lang="en-US" sz="1740" b="1" dirty="0">
                <a:solidFill>
                  <a:srgbClr val="C00000"/>
                </a:solidFill>
                <a:latin typeface="Times New Roman" pitchFamily="18" charset="0"/>
                <a:cs typeface="Times New Roman" pitchFamily="18" charset="0"/>
              </a:rPr>
              <a:t>Figure 6: State tree diagram - 3</a:t>
            </a:r>
            <a:endParaRPr lang="en-IN" sz="1740" b="1" dirty="0">
              <a:solidFill>
                <a:srgbClr val="C00000"/>
              </a:solidFill>
              <a:latin typeface="Times New Roman" pitchFamily="18" charset="0"/>
              <a:cs typeface="Times New Roman" pitchFamily="18" charset="0"/>
            </a:endParaRPr>
          </a:p>
        </p:txBody>
      </p:sp>
      <p:sp>
        <p:nvSpPr>
          <p:cNvPr id="114" name="Text Box 33">
            <a:extLst>
              <a:ext uri="{FF2B5EF4-FFF2-40B4-BE49-F238E27FC236}">
                <a16:creationId xmlns:a16="http://schemas.microsoft.com/office/drawing/2014/main" id="{E9703ABF-980C-66FF-C754-8890D07B7BAB}"/>
              </a:ext>
            </a:extLst>
          </p:cNvPr>
          <p:cNvSpPr txBox="1">
            <a:spLocks noChangeArrowheads="1"/>
          </p:cNvSpPr>
          <p:nvPr/>
        </p:nvSpPr>
        <p:spPr bwMode="auto">
          <a:xfrm>
            <a:off x="438212" y="20566387"/>
            <a:ext cx="9734659" cy="369332"/>
          </a:xfrm>
          <a:prstGeom prst="rect">
            <a:avLst/>
          </a:prstGeom>
          <a:noFill/>
          <a:ln w="9525">
            <a:noFill/>
            <a:miter lim="800000"/>
            <a:headEnd/>
            <a:tailEnd/>
          </a:ln>
        </p:spPr>
        <p:txBody>
          <a:bodyPr wrap="square">
            <a:spAutoFit/>
          </a:bodyPr>
          <a:lstStyle/>
          <a:p>
            <a:pPr algn="just">
              <a:buClr>
                <a:srgbClr val="0000CC"/>
              </a:buClr>
            </a:pPr>
            <a:r>
              <a:rPr lang="en-US" sz="1800" dirty="0">
                <a:latin typeface="Times New Roman" panose="02020603050405020304" pitchFamily="18" charset="0"/>
                <a:cs typeface="Times New Roman" panose="02020603050405020304" pitchFamily="18" charset="0"/>
              </a:rPr>
              <a:t>Therefore the path with minimum length covering all nodes is 1—2—3—4</a:t>
            </a:r>
          </a:p>
        </p:txBody>
      </p:sp>
      <p:sp>
        <p:nvSpPr>
          <p:cNvPr id="115" name="Text Box 33">
            <a:extLst>
              <a:ext uri="{FF2B5EF4-FFF2-40B4-BE49-F238E27FC236}">
                <a16:creationId xmlns:a16="http://schemas.microsoft.com/office/drawing/2014/main" id="{D30DAFEC-3DCE-7CFF-D789-B0AB4AABF1CE}"/>
              </a:ext>
            </a:extLst>
          </p:cNvPr>
          <p:cNvSpPr txBox="1">
            <a:spLocks noChangeArrowheads="1"/>
          </p:cNvSpPr>
          <p:nvPr/>
        </p:nvSpPr>
        <p:spPr bwMode="auto">
          <a:xfrm>
            <a:off x="298734" y="20404823"/>
            <a:ext cx="10277141" cy="2031325"/>
          </a:xfrm>
          <a:prstGeom prst="rect">
            <a:avLst/>
          </a:prstGeom>
          <a:noFill/>
          <a:ln w="9525">
            <a:noFill/>
            <a:miter lim="800000"/>
            <a:headEnd/>
            <a:tailEnd/>
          </a:ln>
        </p:spPr>
        <p:txBody>
          <a:bodyPr wrap="square">
            <a:spAutoFit/>
          </a:bodyPr>
          <a:lstStyle/>
          <a:p>
            <a:pPr algn="just">
              <a:buClr>
                <a:srgbClr val="0000CC"/>
              </a:buClr>
            </a:pPr>
            <a:endParaRPr lang="en-US" sz="1800" dirty="0">
              <a:latin typeface="Times New Roman" panose="02020603050405020304" pitchFamily="18" charset="0"/>
              <a:cs typeface="Times New Roman" panose="02020603050405020304" pitchFamily="18" charset="0"/>
            </a:endParaRPr>
          </a:p>
          <a:p>
            <a:pPr algn="just">
              <a:buClr>
                <a:srgbClr val="0000CC"/>
              </a:buClr>
            </a:pPr>
            <a:endParaRPr lang="en-US" sz="1800" dirty="0">
              <a:latin typeface="Times New Roman" panose="02020603050405020304" pitchFamily="18" charset="0"/>
              <a:cs typeface="Times New Roman" panose="02020603050405020304" pitchFamily="18" charset="0"/>
            </a:endParaRPr>
          </a:p>
          <a:p>
            <a:pPr marL="285750" indent="-285750" algn="just">
              <a:buClr>
                <a:srgbClr val="0000CC"/>
              </a:buCl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Second algorithm implemented is a modified Distance transform which is defined as the </a:t>
            </a:r>
            <a:r>
              <a:rPr lang="en-US" sz="1800" b="0" i="0" u="none" strike="noStrike" baseline="0" dirty="0">
                <a:latin typeface="Times New Roman" panose="02020603050405020304" pitchFamily="18" charset="0"/>
                <a:cs typeface="Times New Roman" panose="02020603050405020304" pitchFamily="18" charset="0"/>
              </a:rPr>
              <a:t>task of path planning to find paths from the goal location back to the start location. A distance wave front is propagated by the path planner through all of the environment’s open </a:t>
            </a:r>
            <a:r>
              <a:rPr lang="en-IN" sz="1800" b="0" i="0" u="none" strike="noStrike" baseline="0" dirty="0">
                <a:latin typeface="Times New Roman" panose="02020603050405020304" pitchFamily="18" charset="0"/>
                <a:cs typeface="Times New Roman" panose="02020603050405020304" pitchFamily="18" charset="0"/>
              </a:rPr>
              <a:t>space grid cells from the destination cell. </a:t>
            </a:r>
            <a:r>
              <a:rPr lang="en-US" sz="1800" b="0" i="0" u="none" strike="noStrike" baseline="0" dirty="0">
                <a:latin typeface="Times New Roman" panose="02020603050405020304" pitchFamily="18" charset="0"/>
                <a:cs typeface="Times New Roman" panose="02020603050405020304" pitchFamily="18" charset="0"/>
              </a:rPr>
              <a:t>The distance wave front sweeps around all the obstacles, and finally through all of the available open space in the environment. Time complexity is less. The path found may not be of  minimum length.</a:t>
            </a:r>
            <a:endParaRPr lang="en-US" sz="1800" dirty="0">
              <a:latin typeface="Times New Roman" panose="02020603050405020304" pitchFamily="18" charset="0"/>
              <a:cs typeface="Times New Roman" panose="02020603050405020304" pitchFamily="18" charset="0"/>
            </a:endParaRPr>
          </a:p>
        </p:txBody>
      </p:sp>
      <p:sp>
        <p:nvSpPr>
          <p:cNvPr id="116" name="Text Box 33">
            <a:extLst>
              <a:ext uri="{FF2B5EF4-FFF2-40B4-BE49-F238E27FC236}">
                <a16:creationId xmlns:a16="http://schemas.microsoft.com/office/drawing/2014/main" id="{7C225EC3-3083-98DA-62FF-FCD87359B5E4}"/>
              </a:ext>
            </a:extLst>
          </p:cNvPr>
          <p:cNvSpPr txBox="1">
            <a:spLocks noChangeArrowheads="1"/>
          </p:cNvSpPr>
          <p:nvPr/>
        </p:nvSpPr>
        <p:spPr bwMode="auto">
          <a:xfrm>
            <a:off x="528486" y="22370470"/>
            <a:ext cx="10230409" cy="954107"/>
          </a:xfrm>
          <a:prstGeom prst="rect">
            <a:avLst/>
          </a:prstGeom>
          <a:noFill/>
          <a:ln w="9525">
            <a:noFill/>
            <a:miter lim="800000"/>
            <a:headEnd/>
            <a:tailEnd/>
          </a:ln>
        </p:spPr>
        <p:txBody>
          <a:bodyPr wrap="square">
            <a:spAutoFit/>
          </a:bodyPr>
          <a:lstStyle/>
          <a:p>
            <a:pPr algn="just">
              <a:buClr>
                <a:srgbClr val="0000CC"/>
              </a:buClr>
            </a:pPr>
            <a:endParaRPr lang="en-US" sz="1800" dirty="0">
              <a:latin typeface="Times New Roman" panose="02020603050405020304" pitchFamily="18" charset="0"/>
              <a:cs typeface="Times New Roman" panose="02020603050405020304" pitchFamily="18" charset="0"/>
            </a:endParaRPr>
          </a:p>
          <a:p>
            <a:pPr algn="just">
              <a:buClr>
                <a:srgbClr val="0000CC"/>
              </a:buClr>
            </a:pPr>
            <a:endParaRPr lang="en-US" sz="1800" dirty="0">
              <a:latin typeface="Times New Roman" panose="02020603050405020304" pitchFamily="18" charset="0"/>
              <a:cs typeface="Times New Roman" panose="02020603050405020304" pitchFamily="18" charset="0"/>
            </a:endParaRPr>
          </a:p>
          <a:p>
            <a:pPr marL="285750" indent="-285750" algn="just">
              <a:buClr>
                <a:srgbClr val="0000CC"/>
              </a:buClr>
              <a:buFont typeface="Wingdings" panose="05000000000000000000" pitchFamily="2" charset="2"/>
              <a:buChar char="v"/>
            </a:pPr>
            <a:r>
              <a:rPr lang="en-US" sz="2000" b="1" dirty="0">
                <a:solidFill>
                  <a:srgbClr val="000099"/>
                </a:solidFill>
                <a:latin typeface="Times New Roman" panose="02020603050405020304" pitchFamily="18" charset="0"/>
                <a:cs typeface="Times New Roman" panose="02020603050405020304" pitchFamily="18" charset="0"/>
              </a:rPr>
              <a:t>Algorithm 1:</a:t>
            </a:r>
            <a:endParaRPr lang="en-US" sz="2000" b="1" dirty="0">
              <a:latin typeface="Times New Roman" panose="02020603050405020304" pitchFamily="18" charset="0"/>
              <a:cs typeface="Times New Roman" panose="02020603050405020304" pitchFamily="18" charset="0"/>
            </a:endParaRPr>
          </a:p>
        </p:txBody>
      </p:sp>
      <p:sp>
        <p:nvSpPr>
          <p:cNvPr id="117" name="Text Box 33">
            <a:extLst>
              <a:ext uri="{FF2B5EF4-FFF2-40B4-BE49-F238E27FC236}">
                <a16:creationId xmlns:a16="http://schemas.microsoft.com/office/drawing/2014/main" id="{177ED0D9-F5B2-5DC6-155B-7CF0FECCC9E4}"/>
              </a:ext>
            </a:extLst>
          </p:cNvPr>
          <p:cNvSpPr txBox="1">
            <a:spLocks noChangeArrowheads="1"/>
          </p:cNvSpPr>
          <p:nvPr/>
        </p:nvSpPr>
        <p:spPr bwMode="auto">
          <a:xfrm>
            <a:off x="535570" y="22867249"/>
            <a:ext cx="5208536" cy="4801314"/>
          </a:xfrm>
          <a:prstGeom prst="rect">
            <a:avLst/>
          </a:prstGeom>
          <a:noFill/>
          <a:ln w="9525">
            <a:noFill/>
            <a:miter lim="800000"/>
            <a:headEnd/>
            <a:tailEnd/>
          </a:ln>
        </p:spPr>
        <p:txBody>
          <a:bodyPr wrap="square">
            <a:spAutoFit/>
          </a:bodyPr>
          <a:lstStyle/>
          <a:p>
            <a:pPr algn="just">
              <a:buClr>
                <a:srgbClr val="0000CC"/>
              </a:buClr>
            </a:pPr>
            <a:r>
              <a:rPr lang="en-US" sz="1800" dirty="0">
                <a:latin typeface="Times New Roman" panose="02020603050405020304" pitchFamily="18" charset="0"/>
                <a:cs typeface="Times New Roman" panose="02020603050405020304" pitchFamily="18" charset="0"/>
              </a:rPr>
              <a:t> </a:t>
            </a:r>
          </a:p>
          <a:p>
            <a:pPr algn="just">
              <a:buClr>
                <a:srgbClr val="0000CC"/>
              </a:buClr>
            </a:pPr>
            <a:endParaRPr lang="en-US" sz="1800" dirty="0">
              <a:latin typeface="Times New Roman" panose="02020603050405020304" pitchFamily="18" charset="0"/>
              <a:cs typeface="Times New Roman" panose="02020603050405020304" pitchFamily="18" charset="0"/>
            </a:endParaRPr>
          </a:p>
          <a:p>
            <a:pPr marL="285750" indent="-285750" algn="just">
              <a:buClr>
                <a:srgbClr val="0000CC"/>
              </a:buCl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1: </a:t>
            </a:r>
            <a:r>
              <a:rPr lang="en-US" sz="1800" b="0" i="0" u="none" strike="noStrike" baseline="0" dirty="0">
                <a:latin typeface="Times New Roman" panose="02020603050405020304" pitchFamily="18" charset="0"/>
                <a:cs typeface="Times New Roman" panose="02020603050405020304" pitchFamily="18" charset="0"/>
              </a:rPr>
              <a:t>Represent the grid map of a floor in the form of a nested list containing 0s and 1s</a:t>
            </a:r>
          </a:p>
          <a:p>
            <a:pPr marL="285750" indent="-285750" algn="just">
              <a:buClr>
                <a:srgbClr val="0000CC"/>
              </a:buCl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2</a:t>
            </a:r>
            <a:r>
              <a:rPr lang="en-US" sz="1800" dirty="0">
                <a:latin typeface="Times New Roman" panose="02020603050405020304" pitchFamily="18" charset="0"/>
                <a:cs typeface="Times New Roman" panose="02020603050405020304" pitchFamily="18" charset="0"/>
              </a:rPr>
              <a:t>: Assign start cell as [0,0]</a:t>
            </a:r>
          </a:p>
          <a:p>
            <a:pPr marL="285750" indent="-285750" algn="just">
              <a:buClr>
                <a:srgbClr val="0000CC"/>
              </a:buCl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3: </a:t>
            </a:r>
            <a:r>
              <a:rPr lang="en-US" sz="1800" dirty="0">
                <a:latin typeface="Times New Roman" panose="02020603050405020304" pitchFamily="18" charset="0"/>
                <a:cs typeface="Times New Roman" panose="02020603050405020304" pitchFamily="18" charset="0"/>
              </a:rPr>
              <a:t>Get the adjacency list of the floor map.</a:t>
            </a:r>
          </a:p>
          <a:p>
            <a:pPr marL="285750" indent="-285750" algn="just">
              <a:buClr>
                <a:srgbClr val="0000CC"/>
              </a:buCl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4:</a:t>
            </a:r>
            <a:r>
              <a:rPr lang="en-US" sz="1800" dirty="0">
                <a:latin typeface="Times New Roman" panose="02020603050405020304" pitchFamily="18" charset="0"/>
                <a:cs typeface="Times New Roman" panose="02020603050405020304" pitchFamily="18" charset="0"/>
              </a:rPr>
              <a:t> Get </a:t>
            </a:r>
            <a:r>
              <a:rPr lang="en-US" sz="1800" b="0" i="0" u="none" strike="noStrike" baseline="0" dirty="0">
                <a:latin typeface="Times New Roman" panose="02020603050405020304" pitchFamily="18" charset="0"/>
                <a:cs typeface="Times New Roman" panose="02020603050405020304" pitchFamily="18" charset="0"/>
              </a:rPr>
              <a:t>total no of empty cells in a floor map.</a:t>
            </a:r>
          </a:p>
          <a:p>
            <a:pPr marL="285750" indent="-285750" algn="just">
              <a:buClr>
                <a:srgbClr val="0000CC"/>
              </a:buCl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5:</a:t>
            </a:r>
            <a:r>
              <a:rPr lang="en-US" sz="1800" dirty="0">
                <a:latin typeface="Times New Roman" panose="02020603050405020304" pitchFamily="18" charset="0"/>
                <a:cs typeface="Times New Roman" panose="02020603050405020304" pitchFamily="18" charset="0"/>
              </a:rPr>
              <a:t> Create Class TreeNode with attributes </a:t>
            </a:r>
          </a:p>
          <a:p>
            <a:pPr algn="just">
              <a:buClr>
                <a:srgbClr val="0000CC"/>
              </a:buClr>
            </a:pPr>
            <a:r>
              <a:rPr lang="en-US" sz="1800" dirty="0">
                <a:latin typeface="Times New Roman" panose="02020603050405020304" pitchFamily="18" charset="0"/>
                <a:cs typeface="Times New Roman" panose="02020603050405020304" pitchFamily="18" charset="0"/>
              </a:rPr>
              <a:t>     data, cost, children, parent, back, length and</a:t>
            </a:r>
          </a:p>
          <a:p>
            <a:pPr algn="just">
              <a:buClr>
                <a:srgbClr val="0000CC"/>
              </a:buClr>
            </a:pPr>
            <a:r>
              <a:rPr lang="en-US" sz="1800" dirty="0">
                <a:latin typeface="Times New Roman" panose="02020603050405020304" pitchFamily="18" charset="0"/>
                <a:cs typeface="Times New Roman" panose="02020603050405020304" pitchFamily="18" charset="0"/>
              </a:rPr>
              <a:t>     Methods : add_child, get_cost </a:t>
            </a:r>
          </a:p>
          <a:p>
            <a:pPr marL="285750" indent="-285750" algn="just">
              <a:buClr>
                <a:srgbClr val="0000CC"/>
              </a:buCl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6: </a:t>
            </a:r>
            <a:r>
              <a:rPr lang="en-US" sz="1800" dirty="0">
                <a:latin typeface="Times New Roman" panose="02020603050405020304" pitchFamily="18" charset="0"/>
                <a:cs typeface="Times New Roman" panose="02020603050405020304" pitchFamily="18" charset="0"/>
              </a:rPr>
              <a:t>Call the method find_path to compute complete coverage path. It constitutes of :</a:t>
            </a:r>
          </a:p>
          <a:p>
            <a:pPr marL="285750" indent="-285750" algn="just">
              <a:buClr>
                <a:srgbClr val="0000CC"/>
              </a:buCl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7: </a:t>
            </a:r>
            <a:r>
              <a:rPr lang="en-US" sz="1800" dirty="0">
                <a:latin typeface="Times New Roman" panose="02020603050405020304" pitchFamily="18" charset="0"/>
                <a:cs typeface="Times New Roman" panose="02020603050405020304" pitchFamily="18" charset="0"/>
              </a:rPr>
              <a:t>Start cell is assigned as root node, initially as current node and the path traverses</a:t>
            </a:r>
            <a:r>
              <a:rPr lang="en-US" sz="1800" b="1" dirty="0">
                <a:latin typeface="Times New Roman" panose="02020603050405020304" pitchFamily="18" charset="0"/>
                <a:cs typeface="Times New Roman" panose="02020603050405020304" pitchFamily="18" charset="0"/>
              </a:rPr>
              <a:t>.</a:t>
            </a:r>
          </a:p>
          <a:p>
            <a:pPr algn="just">
              <a:buClr>
                <a:srgbClr val="0000CC"/>
              </a:buClr>
            </a:pPr>
            <a:endParaRPr lang="en-US" sz="1800" dirty="0">
              <a:latin typeface="Times New Roman" panose="02020603050405020304" pitchFamily="18" charset="0"/>
              <a:cs typeface="Times New Roman" panose="02020603050405020304" pitchFamily="18" charset="0"/>
            </a:endParaRPr>
          </a:p>
          <a:p>
            <a:pPr algn="just">
              <a:buClr>
                <a:srgbClr val="0000CC"/>
              </a:buClr>
            </a:pPr>
            <a:endParaRPr lang="en-US" sz="1800" dirty="0">
              <a:latin typeface="Times New Roman" panose="02020603050405020304" pitchFamily="18" charset="0"/>
              <a:cs typeface="Times New Roman" panose="02020603050405020304" pitchFamily="18" charset="0"/>
            </a:endParaRPr>
          </a:p>
          <a:p>
            <a:pPr algn="just">
              <a:buClr>
                <a:srgbClr val="0000CC"/>
              </a:buClr>
            </a:pPr>
            <a:endParaRPr lang="en-US" sz="1800" dirty="0">
              <a:latin typeface="Times New Roman" panose="02020603050405020304" pitchFamily="18" charset="0"/>
              <a:cs typeface="Times New Roman" panose="02020603050405020304" pitchFamily="18" charset="0"/>
            </a:endParaRPr>
          </a:p>
        </p:txBody>
      </p:sp>
      <p:sp>
        <p:nvSpPr>
          <p:cNvPr id="118" name="Text Box 33">
            <a:extLst>
              <a:ext uri="{FF2B5EF4-FFF2-40B4-BE49-F238E27FC236}">
                <a16:creationId xmlns:a16="http://schemas.microsoft.com/office/drawing/2014/main" id="{10D32B96-315F-81CC-4C1A-C174F152FF7B}"/>
              </a:ext>
            </a:extLst>
          </p:cNvPr>
          <p:cNvSpPr txBox="1">
            <a:spLocks noChangeArrowheads="1"/>
          </p:cNvSpPr>
          <p:nvPr/>
        </p:nvSpPr>
        <p:spPr bwMode="auto">
          <a:xfrm>
            <a:off x="5751190" y="23024365"/>
            <a:ext cx="5231206" cy="3416320"/>
          </a:xfrm>
          <a:prstGeom prst="rect">
            <a:avLst/>
          </a:prstGeom>
          <a:noFill/>
          <a:ln w="9525">
            <a:noFill/>
            <a:miter lim="800000"/>
            <a:headEnd/>
            <a:tailEnd/>
          </a:ln>
        </p:spPr>
        <p:txBody>
          <a:bodyPr wrap="square">
            <a:spAutoFit/>
          </a:bodyPr>
          <a:lstStyle/>
          <a:p>
            <a:pPr algn="just">
              <a:buClr>
                <a:srgbClr val="0000CC"/>
              </a:buClr>
            </a:pPr>
            <a:r>
              <a:rPr lang="en-US" sz="1800" b="1" dirty="0">
                <a:latin typeface="Times New Roman" panose="02020603050405020304" pitchFamily="18" charset="0"/>
                <a:cs typeface="Times New Roman" panose="02020603050405020304" pitchFamily="18" charset="0"/>
              </a:rPr>
              <a:t>.</a:t>
            </a:r>
          </a:p>
          <a:p>
            <a:pPr marL="285750" indent="-285750" algn="just">
              <a:buClr>
                <a:srgbClr val="0000CC"/>
              </a:buCl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8: </a:t>
            </a:r>
            <a:r>
              <a:rPr lang="en-US" sz="1800" dirty="0">
                <a:latin typeface="Times New Roman" panose="02020603050405020304" pitchFamily="18" charset="0"/>
                <a:cs typeface="Times New Roman" panose="02020603050405020304" pitchFamily="18" charset="0"/>
              </a:rPr>
              <a:t>Check all the leaf nodes and get the leaf node with min cost and assign it as current node.</a:t>
            </a:r>
          </a:p>
          <a:p>
            <a:pPr marL="285750" indent="-285750" algn="just">
              <a:buClr>
                <a:srgbClr val="0000CC"/>
              </a:buCl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9: </a:t>
            </a:r>
            <a:r>
              <a:rPr lang="en-US" sz="1800" dirty="0">
                <a:latin typeface="Times New Roman" panose="02020603050405020304" pitchFamily="18" charset="0"/>
                <a:cs typeface="Times New Roman" panose="02020603050405020304" pitchFamily="18" charset="0"/>
              </a:rPr>
              <a:t>Check its adjacent nodes for path traversal. Allow backtrace of cells  only when the criteria is achieved. Check if no of cells traversed is equal to total empty cells. If  yes then remove all the leaf  nodes with cost equal or greater than the current path cost and continue with Step 8 until no of leaf nodes are not zero</a:t>
            </a:r>
          </a:p>
          <a:p>
            <a:pPr marL="285750" indent="-285750" algn="just">
              <a:buClr>
                <a:srgbClr val="0000CC"/>
              </a:buCl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10: </a:t>
            </a:r>
            <a:r>
              <a:rPr lang="en-US" sz="1800" dirty="0">
                <a:latin typeface="Times New Roman" panose="02020603050405020304" pitchFamily="18" charset="0"/>
                <a:cs typeface="Times New Roman" panose="02020603050405020304" pitchFamily="18" charset="0"/>
              </a:rPr>
              <a:t>Else go to step8.</a:t>
            </a:r>
          </a:p>
          <a:p>
            <a:pPr marL="285750" indent="-285750" algn="just">
              <a:buClr>
                <a:srgbClr val="0000CC"/>
              </a:buCl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Step 11: </a:t>
            </a:r>
            <a:r>
              <a:rPr lang="en-US" sz="1800" dirty="0">
                <a:latin typeface="Times New Roman" panose="02020603050405020304" pitchFamily="18" charset="0"/>
                <a:cs typeface="Times New Roman" panose="02020603050405020304" pitchFamily="18" charset="0"/>
              </a:rPr>
              <a:t>Return minimum cost path .</a:t>
            </a:r>
          </a:p>
        </p:txBody>
      </p:sp>
      <p:sp>
        <p:nvSpPr>
          <p:cNvPr id="120" name="Text Box 33">
            <a:extLst>
              <a:ext uri="{FF2B5EF4-FFF2-40B4-BE49-F238E27FC236}">
                <a16:creationId xmlns:a16="http://schemas.microsoft.com/office/drawing/2014/main" id="{9D0B3A04-6E71-0F7D-921D-498D28351971}"/>
              </a:ext>
            </a:extLst>
          </p:cNvPr>
          <p:cNvSpPr txBox="1">
            <a:spLocks noChangeArrowheads="1"/>
          </p:cNvSpPr>
          <p:nvPr/>
        </p:nvSpPr>
        <p:spPr bwMode="auto">
          <a:xfrm>
            <a:off x="535570" y="26820958"/>
            <a:ext cx="9101014" cy="461665"/>
          </a:xfrm>
          <a:prstGeom prst="rect">
            <a:avLst/>
          </a:prstGeom>
          <a:noFill/>
          <a:ln w="9525">
            <a:noFill/>
            <a:miter lim="800000"/>
            <a:headEnd/>
            <a:tailEnd/>
          </a:ln>
        </p:spPr>
        <p:txBody>
          <a:bodyPr wrap="square">
            <a:spAutoFit/>
          </a:bodyPr>
          <a:lstStyle/>
          <a:p>
            <a:pPr algn="l"/>
            <a:r>
              <a:rPr lang="en-US" sz="2400" b="1" dirty="0">
                <a:solidFill>
                  <a:srgbClr val="000099"/>
                </a:solidFill>
                <a:latin typeface="Times New Roman" pitchFamily="18" charset="0"/>
                <a:cs typeface="Times New Roman" pitchFamily="18" charset="0"/>
              </a:rPr>
              <a:t>Results from Algorithm 1:</a:t>
            </a:r>
            <a:endParaRPr lang="en-US" sz="2400" dirty="0">
              <a:latin typeface="Times New Roman" panose="02020603050405020304" pitchFamily="18" charset="0"/>
              <a:cs typeface="Times New Roman" panose="02020603050405020304" pitchFamily="18" charset="0"/>
            </a:endParaRPr>
          </a:p>
        </p:txBody>
      </p:sp>
      <p:sp>
        <p:nvSpPr>
          <p:cNvPr id="121" name="Text Box 33">
            <a:extLst>
              <a:ext uri="{FF2B5EF4-FFF2-40B4-BE49-F238E27FC236}">
                <a16:creationId xmlns:a16="http://schemas.microsoft.com/office/drawing/2014/main" id="{0DEC73EA-6EC7-5E4E-2C27-A85C699773E2}"/>
              </a:ext>
            </a:extLst>
          </p:cNvPr>
          <p:cNvSpPr txBox="1">
            <a:spLocks noChangeArrowheads="1"/>
          </p:cNvSpPr>
          <p:nvPr/>
        </p:nvSpPr>
        <p:spPr bwMode="auto">
          <a:xfrm>
            <a:off x="370552" y="27255457"/>
            <a:ext cx="9194823" cy="369332"/>
          </a:xfrm>
          <a:prstGeom prst="rect">
            <a:avLst/>
          </a:prstGeom>
          <a:noFill/>
          <a:ln w="9525">
            <a:noFill/>
            <a:miter lim="800000"/>
            <a:headEnd/>
            <a:tailEnd/>
          </a:ln>
        </p:spPr>
        <p:txBody>
          <a:bodyPr wrap="square">
            <a:spAutoFit/>
          </a:bodyPr>
          <a:lstStyle/>
          <a:p>
            <a:pPr algn="l"/>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Case 1:</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It is a case where each cell is traversed only once (there is no back </a:t>
            </a:r>
            <a:r>
              <a:rPr lang="en-IN" sz="1800" b="0" i="0" u="none" strike="noStrike" baseline="0" dirty="0">
                <a:latin typeface="Times New Roman" panose="02020603050405020304" pitchFamily="18" charset="0"/>
                <a:cs typeface="Times New Roman" panose="02020603050405020304" pitchFamily="18" charset="0"/>
              </a:rPr>
              <a:t>traversing of cells).</a:t>
            </a:r>
          </a:p>
        </p:txBody>
      </p:sp>
      <p:pic>
        <p:nvPicPr>
          <p:cNvPr id="123" name="Picture 122">
            <a:extLst>
              <a:ext uri="{FF2B5EF4-FFF2-40B4-BE49-F238E27FC236}">
                <a16:creationId xmlns:a16="http://schemas.microsoft.com/office/drawing/2014/main" id="{7CD51C0D-6A93-B5B6-AEF7-5C25712052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6213" y="27662896"/>
            <a:ext cx="4351387" cy="3097574"/>
          </a:xfrm>
          <a:prstGeom prst="rect">
            <a:avLst/>
          </a:prstGeom>
        </p:spPr>
      </p:pic>
      <p:sp>
        <p:nvSpPr>
          <p:cNvPr id="125" name="Text Box 33">
            <a:extLst>
              <a:ext uri="{FF2B5EF4-FFF2-40B4-BE49-F238E27FC236}">
                <a16:creationId xmlns:a16="http://schemas.microsoft.com/office/drawing/2014/main" id="{5E873340-6543-6928-D075-7BDF88027007}"/>
              </a:ext>
            </a:extLst>
          </p:cNvPr>
          <p:cNvSpPr txBox="1">
            <a:spLocks noChangeArrowheads="1"/>
          </p:cNvSpPr>
          <p:nvPr/>
        </p:nvSpPr>
        <p:spPr bwMode="auto">
          <a:xfrm>
            <a:off x="5107327" y="27615269"/>
            <a:ext cx="5745430" cy="3139321"/>
          </a:xfrm>
          <a:prstGeom prst="rect">
            <a:avLst/>
          </a:prstGeom>
          <a:noFill/>
          <a:ln w="9525">
            <a:noFill/>
            <a:miter lim="800000"/>
            <a:headEnd/>
            <a:tailEnd/>
          </a:ln>
        </p:spPr>
        <p:txBody>
          <a:bodyPr wrap="square">
            <a:spAutoFit/>
          </a:bodyPr>
          <a:lstStyle/>
          <a:p>
            <a:pPr algn="l"/>
            <a:r>
              <a:rPr lang="en-IN" sz="1800" dirty="0">
                <a:latin typeface="Times New Roman" panose="02020603050405020304" pitchFamily="18" charset="0"/>
                <a:cs typeface="Times New Roman" panose="02020603050405020304" pitchFamily="18" charset="0"/>
              </a:rPr>
              <a:t>Ex: </a:t>
            </a:r>
            <a:r>
              <a:rPr lang="en-US" sz="1800" b="0" i="0" u="none" strike="noStrike" baseline="0" dirty="0">
                <a:latin typeface="Times New Roman" panose="02020603050405020304" pitchFamily="18" charset="0"/>
                <a:cs typeface="Times New Roman" panose="02020603050405020304" pitchFamily="18" charset="0"/>
              </a:rPr>
              <a:t>floor_map=[[1,0,1,1,1,1],[1,0,1,1,1,1],[1,1,0,1,1,1],</a:t>
            </a:r>
            <a:r>
              <a:rPr lang="en-IN" sz="1800" b="0" i="0" u="none" strike="noStrike" baseline="0" dirty="0">
                <a:latin typeface="Times New Roman" panose="02020603050405020304" pitchFamily="18" charset="0"/>
                <a:cs typeface="Times New Roman" panose="02020603050405020304" pitchFamily="18" charset="0"/>
              </a:rPr>
              <a:t>                                          [1,1,1,1,0,1],[1,0,1,1,1,1],[1,1,1,1,1,1]]</a:t>
            </a:r>
            <a:endParaRPr lang="en-US" sz="1800" b="0" i="0" u="none" strike="noStrike" baseline="0" dirty="0">
              <a:latin typeface="Times New Roman" panose="02020603050405020304" pitchFamily="18" charset="0"/>
              <a:cs typeface="Times New Roman" panose="02020603050405020304" pitchFamily="18" charset="0"/>
            </a:endParaRPr>
          </a:p>
          <a:p>
            <a:pPr algn="just">
              <a:buClr>
                <a:srgbClr val="0000CC"/>
              </a:buClr>
            </a:pPr>
            <a:r>
              <a:rPr lang="en-US" sz="1800" b="0" i="0" u="none" strike="noStrike" baseline="0" dirty="0">
                <a:latin typeface="Times New Roman" panose="02020603050405020304" pitchFamily="18" charset="0"/>
                <a:cs typeface="Times New Roman" panose="02020603050405020304" pitchFamily="18" charset="0"/>
              </a:rPr>
              <a:t>The final path calculated  is as follows:</a:t>
            </a:r>
            <a:endParaRPr lang="en-US" sz="1800" dirty="0">
              <a:latin typeface="Times New Roman" panose="02020603050405020304" pitchFamily="18" charset="0"/>
              <a:cs typeface="Times New Roman" panose="02020603050405020304" pitchFamily="18" charset="0"/>
            </a:endParaRPr>
          </a:p>
          <a:p>
            <a:pPr marL="285750" indent="-285750" algn="just">
              <a:buClr>
                <a:srgbClr val="0000CC"/>
              </a:buClr>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Total no of empty cells : 31</a:t>
            </a:r>
          </a:p>
          <a:p>
            <a:pPr marL="285750" indent="-285750" algn="just">
              <a:buClr>
                <a:srgbClr val="0000CC"/>
              </a:buClr>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Cost for 90 degrees turn is considered as cost of travelling a distance of one cell = 1 unit.</a:t>
            </a:r>
            <a:endParaRPr lang="en-US" sz="1800" dirty="0">
              <a:latin typeface="Times New Roman" panose="02020603050405020304" pitchFamily="18" charset="0"/>
              <a:cs typeface="Times New Roman" panose="02020603050405020304" pitchFamily="18" charset="0"/>
            </a:endParaRPr>
          </a:p>
          <a:p>
            <a:pPr marL="285750" indent="-285750" algn="just">
              <a:buClr>
                <a:srgbClr val="0000CC"/>
              </a:buClr>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Total no of turns= 13</a:t>
            </a:r>
          </a:p>
          <a:p>
            <a:pPr marL="285750" indent="-285750" algn="just">
              <a:buClr>
                <a:srgbClr val="0000CC"/>
              </a:buClr>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Total cost of complete path coverage =</a:t>
            </a:r>
          </a:p>
          <a:p>
            <a:pPr algn="just">
              <a:buClr>
                <a:srgbClr val="0000CC"/>
              </a:buClr>
            </a:pP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 31+13=44 units</a:t>
            </a:r>
          </a:p>
          <a:p>
            <a:pPr marL="285750" indent="-285750" algn="just">
              <a:buClr>
                <a:srgbClr val="0000CC"/>
              </a:buClr>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Here we consider robot can turn only 90 degrees. Diagonal cells are not </a:t>
            </a:r>
            <a:r>
              <a:rPr lang="en-IN" sz="1800" b="0" i="0" u="none" strike="noStrike" baseline="0" dirty="0">
                <a:latin typeface="Times New Roman" panose="02020603050405020304" pitchFamily="18" charset="0"/>
                <a:cs typeface="Times New Roman" panose="02020603050405020304" pitchFamily="18" charset="0"/>
              </a:rPr>
              <a:t>counted as adjacent cells</a:t>
            </a:r>
            <a:endParaRPr lang="en-US" sz="1800" b="0" i="0" u="none" strike="noStrike" baseline="0" dirty="0">
              <a:latin typeface="Times New Roman" panose="02020603050405020304" pitchFamily="18" charset="0"/>
              <a:cs typeface="Times New Roman" panose="02020603050405020304" pitchFamily="18" charset="0"/>
            </a:endParaRPr>
          </a:p>
        </p:txBody>
      </p:sp>
      <p:sp>
        <p:nvSpPr>
          <p:cNvPr id="126" name="Text Box 33">
            <a:extLst>
              <a:ext uri="{FF2B5EF4-FFF2-40B4-BE49-F238E27FC236}">
                <a16:creationId xmlns:a16="http://schemas.microsoft.com/office/drawing/2014/main" id="{376EBE00-6A31-010E-C86E-FCF5403F20FF}"/>
              </a:ext>
            </a:extLst>
          </p:cNvPr>
          <p:cNvSpPr txBox="1">
            <a:spLocks noChangeArrowheads="1"/>
          </p:cNvSpPr>
          <p:nvPr/>
        </p:nvSpPr>
        <p:spPr bwMode="auto">
          <a:xfrm>
            <a:off x="10758895" y="7041903"/>
            <a:ext cx="9060166" cy="646331"/>
          </a:xfrm>
          <a:prstGeom prst="rect">
            <a:avLst/>
          </a:prstGeom>
          <a:noFill/>
          <a:ln w="9525">
            <a:noFill/>
            <a:miter lim="800000"/>
            <a:headEnd/>
            <a:tailEnd/>
          </a:ln>
        </p:spPr>
        <p:txBody>
          <a:bodyPr wrap="square">
            <a:spAutoFit/>
          </a:bodyPr>
          <a:lstStyle/>
          <a:p>
            <a:pPr algn="l"/>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Case 2:</a:t>
            </a:r>
            <a:r>
              <a:rPr lang="en-US" sz="1800" dirty="0">
                <a:latin typeface="Times New Roman" panose="02020603050405020304" pitchFamily="18" charset="0"/>
                <a:cs typeface="Times New Roman" panose="02020603050405020304" pitchFamily="18" charset="0"/>
              </a:rPr>
              <a:t> C</a:t>
            </a:r>
            <a:r>
              <a:rPr lang="en-US" sz="1800" b="0" i="0" u="none" strike="noStrike" baseline="0" dirty="0">
                <a:latin typeface="Times New Roman" panose="02020603050405020304" pitchFamily="18" charset="0"/>
                <a:cs typeface="Times New Roman" panose="02020603050405020304" pitchFamily="18" charset="0"/>
              </a:rPr>
              <a:t>ase where the robot has to traverse certain cells twice in order to ensure complete    </a:t>
            </a:r>
          </a:p>
          <a:p>
            <a:pPr algn="l"/>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path coverage.</a:t>
            </a:r>
          </a:p>
        </p:txBody>
      </p:sp>
      <p:pic>
        <p:nvPicPr>
          <p:cNvPr id="129" name="Picture 128">
            <a:extLst>
              <a:ext uri="{FF2B5EF4-FFF2-40B4-BE49-F238E27FC236}">
                <a16:creationId xmlns:a16="http://schemas.microsoft.com/office/drawing/2014/main" id="{BAD4BB29-FACD-56C6-D1AD-E2940319322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59617" y="7804960"/>
            <a:ext cx="3912743" cy="3101147"/>
          </a:xfrm>
          <a:prstGeom prst="rect">
            <a:avLst/>
          </a:prstGeom>
        </p:spPr>
      </p:pic>
      <p:sp>
        <p:nvSpPr>
          <p:cNvPr id="130" name="Text Box 33">
            <a:extLst>
              <a:ext uri="{FF2B5EF4-FFF2-40B4-BE49-F238E27FC236}">
                <a16:creationId xmlns:a16="http://schemas.microsoft.com/office/drawing/2014/main" id="{45A601E8-E66C-0E16-E0F6-FF922F981125}"/>
              </a:ext>
            </a:extLst>
          </p:cNvPr>
          <p:cNvSpPr txBox="1">
            <a:spLocks noChangeArrowheads="1"/>
          </p:cNvSpPr>
          <p:nvPr/>
        </p:nvSpPr>
        <p:spPr bwMode="auto">
          <a:xfrm>
            <a:off x="15148989" y="7736103"/>
            <a:ext cx="5133051" cy="3139321"/>
          </a:xfrm>
          <a:prstGeom prst="rect">
            <a:avLst/>
          </a:prstGeom>
          <a:noFill/>
          <a:ln w="9525">
            <a:noFill/>
            <a:miter lim="800000"/>
            <a:headEnd/>
            <a:tailEnd/>
          </a:ln>
        </p:spPr>
        <p:txBody>
          <a:bodyPr wrap="square">
            <a:spAutoFit/>
          </a:bodyPr>
          <a:lstStyle/>
          <a:p>
            <a:pPr algn="l"/>
            <a:r>
              <a:rPr lang="en-US" sz="1800" b="0" i="0" u="none" strike="noStrike" baseline="0" dirty="0">
                <a:latin typeface="CMR12"/>
              </a:rPr>
              <a:t>floor_map=[[1,1,1,1,1,0],[1,1,0,0,0,0],[1,1,0,0,0,0],</a:t>
            </a:r>
          </a:p>
          <a:p>
            <a:pPr algn="l"/>
            <a:r>
              <a:rPr lang="en-IN" sz="1800" b="0" i="0" u="none" strike="noStrike" baseline="0" dirty="0">
                <a:latin typeface="CMR12"/>
              </a:rPr>
              <a:t>[1,1,0,0,1,1],[1,1,0,0,1,1],[1,1,1,1,1,1]]</a:t>
            </a:r>
            <a:endParaRPr lang="en-US" sz="1800" b="0" i="0" u="none" strike="noStrike" baseline="0" dirty="0">
              <a:latin typeface="CMR12"/>
            </a:endParaRPr>
          </a:p>
          <a:p>
            <a:pPr marL="285750" indent="-285750" algn="just">
              <a:buClr>
                <a:srgbClr val="0000CC"/>
              </a:buClr>
              <a:buFont typeface="Wingdings" panose="05000000000000000000" pitchFamily="2" charset="2"/>
              <a:buChar char="v"/>
            </a:pPr>
            <a:r>
              <a:rPr lang="en-US" sz="1800" b="0" i="0" u="none" strike="noStrike" baseline="0" dirty="0">
                <a:latin typeface="CMR12"/>
              </a:rPr>
              <a:t>Total No of empty cells : 23  </a:t>
            </a:r>
          </a:p>
          <a:p>
            <a:pPr marL="285750" indent="-285750" algn="just">
              <a:buClr>
                <a:srgbClr val="0000CC"/>
              </a:buClr>
              <a:buFont typeface="Wingdings" panose="05000000000000000000" pitchFamily="2" charset="2"/>
              <a:buChar char="v"/>
            </a:pPr>
            <a:r>
              <a:rPr lang="en-US" sz="1800" b="0" i="0" u="none" strike="noStrike" baseline="0" dirty="0">
                <a:latin typeface="CMR12"/>
              </a:rPr>
              <a:t>Cost for 90 degrees turn is considered as cost of travelling a distance of one cell = 1 unit </a:t>
            </a:r>
          </a:p>
          <a:p>
            <a:pPr marL="285750" indent="-285750" algn="just">
              <a:buClr>
                <a:srgbClr val="0000CC"/>
              </a:buClr>
              <a:buFont typeface="Wingdings" panose="05000000000000000000" pitchFamily="2" charset="2"/>
              <a:buChar char="v"/>
            </a:pPr>
            <a:r>
              <a:rPr lang="en-US" sz="1800" b="0" i="0" u="none" strike="noStrike" baseline="0" dirty="0">
                <a:latin typeface="CMR12"/>
              </a:rPr>
              <a:t>Total No of turns= 7 </a:t>
            </a:r>
          </a:p>
          <a:p>
            <a:pPr marL="285750" indent="-285750" algn="just">
              <a:buClr>
                <a:srgbClr val="0000CC"/>
              </a:buClr>
              <a:buFont typeface="Wingdings" panose="05000000000000000000" pitchFamily="2" charset="2"/>
              <a:buChar char="v"/>
            </a:pPr>
            <a:r>
              <a:rPr lang="en-US" sz="1800" b="0" i="0" u="none" strike="noStrike" baseline="0" dirty="0">
                <a:latin typeface="CMR12"/>
              </a:rPr>
              <a:t>No of cells traversed two times =4</a:t>
            </a:r>
          </a:p>
          <a:p>
            <a:pPr marL="285750" indent="-285750" algn="just">
              <a:buClr>
                <a:srgbClr val="0000CC"/>
              </a:buClr>
              <a:buFont typeface="Wingdings" panose="05000000000000000000" pitchFamily="2" charset="2"/>
              <a:buChar char="v"/>
            </a:pPr>
            <a:r>
              <a:rPr lang="en-US" sz="1800" b="0" i="0" u="none" strike="noStrike" baseline="0" dirty="0">
                <a:latin typeface="CMR12"/>
              </a:rPr>
              <a:t>Total cost of complete path coverage = 23+7+4=34 units</a:t>
            </a:r>
          </a:p>
          <a:p>
            <a:pPr marL="285750" indent="-285750" algn="just">
              <a:buClr>
                <a:srgbClr val="0000CC"/>
              </a:buClr>
              <a:buFont typeface="Wingdings" panose="05000000000000000000" pitchFamily="2" charset="2"/>
              <a:buChar char="v"/>
            </a:pPr>
            <a:r>
              <a:rPr lang="en-US" sz="1800" b="0" i="0" u="none" strike="noStrike" baseline="0" dirty="0">
                <a:latin typeface="CMR12"/>
              </a:rPr>
              <a:t>Here we consider robot can turn only 90 degrees. Diagonal cells are not </a:t>
            </a:r>
            <a:r>
              <a:rPr lang="en-IN" sz="1800" b="0" i="0" u="none" strike="noStrike" baseline="0" dirty="0">
                <a:latin typeface="CMR12"/>
              </a:rPr>
              <a:t>counted as adjacent cells</a:t>
            </a:r>
            <a:r>
              <a:rPr lang="en-US" sz="1800" dirty="0">
                <a:latin typeface="CMR12"/>
              </a:rPr>
              <a:t>      </a:t>
            </a:r>
            <a:endParaRPr lang="en-US" sz="1800" b="0" i="0" u="none" strike="noStrike" baseline="0" dirty="0">
              <a:latin typeface="CMR12"/>
            </a:endParaRPr>
          </a:p>
        </p:txBody>
      </p:sp>
      <p:sp>
        <p:nvSpPr>
          <p:cNvPr id="132" name="Text Box 33">
            <a:extLst>
              <a:ext uri="{FF2B5EF4-FFF2-40B4-BE49-F238E27FC236}">
                <a16:creationId xmlns:a16="http://schemas.microsoft.com/office/drawing/2014/main" id="{1D079ED0-FA40-829A-2E85-F75B6777F993}"/>
              </a:ext>
            </a:extLst>
          </p:cNvPr>
          <p:cNvSpPr txBox="1">
            <a:spLocks noChangeArrowheads="1"/>
          </p:cNvSpPr>
          <p:nvPr/>
        </p:nvSpPr>
        <p:spPr bwMode="auto">
          <a:xfrm>
            <a:off x="11159617" y="10924364"/>
            <a:ext cx="10230409" cy="954107"/>
          </a:xfrm>
          <a:prstGeom prst="rect">
            <a:avLst/>
          </a:prstGeom>
          <a:noFill/>
          <a:ln w="9525">
            <a:noFill/>
            <a:miter lim="800000"/>
            <a:headEnd/>
            <a:tailEnd/>
          </a:ln>
        </p:spPr>
        <p:txBody>
          <a:bodyPr wrap="square">
            <a:spAutoFit/>
          </a:bodyPr>
          <a:lstStyle/>
          <a:p>
            <a:pPr algn="just">
              <a:buClr>
                <a:srgbClr val="0000CC"/>
              </a:buClr>
            </a:pPr>
            <a:endParaRPr lang="en-US" sz="1800" dirty="0">
              <a:latin typeface="Times New Roman" panose="02020603050405020304" pitchFamily="18" charset="0"/>
              <a:cs typeface="Times New Roman" panose="02020603050405020304" pitchFamily="18" charset="0"/>
            </a:endParaRPr>
          </a:p>
          <a:p>
            <a:pPr algn="just">
              <a:buClr>
                <a:srgbClr val="0000CC"/>
              </a:buClr>
            </a:pPr>
            <a:endParaRPr lang="en-US" sz="1800" dirty="0">
              <a:latin typeface="Times New Roman" panose="02020603050405020304" pitchFamily="18" charset="0"/>
              <a:cs typeface="Times New Roman" panose="02020603050405020304" pitchFamily="18" charset="0"/>
            </a:endParaRPr>
          </a:p>
          <a:p>
            <a:pPr marL="285750" indent="-285750" algn="just">
              <a:buClr>
                <a:srgbClr val="0000CC"/>
              </a:buClr>
              <a:buFont typeface="Wingdings" panose="05000000000000000000" pitchFamily="2" charset="2"/>
              <a:buChar char="v"/>
            </a:pPr>
            <a:r>
              <a:rPr lang="en-US" sz="2000" b="1" dirty="0">
                <a:solidFill>
                  <a:srgbClr val="000099"/>
                </a:solidFill>
                <a:latin typeface="Times New Roman" panose="02020603050405020304" pitchFamily="18" charset="0"/>
                <a:cs typeface="Times New Roman" panose="02020603050405020304" pitchFamily="18" charset="0"/>
              </a:rPr>
              <a:t>Algorithm 2:</a:t>
            </a:r>
            <a:endParaRPr lang="en-US" sz="2000" b="1" dirty="0">
              <a:latin typeface="Times New Roman" panose="02020603050405020304" pitchFamily="18" charset="0"/>
              <a:cs typeface="Times New Roman" panose="02020603050405020304" pitchFamily="18" charset="0"/>
            </a:endParaRPr>
          </a:p>
        </p:txBody>
      </p:sp>
      <p:sp>
        <p:nvSpPr>
          <p:cNvPr id="133" name="Text Box 33">
            <a:extLst>
              <a:ext uri="{FF2B5EF4-FFF2-40B4-BE49-F238E27FC236}">
                <a16:creationId xmlns:a16="http://schemas.microsoft.com/office/drawing/2014/main" id="{E259FC8F-FEB8-9DA3-6193-075E124B60FF}"/>
              </a:ext>
            </a:extLst>
          </p:cNvPr>
          <p:cNvSpPr txBox="1">
            <a:spLocks noChangeArrowheads="1"/>
          </p:cNvSpPr>
          <p:nvPr/>
        </p:nvSpPr>
        <p:spPr bwMode="auto">
          <a:xfrm>
            <a:off x="11095668" y="11927411"/>
            <a:ext cx="5133051" cy="3693319"/>
          </a:xfrm>
          <a:prstGeom prst="rect">
            <a:avLst/>
          </a:prstGeom>
          <a:noFill/>
          <a:ln w="9525">
            <a:noFill/>
            <a:miter lim="800000"/>
            <a:headEnd/>
            <a:tailEnd/>
          </a:ln>
        </p:spPr>
        <p:txBody>
          <a:bodyPr wrap="square">
            <a:spAutoFit/>
          </a:bodyPr>
          <a:lstStyle/>
          <a:p>
            <a:pPr marL="285750" indent="-285750" algn="just">
              <a:buClr>
                <a:srgbClr val="0000CC"/>
              </a:buClr>
              <a:buFont typeface="Wingdings" panose="05000000000000000000" pitchFamily="2" charset="2"/>
              <a:buChar char="v"/>
            </a:pPr>
            <a:r>
              <a:rPr lang="en-US" sz="1800" b="0" i="0" u="none" strike="noStrike" baseline="0" dirty="0">
                <a:latin typeface="CMR12"/>
              </a:rPr>
              <a:t>Set DT value of all </a:t>
            </a:r>
            <a:r>
              <a:rPr lang="en-US" sz="1800" dirty="0">
                <a:latin typeface="CMR12"/>
              </a:rPr>
              <a:t>cells</a:t>
            </a:r>
            <a:endParaRPr lang="en-US" sz="1800" b="0" i="0" u="none" strike="noStrike" baseline="0" dirty="0">
              <a:latin typeface="CMR12"/>
            </a:endParaRPr>
          </a:p>
          <a:p>
            <a:pPr marL="285750" indent="-285750" algn="just">
              <a:buClr>
                <a:srgbClr val="0000CC"/>
              </a:buClr>
              <a:buFont typeface="Wingdings" panose="05000000000000000000" pitchFamily="2" charset="2"/>
              <a:buChar char="v"/>
            </a:pPr>
            <a:r>
              <a:rPr lang="en-US" sz="1800" b="0" i="0" u="none" strike="noStrike" baseline="0" dirty="0">
                <a:latin typeface="CMR12"/>
              </a:rPr>
              <a:t>Set Start to current </a:t>
            </a:r>
            <a:r>
              <a:rPr lang="en-US" sz="1800" dirty="0">
                <a:latin typeface="CMR12"/>
              </a:rPr>
              <a:t>c</a:t>
            </a:r>
            <a:r>
              <a:rPr lang="en-US" sz="1800" b="0" i="0" u="none" strike="noStrike" baseline="0" dirty="0">
                <a:latin typeface="CMR12"/>
              </a:rPr>
              <a:t>ell. Set all Cells to Not Visited</a:t>
            </a:r>
          </a:p>
          <a:p>
            <a:pPr marL="285750" indent="-285750" algn="just">
              <a:buClr>
                <a:srgbClr val="0000CC"/>
              </a:buClr>
              <a:buFont typeface="Wingdings" panose="05000000000000000000" pitchFamily="2" charset="2"/>
              <a:buChar char="v"/>
            </a:pPr>
            <a:r>
              <a:rPr lang="en-IN" sz="1800" b="0" i="0" u="none" strike="noStrike" baseline="0" dirty="0">
                <a:latin typeface="CMR12"/>
              </a:rPr>
              <a:t>Loop</a:t>
            </a:r>
          </a:p>
          <a:p>
            <a:pPr marL="285750" indent="-285750" algn="just">
              <a:buClr>
                <a:srgbClr val="0000CC"/>
              </a:buClr>
              <a:buFont typeface="Wingdings" panose="05000000000000000000" pitchFamily="2" charset="2"/>
              <a:buChar char="v"/>
            </a:pPr>
            <a:r>
              <a:rPr lang="en-US" sz="1800" dirty="0">
                <a:latin typeface="CMR12"/>
              </a:rPr>
              <a:t>Choose</a:t>
            </a:r>
            <a:r>
              <a:rPr lang="en-US" sz="1800" b="0" i="0" u="none" strike="noStrike" baseline="0" dirty="0">
                <a:latin typeface="CMR12"/>
              </a:rPr>
              <a:t> unvisited adjacent cell with highest DT. If two or more adjacent cells with same highest DT then choose the cell which is far from goal.</a:t>
            </a:r>
          </a:p>
          <a:p>
            <a:pPr marL="285750" indent="-285750" algn="just">
              <a:buClr>
                <a:srgbClr val="0000CC"/>
              </a:buClr>
              <a:buFont typeface="Wingdings" panose="05000000000000000000" pitchFamily="2" charset="2"/>
              <a:buChar char="v"/>
            </a:pPr>
            <a:r>
              <a:rPr lang="en-US" sz="1800" b="0" i="0" u="none" strike="noStrike" baseline="0" dirty="0">
                <a:latin typeface="CMR12"/>
              </a:rPr>
              <a:t>If No Adjacent Cell found then</a:t>
            </a:r>
          </a:p>
          <a:p>
            <a:pPr algn="just">
              <a:buClr>
                <a:srgbClr val="0000CC"/>
              </a:buClr>
            </a:pPr>
            <a:r>
              <a:rPr lang="en-US" sz="1800" b="0" i="0" u="none" strike="noStrike" baseline="0" dirty="0">
                <a:latin typeface="CMR12"/>
              </a:rPr>
              <a:t>      Mark as Visited and stop at goal</a:t>
            </a:r>
            <a:r>
              <a:rPr lang="en-US" sz="1800" dirty="0">
                <a:latin typeface="CMR12"/>
              </a:rPr>
              <a:t> </a:t>
            </a:r>
          </a:p>
          <a:p>
            <a:pPr marL="285750" indent="-285750" algn="just">
              <a:buClr>
                <a:srgbClr val="0000CC"/>
              </a:buClr>
              <a:buFont typeface="Wingdings" panose="05000000000000000000" pitchFamily="2" charset="2"/>
              <a:buChar char="v"/>
            </a:pPr>
            <a:r>
              <a:rPr lang="en-US" sz="1800" b="0" i="0" u="none" strike="noStrike" baseline="0" dirty="0">
                <a:latin typeface="CMR12"/>
              </a:rPr>
              <a:t>If </a:t>
            </a:r>
            <a:r>
              <a:rPr lang="en-US" sz="1800" dirty="0">
                <a:latin typeface="CMR12"/>
              </a:rPr>
              <a:t>n</a:t>
            </a:r>
            <a:r>
              <a:rPr lang="en-US" sz="1800" b="0" i="0" u="none" strike="noStrike" baseline="0" dirty="0">
                <a:latin typeface="CMR12"/>
              </a:rPr>
              <a:t>eighbouring cell DT less than or equal to current </a:t>
            </a:r>
            <a:r>
              <a:rPr lang="en-US" sz="1800" dirty="0">
                <a:latin typeface="CMR12"/>
              </a:rPr>
              <a:t>c</a:t>
            </a:r>
            <a:r>
              <a:rPr lang="en-US" sz="1800" b="0" i="0" u="none" strike="noStrike" baseline="0" dirty="0">
                <a:latin typeface="CMR12"/>
              </a:rPr>
              <a:t>ell DT then mark current cell as Visited and stop at Goal</a:t>
            </a:r>
          </a:p>
          <a:p>
            <a:pPr marL="285750" indent="-285750" algn="just">
              <a:buClr>
                <a:srgbClr val="0000CC"/>
              </a:buClr>
              <a:buFont typeface="Wingdings" panose="05000000000000000000" pitchFamily="2" charset="2"/>
              <a:buChar char="v"/>
            </a:pPr>
            <a:r>
              <a:rPr lang="en-US" sz="1800" b="0" i="0" u="none" strike="noStrike" baseline="0" dirty="0">
                <a:latin typeface="CMR12"/>
              </a:rPr>
              <a:t>Set selected neigbouring cell as current cell.</a:t>
            </a:r>
          </a:p>
          <a:p>
            <a:pPr marL="285750" indent="-285750" algn="just">
              <a:buClr>
                <a:srgbClr val="0000CC"/>
              </a:buClr>
              <a:buFont typeface="Wingdings" panose="05000000000000000000" pitchFamily="2" charset="2"/>
              <a:buChar char="v"/>
            </a:pPr>
            <a:r>
              <a:rPr lang="en-IN" sz="1800" b="0" i="0" u="none" strike="noStrike" baseline="0" dirty="0">
                <a:latin typeface="CMR12"/>
              </a:rPr>
              <a:t>Loop End</a:t>
            </a:r>
            <a:endParaRPr lang="en-US" sz="1800" b="0" i="0" u="none" strike="noStrike" baseline="0" dirty="0">
              <a:latin typeface="CMR12"/>
            </a:endParaRPr>
          </a:p>
        </p:txBody>
      </p:sp>
      <p:pic>
        <p:nvPicPr>
          <p:cNvPr id="137" name="Picture 136">
            <a:extLst>
              <a:ext uri="{FF2B5EF4-FFF2-40B4-BE49-F238E27FC236}">
                <a16:creationId xmlns:a16="http://schemas.microsoft.com/office/drawing/2014/main" id="{87E3C55C-51A6-0569-7976-70B1B24EB8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565880" y="11348828"/>
            <a:ext cx="3956195" cy="3195575"/>
          </a:xfrm>
          <a:prstGeom prst="rect">
            <a:avLst/>
          </a:prstGeom>
        </p:spPr>
      </p:pic>
      <p:sp>
        <p:nvSpPr>
          <p:cNvPr id="140" name="TextBox 139">
            <a:extLst>
              <a:ext uri="{FF2B5EF4-FFF2-40B4-BE49-F238E27FC236}">
                <a16:creationId xmlns:a16="http://schemas.microsoft.com/office/drawing/2014/main" id="{A4DCA54A-34C7-AB77-5CA9-E17C66A0AA74}"/>
              </a:ext>
            </a:extLst>
          </p:cNvPr>
          <p:cNvSpPr txBox="1"/>
          <p:nvPr/>
        </p:nvSpPr>
        <p:spPr bwMode="auto">
          <a:xfrm flipH="1">
            <a:off x="15974974" y="14576552"/>
            <a:ext cx="5348459" cy="360099"/>
          </a:xfrm>
          <a:prstGeom prst="rect">
            <a:avLst/>
          </a:prstGeom>
          <a:noFill/>
          <a:ln w="9525">
            <a:noFill/>
            <a:miter lim="800000"/>
            <a:headEnd/>
            <a:tailEnd/>
          </a:ln>
        </p:spPr>
        <p:txBody>
          <a:bodyPr wrap="square" rtlCol="0">
            <a:spAutoFit/>
          </a:bodyPr>
          <a:lstStyle/>
          <a:p>
            <a:pPr algn="ctr"/>
            <a:r>
              <a:rPr lang="en-US" sz="1740" b="1" dirty="0">
                <a:solidFill>
                  <a:srgbClr val="C00000"/>
                </a:solidFill>
                <a:latin typeface="Times New Roman" pitchFamily="18" charset="0"/>
                <a:cs typeface="Times New Roman" pitchFamily="18" charset="0"/>
              </a:rPr>
              <a:t>Figure 9: Algorithm2 – Result1</a:t>
            </a:r>
            <a:endParaRPr lang="en-IN" sz="1740" b="1" dirty="0">
              <a:solidFill>
                <a:srgbClr val="C00000"/>
              </a:solidFill>
              <a:latin typeface="Times New Roman" pitchFamily="18" charset="0"/>
              <a:cs typeface="Times New Roman" pitchFamily="18" charset="0"/>
            </a:endParaRPr>
          </a:p>
        </p:txBody>
      </p:sp>
      <p:sp>
        <p:nvSpPr>
          <p:cNvPr id="141" name="Text Box 33">
            <a:extLst>
              <a:ext uri="{FF2B5EF4-FFF2-40B4-BE49-F238E27FC236}">
                <a16:creationId xmlns:a16="http://schemas.microsoft.com/office/drawing/2014/main" id="{CE819033-0435-4052-2EFE-739439DCCD57}"/>
              </a:ext>
            </a:extLst>
          </p:cNvPr>
          <p:cNvSpPr txBox="1">
            <a:spLocks noChangeArrowheads="1"/>
          </p:cNvSpPr>
          <p:nvPr/>
        </p:nvSpPr>
        <p:spPr bwMode="auto">
          <a:xfrm>
            <a:off x="16329096" y="14762271"/>
            <a:ext cx="5133051" cy="1477328"/>
          </a:xfrm>
          <a:prstGeom prst="rect">
            <a:avLst/>
          </a:prstGeom>
          <a:noFill/>
          <a:ln w="9525">
            <a:noFill/>
            <a:miter lim="800000"/>
            <a:headEnd/>
            <a:tailEnd/>
          </a:ln>
        </p:spPr>
        <p:txBody>
          <a:bodyPr wrap="square">
            <a:spAutoFit/>
          </a:bodyPr>
          <a:lstStyle/>
          <a:p>
            <a:pPr algn="just">
              <a:buClr>
                <a:srgbClr val="0000CC"/>
              </a:buClr>
            </a:pPr>
            <a:endParaRPr lang="en-US" sz="1800" dirty="0">
              <a:latin typeface="CMR12"/>
            </a:endParaRPr>
          </a:p>
          <a:p>
            <a:pPr marL="285750" indent="-285750" algn="just">
              <a:buClr>
                <a:srgbClr val="0000CC"/>
              </a:buClr>
              <a:buFont typeface="Wingdings" panose="05000000000000000000" pitchFamily="2" charset="2"/>
              <a:buChar char="v"/>
            </a:pPr>
            <a:r>
              <a:rPr lang="en-US" sz="1800" b="0" i="0" u="none" strike="noStrike" baseline="0" dirty="0">
                <a:latin typeface="CMR12"/>
              </a:rPr>
              <a:t>Cost is turn is not taken into account </a:t>
            </a:r>
            <a:r>
              <a:rPr lang="en-US" sz="1800" dirty="0">
                <a:latin typeface="CMR12"/>
              </a:rPr>
              <a:t>here</a:t>
            </a:r>
          </a:p>
          <a:p>
            <a:pPr marL="285750" indent="-285750" algn="just">
              <a:buClr>
                <a:srgbClr val="0000CC"/>
              </a:buClr>
              <a:buFont typeface="Wingdings" panose="05000000000000000000" pitchFamily="2" charset="2"/>
              <a:buChar char="v"/>
            </a:pPr>
            <a:r>
              <a:rPr lang="en-US" sz="1800" b="0" i="0" u="none" strike="noStrike" baseline="0" dirty="0">
                <a:latin typeface="CMR12"/>
              </a:rPr>
              <a:t>Robot can take turn of 90 or 45 degrees</a:t>
            </a:r>
          </a:p>
          <a:p>
            <a:pPr marL="285750" indent="-285750" algn="just">
              <a:buClr>
                <a:srgbClr val="0000CC"/>
              </a:buClr>
              <a:buFont typeface="Wingdings" panose="05000000000000000000" pitchFamily="2" charset="2"/>
              <a:buChar char="v"/>
            </a:pPr>
            <a:r>
              <a:rPr lang="en-US" sz="1800" dirty="0">
                <a:latin typeface="CMR12"/>
              </a:rPr>
              <a:t>Back traversing of cells is also allowed</a:t>
            </a:r>
            <a:endParaRPr lang="en-US" sz="1800" b="0" i="0" u="none" strike="noStrike" baseline="0" dirty="0">
              <a:latin typeface="CMR12"/>
            </a:endParaRPr>
          </a:p>
          <a:p>
            <a:pPr marL="285750" indent="-285750" algn="just">
              <a:buClr>
                <a:srgbClr val="0000CC"/>
              </a:buClr>
              <a:buFont typeface="Wingdings" panose="05000000000000000000" pitchFamily="2" charset="2"/>
              <a:buChar char="v"/>
            </a:pPr>
            <a:endParaRPr lang="en-US" sz="1800" b="0" i="0" u="none" strike="noStrike" baseline="0" dirty="0">
              <a:latin typeface="CMR12"/>
            </a:endParaRPr>
          </a:p>
        </p:txBody>
      </p:sp>
      <p:pic>
        <p:nvPicPr>
          <p:cNvPr id="143" name="Picture 142">
            <a:extLst>
              <a:ext uri="{FF2B5EF4-FFF2-40B4-BE49-F238E27FC236}">
                <a16:creationId xmlns:a16="http://schemas.microsoft.com/office/drawing/2014/main" id="{CDBA62FD-D5C6-4239-44FC-248A7627DD2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382390" y="16172367"/>
            <a:ext cx="8582010" cy="4288243"/>
          </a:xfrm>
          <a:prstGeom prst="rect">
            <a:avLst/>
          </a:prstGeom>
        </p:spPr>
      </p:pic>
      <p:sp>
        <p:nvSpPr>
          <p:cNvPr id="144" name="TextBox 143">
            <a:extLst>
              <a:ext uri="{FF2B5EF4-FFF2-40B4-BE49-F238E27FC236}">
                <a16:creationId xmlns:a16="http://schemas.microsoft.com/office/drawing/2014/main" id="{D8DBE49B-EE26-3573-C190-3A0A5C526AD0}"/>
              </a:ext>
            </a:extLst>
          </p:cNvPr>
          <p:cNvSpPr txBox="1"/>
          <p:nvPr/>
        </p:nvSpPr>
        <p:spPr bwMode="auto">
          <a:xfrm flipH="1">
            <a:off x="12614748" y="20479939"/>
            <a:ext cx="5348459" cy="360099"/>
          </a:xfrm>
          <a:prstGeom prst="rect">
            <a:avLst/>
          </a:prstGeom>
          <a:noFill/>
          <a:ln w="9525">
            <a:noFill/>
            <a:miter lim="800000"/>
            <a:headEnd/>
            <a:tailEnd/>
          </a:ln>
        </p:spPr>
        <p:txBody>
          <a:bodyPr wrap="square" rtlCol="0">
            <a:spAutoFit/>
          </a:bodyPr>
          <a:lstStyle/>
          <a:p>
            <a:pPr algn="ctr"/>
            <a:r>
              <a:rPr lang="en-US" sz="1740" b="1" dirty="0">
                <a:solidFill>
                  <a:srgbClr val="C00000"/>
                </a:solidFill>
                <a:latin typeface="Times New Roman" pitchFamily="18" charset="0"/>
                <a:cs typeface="Times New Roman" pitchFamily="18" charset="0"/>
              </a:rPr>
              <a:t>Figure 9: Algorithm2 – Result2</a:t>
            </a:r>
            <a:endParaRPr lang="en-IN" sz="1740" b="1" dirty="0">
              <a:solidFill>
                <a:srgbClr val="C00000"/>
              </a:solidFill>
              <a:latin typeface="Times New Roman" pitchFamily="18" charset="0"/>
              <a:cs typeface="Times New Roman" pitchFamily="18" charset="0"/>
            </a:endParaRPr>
          </a:p>
        </p:txBody>
      </p:sp>
      <p:sp>
        <p:nvSpPr>
          <p:cNvPr id="146" name="TextBox 145">
            <a:extLst>
              <a:ext uri="{FF2B5EF4-FFF2-40B4-BE49-F238E27FC236}">
                <a16:creationId xmlns:a16="http://schemas.microsoft.com/office/drawing/2014/main" id="{11D9A33C-C253-0EB9-0F08-DB542B1FCEFC}"/>
              </a:ext>
            </a:extLst>
          </p:cNvPr>
          <p:cNvSpPr txBox="1"/>
          <p:nvPr/>
        </p:nvSpPr>
        <p:spPr bwMode="auto">
          <a:xfrm>
            <a:off x="11095668" y="20837704"/>
            <a:ext cx="8936186" cy="538609"/>
          </a:xfrm>
          <a:prstGeom prst="rect">
            <a:avLst/>
          </a:prstGeom>
          <a:noFill/>
          <a:ln w="9525">
            <a:noFill/>
            <a:miter lim="800000"/>
            <a:headEnd/>
            <a:tailEnd/>
          </a:ln>
        </p:spPr>
        <p:txBody>
          <a:bodyPr wrap="square">
            <a:spAutoFit/>
          </a:bodyPr>
          <a:lstStyle/>
          <a:p>
            <a:pPr>
              <a:defRPr/>
            </a:pPr>
            <a:r>
              <a:rPr lang="en-US" sz="2900" b="1" dirty="0">
                <a:solidFill>
                  <a:srgbClr val="000099"/>
                </a:solidFill>
                <a:latin typeface="Times New Roman" pitchFamily="18" charset="0"/>
                <a:cs typeface="Times New Roman" pitchFamily="18" charset="0"/>
              </a:rPr>
              <a:t>4. </a:t>
            </a:r>
            <a:r>
              <a:rPr lang="en-US" sz="2900" b="1" cap="all" dirty="0">
                <a:solidFill>
                  <a:srgbClr val="000099"/>
                </a:solidFill>
                <a:latin typeface="Times New Roman" pitchFamily="18" charset="0"/>
                <a:cs typeface="Times New Roman" pitchFamily="18" charset="0"/>
              </a:rPr>
              <a:t>Future work</a:t>
            </a:r>
            <a:endParaRPr lang="en-IN" sz="2900" b="1" cap="all" dirty="0">
              <a:solidFill>
                <a:srgbClr val="000099"/>
              </a:solidFill>
              <a:latin typeface="Times New Roman" pitchFamily="18" charset="0"/>
              <a:cs typeface="Times New Roman" pitchFamily="18" charset="0"/>
            </a:endParaRPr>
          </a:p>
        </p:txBody>
      </p:sp>
      <p:sp>
        <p:nvSpPr>
          <p:cNvPr id="147" name="Text Box 33">
            <a:extLst>
              <a:ext uri="{FF2B5EF4-FFF2-40B4-BE49-F238E27FC236}">
                <a16:creationId xmlns:a16="http://schemas.microsoft.com/office/drawing/2014/main" id="{AED10C3A-03F4-68DE-6D14-14970E178AB9}"/>
              </a:ext>
            </a:extLst>
          </p:cNvPr>
          <p:cNvSpPr txBox="1">
            <a:spLocks noChangeArrowheads="1"/>
          </p:cNvSpPr>
          <p:nvPr/>
        </p:nvSpPr>
        <p:spPr bwMode="auto">
          <a:xfrm>
            <a:off x="10984649" y="20748272"/>
            <a:ext cx="8936187" cy="1200329"/>
          </a:xfrm>
          <a:prstGeom prst="rect">
            <a:avLst/>
          </a:prstGeom>
          <a:noFill/>
          <a:ln w="9525">
            <a:noFill/>
            <a:miter lim="800000"/>
            <a:headEnd/>
            <a:tailEnd/>
          </a:ln>
        </p:spPr>
        <p:txBody>
          <a:bodyPr wrap="square">
            <a:spAutoFit/>
          </a:bodyPr>
          <a:lstStyle/>
          <a:p>
            <a:pPr algn="just">
              <a:buClr>
                <a:srgbClr val="0000CC"/>
              </a:buClr>
            </a:pPr>
            <a:endParaRPr lang="en-US" sz="1800" dirty="0">
              <a:latin typeface="Times New Roman" panose="02020603050405020304" pitchFamily="18" charset="0"/>
              <a:cs typeface="Times New Roman" panose="02020603050405020304" pitchFamily="18" charset="0"/>
            </a:endParaRPr>
          </a:p>
          <a:p>
            <a:pPr algn="just">
              <a:buClr>
                <a:srgbClr val="0000CC"/>
              </a:buClr>
            </a:pPr>
            <a:endParaRPr lang="en-US" sz="1800" dirty="0">
              <a:latin typeface="Times New Roman" panose="02020603050405020304" pitchFamily="18" charset="0"/>
              <a:cs typeface="Times New Roman" panose="02020603050405020304" pitchFamily="18" charset="0"/>
            </a:endParaRPr>
          </a:p>
          <a:p>
            <a:pPr marL="285750" indent="-285750" algn="just">
              <a:buClr>
                <a:srgbClr val="0000CC"/>
              </a:buClr>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A graph based neural network model has to be created by taking the data obtained from the two designed algorithms.</a:t>
            </a:r>
            <a:endParaRPr lang="en-US" sz="1800" dirty="0">
              <a:latin typeface="Times New Roman" panose="02020603050405020304" pitchFamily="18" charset="0"/>
              <a:cs typeface="Times New Roman" panose="02020603050405020304" pitchFamily="18" charset="0"/>
            </a:endParaRPr>
          </a:p>
        </p:txBody>
      </p:sp>
      <p:pic>
        <p:nvPicPr>
          <p:cNvPr id="150" name="Picture 149">
            <a:extLst>
              <a:ext uri="{FF2B5EF4-FFF2-40B4-BE49-F238E27FC236}">
                <a16:creationId xmlns:a16="http://schemas.microsoft.com/office/drawing/2014/main" id="{51ACC887-9212-C19D-949C-008DA22EF6C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126195" y="21948601"/>
            <a:ext cx="9198137" cy="1950732"/>
          </a:xfrm>
          <a:prstGeom prst="rect">
            <a:avLst/>
          </a:prstGeom>
        </p:spPr>
      </p:pic>
      <p:sp>
        <p:nvSpPr>
          <p:cNvPr id="151" name="TextBox 150">
            <a:extLst>
              <a:ext uri="{FF2B5EF4-FFF2-40B4-BE49-F238E27FC236}">
                <a16:creationId xmlns:a16="http://schemas.microsoft.com/office/drawing/2014/main" id="{AC74020B-E9CC-3A1E-2454-D0BA0EAD20F5}"/>
              </a:ext>
            </a:extLst>
          </p:cNvPr>
          <p:cNvSpPr txBox="1"/>
          <p:nvPr/>
        </p:nvSpPr>
        <p:spPr bwMode="auto">
          <a:xfrm flipH="1">
            <a:off x="12306556" y="23948072"/>
            <a:ext cx="6187729" cy="360099"/>
          </a:xfrm>
          <a:prstGeom prst="rect">
            <a:avLst/>
          </a:prstGeom>
          <a:noFill/>
          <a:ln w="9525">
            <a:noFill/>
            <a:miter lim="800000"/>
            <a:headEnd/>
            <a:tailEnd/>
          </a:ln>
        </p:spPr>
        <p:txBody>
          <a:bodyPr wrap="square" rtlCol="0">
            <a:spAutoFit/>
          </a:bodyPr>
          <a:lstStyle/>
          <a:p>
            <a:pPr algn="ctr"/>
            <a:r>
              <a:rPr lang="en-US" sz="1740" b="1" dirty="0">
                <a:solidFill>
                  <a:srgbClr val="C00000"/>
                </a:solidFill>
                <a:latin typeface="Times New Roman" pitchFamily="18" charset="0"/>
                <a:cs typeface="Times New Roman" pitchFamily="18" charset="0"/>
              </a:rPr>
              <a:t>Figure 10: Graph Neural Network for static environment</a:t>
            </a:r>
            <a:endParaRPr lang="en-IN" sz="1740" b="1" dirty="0">
              <a:solidFill>
                <a:srgbClr val="C00000"/>
              </a:solidFill>
              <a:latin typeface="Times New Roman" pitchFamily="18" charset="0"/>
              <a:cs typeface="Times New Roman" pitchFamily="18" charset="0"/>
            </a:endParaRPr>
          </a:p>
        </p:txBody>
      </p:sp>
      <p:sp>
        <p:nvSpPr>
          <p:cNvPr id="152" name="Text Box 33">
            <a:extLst>
              <a:ext uri="{FF2B5EF4-FFF2-40B4-BE49-F238E27FC236}">
                <a16:creationId xmlns:a16="http://schemas.microsoft.com/office/drawing/2014/main" id="{56357174-8F39-1A53-BED4-5EA493DA5B13}"/>
              </a:ext>
            </a:extLst>
          </p:cNvPr>
          <p:cNvSpPr txBox="1">
            <a:spLocks noChangeArrowheads="1"/>
          </p:cNvSpPr>
          <p:nvPr/>
        </p:nvSpPr>
        <p:spPr bwMode="auto">
          <a:xfrm>
            <a:off x="11282570" y="23730209"/>
            <a:ext cx="8936187" cy="923330"/>
          </a:xfrm>
          <a:prstGeom prst="rect">
            <a:avLst/>
          </a:prstGeom>
          <a:noFill/>
          <a:ln w="9525">
            <a:noFill/>
            <a:miter lim="800000"/>
            <a:headEnd/>
            <a:tailEnd/>
          </a:ln>
        </p:spPr>
        <p:txBody>
          <a:bodyPr wrap="square">
            <a:spAutoFit/>
          </a:bodyPr>
          <a:lstStyle/>
          <a:p>
            <a:pPr algn="just">
              <a:buClr>
                <a:srgbClr val="0000CC"/>
              </a:buClr>
            </a:pPr>
            <a:endParaRPr lang="en-US" sz="1800" dirty="0">
              <a:latin typeface="Times New Roman" panose="02020603050405020304" pitchFamily="18" charset="0"/>
              <a:cs typeface="Times New Roman" panose="02020603050405020304" pitchFamily="18" charset="0"/>
            </a:endParaRPr>
          </a:p>
          <a:p>
            <a:pPr algn="just">
              <a:buClr>
                <a:srgbClr val="0000CC"/>
              </a:buClr>
            </a:pPr>
            <a:endParaRPr lang="en-US" sz="1800" dirty="0">
              <a:latin typeface="Times New Roman" panose="02020603050405020304" pitchFamily="18" charset="0"/>
              <a:cs typeface="Times New Roman" panose="02020603050405020304" pitchFamily="18" charset="0"/>
            </a:endParaRPr>
          </a:p>
          <a:p>
            <a:pPr marL="285750" indent="-285750" algn="just">
              <a:buClr>
                <a:srgbClr val="0000CC"/>
              </a:buClr>
              <a:buFont typeface="Wingdings" panose="05000000000000000000" pitchFamily="2" charset="2"/>
              <a:buChar char="v"/>
            </a:pPr>
            <a:r>
              <a:rPr lang="en-US" sz="1800" b="0" i="0" u="none" strike="noStrike" baseline="0" dirty="0">
                <a:latin typeface="CMR12"/>
              </a:rPr>
              <a:t>Also the NN model has to be </a:t>
            </a:r>
            <a:r>
              <a:rPr lang="en-IN" sz="1800" b="0" i="0" u="none" strike="noStrike" baseline="0" dirty="0">
                <a:latin typeface="CMR12"/>
              </a:rPr>
              <a:t>developed for dynamic </a:t>
            </a:r>
            <a:r>
              <a:rPr lang="en-IN" sz="1800" b="0" i="0" u="none" strike="noStrike" baseline="0" dirty="0">
                <a:latin typeface="Times New Roman" panose="02020603050405020304" pitchFamily="18" charset="0"/>
                <a:cs typeface="Times New Roman" panose="02020603050405020304" pitchFamily="18" charset="0"/>
              </a:rPr>
              <a:t>environments using shunting equation</a:t>
            </a:r>
            <a:r>
              <a:rPr lang="en-IN" sz="1800" b="0" i="0" u="none" strike="noStrike" baseline="0" dirty="0">
                <a:latin typeface="CMR12"/>
              </a:rPr>
              <a:t>.</a:t>
            </a:r>
            <a:endParaRPr lang="en-US" sz="1800" dirty="0">
              <a:latin typeface="Times New Roman" panose="02020603050405020304" pitchFamily="18" charset="0"/>
              <a:cs typeface="Times New Roman" panose="02020603050405020304" pitchFamily="18" charset="0"/>
            </a:endParaRPr>
          </a:p>
        </p:txBody>
      </p:sp>
      <p:pic>
        <p:nvPicPr>
          <p:cNvPr id="154" name="Picture 153">
            <a:extLst>
              <a:ext uri="{FF2B5EF4-FFF2-40B4-BE49-F238E27FC236}">
                <a16:creationId xmlns:a16="http://schemas.microsoft.com/office/drawing/2014/main" id="{FF23F996-0DD9-AE20-3A1C-2994E56CAF8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40405" y="24824911"/>
            <a:ext cx="6020322" cy="977153"/>
          </a:xfrm>
          <a:prstGeom prst="rect">
            <a:avLst/>
          </a:prstGeom>
        </p:spPr>
      </p:pic>
      <p:sp>
        <p:nvSpPr>
          <p:cNvPr id="155" name="Text Box 33">
            <a:extLst>
              <a:ext uri="{FF2B5EF4-FFF2-40B4-BE49-F238E27FC236}">
                <a16:creationId xmlns:a16="http://schemas.microsoft.com/office/drawing/2014/main" id="{56819380-2C1B-F2C3-21D6-04584F7502A1}"/>
              </a:ext>
            </a:extLst>
          </p:cNvPr>
          <p:cNvSpPr txBox="1">
            <a:spLocks noChangeArrowheads="1"/>
          </p:cNvSpPr>
          <p:nvPr/>
        </p:nvSpPr>
        <p:spPr bwMode="auto">
          <a:xfrm>
            <a:off x="17160727" y="24745065"/>
            <a:ext cx="3741587" cy="2585323"/>
          </a:xfrm>
          <a:prstGeom prst="rect">
            <a:avLst/>
          </a:prstGeom>
          <a:noFill/>
          <a:ln w="9525">
            <a:noFill/>
            <a:miter lim="800000"/>
            <a:headEnd/>
            <a:tailEnd/>
          </a:ln>
        </p:spPr>
        <p:txBody>
          <a:bodyPr wrap="square">
            <a:spAutoFit/>
          </a:bodyPr>
          <a:lstStyle/>
          <a:p>
            <a:pPr algn="l"/>
            <a:r>
              <a:rPr lang="en-US" sz="1800" b="0" i="0" u="none" strike="noStrike" baseline="0" dirty="0">
                <a:latin typeface="TimesNewRomanPSMT"/>
              </a:rPr>
              <a:t>where </a:t>
            </a:r>
            <a:r>
              <a:rPr lang="en-US" sz="1800" b="0" i="1" u="none" strike="noStrike" baseline="0" dirty="0">
                <a:latin typeface="TimesNewRomanPS-ItalicMT"/>
              </a:rPr>
              <a:t>xi </a:t>
            </a:r>
            <a:r>
              <a:rPr lang="en-US" sz="1800" b="0" i="0" u="none" strike="noStrike" baseline="0" dirty="0">
                <a:latin typeface="TimesNewRomanPSMT"/>
              </a:rPr>
              <a:t>is the neural activity of the </a:t>
            </a:r>
            <a:r>
              <a:rPr lang="en-US" sz="1800" b="0" i="1" u="none" strike="noStrike" baseline="0" dirty="0">
                <a:latin typeface="TimesNewRomanPS-ItalicMT"/>
              </a:rPr>
              <a:t>i</a:t>
            </a:r>
            <a:r>
              <a:rPr lang="en-US" sz="1800" b="0" i="0" u="none" strike="noStrike" baseline="0" dirty="0">
                <a:latin typeface="TimesNewRomanPSMT"/>
              </a:rPr>
              <a:t>th</a:t>
            </a:r>
            <a:r>
              <a:rPr lang="en-US" sz="1800" dirty="0">
                <a:latin typeface="TimesNewRomanPSMT"/>
              </a:rPr>
              <a:t> </a:t>
            </a:r>
            <a:r>
              <a:rPr lang="en-US" sz="1800" b="0" i="0" u="none" strike="noStrike" baseline="0" dirty="0">
                <a:latin typeface="TimesNewRomanPSMT"/>
              </a:rPr>
              <a:t>neuron. Parameters </a:t>
            </a:r>
            <a:r>
              <a:rPr lang="en-US" sz="1800" b="0" i="1" u="none" strike="noStrike" baseline="0" dirty="0">
                <a:latin typeface="TimesNewRomanPS-ItalicMT"/>
              </a:rPr>
              <a:t>A</a:t>
            </a:r>
            <a:r>
              <a:rPr lang="en-US" sz="1800" b="0" i="0" u="none" strike="noStrike" baseline="0" dirty="0">
                <a:latin typeface="TimesNewRomanPSMT"/>
              </a:rPr>
              <a:t>, </a:t>
            </a:r>
            <a:r>
              <a:rPr lang="en-US" sz="1800" b="0" i="1" u="none" strike="noStrike" baseline="0" dirty="0">
                <a:latin typeface="TimesNewRomanPS-ItalicMT"/>
              </a:rPr>
              <a:t>B </a:t>
            </a:r>
            <a:r>
              <a:rPr lang="en-US" sz="1800" b="0" i="0" u="none" strike="noStrike" baseline="0" dirty="0">
                <a:latin typeface="TimesNewRomanPSMT"/>
              </a:rPr>
              <a:t>and </a:t>
            </a:r>
            <a:r>
              <a:rPr lang="en-US" sz="1800" b="0" i="1" u="none" strike="noStrike" baseline="0" dirty="0">
                <a:latin typeface="TimesNewRomanPS-ItalicMT"/>
              </a:rPr>
              <a:t>D </a:t>
            </a:r>
            <a:r>
              <a:rPr lang="en-US" sz="1800" b="0" i="0" u="none" strike="noStrike" baseline="0" dirty="0">
                <a:latin typeface="TimesNewRomanPSMT"/>
              </a:rPr>
              <a:t>are non-negative constants representing the passive decay rate, the upper and lower bounds of the neural activity respectively, and </a:t>
            </a:r>
            <a:r>
              <a:rPr lang="en-US" sz="1800" b="0" i="1" u="none" strike="noStrike" baseline="0" dirty="0">
                <a:latin typeface="TimesNewRomanPS-ItalicMT"/>
              </a:rPr>
              <a:t>K </a:t>
            </a:r>
            <a:r>
              <a:rPr lang="en-US" sz="1800" b="0" i="0" u="none" strike="noStrike" baseline="0" dirty="0">
                <a:latin typeface="TimesNewRomanPSMT"/>
              </a:rPr>
              <a:t>is the no of neural connections of the </a:t>
            </a:r>
            <a:r>
              <a:rPr lang="en-US" sz="1800" b="0" i="1" u="none" strike="noStrike" baseline="0" dirty="0">
                <a:latin typeface="TimesNewRomanPS-ItalicMT"/>
              </a:rPr>
              <a:t>i</a:t>
            </a:r>
            <a:r>
              <a:rPr lang="en-US" sz="1800" b="0" i="0" u="none" strike="noStrike" baseline="0" dirty="0">
                <a:latin typeface="TimesNewRomanPSMT"/>
              </a:rPr>
              <a:t>th neuron to its neighbouring neurons within the receptive field </a:t>
            </a:r>
            <a:r>
              <a:rPr lang="en-US" sz="1800" b="0" i="1" u="none" strike="noStrike" baseline="0" dirty="0">
                <a:latin typeface="TimesNewRomanPS-ItalicMT"/>
              </a:rPr>
              <a:t>Ri</a:t>
            </a:r>
            <a:endParaRPr lang="en-US" sz="1800" dirty="0">
              <a:latin typeface="Times New Roman" panose="02020603050405020304" pitchFamily="18" charset="0"/>
              <a:cs typeface="Times New Roman" panose="02020603050405020304" pitchFamily="18" charset="0"/>
            </a:endParaRPr>
          </a:p>
        </p:txBody>
      </p:sp>
      <p:pic>
        <p:nvPicPr>
          <p:cNvPr id="157" name="Picture 156">
            <a:extLst>
              <a:ext uri="{FF2B5EF4-FFF2-40B4-BE49-F238E27FC236}">
                <a16:creationId xmlns:a16="http://schemas.microsoft.com/office/drawing/2014/main" id="{E961016A-B806-055B-56A4-9DD13777E5C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868575" y="26095992"/>
            <a:ext cx="3882088" cy="13580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effectLst>
          <a:glow rad="63500">
            <a:schemeClr val="accent1">
              <a:satMod val="175000"/>
              <a:alpha val="40000"/>
            </a:schemeClr>
          </a:glow>
        </a:effectLst>
        <a:scene3d>
          <a:camera prst="orthographicFront"/>
          <a:lightRig rig="threePt" dir="t"/>
        </a:scene3d>
        <a:sp3d>
          <a:bevelT/>
        </a:sp3d>
      </a:spPr>
      <a:bodyPr anchor="ctr"/>
      <a:lstStyle>
        <a:defPPr algn="l">
          <a:defRPr sz="2899" b="1" dirty="0">
            <a:solidFill>
              <a:srgbClr val="000099"/>
            </a:solidFill>
            <a:latin typeface="Times New Roman" pitchFamily="18" charset="0"/>
            <a:cs typeface="Times New Roman"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w="9525">
          <a:noFill/>
          <a:miter lim="800000"/>
          <a:headEnd/>
          <a:tailEnd/>
        </a:ln>
      </a:spPr>
      <a:bodyPr wrap="square" rtlCol="0">
        <a:spAutoFit/>
      </a:bodyPr>
      <a:lstStyle>
        <a:defPPr algn="ctr">
          <a:defRPr sz="1740" b="1" dirty="0">
            <a:solidFill>
              <a:srgbClr val="C00000"/>
            </a:solidFill>
            <a:latin typeface="Times New Roman" pitchFamily="18" charset="0"/>
            <a:cs typeface="Times New Roman"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12974</TotalTime>
  <Words>1474</Words>
  <Application>Microsoft Office PowerPoint</Application>
  <PresentationFormat>Custom</PresentationFormat>
  <Paragraphs>110</Paragraphs>
  <Slides>1</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2" baseType="lpstr">
      <vt:lpstr>Arial</vt:lpstr>
      <vt:lpstr>Book Antiqua</vt:lpstr>
      <vt:lpstr>Bookman Old Style</vt:lpstr>
      <vt:lpstr>Calibri</vt:lpstr>
      <vt:lpstr>CMR12</vt:lpstr>
      <vt:lpstr>Times New Roman</vt:lpstr>
      <vt:lpstr>TimesNewRomanPS-ItalicMT</vt:lpstr>
      <vt:lpstr>TimesNewRomanPSMT</vt:lpstr>
      <vt:lpstr>Wingdings</vt:lpstr>
      <vt:lpstr>Office Theme</vt:lpstr>
      <vt:lpstr>Equation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sangeetha</dc:creator>
  <cp:lastModifiedBy>Sai Harini</cp:lastModifiedBy>
  <cp:revision>558</cp:revision>
  <cp:lastPrinted>2011-07-07T03:40:31Z</cp:lastPrinted>
  <dcterms:created xsi:type="dcterms:W3CDTF">2009-11-29T13:10:15Z</dcterms:created>
  <dcterms:modified xsi:type="dcterms:W3CDTF">2022-11-30T13:00:33Z</dcterms:modified>
</cp:coreProperties>
</file>