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8"/>
  </p:notesMasterIdLst>
  <p:handoutMasterIdLst>
    <p:handoutMasterId r:id="rId9"/>
  </p:handoutMasterIdLst>
  <p:sldIdLst>
    <p:sldId id="350" r:id="rId5"/>
    <p:sldId id="361" r:id="rId6"/>
    <p:sldId id="3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76" autoAdjust="0"/>
    <p:restoredTop sz="95226" autoAdjust="0"/>
  </p:normalViewPr>
  <p:slideViewPr>
    <p:cSldViewPr snapToGrid="0">
      <p:cViewPr varScale="1">
        <p:scale>
          <a:sx n="72" d="100"/>
          <a:sy n="72" d="100"/>
        </p:scale>
        <p:origin x="668" y="6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5839833" y="578434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March 5,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March 5,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March 5,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March 5,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March 5,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March 5,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March 5,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March 5,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March 5,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March 5,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5303520" y="485524"/>
            <a:ext cx="6461759" cy="1151688"/>
          </a:xfrm>
        </p:spPr>
        <p:txBody>
          <a:bodyPr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600" b="1" dirty="0"/>
              <a:t>Basic Details of the Team and Problem Statement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5037513" y="1637212"/>
            <a:ext cx="6461759" cy="4735264"/>
          </a:xfrm>
        </p:spPr>
        <p:txBody>
          <a:bodyPr/>
          <a:lstStyle/>
          <a:p>
            <a:r>
              <a:rPr lang="en-US" dirty="0">
                <a:latin typeface="+mj-lt"/>
              </a:rPr>
              <a:t>Ministry/ Organization Name: </a:t>
            </a:r>
            <a:r>
              <a:rPr lang="en-US" b="1" i="0" dirty="0">
                <a:solidFill>
                  <a:srgbClr val="212529"/>
                </a:solidFill>
                <a:effectLst/>
                <a:latin typeface="montserratregular"/>
              </a:rPr>
              <a:t>All India Council for Technical Education (AICTE).</a:t>
            </a:r>
            <a:endParaRPr lang="en-US" b="1" dirty="0">
              <a:latin typeface="+mj-lt"/>
            </a:endParaRPr>
          </a:p>
          <a:p>
            <a:r>
              <a:rPr lang="en-US" dirty="0">
                <a:latin typeface="+mj-lt"/>
              </a:rPr>
              <a:t>   </a:t>
            </a:r>
            <a:br>
              <a:rPr lang="en-US" dirty="0">
                <a:latin typeface="+mj-lt"/>
              </a:rPr>
            </a:br>
            <a:r>
              <a:rPr lang="en-US" dirty="0">
                <a:latin typeface="+mj-lt"/>
              </a:rPr>
              <a:t>Problem Statement: </a:t>
            </a:r>
            <a:r>
              <a:rPr lang="en-US" b="1" i="0" u="none" strike="noStrike" dirty="0">
                <a:solidFill>
                  <a:schemeClr val="bg1"/>
                </a:solidFill>
                <a:effectLst/>
                <a:latin typeface="montserratregular"/>
              </a:rPr>
              <a:t>Portal to know about various National and  International Scholarships     </a:t>
            </a:r>
            <a:endParaRPr lang="en-US" b="1" dirty="0">
              <a:solidFill>
                <a:schemeClr val="bg1"/>
              </a:solidFill>
              <a:latin typeface="+mj-lt"/>
            </a:endParaRPr>
          </a:p>
          <a:p>
            <a:br>
              <a:rPr lang="en-US" dirty="0">
                <a:latin typeface="+mj-lt"/>
              </a:rPr>
            </a:br>
            <a:r>
              <a:rPr lang="en-US" dirty="0">
                <a:latin typeface="+mj-lt"/>
              </a:rPr>
              <a:t>Team Name: </a:t>
            </a:r>
            <a:r>
              <a:rPr lang="en-US" sz="1600" dirty="0" err="1">
                <a:solidFill>
                  <a:schemeClr val="bg1"/>
                </a:solidFill>
                <a:latin typeface="+mj-lt"/>
              </a:rPr>
              <a:t>Hexa</a:t>
            </a:r>
            <a:r>
              <a:rPr lang="en-US" sz="1600" dirty="0">
                <a:solidFill>
                  <a:schemeClr val="bg1"/>
                </a:solidFill>
                <a:latin typeface="+mj-lt"/>
              </a:rPr>
              <a:t> Brains</a:t>
            </a:r>
          </a:p>
          <a:p>
            <a:br>
              <a:rPr lang="en-US" dirty="0">
                <a:latin typeface="+mj-lt"/>
              </a:rPr>
            </a:br>
            <a:r>
              <a:rPr lang="en-US" dirty="0">
                <a:latin typeface="+mj-lt"/>
              </a:rPr>
              <a:t>Team Leader Name: </a:t>
            </a:r>
            <a:r>
              <a:rPr lang="en-US" sz="1600" dirty="0">
                <a:solidFill>
                  <a:schemeClr val="bg1"/>
                </a:solidFill>
                <a:latin typeface="+mj-lt"/>
              </a:rPr>
              <a:t>Siraparapu Sai Harini</a:t>
            </a:r>
          </a:p>
          <a:p>
            <a:br>
              <a:rPr lang="en-US" dirty="0">
                <a:latin typeface="+mj-lt"/>
              </a:rPr>
            </a:br>
            <a:r>
              <a:rPr lang="en-US" dirty="0">
                <a:latin typeface="+mj-lt"/>
              </a:rPr>
              <a:t>Institute Code:</a:t>
            </a:r>
          </a:p>
          <a:p>
            <a:br>
              <a:rPr lang="en-US" dirty="0">
                <a:latin typeface="+mj-lt"/>
              </a:rPr>
            </a:br>
            <a:r>
              <a:rPr lang="en-US" dirty="0">
                <a:latin typeface="+mj-lt"/>
              </a:rPr>
              <a:t>Institute Name: </a:t>
            </a:r>
            <a:r>
              <a:rPr lang="en-US" sz="1600" dirty="0">
                <a:solidFill>
                  <a:schemeClr val="bg1"/>
                </a:solidFill>
                <a:latin typeface="+mj-lt"/>
              </a:rPr>
              <a:t>VIGNAN INSTITUTE OF INFORMATION TECHNOLOGY</a:t>
            </a:r>
            <a:endParaRPr lang="en-US" sz="1600" dirty="0">
              <a:solidFill>
                <a:schemeClr val="bg1"/>
              </a:solidFill>
            </a:endParaRP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36320" y="252207"/>
            <a:ext cx="3431177" cy="1474334"/>
          </a:xfrm>
          <a:prstGeom prst="rect">
            <a:avLst/>
          </a:prstGeom>
        </p:spPr>
      </p:pic>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5534431" cy="610863"/>
          </a:xfrm>
        </p:spPr>
        <p:txBody>
          <a:bodyPr>
            <a:normAutofit fontScale="90000"/>
          </a:bodyPr>
          <a:lstStyle/>
          <a:p>
            <a:r>
              <a:rPr lang="en-US" dirty="0"/>
              <a:t>Idea/Approach Details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394501" y="2144033"/>
            <a:ext cx="5615682" cy="3140274"/>
          </a:xfrm>
          <a:ln cmpd="sng">
            <a:solidFill>
              <a:schemeClr val="bg1"/>
            </a:solidFill>
            <a:prstDash val="solid"/>
          </a:ln>
        </p:spPr>
        <p:txBody>
          <a:bodyPr/>
          <a:lstStyle/>
          <a:p>
            <a:r>
              <a:rPr lang="en-US" sz="1800" dirty="0">
                <a:solidFill>
                  <a:schemeClr val="tx2"/>
                </a:solidFill>
                <a:latin typeface="+mj-lt"/>
              </a:rPr>
              <a:t>Describe your idea/Solution/Prototype here:</a:t>
            </a:r>
          </a:p>
          <a:p>
            <a:pPr marL="285750" indent="-285750">
              <a:buFont typeface="Wingdings" panose="05000000000000000000" pitchFamily="2" charset="2"/>
              <a:buChar char="Ø"/>
            </a:pPr>
            <a:r>
              <a:rPr lang="en-US" dirty="0"/>
              <a:t> </a:t>
            </a:r>
            <a:r>
              <a:rPr lang="en-US" b="0" i="0" dirty="0">
                <a:solidFill>
                  <a:srgbClr val="212529"/>
                </a:solidFill>
                <a:effectLst/>
                <a:latin typeface="montserratregular"/>
              </a:rPr>
              <a:t>Almost similar number of students enter into colleges for taking various education to help them in seeking jobs. With time students also look for good scholarships based on the merit, skills, income, etc. Getting scholarships would help such students to even excel more. </a:t>
            </a:r>
            <a:endParaRPr lang="en-US" dirty="0"/>
          </a:p>
          <a:p>
            <a:pPr marL="285750" indent="-285750">
              <a:buFont typeface="Wingdings" panose="05000000000000000000" pitchFamily="2" charset="2"/>
              <a:buChar char="Ø"/>
            </a:pPr>
            <a:r>
              <a:rPr lang="en-US" b="0" i="0" dirty="0">
                <a:solidFill>
                  <a:srgbClr val="212529"/>
                </a:solidFill>
                <a:effectLst/>
                <a:latin typeface="montserratregular"/>
              </a:rPr>
              <a:t>We </a:t>
            </a:r>
            <a:r>
              <a:rPr lang="en-US" dirty="0">
                <a:solidFill>
                  <a:srgbClr val="212529"/>
                </a:solidFill>
                <a:latin typeface="montserratregular"/>
              </a:rPr>
              <a:t>want to </a:t>
            </a:r>
            <a:r>
              <a:rPr lang="en-US" b="0" i="0" dirty="0">
                <a:solidFill>
                  <a:srgbClr val="212529"/>
                </a:solidFill>
                <a:effectLst/>
                <a:latin typeface="montserratregular"/>
              </a:rPr>
              <a:t>develop a portal where various National and International scholarships based on merit, study field, income etc. are shown up. This should be a real time data management which should be updated with the latest scholarships that are being offered.</a:t>
            </a:r>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a:t>
            </a:fld>
            <a:endParaRPr lang="en-US" dirty="0"/>
          </a:p>
        </p:txBody>
      </p:sp>
      <p:pic>
        <p:nvPicPr>
          <p:cNvPr id="5" name="Picture Placeholder 4">
            <a:extLst>
              <a:ext uri="{FF2B5EF4-FFF2-40B4-BE49-F238E27FC236}">
                <a16:creationId xmlns:a16="http://schemas.microsoft.com/office/drawing/2014/main" id="{292F90F3-8EA6-42D6-A760-ABAB9C72A90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002" r="9002"/>
          <a:stretch>
            <a:fillRect/>
          </a:stretch>
        </p:blipFill>
        <p:spPr>
          <a:xfrm>
            <a:off x="6356412" y="144464"/>
            <a:ext cx="5711764" cy="3288500"/>
          </a:xfrm>
        </p:spPr>
      </p:pic>
      <p:sp>
        <p:nvSpPr>
          <p:cNvPr id="11" name="Text Placeholder 3">
            <a:extLst>
              <a:ext uri="{FF2B5EF4-FFF2-40B4-BE49-F238E27FC236}">
                <a16:creationId xmlns:a16="http://schemas.microsoft.com/office/drawing/2014/main" id="{A8A6B8FA-BC37-43EF-B8D3-018AD86AF26E}"/>
              </a:ext>
            </a:extLst>
          </p:cNvPr>
          <p:cNvSpPr txBox="1">
            <a:spLocks/>
          </p:cNvSpPr>
          <p:nvPr/>
        </p:nvSpPr>
        <p:spPr>
          <a:xfrm>
            <a:off x="7378575" y="3820783"/>
            <a:ext cx="4572001" cy="2759088"/>
          </a:xfrm>
          <a:prstGeom prst="rect">
            <a:avLst/>
          </a:prstGeom>
          <a:ln>
            <a:solidFill>
              <a:schemeClr val="bg1"/>
            </a:solidFill>
          </a:ln>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2"/>
                </a:solidFill>
                <a:latin typeface="+mj-lt"/>
              </a:rPr>
              <a:t>Describe your Technology stack here</a:t>
            </a:r>
            <a:r>
              <a:rPr lang="en-US" dirty="0"/>
              <a:t>:</a:t>
            </a:r>
          </a:p>
          <a:p>
            <a:pPr marL="285750" indent="-285750">
              <a:buFont typeface="Wingdings" panose="05000000000000000000" pitchFamily="2" charset="2"/>
              <a:buChar char="Ø"/>
            </a:pPr>
            <a:r>
              <a:rPr lang="en-US" dirty="0"/>
              <a:t>  HTML</a:t>
            </a:r>
          </a:p>
          <a:p>
            <a:pPr marL="285750" indent="-285750">
              <a:buFont typeface="Wingdings" panose="05000000000000000000" pitchFamily="2" charset="2"/>
              <a:buChar char="Ø"/>
            </a:pPr>
            <a:r>
              <a:rPr lang="en-US" dirty="0"/>
              <a:t>CSS</a:t>
            </a:r>
          </a:p>
          <a:p>
            <a:pPr marL="285750" indent="-285750">
              <a:buFont typeface="Wingdings" panose="05000000000000000000" pitchFamily="2" charset="2"/>
              <a:buChar char="Ø"/>
            </a:pPr>
            <a:r>
              <a:rPr lang="en-US" dirty="0"/>
              <a:t>JAVASCRIPT</a:t>
            </a:r>
          </a:p>
          <a:p>
            <a:pPr marL="285750" indent="-285750">
              <a:buFont typeface="Wingdings" panose="05000000000000000000" pitchFamily="2" charset="2"/>
              <a:buChar char="Ø"/>
            </a:pPr>
            <a:r>
              <a:rPr lang="en-US" dirty="0"/>
              <a:t>PHP</a:t>
            </a:r>
          </a:p>
          <a:p>
            <a:pPr marL="285750" indent="-285750">
              <a:buFont typeface="Wingdings" panose="05000000000000000000" pitchFamily="2" charset="2"/>
              <a:buChar char="Ø"/>
            </a:pPr>
            <a:r>
              <a:rPr lang="en-US" dirty="0"/>
              <a:t>MYSQL</a:t>
            </a:r>
          </a:p>
          <a:p>
            <a:endParaRPr lang="en-US" dirty="0"/>
          </a:p>
        </p:txBody>
      </p:sp>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52499" y="1096346"/>
            <a:ext cx="5780809" cy="610863"/>
          </a:xfrm>
        </p:spPr>
        <p:txBody>
          <a:bodyPr>
            <a:normAutofit fontScale="90000"/>
          </a:bodyPr>
          <a:lstStyle/>
          <a:p>
            <a:r>
              <a:rPr lang="en-US" dirty="0"/>
              <a:t>Idea/Approach Details</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a:lstStyle/>
          <a:p>
            <a:r>
              <a:rPr lang="en-US" sz="1800" dirty="0"/>
              <a:t>Describe your Use Cases here</a:t>
            </a:r>
            <a:endParaRPr lang="en-US" dirty="0"/>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52499" y="2752078"/>
            <a:ext cx="9150289" cy="3827793"/>
          </a:xfrm>
          <a:ln>
            <a:solidFill>
              <a:schemeClr val="bg1"/>
            </a:solidFill>
          </a:ln>
        </p:spPr>
        <p:txBody>
          <a:bodyPr/>
          <a:lstStyle/>
          <a:p>
            <a:pPr marL="285750" indent="-285750">
              <a:buFont typeface="Wingdings" panose="05000000000000000000" pitchFamily="2" charset="2"/>
              <a:buChar char="Ø"/>
            </a:pPr>
            <a:r>
              <a:rPr lang="en-US" dirty="0"/>
              <a:t>Simplified process for the students</a:t>
            </a:r>
          </a:p>
          <a:p>
            <a:pPr lvl="2"/>
            <a:r>
              <a:rPr lang="en-US" sz="1600" dirty="0"/>
              <a:t>Common application form for all scholarships  </a:t>
            </a:r>
          </a:p>
          <a:p>
            <a:pPr lvl="2"/>
            <a:r>
              <a:rPr lang="en-US" sz="1600" dirty="0"/>
              <a:t>Scalable and Configurable platform</a:t>
            </a:r>
            <a:endParaRPr lang="en-US" dirty="0"/>
          </a:p>
          <a:p>
            <a:pPr marL="285750" indent="-285750">
              <a:buFont typeface="Wingdings" panose="05000000000000000000" pitchFamily="2" charset="2"/>
              <a:buChar char="Ø"/>
            </a:pPr>
            <a:r>
              <a:rPr lang="en-US" dirty="0"/>
              <a:t>It provides </a:t>
            </a:r>
            <a:r>
              <a:rPr lang="en-US" b="0" i="0" dirty="0">
                <a:solidFill>
                  <a:srgbClr val="212529"/>
                </a:solidFill>
                <a:effectLst/>
                <a:latin typeface="montserratregular"/>
              </a:rPr>
              <a:t>National and International scholarships based on merit, study field, income </a:t>
            </a:r>
            <a:r>
              <a:rPr lang="en-US" b="0" i="0" dirty="0" err="1">
                <a:solidFill>
                  <a:srgbClr val="212529"/>
                </a:solidFill>
                <a:effectLst/>
                <a:latin typeface="montserratregular"/>
              </a:rPr>
              <a:t>etc</a:t>
            </a:r>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29146656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tf78853419_win32 (1)</Template>
  <TotalTime>313</TotalTime>
  <Words>226</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Franklin Gothic Book</vt:lpstr>
      <vt:lpstr>Franklin Gothic Demi</vt:lpstr>
      <vt:lpstr>montserratregular</vt:lpstr>
      <vt:lpstr>Wingdings</vt:lpstr>
      <vt:lpstr>Theme1</vt:lpstr>
      <vt:lpstr>Basic Details of the Team and Problem Statement</vt:lpstr>
      <vt:lpstr>Idea/Approach Details</vt:lpstr>
      <vt:lpstr>Idea/Approach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siraparapu sai harini</cp:lastModifiedBy>
  <cp:revision>9</cp:revision>
  <dcterms:created xsi:type="dcterms:W3CDTF">2022-02-11T07:14:46Z</dcterms:created>
  <dcterms:modified xsi:type="dcterms:W3CDTF">2022-03-05T10:21:30Z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