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2" r:id="rId5"/>
    <p:sldId id="259" r:id="rId6"/>
    <p:sldId id="260" r:id="rId7"/>
    <p:sldId id="283" r:id="rId8"/>
    <p:sldId id="284" r:id="rId9"/>
    <p:sldId id="285" r:id="rId10"/>
    <p:sldId id="286" r:id="rId11"/>
    <p:sldId id="287" r:id="rId12"/>
    <p:sldId id="261" r:id="rId13"/>
    <p:sldId id="290" r:id="rId14"/>
    <p:sldId id="289" r:id="rId15"/>
    <p:sldId id="291" r:id="rId16"/>
    <p:sldId id="262" r:id="rId17"/>
    <p:sldId id="288" r:id="rId18"/>
    <p:sldId id="263" r:id="rId19"/>
    <p:sldId id="264" r:id="rId20"/>
    <p:sldId id="265" r:id="rId21"/>
    <p:sldId id="267" r:id="rId22"/>
    <p:sldId id="293" r:id="rId23"/>
    <p:sldId id="270" r:id="rId24"/>
    <p:sldId id="271" r:id="rId25"/>
    <p:sldId id="273" r:id="rId26"/>
    <p:sldId id="269" r:id="rId27"/>
    <p:sldId id="292" r:id="rId28"/>
    <p:sldId id="274" r:id="rId29"/>
    <p:sldId id="279" r:id="rId30"/>
    <p:sldId id="281" r:id="rId31"/>
    <p:sldId id="295"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E4EEFA-0227-4BBF-B6F3-FC83C1435F82}"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124D0-455F-4067-B2CE-9FCC7641410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44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E4EEFA-0227-4BBF-B6F3-FC83C1435F82}"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124D0-455F-4067-B2CE-9FCC7641410F}" type="slidenum">
              <a:rPr lang="en-IN" smtClean="0"/>
              <a:t>‹#›</a:t>
            </a:fld>
            <a:endParaRPr lang="en-IN"/>
          </a:p>
        </p:txBody>
      </p:sp>
    </p:spTree>
    <p:extLst>
      <p:ext uri="{BB962C8B-B14F-4D97-AF65-F5344CB8AC3E}">
        <p14:creationId xmlns:p14="http://schemas.microsoft.com/office/powerpoint/2010/main" val="208810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E4EEFA-0227-4BBF-B6F3-FC83C1435F82}"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124D0-455F-4067-B2CE-9FCC7641410F}" type="slidenum">
              <a:rPr lang="en-IN" smtClean="0"/>
              <a:t>‹#›</a:t>
            </a:fld>
            <a:endParaRPr lang="en-IN"/>
          </a:p>
        </p:txBody>
      </p:sp>
    </p:spTree>
    <p:extLst>
      <p:ext uri="{BB962C8B-B14F-4D97-AF65-F5344CB8AC3E}">
        <p14:creationId xmlns:p14="http://schemas.microsoft.com/office/powerpoint/2010/main" val="32589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E4EEFA-0227-4BBF-B6F3-FC83C1435F82}"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124D0-455F-4067-B2CE-9FCC7641410F}" type="slidenum">
              <a:rPr lang="en-IN" smtClean="0"/>
              <a:t>‹#›</a:t>
            </a:fld>
            <a:endParaRPr lang="en-IN"/>
          </a:p>
        </p:txBody>
      </p:sp>
    </p:spTree>
    <p:extLst>
      <p:ext uri="{BB962C8B-B14F-4D97-AF65-F5344CB8AC3E}">
        <p14:creationId xmlns:p14="http://schemas.microsoft.com/office/powerpoint/2010/main" val="162935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E4EEFA-0227-4BBF-B6F3-FC83C1435F82}"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124D0-455F-4067-B2CE-9FCC7641410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38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E4EEFA-0227-4BBF-B6F3-FC83C1435F82}"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124D0-455F-4067-B2CE-9FCC7641410F}" type="slidenum">
              <a:rPr lang="en-IN" smtClean="0"/>
              <a:t>‹#›</a:t>
            </a:fld>
            <a:endParaRPr lang="en-IN"/>
          </a:p>
        </p:txBody>
      </p:sp>
    </p:spTree>
    <p:extLst>
      <p:ext uri="{BB962C8B-B14F-4D97-AF65-F5344CB8AC3E}">
        <p14:creationId xmlns:p14="http://schemas.microsoft.com/office/powerpoint/2010/main" val="297377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E4EEFA-0227-4BBF-B6F3-FC83C1435F82}"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2124D0-455F-4067-B2CE-9FCC7641410F}" type="slidenum">
              <a:rPr lang="en-IN" smtClean="0"/>
              <a:t>‹#›</a:t>
            </a:fld>
            <a:endParaRPr lang="en-IN"/>
          </a:p>
        </p:txBody>
      </p:sp>
    </p:spTree>
    <p:extLst>
      <p:ext uri="{BB962C8B-B14F-4D97-AF65-F5344CB8AC3E}">
        <p14:creationId xmlns:p14="http://schemas.microsoft.com/office/powerpoint/2010/main" val="210028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E4EEFA-0227-4BBF-B6F3-FC83C1435F82}"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124D0-455F-4067-B2CE-9FCC7641410F}" type="slidenum">
              <a:rPr lang="en-IN" smtClean="0"/>
              <a:t>‹#›</a:t>
            </a:fld>
            <a:endParaRPr lang="en-IN"/>
          </a:p>
        </p:txBody>
      </p:sp>
    </p:spTree>
    <p:extLst>
      <p:ext uri="{BB962C8B-B14F-4D97-AF65-F5344CB8AC3E}">
        <p14:creationId xmlns:p14="http://schemas.microsoft.com/office/powerpoint/2010/main" val="105627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E4EEFA-0227-4BBF-B6F3-FC83C1435F82}" type="datetimeFigureOut">
              <a:rPr lang="en-IN" smtClean="0"/>
              <a:t>18-03-2023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22124D0-455F-4067-B2CE-9FCC7641410F}" type="slidenum">
              <a:rPr lang="en-IN" smtClean="0"/>
              <a:t>‹#›</a:t>
            </a:fld>
            <a:endParaRPr lang="en-IN"/>
          </a:p>
        </p:txBody>
      </p:sp>
    </p:spTree>
    <p:extLst>
      <p:ext uri="{BB962C8B-B14F-4D97-AF65-F5344CB8AC3E}">
        <p14:creationId xmlns:p14="http://schemas.microsoft.com/office/powerpoint/2010/main" val="278346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E4EEFA-0227-4BBF-B6F3-FC83C1435F82}" type="datetimeFigureOut">
              <a:rPr lang="en-IN" smtClean="0"/>
              <a:t>18-03-2023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2124D0-455F-4067-B2CE-9FCC7641410F}" type="slidenum">
              <a:rPr lang="en-IN" smtClean="0"/>
              <a:t>‹#›</a:t>
            </a:fld>
            <a:endParaRPr lang="en-IN"/>
          </a:p>
        </p:txBody>
      </p:sp>
    </p:spTree>
    <p:extLst>
      <p:ext uri="{BB962C8B-B14F-4D97-AF65-F5344CB8AC3E}">
        <p14:creationId xmlns:p14="http://schemas.microsoft.com/office/powerpoint/2010/main" val="79751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E4EEFA-0227-4BBF-B6F3-FC83C1435F82}"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124D0-455F-4067-B2CE-9FCC7641410F}" type="slidenum">
              <a:rPr lang="en-IN" smtClean="0"/>
              <a:t>‹#›</a:t>
            </a:fld>
            <a:endParaRPr lang="en-IN"/>
          </a:p>
        </p:txBody>
      </p:sp>
    </p:spTree>
    <p:extLst>
      <p:ext uri="{BB962C8B-B14F-4D97-AF65-F5344CB8AC3E}">
        <p14:creationId xmlns:p14="http://schemas.microsoft.com/office/powerpoint/2010/main" val="149778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E4EEFA-0227-4BBF-B6F3-FC83C1435F82}" type="datetimeFigureOut">
              <a:rPr lang="en-IN" smtClean="0"/>
              <a:t>18-03-2023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2124D0-455F-4067-B2CE-9FCC7641410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93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2548-719F-4BB3-AC99-D6D0D31CBD74}"/>
              </a:ext>
            </a:extLst>
          </p:cNvPr>
          <p:cNvSpPr>
            <a:spLocks noGrp="1"/>
          </p:cNvSpPr>
          <p:nvPr>
            <p:ph type="ctrTitle"/>
          </p:nvPr>
        </p:nvSpPr>
        <p:spPr/>
        <p:txBody>
          <a:bodyPr>
            <a:normAutofit/>
          </a:bodyPr>
          <a:lstStyle/>
          <a:p>
            <a:r>
              <a:rPr lang="en-US" sz="3200" b="1" dirty="0">
                <a:solidFill>
                  <a:srgbClr val="002060"/>
                </a:solidFill>
              </a:rPr>
              <a:t>Regression Modeling on Bike Sharing Data Set</a:t>
            </a:r>
            <a:endParaRPr lang="en-IN" sz="3200" b="1" dirty="0">
              <a:solidFill>
                <a:srgbClr val="002060"/>
              </a:solidFill>
            </a:endParaRPr>
          </a:p>
        </p:txBody>
      </p:sp>
      <p:sp>
        <p:nvSpPr>
          <p:cNvPr id="3" name="Subtitle 2">
            <a:extLst>
              <a:ext uri="{FF2B5EF4-FFF2-40B4-BE49-F238E27FC236}">
                <a16:creationId xmlns:a16="http://schemas.microsoft.com/office/drawing/2014/main" id="{29F9356C-3026-4B8E-AE2F-8B5A7F4E08CA}"/>
              </a:ext>
            </a:extLst>
          </p:cNvPr>
          <p:cNvSpPr>
            <a:spLocks noGrp="1"/>
          </p:cNvSpPr>
          <p:nvPr>
            <p:ph type="subTitle" idx="1"/>
          </p:nvPr>
        </p:nvSpPr>
        <p:spPr/>
        <p:txBody>
          <a:bodyPr>
            <a:normAutofit/>
          </a:bodyPr>
          <a:lstStyle/>
          <a:p>
            <a:r>
              <a:rPr lang="en-US" sz="1600" b="1" cap="none" dirty="0">
                <a:solidFill>
                  <a:srgbClr val="FF0000"/>
                </a:solidFill>
              </a:rPr>
              <a:t>T. Sai Harish Sarma</a:t>
            </a:r>
            <a:endParaRPr lang="en-IN" sz="1600" b="1" cap="none" dirty="0">
              <a:solidFill>
                <a:srgbClr val="FF0000"/>
              </a:solidFill>
            </a:endParaRPr>
          </a:p>
        </p:txBody>
      </p:sp>
      <p:pic>
        <p:nvPicPr>
          <p:cNvPr id="9" name="Picture 8">
            <a:extLst>
              <a:ext uri="{FF2B5EF4-FFF2-40B4-BE49-F238E27FC236}">
                <a16:creationId xmlns:a16="http://schemas.microsoft.com/office/drawing/2014/main" id="{09FAA1A7-1862-470D-AACA-F95CFA374BD2}"/>
              </a:ext>
            </a:extLst>
          </p:cNvPr>
          <p:cNvPicPr>
            <a:picLocks noChangeAspect="1"/>
          </p:cNvPicPr>
          <p:nvPr/>
        </p:nvPicPr>
        <p:blipFill>
          <a:blip r:embed="rId2"/>
          <a:stretch>
            <a:fillRect/>
          </a:stretch>
        </p:blipFill>
        <p:spPr>
          <a:xfrm>
            <a:off x="5860116" y="758952"/>
            <a:ext cx="4834778" cy="2805161"/>
          </a:xfrm>
          <a:prstGeom prst="rect">
            <a:avLst/>
          </a:prstGeom>
        </p:spPr>
      </p:pic>
    </p:spTree>
    <p:extLst>
      <p:ext uri="{BB962C8B-B14F-4D97-AF65-F5344CB8AC3E}">
        <p14:creationId xmlns:p14="http://schemas.microsoft.com/office/powerpoint/2010/main" val="421431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4823-68F8-4DF6-9D2C-3A59A3207E4B}"/>
              </a:ext>
            </a:extLst>
          </p:cNvPr>
          <p:cNvSpPr>
            <a:spLocks noGrp="1"/>
          </p:cNvSpPr>
          <p:nvPr>
            <p:ph type="title"/>
          </p:nvPr>
        </p:nvSpPr>
        <p:spPr/>
        <p:txBody>
          <a:bodyPr/>
          <a:lstStyle/>
          <a:p>
            <a:r>
              <a:rPr lang="en-US" dirty="0"/>
              <a:t>Exploratory Data Analysis</a:t>
            </a:r>
            <a:endParaRPr lang="en-IN" dirty="0"/>
          </a:p>
        </p:txBody>
      </p:sp>
      <p:pic>
        <p:nvPicPr>
          <p:cNvPr id="4" name="Content Placeholder 3">
            <a:extLst>
              <a:ext uri="{FF2B5EF4-FFF2-40B4-BE49-F238E27FC236}">
                <a16:creationId xmlns:a16="http://schemas.microsoft.com/office/drawing/2014/main" id="{C166847F-4C18-4E04-9CA9-48C2DA779D0E}"/>
              </a:ext>
            </a:extLst>
          </p:cNvPr>
          <p:cNvPicPr>
            <a:picLocks noGrp="1" noChangeAspect="1"/>
          </p:cNvPicPr>
          <p:nvPr>
            <p:ph idx="1"/>
          </p:nvPr>
        </p:nvPicPr>
        <p:blipFill>
          <a:blip r:embed="rId2"/>
          <a:stretch>
            <a:fillRect/>
          </a:stretch>
        </p:blipFill>
        <p:spPr>
          <a:xfrm>
            <a:off x="943572" y="2063407"/>
            <a:ext cx="3224292" cy="2571346"/>
          </a:xfrm>
          <a:prstGeom prst="rect">
            <a:avLst/>
          </a:prstGeom>
        </p:spPr>
      </p:pic>
      <p:pic>
        <p:nvPicPr>
          <p:cNvPr id="5" name="Picture 4">
            <a:extLst>
              <a:ext uri="{FF2B5EF4-FFF2-40B4-BE49-F238E27FC236}">
                <a16:creationId xmlns:a16="http://schemas.microsoft.com/office/drawing/2014/main" id="{BAA0F137-4E5B-4CD1-A244-FDD2A93F604B}"/>
              </a:ext>
            </a:extLst>
          </p:cNvPr>
          <p:cNvPicPr>
            <a:picLocks noChangeAspect="1"/>
          </p:cNvPicPr>
          <p:nvPr/>
        </p:nvPicPr>
        <p:blipFill>
          <a:blip r:embed="rId3"/>
          <a:stretch>
            <a:fillRect/>
          </a:stretch>
        </p:blipFill>
        <p:spPr>
          <a:xfrm>
            <a:off x="4252353" y="1975143"/>
            <a:ext cx="3209445" cy="2453422"/>
          </a:xfrm>
          <a:prstGeom prst="rect">
            <a:avLst/>
          </a:prstGeom>
        </p:spPr>
      </p:pic>
      <p:pic>
        <p:nvPicPr>
          <p:cNvPr id="6" name="Picture 5">
            <a:extLst>
              <a:ext uri="{FF2B5EF4-FFF2-40B4-BE49-F238E27FC236}">
                <a16:creationId xmlns:a16="http://schemas.microsoft.com/office/drawing/2014/main" id="{1C0AB2EB-5088-4B53-8D1A-0AF06B9390DA}"/>
              </a:ext>
            </a:extLst>
          </p:cNvPr>
          <p:cNvPicPr>
            <a:picLocks noChangeAspect="1"/>
          </p:cNvPicPr>
          <p:nvPr/>
        </p:nvPicPr>
        <p:blipFill>
          <a:blip r:embed="rId4"/>
          <a:stretch>
            <a:fillRect/>
          </a:stretch>
        </p:blipFill>
        <p:spPr>
          <a:xfrm>
            <a:off x="7702622" y="2002035"/>
            <a:ext cx="3545806" cy="2426529"/>
          </a:xfrm>
          <a:prstGeom prst="rect">
            <a:avLst/>
          </a:prstGeom>
        </p:spPr>
      </p:pic>
    </p:spTree>
    <p:extLst>
      <p:ext uri="{BB962C8B-B14F-4D97-AF65-F5344CB8AC3E}">
        <p14:creationId xmlns:p14="http://schemas.microsoft.com/office/powerpoint/2010/main" val="186650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0BD7-3089-4D81-B3BE-B4E2D6AE65DA}"/>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5F029C19-252B-4C23-A233-31DF04272874}"/>
              </a:ext>
            </a:extLst>
          </p:cNvPr>
          <p:cNvSpPr>
            <a:spLocks noGrp="1"/>
          </p:cNvSpPr>
          <p:nvPr>
            <p:ph idx="1"/>
          </p:nvPr>
        </p:nvSpPr>
        <p:spPr>
          <a:xfrm>
            <a:off x="1097280" y="2204323"/>
            <a:ext cx="10058400" cy="4023360"/>
          </a:xfrm>
        </p:spPr>
        <p:txBody>
          <a:bodyPr/>
          <a:lstStyle/>
          <a:p>
            <a:pPr>
              <a:buClrTx/>
              <a:buFont typeface="Wingdings" panose="05000000000000000000" pitchFamily="2" charset="2"/>
              <a:buChar char="Ø"/>
            </a:pPr>
            <a:r>
              <a:rPr lang="en-IN" i="0" dirty="0">
                <a:solidFill>
                  <a:srgbClr val="212121"/>
                </a:solidFill>
                <a:effectLst/>
              </a:rPr>
              <a:t>Feature Encoding</a:t>
            </a:r>
          </a:p>
          <a:p>
            <a:pPr>
              <a:buClrTx/>
              <a:buFont typeface="Wingdings" panose="05000000000000000000" pitchFamily="2" charset="2"/>
              <a:buChar char="Ø"/>
            </a:pPr>
            <a:r>
              <a:rPr lang="en-IN" i="0" dirty="0">
                <a:solidFill>
                  <a:srgbClr val="212121"/>
                </a:solidFill>
                <a:effectLst/>
              </a:rPr>
              <a:t>Correlation Check</a:t>
            </a:r>
          </a:p>
          <a:p>
            <a:pPr>
              <a:buClrTx/>
              <a:buFont typeface="Wingdings" panose="05000000000000000000" pitchFamily="2" charset="2"/>
              <a:buChar char="Ø"/>
            </a:pPr>
            <a:r>
              <a:rPr lang="en-IN" dirty="0">
                <a:solidFill>
                  <a:srgbClr val="212121"/>
                </a:solidFill>
              </a:rPr>
              <a:t>Outlier Treatment</a:t>
            </a:r>
          </a:p>
          <a:p>
            <a:pPr>
              <a:buClrTx/>
              <a:buFont typeface="Wingdings" panose="05000000000000000000" pitchFamily="2" charset="2"/>
              <a:buChar char="Ø"/>
            </a:pPr>
            <a:r>
              <a:rPr lang="en-IN" i="0" dirty="0">
                <a:solidFill>
                  <a:srgbClr val="212121"/>
                </a:solidFill>
                <a:effectLst/>
              </a:rPr>
              <a:t>Multicollinearity Check</a:t>
            </a:r>
          </a:p>
          <a:p>
            <a:pPr>
              <a:buClrTx/>
              <a:buFont typeface="Wingdings" panose="05000000000000000000" pitchFamily="2" charset="2"/>
              <a:buChar char="Ø"/>
            </a:pPr>
            <a:r>
              <a:rPr lang="en-IN" dirty="0">
                <a:solidFill>
                  <a:srgbClr val="212121"/>
                </a:solidFill>
              </a:rPr>
              <a:t>Linearity Check</a:t>
            </a:r>
            <a:endParaRPr lang="en-IN" i="0" dirty="0">
              <a:solidFill>
                <a:srgbClr val="212121"/>
              </a:solidFill>
              <a:effectLst/>
            </a:endParaRPr>
          </a:p>
          <a:p>
            <a:endParaRPr lang="en-IN" dirty="0"/>
          </a:p>
        </p:txBody>
      </p:sp>
    </p:spTree>
    <p:extLst>
      <p:ext uri="{BB962C8B-B14F-4D97-AF65-F5344CB8AC3E}">
        <p14:creationId xmlns:p14="http://schemas.microsoft.com/office/powerpoint/2010/main" val="131132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9DF5-1557-4C78-BF8F-A942A3B5EFCB}"/>
              </a:ext>
            </a:extLst>
          </p:cNvPr>
          <p:cNvSpPr>
            <a:spLocks noGrp="1"/>
          </p:cNvSpPr>
          <p:nvPr>
            <p:ph type="title"/>
          </p:nvPr>
        </p:nvSpPr>
        <p:spPr/>
        <p:txBody>
          <a:bodyPr/>
          <a:lstStyle/>
          <a:p>
            <a:r>
              <a:rPr lang="en-US" dirty="0"/>
              <a:t>Feature Engineering – Correlation</a:t>
            </a:r>
            <a:endParaRPr lang="en-IN" dirty="0"/>
          </a:p>
        </p:txBody>
      </p:sp>
      <p:pic>
        <p:nvPicPr>
          <p:cNvPr id="5122" name="Picture 2">
            <a:extLst>
              <a:ext uri="{FF2B5EF4-FFF2-40B4-BE49-F238E27FC236}">
                <a16:creationId xmlns:a16="http://schemas.microsoft.com/office/drawing/2014/main" id="{E94A0265-83B9-4107-B46A-C03135E0AF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8141" y="1945342"/>
            <a:ext cx="8166848" cy="431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2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FEE5-827C-497D-A17E-8489AA4E86CC}"/>
              </a:ext>
            </a:extLst>
          </p:cNvPr>
          <p:cNvSpPr>
            <a:spLocks noGrp="1"/>
          </p:cNvSpPr>
          <p:nvPr>
            <p:ph type="title"/>
          </p:nvPr>
        </p:nvSpPr>
        <p:spPr/>
        <p:txBody>
          <a:bodyPr/>
          <a:lstStyle/>
          <a:p>
            <a:r>
              <a:rPr lang="en-US" dirty="0"/>
              <a:t>Feature Engineering – Correlation</a:t>
            </a:r>
            <a:endParaRPr lang="en-IN" dirty="0"/>
          </a:p>
        </p:txBody>
      </p:sp>
      <p:sp>
        <p:nvSpPr>
          <p:cNvPr id="5" name="TextBox 4">
            <a:extLst>
              <a:ext uri="{FF2B5EF4-FFF2-40B4-BE49-F238E27FC236}">
                <a16:creationId xmlns:a16="http://schemas.microsoft.com/office/drawing/2014/main" id="{50FA19E0-5243-4C6C-814D-A50EE1178D0B}"/>
              </a:ext>
            </a:extLst>
          </p:cNvPr>
          <p:cNvSpPr txBox="1"/>
          <p:nvPr/>
        </p:nvSpPr>
        <p:spPr>
          <a:xfrm>
            <a:off x="1097280" y="2231828"/>
            <a:ext cx="9597614" cy="3293209"/>
          </a:xfrm>
          <a:prstGeom prst="rect">
            <a:avLst/>
          </a:prstGeom>
          <a:noFill/>
        </p:spPr>
        <p:txBody>
          <a:bodyPr wrap="square">
            <a:spAutoFit/>
          </a:bodyPr>
          <a:lstStyle/>
          <a:p>
            <a:pPr algn="l"/>
            <a:r>
              <a:rPr lang="en-US" sz="1600" b="0" i="0" dirty="0">
                <a:solidFill>
                  <a:srgbClr val="212121"/>
                </a:solidFill>
                <a:effectLst/>
              </a:rPr>
              <a:t>Positive Correlation:</a:t>
            </a:r>
          </a:p>
          <a:p>
            <a:pPr algn="l">
              <a:buFont typeface="+mj-lt"/>
              <a:buAutoNum type="arabicPeriod"/>
            </a:pPr>
            <a:r>
              <a:rPr lang="en-US" sz="1600" b="0" i="0" dirty="0">
                <a:solidFill>
                  <a:srgbClr val="212121"/>
                </a:solidFill>
                <a:effectLst/>
              </a:rPr>
              <a:t>Temperature</a:t>
            </a:r>
          </a:p>
          <a:p>
            <a:pPr algn="l">
              <a:buFont typeface="+mj-lt"/>
              <a:buAutoNum type="arabicPeriod"/>
            </a:pPr>
            <a:r>
              <a:rPr lang="en-US" sz="1600" b="0" i="0" dirty="0">
                <a:solidFill>
                  <a:srgbClr val="212121"/>
                </a:solidFill>
                <a:effectLst/>
              </a:rPr>
              <a:t>Dew Point Temperature</a:t>
            </a:r>
          </a:p>
          <a:p>
            <a:pPr algn="l">
              <a:buFont typeface="+mj-lt"/>
              <a:buAutoNum type="arabicPeriod"/>
            </a:pPr>
            <a:r>
              <a:rPr lang="en-US" sz="1600" b="0" i="0" dirty="0">
                <a:solidFill>
                  <a:srgbClr val="212121"/>
                </a:solidFill>
                <a:effectLst/>
              </a:rPr>
              <a:t>Solar Radiation</a:t>
            </a:r>
          </a:p>
          <a:p>
            <a:pPr algn="l">
              <a:buFont typeface="+mj-lt"/>
              <a:buAutoNum type="arabicPeriod"/>
            </a:pPr>
            <a:endParaRPr lang="en-US" sz="1600" b="0" i="0" dirty="0">
              <a:solidFill>
                <a:srgbClr val="212121"/>
              </a:solidFill>
              <a:effectLst/>
            </a:endParaRPr>
          </a:p>
          <a:p>
            <a:pPr algn="l"/>
            <a:r>
              <a:rPr lang="en-US" sz="1600" b="0" i="0" dirty="0">
                <a:solidFill>
                  <a:srgbClr val="212121"/>
                </a:solidFill>
                <a:effectLst/>
              </a:rPr>
              <a:t>Negative correlation:</a:t>
            </a:r>
          </a:p>
          <a:p>
            <a:pPr algn="l">
              <a:buFont typeface="+mj-lt"/>
              <a:buAutoNum type="arabicPeriod"/>
            </a:pPr>
            <a:r>
              <a:rPr lang="en-US" sz="1600" b="0" i="0" dirty="0">
                <a:solidFill>
                  <a:srgbClr val="212121"/>
                </a:solidFill>
                <a:effectLst/>
              </a:rPr>
              <a:t>Winter</a:t>
            </a:r>
          </a:p>
          <a:p>
            <a:pPr algn="l">
              <a:buFont typeface="+mj-lt"/>
              <a:buAutoNum type="arabicPeriod"/>
            </a:pPr>
            <a:r>
              <a:rPr lang="en-US" sz="1600" b="0" i="0" dirty="0">
                <a:solidFill>
                  <a:srgbClr val="212121"/>
                </a:solidFill>
                <a:effectLst/>
              </a:rPr>
              <a:t>Humidity</a:t>
            </a:r>
          </a:p>
          <a:p>
            <a:pPr algn="l">
              <a:buFont typeface="+mj-lt"/>
              <a:buAutoNum type="arabicPeriod"/>
            </a:pPr>
            <a:r>
              <a:rPr lang="en-US" sz="1600" b="0" i="0" dirty="0">
                <a:solidFill>
                  <a:srgbClr val="212121"/>
                </a:solidFill>
                <a:effectLst/>
              </a:rPr>
              <a:t>Snowfall</a:t>
            </a:r>
          </a:p>
          <a:p>
            <a:pPr algn="l">
              <a:buFont typeface="+mj-lt"/>
              <a:buAutoNum type="arabicPeriod"/>
            </a:pPr>
            <a:endParaRPr lang="en-US" sz="1600" b="0" i="0" dirty="0">
              <a:solidFill>
                <a:srgbClr val="212121"/>
              </a:solidFill>
              <a:effectLst/>
            </a:endParaRPr>
          </a:p>
          <a:p>
            <a:pPr algn="l"/>
            <a:r>
              <a:rPr lang="en-US" sz="1600" b="0" i="0" dirty="0">
                <a:solidFill>
                  <a:srgbClr val="212121"/>
                </a:solidFill>
                <a:effectLst/>
              </a:rPr>
              <a:t>The feature Dew Point Temperature is positively and highly correlated with Temperature.</a:t>
            </a:r>
          </a:p>
          <a:p>
            <a:pPr algn="l"/>
            <a:endParaRPr lang="en-US" sz="1600" b="0" i="0" dirty="0">
              <a:solidFill>
                <a:srgbClr val="212121"/>
              </a:solidFill>
              <a:effectLst/>
            </a:endParaRPr>
          </a:p>
          <a:p>
            <a:pPr algn="l"/>
            <a:r>
              <a:rPr lang="en-US" sz="1600" b="0" i="0" dirty="0">
                <a:solidFill>
                  <a:srgbClr val="212121"/>
                </a:solidFill>
                <a:effectLst/>
              </a:rPr>
              <a:t>There will be no effect in our model if Dew Point Temp. variable is removed.</a:t>
            </a:r>
          </a:p>
        </p:txBody>
      </p:sp>
    </p:spTree>
    <p:extLst>
      <p:ext uri="{BB962C8B-B14F-4D97-AF65-F5344CB8AC3E}">
        <p14:creationId xmlns:p14="http://schemas.microsoft.com/office/powerpoint/2010/main" val="3222076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6D8A-489C-4177-8D50-BA5B281CA435}"/>
              </a:ext>
            </a:extLst>
          </p:cNvPr>
          <p:cNvSpPr>
            <a:spLocks noGrp="1"/>
          </p:cNvSpPr>
          <p:nvPr>
            <p:ph type="title"/>
          </p:nvPr>
        </p:nvSpPr>
        <p:spPr/>
        <p:txBody>
          <a:bodyPr/>
          <a:lstStyle/>
          <a:p>
            <a:r>
              <a:rPr lang="en-US" dirty="0"/>
              <a:t>Linearity Check</a:t>
            </a:r>
            <a:endParaRPr lang="en-IN" dirty="0"/>
          </a:p>
        </p:txBody>
      </p:sp>
      <p:pic>
        <p:nvPicPr>
          <p:cNvPr id="7170" name="Picture 2">
            <a:extLst>
              <a:ext uri="{FF2B5EF4-FFF2-40B4-BE49-F238E27FC236}">
                <a16:creationId xmlns:a16="http://schemas.microsoft.com/office/drawing/2014/main" id="{F73859A6-9371-47DF-9F80-84807A1B54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411" y="2151064"/>
            <a:ext cx="4674882" cy="28153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2A898B0-0524-4372-AFC7-043810FDE06F}"/>
              </a:ext>
            </a:extLst>
          </p:cNvPr>
          <p:cNvPicPr>
            <a:picLocks noChangeAspect="1"/>
          </p:cNvPicPr>
          <p:nvPr/>
        </p:nvPicPr>
        <p:blipFill>
          <a:blip r:embed="rId3"/>
          <a:stretch>
            <a:fillRect/>
          </a:stretch>
        </p:blipFill>
        <p:spPr>
          <a:xfrm>
            <a:off x="6096000" y="2275005"/>
            <a:ext cx="4263278" cy="2567501"/>
          </a:xfrm>
          <a:prstGeom prst="rect">
            <a:avLst/>
          </a:prstGeom>
        </p:spPr>
      </p:pic>
    </p:spTree>
    <p:extLst>
      <p:ext uri="{BB962C8B-B14F-4D97-AF65-F5344CB8AC3E}">
        <p14:creationId xmlns:p14="http://schemas.microsoft.com/office/powerpoint/2010/main" val="396724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8CE9-A366-497B-83A6-E4D588B6A940}"/>
              </a:ext>
            </a:extLst>
          </p:cNvPr>
          <p:cNvSpPr>
            <a:spLocks noGrp="1"/>
          </p:cNvSpPr>
          <p:nvPr>
            <p:ph type="title"/>
          </p:nvPr>
        </p:nvSpPr>
        <p:spPr/>
        <p:txBody>
          <a:bodyPr/>
          <a:lstStyle/>
          <a:p>
            <a:r>
              <a:rPr lang="en-US" dirty="0"/>
              <a:t>Linearity Check</a:t>
            </a:r>
            <a:endParaRPr lang="en-IN" dirty="0"/>
          </a:p>
        </p:txBody>
      </p:sp>
      <p:pic>
        <p:nvPicPr>
          <p:cNvPr id="8194" name="Picture 2">
            <a:extLst>
              <a:ext uri="{FF2B5EF4-FFF2-40B4-BE49-F238E27FC236}">
                <a16:creationId xmlns:a16="http://schemas.microsoft.com/office/drawing/2014/main" id="{246816D5-B9E5-4F7E-A1BB-E8D5AF4D5A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0457" y="2093025"/>
            <a:ext cx="4905223" cy="30276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830896E-F6E8-46DB-B1AA-7BD89DBFAF11}"/>
              </a:ext>
            </a:extLst>
          </p:cNvPr>
          <p:cNvPicPr>
            <a:picLocks noChangeAspect="1"/>
          </p:cNvPicPr>
          <p:nvPr/>
        </p:nvPicPr>
        <p:blipFill>
          <a:blip r:embed="rId3"/>
          <a:stretch>
            <a:fillRect/>
          </a:stretch>
        </p:blipFill>
        <p:spPr>
          <a:xfrm>
            <a:off x="518000" y="2012343"/>
            <a:ext cx="5394695" cy="3248882"/>
          </a:xfrm>
          <a:prstGeom prst="rect">
            <a:avLst/>
          </a:prstGeom>
        </p:spPr>
      </p:pic>
    </p:spTree>
    <p:extLst>
      <p:ext uri="{BB962C8B-B14F-4D97-AF65-F5344CB8AC3E}">
        <p14:creationId xmlns:p14="http://schemas.microsoft.com/office/powerpoint/2010/main" val="9076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F995-9FE4-422C-AB1B-D8CAFF1A22AC}"/>
              </a:ext>
            </a:extLst>
          </p:cNvPr>
          <p:cNvSpPr>
            <a:spLocks noGrp="1"/>
          </p:cNvSpPr>
          <p:nvPr>
            <p:ph type="title"/>
          </p:nvPr>
        </p:nvSpPr>
        <p:spPr/>
        <p:txBody>
          <a:bodyPr/>
          <a:lstStyle/>
          <a:p>
            <a:r>
              <a:rPr lang="en-US" dirty="0"/>
              <a:t>Pre Processing Data - Outliers</a:t>
            </a:r>
            <a:endParaRPr lang="en-IN" dirty="0"/>
          </a:p>
        </p:txBody>
      </p:sp>
      <p:pic>
        <p:nvPicPr>
          <p:cNvPr id="6146" name="Picture 2">
            <a:extLst>
              <a:ext uri="{FF2B5EF4-FFF2-40B4-BE49-F238E27FC236}">
                <a16:creationId xmlns:a16="http://schemas.microsoft.com/office/drawing/2014/main" id="{E40D9054-77A1-45B1-A1C3-588DFC1703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948" y="2733717"/>
            <a:ext cx="2363810" cy="29582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29B5D05-C1EE-45CC-A51C-27DA525E991C}"/>
              </a:ext>
            </a:extLst>
          </p:cNvPr>
          <p:cNvPicPr>
            <a:picLocks noChangeAspect="1"/>
          </p:cNvPicPr>
          <p:nvPr/>
        </p:nvPicPr>
        <p:blipFill>
          <a:blip r:embed="rId3"/>
          <a:stretch>
            <a:fillRect/>
          </a:stretch>
        </p:blipFill>
        <p:spPr>
          <a:xfrm>
            <a:off x="4045883" y="1828642"/>
            <a:ext cx="2283198" cy="2986625"/>
          </a:xfrm>
          <a:prstGeom prst="rect">
            <a:avLst/>
          </a:prstGeom>
        </p:spPr>
      </p:pic>
      <p:pic>
        <p:nvPicPr>
          <p:cNvPr id="5" name="Picture 4">
            <a:extLst>
              <a:ext uri="{FF2B5EF4-FFF2-40B4-BE49-F238E27FC236}">
                <a16:creationId xmlns:a16="http://schemas.microsoft.com/office/drawing/2014/main" id="{84E4287C-4EF2-4666-A9F2-CC5007299B85}"/>
              </a:ext>
            </a:extLst>
          </p:cNvPr>
          <p:cNvPicPr>
            <a:picLocks noChangeAspect="1"/>
          </p:cNvPicPr>
          <p:nvPr/>
        </p:nvPicPr>
        <p:blipFill>
          <a:blip r:embed="rId4"/>
          <a:stretch>
            <a:fillRect/>
          </a:stretch>
        </p:blipFill>
        <p:spPr>
          <a:xfrm>
            <a:off x="6730813" y="2817140"/>
            <a:ext cx="2099422" cy="2884742"/>
          </a:xfrm>
          <a:prstGeom prst="rect">
            <a:avLst/>
          </a:prstGeom>
        </p:spPr>
      </p:pic>
      <p:pic>
        <p:nvPicPr>
          <p:cNvPr id="6" name="Picture 5">
            <a:extLst>
              <a:ext uri="{FF2B5EF4-FFF2-40B4-BE49-F238E27FC236}">
                <a16:creationId xmlns:a16="http://schemas.microsoft.com/office/drawing/2014/main" id="{7445346A-CE4F-4163-9F03-5E58EC344B45}"/>
              </a:ext>
            </a:extLst>
          </p:cNvPr>
          <p:cNvPicPr>
            <a:picLocks noChangeAspect="1"/>
          </p:cNvPicPr>
          <p:nvPr/>
        </p:nvPicPr>
        <p:blipFill>
          <a:blip r:embed="rId5"/>
          <a:stretch>
            <a:fillRect/>
          </a:stretch>
        </p:blipFill>
        <p:spPr>
          <a:xfrm>
            <a:off x="8991600" y="1828642"/>
            <a:ext cx="1952625" cy="2884742"/>
          </a:xfrm>
          <a:prstGeom prst="rect">
            <a:avLst/>
          </a:prstGeom>
        </p:spPr>
      </p:pic>
      <p:sp>
        <p:nvSpPr>
          <p:cNvPr id="9" name="Multiplication Sign 8">
            <a:extLst>
              <a:ext uri="{FF2B5EF4-FFF2-40B4-BE49-F238E27FC236}">
                <a16:creationId xmlns:a16="http://schemas.microsoft.com/office/drawing/2014/main" id="{D2727389-7232-475D-A7DE-6621CD630EAC}"/>
              </a:ext>
            </a:extLst>
          </p:cNvPr>
          <p:cNvSpPr/>
          <p:nvPr/>
        </p:nvSpPr>
        <p:spPr>
          <a:xfrm>
            <a:off x="2065276" y="5495724"/>
            <a:ext cx="597241" cy="91440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Multiplication Sign 11">
            <a:extLst>
              <a:ext uri="{FF2B5EF4-FFF2-40B4-BE49-F238E27FC236}">
                <a16:creationId xmlns:a16="http://schemas.microsoft.com/office/drawing/2014/main" id="{96815645-FDC6-4DBA-8F88-0625FF65D230}"/>
              </a:ext>
            </a:extLst>
          </p:cNvPr>
          <p:cNvSpPr/>
          <p:nvPr/>
        </p:nvSpPr>
        <p:spPr>
          <a:xfrm>
            <a:off x="7651392" y="5514013"/>
            <a:ext cx="597241" cy="91440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285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F47B-DB14-44A6-A6DF-F2147D5B4F35}"/>
              </a:ext>
            </a:extLst>
          </p:cNvPr>
          <p:cNvSpPr>
            <a:spLocks noGrp="1"/>
          </p:cNvSpPr>
          <p:nvPr>
            <p:ph type="title"/>
          </p:nvPr>
        </p:nvSpPr>
        <p:spPr/>
        <p:txBody>
          <a:bodyPr/>
          <a:lstStyle/>
          <a:p>
            <a:r>
              <a:rPr lang="en-US" dirty="0"/>
              <a:t>Outlier Treatment</a:t>
            </a:r>
            <a:endParaRPr lang="en-IN" dirty="0"/>
          </a:p>
        </p:txBody>
      </p:sp>
      <p:sp>
        <p:nvSpPr>
          <p:cNvPr id="3" name="Content Placeholder 2">
            <a:extLst>
              <a:ext uri="{FF2B5EF4-FFF2-40B4-BE49-F238E27FC236}">
                <a16:creationId xmlns:a16="http://schemas.microsoft.com/office/drawing/2014/main" id="{61B6438A-895B-4ACC-B88F-474E9C44519D}"/>
              </a:ext>
            </a:extLst>
          </p:cNvPr>
          <p:cNvSpPr>
            <a:spLocks noGrp="1"/>
          </p:cNvSpPr>
          <p:nvPr>
            <p:ph idx="1"/>
          </p:nvPr>
        </p:nvSpPr>
        <p:spPr/>
        <p:txBody>
          <a:bodyPr/>
          <a:lstStyle/>
          <a:p>
            <a:pPr marL="566928" lvl="3" indent="0">
              <a:lnSpc>
                <a:spcPct val="200000"/>
              </a:lnSpc>
              <a:buNone/>
            </a:pPr>
            <a:r>
              <a:rPr lang="en-IN" sz="2000" b="1" dirty="0">
                <a:solidFill>
                  <a:srgbClr val="000000"/>
                </a:solidFill>
                <a:effectLst/>
              </a:rPr>
              <a:t>Q1 – 25%  &amp; Q3 – 75%</a:t>
            </a:r>
          </a:p>
          <a:p>
            <a:pPr marL="566928" lvl="3" indent="0">
              <a:lnSpc>
                <a:spcPct val="200000"/>
              </a:lnSpc>
              <a:buNone/>
            </a:pPr>
            <a:r>
              <a:rPr lang="en-IN" sz="2000" b="1" dirty="0">
                <a:solidFill>
                  <a:srgbClr val="000000"/>
                </a:solidFill>
                <a:effectLst/>
              </a:rPr>
              <a:t>IQR =Q3-Q1 </a:t>
            </a:r>
          </a:p>
          <a:p>
            <a:pPr marL="566928" lvl="3" indent="0">
              <a:lnSpc>
                <a:spcPct val="200000"/>
              </a:lnSpc>
              <a:buNone/>
            </a:pPr>
            <a:r>
              <a:rPr lang="en-IN" sz="2000" b="1" dirty="0" err="1">
                <a:solidFill>
                  <a:srgbClr val="000000"/>
                </a:solidFill>
                <a:effectLst/>
              </a:rPr>
              <a:t>u_lim</a:t>
            </a:r>
            <a:r>
              <a:rPr lang="en-IN" sz="2000" b="1" dirty="0">
                <a:solidFill>
                  <a:srgbClr val="000000"/>
                </a:solidFill>
                <a:effectLst/>
              </a:rPr>
              <a:t>= Q3+ </a:t>
            </a:r>
            <a:r>
              <a:rPr lang="en-IN" sz="2000" b="1" dirty="0">
                <a:solidFill>
                  <a:srgbClr val="098156"/>
                </a:solidFill>
                <a:effectLst/>
              </a:rPr>
              <a:t>1.5</a:t>
            </a:r>
            <a:r>
              <a:rPr lang="en-IN" sz="2000" b="1" dirty="0">
                <a:solidFill>
                  <a:srgbClr val="000000"/>
                </a:solidFill>
                <a:effectLst/>
              </a:rPr>
              <a:t>*(IQR)</a:t>
            </a:r>
          </a:p>
          <a:p>
            <a:pPr marL="566928" lvl="3" indent="0">
              <a:lnSpc>
                <a:spcPct val="200000"/>
              </a:lnSpc>
              <a:buNone/>
            </a:pPr>
            <a:r>
              <a:rPr lang="en-IN" sz="2000" b="1" dirty="0">
                <a:solidFill>
                  <a:srgbClr val="000000"/>
                </a:solidFill>
                <a:effectLst/>
              </a:rPr>
              <a:t>l_lim= Q1- </a:t>
            </a:r>
            <a:r>
              <a:rPr lang="en-IN" sz="2000" b="1" dirty="0">
                <a:solidFill>
                  <a:srgbClr val="098156"/>
                </a:solidFill>
                <a:effectLst/>
              </a:rPr>
              <a:t>1.5</a:t>
            </a:r>
            <a:r>
              <a:rPr lang="en-IN" sz="2000" b="1" dirty="0">
                <a:solidFill>
                  <a:srgbClr val="000000"/>
                </a:solidFill>
                <a:effectLst/>
              </a:rPr>
              <a:t>*(IQR)</a:t>
            </a:r>
          </a:p>
          <a:p>
            <a:endParaRPr lang="en-IN" dirty="0"/>
          </a:p>
        </p:txBody>
      </p:sp>
    </p:spTree>
    <p:extLst>
      <p:ext uri="{BB962C8B-B14F-4D97-AF65-F5344CB8AC3E}">
        <p14:creationId xmlns:p14="http://schemas.microsoft.com/office/powerpoint/2010/main" val="362607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402B-8699-44AE-803E-C571C6C7669A}"/>
              </a:ext>
            </a:extLst>
          </p:cNvPr>
          <p:cNvSpPr>
            <a:spLocks noGrp="1"/>
          </p:cNvSpPr>
          <p:nvPr>
            <p:ph type="title"/>
          </p:nvPr>
        </p:nvSpPr>
        <p:spPr/>
        <p:txBody>
          <a:bodyPr/>
          <a:lstStyle/>
          <a:p>
            <a:r>
              <a:rPr lang="en-US" dirty="0"/>
              <a:t>Target Feature Conditioning</a:t>
            </a:r>
            <a:endParaRPr lang="en-IN" dirty="0"/>
          </a:p>
        </p:txBody>
      </p:sp>
      <p:pic>
        <p:nvPicPr>
          <p:cNvPr id="9218" name="Picture 2">
            <a:extLst>
              <a:ext uri="{FF2B5EF4-FFF2-40B4-BE49-F238E27FC236}">
                <a16:creationId xmlns:a16="http://schemas.microsoft.com/office/drawing/2014/main" id="{93D2FE6A-5361-43EF-82F2-3860FBCDB4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967" y="2204853"/>
            <a:ext cx="5340652" cy="327437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5A4A05D-5163-4D13-8B04-24BE03769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301" y="2204853"/>
            <a:ext cx="5207732" cy="3029266"/>
          </a:xfrm>
          <a:prstGeom prst="rect">
            <a:avLst/>
          </a:prstGeom>
          <a:noFill/>
          <a:extLst>
            <a:ext uri="{909E8E84-426E-40DD-AFC4-6F175D3DCCD1}">
              <a14:hiddenFill xmlns:a14="http://schemas.microsoft.com/office/drawing/2010/main">
                <a:solidFill>
                  <a:srgbClr val="FFFFFF"/>
                </a:solidFill>
              </a14:hiddenFill>
            </a:ext>
          </a:extLst>
        </p:spPr>
      </p:pic>
      <p:sp>
        <p:nvSpPr>
          <p:cNvPr id="4" name="Arrow: Striped Right 3">
            <a:extLst>
              <a:ext uri="{FF2B5EF4-FFF2-40B4-BE49-F238E27FC236}">
                <a16:creationId xmlns:a16="http://schemas.microsoft.com/office/drawing/2014/main" id="{819C8BAE-4248-4A79-87B7-B43DF9C24E6E}"/>
              </a:ext>
            </a:extLst>
          </p:cNvPr>
          <p:cNvSpPr/>
          <p:nvPr/>
        </p:nvSpPr>
        <p:spPr>
          <a:xfrm>
            <a:off x="5303414" y="3429000"/>
            <a:ext cx="944985" cy="273424"/>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040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5B32-6FA6-43D5-87A0-574400C04A29}"/>
              </a:ext>
            </a:extLst>
          </p:cNvPr>
          <p:cNvSpPr>
            <a:spLocks noGrp="1"/>
          </p:cNvSpPr>
          <p:nvPr>
            <p:ph type="title"/>
          </p:nvPr>
        </p:nvSpPr>
        <p:spPr/>
        <p:txBody>
          <a:bodyPr/>
          <a:lstStyle/>
          <a:p>
            <a:r>
              <a:rPr lang="en-US" dirty="0"/>
              <a:t>Creating Input and Out Features</a:t>
            </a:r>
            <a:endParaRPr lang="en-IN" dirty="0"/>
          </a:p>
        </p:txBody>
      </p:sp>
      <p:pic>
        <p:nvPicPr>
          <p:cNvPr id="9" name="Content Placeholder 8">
            <a:extLst>
              <a:ext uri="{FF2B5EF4-FFF2-40B4-BE49-F238E27FC236}">
                <a16:creationId xmlns:a16="http://schemas.microsoft.com/office/drawing/2014/main" id="{EA2A9625-8D33-48B1-ACF8-84641280B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580" y="4063796"/>
            <a:ext cx="8271959" cy="1658204"/>
          </a:xfrm>
        </p:spPr>
      </p:pic>
      <p:pic>
        <p:nvPicPr>
          <p:cNvPr id="13" name="Picture 12">
            <a:extLst>
              <a:ext uri="{FF2B5EF4-FFF2-40B4-BE49-F238E27FC236}">
                <a16:creationId xmlns:a16="http://schemas.microsoft.com/office/drawing/2014/main" id="{643E3B9C-DE02-4EE4-BDC8-FAC2A4CC5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580" y="1932407"/>
            <a:ext cx="5403195" cy="1895522"/>
          </a:xfrm>
          <a:prstGeom prst="rect">
            <a:avLst/>
          </a:prstGeom>
        </p:spPr>
      </p:pic>
    </p:spTree>
    <p:extLst>
      <p:ext uri="{BB962C8B-B14F-4D97-AF65-F5344CB8AC3E}">
        <p14:creationId xmlns:p14="http://schemas.microsoft.com/office/powerpoint/2010/main" val="413927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ADE0-E40F-47B9-B139-B1B26E3310E9}"/>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09ED1422-1973-4426-9EC4-E10FB99CA088}"/>
              </a:ext>
            </a:extLst>
          </p:cNvPr>
          <p:cNvSpPr>
            <a:spLocks noGrp="1"/>
          </p:cNvSpPr>
          <p:nvPr>
            <p:ph idx="1"/>
          </p:nvPr>
        </p:nvSpPr>
        <p:spPr>
          <a:xfrm>
            <a:off x="1398494" y="1845734"/>
            <a:ext cx="9757185" cy="4023360"/>
          </a:xfrm>
        </p:spPr>
        <p:txBody>
          <a:bodyPr/>
          <a:lstStyle/>
          <a:p>
            <a:pPr algn="just">
              <a:buClrTx/>
              <a:buFont typeface="Arial" panose="020B0604020202020204" pitchFamily="34" charset="0"/>
              <a:buChar char="•"/>
            </a:pPr>
            <a:r>
              <a:rPr lang="en-US" dirty="0"/>
              <a:t>Business Context</a:t>
            </a:r>
          </a:p>
          <a:p>
            <a:pPr algn="just">
              <a:buClrTx/>
              <a:buFont typeface="Arial" panose="020B0604020202020204" pitchFamily="34" charset="0"/>
              <a:buChar char="•"/>
            </a:pPr>
            <a:r>
              <a:rPr lang="en-US" dirty="0"/>
              <a:t>Problem Statement </a:t>
            </a:r>
          </a:p>
          <a:p>
            <a:pPr algn="just">
              <a:buClrTx/>
              <a:buFont typeface="Arial" panose="020B0604020202020204" pitchFamily="34" charset="0"/>
              <a:buChar char="•"/>
            </a:pPr>
            <a:r>
              <a:rPr lang="en-IN" dirty="0"/>
              <a:t>Data Cleaning &amp; EDA</a:t>
            </a:r>
          </a:p>
          <a:p>
            <a:pPr algn="just">
              <a:buClrTx/>
              <a:buFont typeface="Arial" panose="020B0604020202020204" pitchFamily="34" charset="0"/>
              <a:buChar char="•"/>
            </a:pPr>
            <a:r>
              <a:rPr lang="en-IN" dirty="0"/>
              <a:t>Feature Engineering</a:t>
            </a:r>
          </a:p>
          <a:p>
            <a:pPr algn="just">
              <a:buClrTx/>
              <a:buFont typeface="Arial" panose="020B0604020202020204" pitchFamily="34" charset="0"/>
              <a:buChar char="•"/>
            </a:pPr>
            <a:r>
              <a:rPr lang="en-IN" dirty="0"/>
              <a:t>Pre Processing Data</a:t>
            </a:r>
          </a:p>
          <a:p>
            <a:pPr algn="just">
              <a:buClrTx/>
              <a:buFont typeface="Arial" panose="020B0604020202020204" pitchFamily="34" charset="0"/>
              <a:buChar char="•"/>
            </a:pPr>
            <a:r>
              <a:rPr lang="en-IN" dirty="0"/>
              <a:t>Target Conditioning</a:t>
            </a:r>
          </a:p>
          <a:p>
            <a:pPr algn="just">
              <a:buClrTx/>
              <a:buFont typeface="Arial" panose="020B0604020202020204" pitchFamily="34" charset="0"/>
              <a:buChar char="•"/>
            </a:pPr>
            <a:r>
              <a:rPr lang="en-IN" dirty="0"/>
              <a:t>Modelling, Evaluation &amp; Tuning</a:t>
            </a:r>
          </a:p>
          <a:p>
            <a:pPr algn="just">
              <a:buClrTx/>
              <a:buFont typeface="Arial" panose="020B0604020202020204" pitchFamily="34" charset="0"/>
              <a:buChar char="•"/>
            </a:pPr>
            <a:r>
              <a:rPr lang="en-IN" dirty="0"/>
              <a:t>Model Explainability &amp;Conclusion</a:t>
            </a:r>
          </a:p>
          <a:p>
            <a:pPr marL="0" indent="0">
              <a:buNone/>
            </a:pPr>
            <a:endParaRPr lang="en-IN" dirty="0"/>
          </a:p>
        </p:txBody>
      </p:sp>
    </p:spTree>
    <p:extLst>
      <p:ext uri="{BB962C8B-B14F-4D97-AF65-F5344CB8AC3E}">
        <p14:creationId xmlns:p14="http://schemas.microsoft.com/office/powerpoint/2010/main" val="574383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825C-FCF0-493F-A2C4-9FB1E5CEEA7F}"/>
              </a:ext>
            </a:extLst>
          </p:cNvPr>
          <p:cNvSpPr>
            <a:spLocks noGrp="1"/>
          </p:cNvSpPr>
          <p:nvPr>
            <p:ph type="title"/>
          </p:nvPr>
        </p:nvSpPr>
        <p:spPr/>
        <p:txBody>
          <a:bodyPr/>
          <a:lstStyle/>
          <a:p>
            <a:r>
              <a:rPr lang="en-US" dirty="0"/>
              <a:t>Feature Scaling</a:t>
            </a:r>
            <a:endParaRPr lang="en-IN" dirty="0"/>
          </a:p>
        </p:txBody>
      </p:sp>
      <p:pic>
        <p:nvPicPr>
          <p:cNvPr id="4" name="Content Placeholder 3">
            <a:extLst>
              <a:ext uri="{FF2B5EF4-FFF2-40B4-BE49-F238E27FC236}">
                <a16:creationId xmlns:a16="http://schemas.microsoft.com/office/drawing/2014/main" id="{8C25A9EE-63D8-4454-910F-27FED2E98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517" y="1927411"/>
            <a:ext cx="6131860" cy="3856428"/>
          </a:xfrm>
          <a:prstGeom prst="rect">
            <a:avLst/>
          </a:prstGeom>
        </p:spPr>
      </p:pic>
    </p:spTree>
    <p:extLst>
      <p:ext uri="{BB962C8B-B14F-4D97-AF65-F5344CB8AC3E}">
        <p14:creationId xmlns:p14="http://schemas.microsoft.com/office/powerpoint/2010/main" val="98117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014E-CAA3-4292-BC3C-AC2FACE22140}"/>
              </a:ext>
            </a:extLst>
          </p:cNvPr>
          <p:cNvSpPr>
            <a:spLocks noGrp="1"/>
          </p:cNvSpPr>
          <p:nvPr>
            <p:ph type="title"/>
          </p:nvPr>
        </p:nvSpPr>
        <p:spPr/>
        <p:txBody>
          <a:bodyPr/>
          <a:lstStyle/>
          <a:p>
            <a:r>
              <a:rPr lang="en-US" dirty="0"/>
              <a:t>Modeling, Evaluating &amp; Tuning</a:t>
            </a:r>
            <a:endParaRPr lang="en-IN" dirty="0"/>
          </a:p>
        </p:txBody>
      </p:sp>
      <p:sp>
        <p:nvSpPr>
          <p:cNvPr id="3" name="Content Placeholder 2">
            <a:extLst>
              <a:ext uri="{FF2B5EF4-FFF2-40B4-BE49-F238E27FC236}">
                <a16:creationId xmlns:a16="http://schemas.microsoft.com/office/drawing/2014/main" id="{6826D0B9-7966-44E0-8367-BE0885B21494}"/>
              </a:ext>
            </a:extLst>
          </p:cNvPr>
          <p:cNvSpPr>
            <a:spLocks noGrp="1"/>
          </p:cNvSpPr>
          <p:nvPr>
            <p:ph idx="1"/>
          </p:nvPr>
        </p:nvSpPr>
        <p:spPr>
          <a:xfrm>
            <a:off x="1509656" y="2285005"/>
            <a:ext cx="10058400" cy="4023360"/>
          </a:xfrm>
        </p:spPr>
        <p:txBody>
          <a:bodyPr/>
          <a:lstStyle/>
          <a:p>
            <a:pPr marL="457200" indent="-457200">
              <a:buClrTx/>
              <a:buFont typeface="+mj-lt"/>
              <a:buAutoNum type="arabicPeriod"/>
            </a:pPr>
            <a:r>
              <a:rPr lang="en-US" dirty="0"/>
              <a:t>Linear Regression</a:t>
            </a:r>
          </a:p>
          <a:p>
            <a:pPr marL="457200" indent="-457200">
              <a:buClrTx/>
              <a:buFont typeface="+mj-lt"/>
              <a:buAutoNum type="arabicPeriod"/>
            </a:pPr>
            <a:r>
              <a:rPr lang="en-US" dirty="0"/>
              <a:t>Lasso Regression with GridSearchCV</a:t>
            </a:r>
          </a:p>
          <a:p>
            <a:pPr marL="457200" indent="-457200">
              <a:buClrTx/>
              <a:buFont typeface="+mj-lt"/>
              <a:buAutoNum type="arabicPeriod"/>
            </a:pPr>
            <a:r>
              <a:rPr lang="en-US" dirty="0"/>
              <a:t>Ridge Regression with GridSearchCV</a:t>
            </a:r>
          </a:p>
          <a:p>
            <a:pPr marL="457200" indent="-457200">
              <a:buClrTx/>
              <a:buFont typeface="+mj-lt"/>
              <a:buAutoNum type="arabicPeriod"/>
            </a:pPr>
            <a:r>
              <a:rPr lang="en-US" dirty="0"/>
              <a:t>Random Forest with GridSearchCV</a:t>
            </a:r>
          </a:p>
          <a:p>
            <a:pPr marL="457200" indent="-457200">
              <a:buClrTx/>
              <a:buFont typeface="+mj-lt"/>
              <a:buAutoNum type="arabicPeriod"/>
            </a:pPr>
            <a:r>
              <a:rPr lang="en-US" dirty="0"/>
              <a:t>Gradient Boosting Regressor with GridSearchCV</a:t>
            </a:r>
          </a:p>
          <a:p>
            <a:pPr marL="0" indent="0">
              <a:buNone/>
            </a:pPr>
            <a:endParaRPr lang="en-US" dirty="0"/>
          </a:p>
        </p:txBody>
      </p:sp>
    </p:spTree>
    <p:extLst>
      <p:ext uri="{BB962C8B-B14F-4D97-AF65-F5344CB8AC3E}">
        <p14:creationId xmlns:p14="http://schemas.microsoft.com/office/powerpoint/2010/main" val="3962395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FEEEAB-0DEB-43F9-BF29-65E35B1E749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30305" y="747246"/>
            <a:ext cx="5497017" cy="4712260"/>
          </a:xfrm>
        </p:spPr>
      </p:pic>
      <p:pic>
        <p:nvPicPr>
          <p:cNvPr id="7" name="Picture 6">
            <a:extLst>
              <a:ext uri="{FF2B5EF4-FFF2-40B4-BE49-F238E27FC236}">
                <a16:creationId xmlns:a16="http://schemas.microsoft.com/office/drawing/2014/main" id="{3BED85BE-C31F-4945-8E12-71DDE15108C2}"/>
              </a:ext>
            </a:extLst>
          </p:cNvPr>
          <p:cNvPicPr>
            <a:picLocks noChangeAspect="1"/>
          </p:cNvPicPr>
          <p:nvPr/>
        </p:nvPicPr>
        <p:blipFill rotWithShape="1">
          <a:blip r:embed="rId3">
            <a:extLst>
              <a:ext uri="{28A0092B-C50C-407E-A947-70E740481C1C}">
                <a14:useLocalDpi xmlns:a14="http://schemas.microsoft.com/office/drawing/2010/main" val="0"/>
              </a:ext>
            </a:extLst>
          </a:blip>
          <a:srcRect l="462" t="4236" r="-462" b="-1"/>
          <a:stretch/>
        </p:blipFill>
        <p:spPr>
          <a:xfrm>
            <a:off x="6096000" y="747246"/>
            <a:ext cx="5471634" cy="4712260"/>
          </a:xfrm>
          <a:prstGeom prst="rect">
            <a:avLst/>
          </a:prstGeom>
        </p:spPr>
      </p:pic>
    </p:spTree>
    <p:extLst>
      <p:ext uri="{BB962C8B-B14F-4D97-AF65-F5344CB8AC3E}">
        <p14:creationId xmlns:p14="http://schemas.microsoft.com/office/powerpoint/2010/main" val="3863896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014E-CAA3-4292-BC3C-AC2FACE22140}"/>
              </a:ext>
            </a:extLst>
          </p:cNvPr>
          <p:cNvSpPr>
            <a:spLocks noGrp="1"/>
          </p:cNvSpPr>
          <p:nvPr>
            <p:ph type="title"/>
          </p:nvPr>
        </p:nvSpPr>
        <p:spPr/>
        <p:txBody>
          <a:bodyPr/>
          <a:lstStyle/>
          <a:p>
            <a:r>
              <a:rPr lang="en-US" dirty="0"/>
              <a:t>Modeling, Evaluating &amp; Tuning</a:t>
            </a:r>
            <a:endParaRPr lang="en-IN" dirty="0"/>
          </a:p>
        </p:txBody>
      </p:sp>
      <p:sp>
        <p:nvSpPr>
          <p:cNvPr id="3" name="Content Placeholder 2">
            <a:extLst>
              <a:ext uri="{FF2B5EF4-FFF2-40B4-BE49-F238E27FC236}">
                <a16:creationId xmlns:a16="http://schemas.microsoft.com/office/drawing/2014/main" id="{6826D0B9-7966-44E0-8367-BE0885B21494}"/>
              </a:ext>
            </a:extLst>
          </p:cNvPr>
          <p:cNvSpPr>
            <a:spLocks noGrp="1"/>
          </p:cNvSpPr>
          <p:nvPr>
            <p:ph idx="1"/>
          </p:nvPr>
        </p:nvSpPr>
        <p:spPr>
          <a:xfrm>
            <a:off x="1814456" y="1809875"/>
            <a:ext cx="8342555" cy="4023360"/>
          </a:xfrm>
        </p:spPr>
        <p:txBody>
          <a:bodyPr/>
          <a:lstStyle/>
          <a:p>
            <a:r>
              <a:rPr lang="en-US" u="sng" dirty="0"/>
              <a:t>Evaluation Metrics:</a:t>
            </a:r>
          </a:p>
          <a:p>
            <a:pPr>
              <a:buClr>
                <a:schemeClr val="tx1"/>
              </a:buClr>
              <a:buFont typeface="Arial" panose="020B0604020202020204" pitchFamily="34" charset="0"/>
              <a:buChar char="•"/>
            </a:pPr>
            <a:r>
              <a:rPr lang="en-US" dirty="0"/>
              <a:t>MSE</a:t>
            </a:r>
          </a:p>
          <a:p>
            <a:pPr>
              <a:buClr>
                <a:schemeClr val="tx1"/>
              </a:buClr>
              <a:buFont typeface="Arial" panose="020B0604020202020204" pitchFamily="34" charset="0"/>
              <a:buChar char="•"/>
            </a:pPr>
            <a:r>
              <a:rPr lang="en-US" dirty="0"/>
              <a:t>MAE</a:t>
            </a:r>
          </a:p>
          <a:p>
            <a:pPr>
              <a:buClr>
                <a:schemeClr val="tx1"/>
              </a:buClr>
              <a:buFont typeface="Arial" panose="020B0604020202020204" pitchFamily="34" charset="0"/>
              <a:buChar char="•"/>
            </a:pPr>
            <a:r>
              <a:rPr lang="en-US" dirty="0"/>
              <a:t>RMSE</a:t>
            </a:r>
          </a:p>
          <a:p>
            <a:pPr>
              <a:buClr>
                <a:schemeClr val="tx1"/>
              </a:buClr>
              <a:buFont typeface="Arial" panose="020B0604020202020204" pitchFamily="34" charset="0"/>
              <a:buChar char="•"/>
            </a:pPr>
            <a:r>
              <a:rPr lang="en-US" dirty="0"/>
              <a:t>R2 SCORE</a:t>
            </a:r>
          </a:p>
          <a:p>
            <a:pPr>
              <a:buClr>
                <a:schemeClr val="tx1"/>
              </a:buClr>
              <a:buFont typeface="Arial" panose="020B0604020202020204" pitchFamily="34" charset="0"/>
              <a:buChar char="•"/>
            </a:pPr>
            <a:r>
              <a:rPr lang="en-US" dirty="0"/>
              <a:t>ADJUSTED R2 SCORE</a:t>
            </a:r>
            <a:endParaRPr lang="en-IN" dirty="0"/>
          </a:p>
        </p:txBody>
      </p:sp>
    </p:spTree>
    <p:extLst>
      <p:ext uri="{BB962C8B-B14F-4D97-AF65-F5344CB8AC3E}">
        <p14:creationId xmlns:p14="http://schemas.microsoft.com/office/powerpoint/2010/main" val="2420198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014E-CAA3-4292-BC3C-AC2FACE22140}"/>
              </a:ext>
            </a:extLst>
          </p:cNvPr>
          <p:cNvSpPr>
            <a:spLocks noGrp="1"/>
          </p:cNvSpPr>
          <p:nvPr>
            <p:ph type="title"/>
          </p:nvPr>
        </p:nvSpPr>
        <p:spPr/>
        <p:txBody>
          <a:bodyPr/>
          <a:lstStyle/>
          <a:p>
            <a:r>
              <a:rPr lang="en-US" dirty="0"/>
              <a:t>Modeling, Evaluating &amp; Tuning</a:t>
            </a:r>
            <a:endParaRPr lang="en-IN" dirty="0"/>
          </a:p>
        </p:txBody>
      </p:sp>
      <p:pic>
        <p:nvPicPr>
          <p:cNvPr id="5" name="Content Placeholder 4">
            <a:extLst>
              <a:ext uri="{FF2B5EF4-FFF2-40B4-BE49-F238E27FC236}">
                <a16:creationId xmlns:a16="http://schemas.microsoft.com/office/drawing/2014/main" id="{72BEB59A-66CD-491D-B6C0-9D9C617E7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894" y="2178296"/>
            <a:ext cx="6924717" cy="3451539"/>
          </a:xfrm>
        </p:spPr>
      </p:pic>
    </p:spTree>
    <p:extLst>
      <p:ext uri="{BB962C8B-B14F-4D97-AF65-F5344CB8AC3E}">
        <p14:creationId xmlns:p14="http://schemas.microsoft.com/office/powerpoint/2010/main" val="2458242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014E-CAA3-4292-BC3C-AC2FACE22140}"/>
              </a:ext>
            </a:extLst>
          </p:cNvPr>
          <p:cNvSpPr>
            <a:spLocks noGrp="1"/>
          </p:cNvSpPr>
          <p:nvPr>
            <p:ph type="title"/>
          </p:nvPr>
        </p:nvSpPr>
        <p:spPr/>
        <p:txBody>
          <a:bodyPr/>
          <a:lstStyle/>
          <a:p>
            <a:r>
              <a:rPr lang="en-US" dirty="0"/>
              <a:t>Modeling, Evaluating &amp; Tuning</a:t>
            </a:r>
            <a:endParaRPr lang="en-IN" dirty="0"/>
          </a:p>
        </p:txBody>
      </p:sp>
      <p:pic>
        <p:nvPicPr>
          <p:cNvPr id="7" name="Content Placeholder 6">
            <a:extLst>
              <a:ext uri="{FF2B5EF4-FFF2-40B4-BE49-F238E27FC236}">
                <a16:creationId xmlns:a16="http://schemas.microsoft.com/office/drawing/2014/main" id="{478E0705-7643-44CF-AF9B-A34A645F7D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012" y="2030172"/>
            <a:ext cx="7954266" cy="3294863"/>
          </a:xfrm>
        </p:spPr>
      </p:pic>
    </p:spTree>
    <p:extLst>
      <p:ext uri="{BB962C8B-B14F-4D97-AF65-F5344CB8AC3E}">
        <p14:creationId xmlns:p14="http://schemas.microsoft.com/office/powerpoint/2010/main" val="43284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0E77-6A09-4BB4-B7D6-704EB01EC204}"/>
              </a:ext>
            </a:extLst>
          </p:cNvPr>
          <p:cNvSpPr>
            <a:spLocks noGrp="1"/>
          </p:cNvSpPr>
          <p:nvPr>
            <p:ph type="title"/>
          </p:nvPr>
        </p:nvSpPr>
        <p:spPr/>
        <p:txBody>
          <a:bodyPr/>
          <a:lstStyle/>
          <a:p>
            <a:r>
              <a:rPr lang="en-US" dirty="0"/>
              <a:t>Comparing Models - Training</a:t>
            </a:r>
            <a:endParaRPr lang="en-IN" dirty="0"/>
          </a:p>
        </p:txBody>
      </p:sp>
      <p:pic>
        <p:nvPicPr>
          <p:cNvPr id="10242" name="Picture 2">
            <a:extLst>
              <a:ext uri="{FF2B5EF4-FFF2-40B4-BE49-F238E27FC236}">
                <a16:creationId xmlns:a16="http://schemas.microsoft.com/office/drawing/2014/main" id="{B649CA1A-C065-49C4-90CE-6765C54FC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757" y="2411356"/>
            <a:ext cx="4980532" cy="30481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29C6B4-3258-4D21-A8C2-E9E3844B9B59}"/>
              </a:ext>
            </a:extLst>
          </p:cNvPr>
          <p:cNvPicPr>
            <a:picLocks noChangeAspect="1"/>
          </p:cNvPicPr>
          <p:nvPr/>
        </p:nvPicPr>
        <p:blipFill>
          <a:blip r:embed="rId3"/>
          <a:stretch>
            <a:fillRect/>
          </a:stretch>
        </p:blipFill>
        <p:spPr>
          <a:xfrm>
            <a:off x="6221506" y="2411356"/>
            <a:ext cx="5296796" cy="3048150"/>
          </a:xfrm>
          <a:prstGeom prst="rect">
            <a:avLst/>
          </a:prstGeom>
        </p:spPr>
      </p:pic>
    </p:spTree>
    <p:extLst>
      <p:ext uri="{BB962C8B-B14F-4D97-AF65-F5344CB8AC3E}">
        <p14:creationId xmlns:p14="http://schemas.microsoft.com/office/powerpoint/2010/main" val="772673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85CD-D0C1-4F62-8E4E-9010B5B47D10}"/>
              </a:ext>
            </a:extLst>
          </p:cNvPr>
          <p:cNvSpPr>
            <a:spLocks noGrp="1"/>
          </p:cNvSpPr>
          <p:nvPr>
            <p:ph type="title"/>
          </p:nvPr>
        </p:nvSpPr>
        <p:spPr/>
        <p:txBody>
          <a:bodyPr/>
          <a:lstStyle/>
          <a:p>
            <a:r>
              <a:rPr lang="en-US" dirty="0"/>
              <a:t>Comparing Models  - Testing</a:t>
            </a:r>
            <a:endParaRPr lang="en-IN" dirty="0"/>
          </a:p>
        </p:txBody>
      </p:sp>
      <p:pic>
        <p:nvPicPr>
          <p:cNvPr id="11266" name="Picture 2">
            <a:extLst>
              <a:ext uri="{FF2B5EF4-FFF2-40B4-BE49-F238E27FC236}">
                <a16:creationId xmlns:a16="http://schemas.microsoft.com/office/drawing/2014/main" id="{9A39A698-96C1-4745-B2C1-1D355DF01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304" y="2021163"/>
            <a:ext cx="5289176" cy="38163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E968CE2-3E6B-4E8A-B254-338F1FE81250}"/>
              </a:ext>
            </a:extLst>
          </p:cNvPr>
          <p:cNvPicPr>
            <a:picLocks noChangeAspect="1"/>
          </p:cNvPicPr>
          <p:nvPr/>
        </p:nvPicPr>
        <p:blipFill>
          <a:blip r:embed="rId3"/>
          <a:stretch>
            <a:fillRect/>
          </a:stretch>
        </p:blipFill>
        <p:spPr>
          <a:xfrm>
            <a:off x="6375027" y="2227539"/>
            <a:ext cx="5289175" cy="3609975"/>
          </a:xfrm>
          <a:prstGeom prst="rect">
            <a:avLst/>
          </a:prstGeom>
        </p:spPr>
      </p:pic>
    </p:spTree>
    <p:extLst>
      <p:ext uri="{BB962C8B-B14F-4D97-AF65-F5344CB8AC3E}">
        <p14:creationId xmlns:p14="http://schemas.microsoft.com/office/powerpoint/2010/main" val="3288956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4A45-F480-4B10-85A0-876CC348C0BB}"/>
              </a:ext>
            </a:extLst>
          </p:cNvPr>
          <p:cNvSpPr>
            <a:spLocks noGrp="1"/>
          </p:cNvSpPr>
          <p:nvPr>
            <p:ph type="title"/>
          </p:nvPr>
        </p:nvSpPr>
        <p:spPr>
          <a:xfrm>
            <a:off x="1066800" y="218810"/>
            <a:ext cx="10058400" cy="1450757"/>
          </a:xfrm>
        </p:spPr>
        <p:txBody>
          <a:bodyPr/>
          <a:lstStyle/>
          <a:p>
            <a:r>
              <a:rPr lang="en-US" dirty="0"/>
              <a:t>Model Explainability</a:t>
            </a:r>
            <a:endParaRPr lang="en-IN" dirty="0"/>
          </a:p>
        </p:txBody>
      </p:sp>
      <p:pic>
        <p:nvPicPr>
          <p:cNvPr id="4" name="Content Placeholder 3">
            <a:extLst>
              <a:ext uri="{FF2B5EF4-FFF2-40B4-BE49-F238E27FC236}">
                <a16:creationId xmlns:a16="http://schemas.microsoft.com/office/drawing/2014/main" id="{B4C8C26C-92C0-41FB-9B73-9FCACFF3F5D5}"/>
              </a:ext>
            </a:extLst>
          </p:cNvPr>
          <p:cNvPicPr>
            <a:picLocks noGrp="1" noChangeAspect="1"/>
          </p:cNvPicPr>
          <p:nvPr>
            <p:ph idx="1"/>
          </p:nvPr>
        </p:nvPicPr>
        <p:blipFill>
          <a:blip r:embed="rId2"/>
          <a:stretch>
            <a:fillRect/>
          </a:stretch>
        </p:blipFill>
        <p:spPr>
          <a:xfrm>
            <a:off x="916394" y="2335067"/>
            <a:ext cx="4103841" cy="3816070"/>
          </a:xfrm>
          <a:prstGeom prst="rect">
            <a:avLst/>
          </a:prstGeom>
        </p:spPr>
      </p:pic>
      <p:pic>
        <p:nvPicPr>
          <p:cNvPr id="5" name="Picture 4">
            <a:extLst>
              <a:ext uri="{FF2B5EF4-FFF2-40B4-BE49-F238E27FC236}">
                <a16:creationId xmlns:a16="http://schemas.microsoft.com/office/drawing/2014/main" id="{4B746740-A3FC-4F8A-B22F-F1D05059055C}"/>
              </a:ext>
            </a:extLst>
          </p:cNvPr>
          <p:cNvPicPr>
            <a:picLocks noChangeAspect="1"/>
          </p:cNvPicPr>
          <p:nvPr/>
        </p:nvPicPr>
        <p:blipFill>
          <a:blip r:embed="rId3"/>
          <a:stretch>
            <a:fillRect/>
          </a:stretch>
        </p:blipFill>
        <p:spPr>
          <a:xfrm>
            <a:off x="7130022" y="2335067"/>
            <a:ext cx="3995178" cy="3816070"/>
          </a:xfrm>
          <a:prstGeom prst="rect">
            <a:avLst/>
          </a:prstGeom>
        </p:spPr>
      </p:pic>
      <p:sp>
        <p:nvSpPr>
          <p:cNvPr id="6" name="TextBox 5">
            <a:extLst>
              <a:ext uri="{FF2B5EF4-FFF2-40B4-BE49-F238E27FC236}">
                <a16:creationId xmlns:a16="http://schemas.microsoft.com/office/drawing/2014/main" id="{17BE4957-51CC-41D7-AA47-CCC090530BB9}"/>
              </a:ext>
            </a:extLst>
          </p:cNvPr>
          <p:cNvSpPr txBox="1"/>
          <p:nvPr/>
        </p:nvSpPr>
        <p:spPr>
          <a:xfrm>
            <a:off x="2339788" y="1900518"/>
            <a:ext cx="2088777" cy="369332"/>
          </a:xfrm>
          <a:prstGeom prst="rect">
            <a:avLst/>
          </a:prstGeom>
          <a:noFill/>
        </p:spPr>
        <p:txBody>
          <a:bodyPr wrap="square" rtlCol="0">
            <a:spAutoFit/>
          </a:bodyPr>
          <a:lstStyle/>
          <a:p>
            <a:r>
              <a:rPr lang="en-US" dirty="0"/>
              <a:t>Linear Regression</a:t>
            </a:r>
            <a:endParaRPr lang="en-IN" dirty="0"/>
          </a:p>
        </p:txBody>
      </p:sp>
      <p:sp>
        <p:nvSpPr>
          <p:cNvPr id="7" name="TextBox 6">
            <a:extLst>
              <a:ext uri="{FF2B5EF4-FFF2-40B4-BE49-F238E27FC236}">
                <a16:creationId xmlns:a16="http://schemas.microsoft.com/office/drawing/2014/main" id="{49A3C2CD-1CD0-4ED9-8EB9-90C036ACEB97}"/>
              </a:ext>
            </a:extLst>
          </p:cNvPr>
          <p:cNvSpPr txBox="1"/>
          <p:nvPr/>
        </p:nvSpPr>
        <p:spPr>
          <a:xfrm>
            <a:off x="8352163" y="1900518"/>
            <a:ext cx="2088777" cy="369332"/>
          </a:xfrm>
          <a:prstGeom prst="rect">
            <a:avLst/>
          </a:prstGeom>
          <a:noFill/>
        </p:spPr>
        <p:txBody>
          <a:bodyPr wrap="square" rtlCol="0">
            <a:spAutoFit/>
          </a:bodyPr>
          <a:lstStyle/>
          <a:p>
            <a:r>
              <a:rPr lang="en-US" dirty="0"/>
              <a:t>Lasso Regression</a:t>
            </a:r>
            <a:endParaRPr lang="en-IN" dirty="0"/>
          </a:p>
        </p:txBody>
      </p:sp>
    </p:spTree>
    <p:extLst>
      <p:ext uri="{BB962C8B-B14F-4D97-AF65-F5344CB8AC3E}">
        <p14:creationId xmlns:p14="http://schemas.microsoft.com/office/powerpoint/2010/main" val="301584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4A45-F480-4B10-85A0-876CC348C0BB}"/>
              </a:ext>
            </a:extLst>
          </p:cNvPr>
          <p:cNvSpPr>
            <a:spLocks noGrp="1"/>
          </p:cNvSpPr>
          <p:nvPr>
            <p:ph type="title"/>
          </p:nvPr>
        </p:nvSpPr>
        <p:spPr>
          <a:xfrm>
            <a:off x="1066800" y="331428"/>
            <a:ext cx="10058400" cy="1450757"/>
          </a:xfrm>
        </p:spPr>
        <p:txBody>
          <a:bodyPr/>
          <a:lstStyle/>
          <a:p>
            <a:r>
              <a:rPr lang="en-US" dirty="0"/>
              <a:t>Model Explainability</a:t>
            </a:r>
            <a:endParaRPr lang="en-IN" dirty="0"/>
          </a:p>
        </p:txBody>
      </p:sp>
      <p:pic>
        <p:nvPicPr>
          <p:cNvPr id="4" name="Picture 3">
            <a:extLst>
              <a:ext uri="{FF2B5EF4-FFF2-40B4-BE49-F238E27FC236}">
                <a16:creationId xmlns:a16="http://schemas.microsoft.com/office/drawing/2014/main" id="{FC9AE3B8-CBAC-4195-BE88-32BC7526B409}"/>
              </a:ext>
            </a:extLst>
          </p:cNvPr>
          <p:cNvPicPr>
            <a:picLocks noChangeAspect="1"/>
          </p:cNvPicPr>
          <p:nvPr/>
        </p:nvPicPr>
        <p:blipFill>
          <a:blip r:embed="rId2"/>
          <a:stretch>
            <a:fillRect/>
          </a:stretch>
        </p:blipFill>
        <p:spPr>
          <a:xfrm>
            <a:off x="137553" y="2689412"/>
            <a:ext cx="3617492" cy="3670206"/>
          </a:xfrm>
          <a:prstGeom prst="rect">
            <a:avLst/>
          </a:prstGeom>
        </p:spPr>
      </p:pic>
      <p:pic>
        <p:nvPicPr>
          <p:cNvPr id="5" name="Picture 4">
            <a:extLst>
              <a:ext uri="{FF2B5EF4-FFF2-40B4-BE49-F238E27FC236}">
                <a16:creationId xmlns:a16="http://schemas.microsoft.com/office/drawing/2014/main" id="{5A49D556-B599-46D3-8E2C-1E6655C76D90}"/>
              </a:ext>
            </a:extLst>
          </p:cNvPr>
          <p:cNvPicPr>
            <a:picLocks noChangeAspect="1"/>
          </p:cNvPicPr>
          <p:nvPr/>
        </p:nvPicPr>
        <p:blipFill>
          <a:blip r:embed="rId3"/>
          <a:stretch>
            <a:fillRect/>
          </a:stretch>
        </p:blipFill>
        <p:spPr>
          <a:xfrm>
            <a:off x="3831010" y="2689412"/>
            <a:ext cx="3529013" cy="3580438"/>
          </a:xfrm>
          <a:prstGeom prst="rect">
            <a:avLst/>
          </a:prstGeom>
        </p:spPr>
      </p:pic>
      <p:pic>
        <p:nvPicPr>
          <p:cNvPr id="6" name="Picture 5">
            <a:extLst>
              <a:ext uri="{FF2B5EF4-FFF2-40B4-BE49-F238E27FC236}">
                <a16:creationId xmlns:a16="http://schemas.microsoft.com/office/drawing/2014/main" id="{8CE7BA11-BF8D-4A11-9023-1329D09E9525}"/>
              </a:ext>
            </a:extLst>
          </p:cNvPr>
          <p:cNvPicPr>
            <a:picLocks noChangeAspect="1"/>
          </p:cNvPicPr>
          <p:nvPr/>
        </p:nvPicPr>
        <p:blipFill>
          <a:blip r:embed="rId4"/>
          <a:stretch>
            <a:fillRect/>
          </a:stretch>
        </p:blipFill>
        <p:spPr>
          <a:xfrm>
            <a:off x="7829270" y="2599644"/>
            <a:ext cx="3617492" cy="3670206"/>
          </a:xfrm>
          <a:prstGeom prst="rect">
            <a:avLst/>
          </a:prstGeom>
        </p:spPr>
      </p:pic>
      <p:sp>
        <p:nvSpPr>
          <p:cNvPr id="8" name="TextBox 7">
            <a:extLst>
              <a:ext uri="{FF2B5EF4-FFF2-40B4-BE49-F238E27FC236}">
                <a16:creationId xmlns:a16="http://schemas.microsoft.com/office/drawing/2014/main" id="{D7F2BE16-3532-47AD-B8B2-1FEECEE4F27C}"/>
              </a:ext>
            </a:extLst>
          </p:cNvPr>
          <p:cNvSpPr txBox="1"/>
          <p:nvPr/>
        </p:nvSpPr>
        <p:spPr>
          <a:xfrm>
            <a:off x="1509595" y="1930970"/>
            <a:ext cx="2088777" cy="369332"/>
          </a:xfrm>
          <a:prstGeom prst="rect">
            <a:avLst/>
          </a:prstGeom>
          <a:noFill/>
        </p:spPr>
        <p:txBody>
          <a:bodyPr wrap="square" rtlCol="0">
            <a:spAutoFit/>
          </a:bodyPr>
          <a:lstStyle/>
          <a:p>
            <a:r>
              <a:rPr lang="en-US" dirty="0"/>
              <a:t>Ridge Regression</a:t>
            </a:r>
            <a:endParaRPr lang="en-IN" dirty="0"/>
          </a:p>
        </p:txBody>
      </p:sp>
      <p:sp>
        <p:nvSpPr>
          <p:cNvPr id="9" name="TextBox 8">
            <a:extLst>
              <a:ext uri="{FF2B5EF4-FFF2-40B4-BE49-F238E27FC236}">
                <a16:creationId xmlns:a16="http://schemas.microsoft.com/office/drawing/2014/main" id="{6F9407E2-B060-444E-96E2-4375B8D3EED8}"/>
              </a:ext>
            </a:extLst>
          </p:cNvPr>
          <p:cNvSpPr txBox="1"/>
          <p:nvPr/>
        </p:nvSpPr>
        <p:spPr>
          <a:xfrm>
            <a:off x="4899211" y="1925633"/>
            <a:ext cx="2088777" cy="646331"/>
          </a:xfrm>
          <a:prstGeom prst="rect">
            <a:avLst/>
          </a:prstGeom>
          <a:noFill/>
        </p:spPr>
        <p:txBody>
          <a:bodyPr wrap="square" rtlCol="0">
            <a:spAutoFit/>
          </a:bodyPr>
          <a:lstStyle/>
          <a:p>
            <a:pPr algn="ctr"/>
            <a:r>
              <a:rPr lang="en-US" dirty="0"/>
              <a:t>Random Forest          Regression</a:t>
            </a:r>
            <a:endParaRPr lang="en-IN" dirty="0"/>
          </a:p>
        </p:txBody>
      </p:sp>
      <p:sp>
        <p:nvSpPr>
          <p:cNvPr id="10" name="TextBox 9">
            <a:extLst>
              <a:ext uri="{FF2B5EF4-FFF2-40B4-BE49-F238E27FC236}">
                <a16:creationId xmlns:a16="http://schemas.microsoft.com/office/drawing/2014/main" id="{C319A7BD-88D9-4D83-B9B2-695B6ED52E21}"/>
              </a:ext>
            </a:extLst>
          </p:cNvPr>
          <p:cNvSpPr txBox="1"/>
          <p:nvPr/>
        </p:nvSpPr>
        <p:spPr>
          <a:xfrm>
            <a:off x="8593628" y="1925633"/>
            <a:ext cx="2088777" cy="646331"/>
          </a:xfrm>
          <a:prstGeom prst="rect">
            <a:avLst/>
          </a:prstGeom>
          <a:noFill/>
        </p:spPr>
        <p:txBody>
          <a:bodyPr wrap="square" rtlCol="0">
            <a:spAutoFit/>
          </a:bodyPr>
          <a:lstStyle/>
          <a:p>
            <a:pPr algn="ctr"/>
            <a:r>
              <a:rPr lang="en-US" dirty="0"/>
              <a:t>Gradient Boost Regression</a:t>
            </a:r>
            <a:endParaRPr lang="en-IN" dirty="0"/>
          </a:p>
        </p:txBody>
      </p:sp>
    </p:spTree>
    <p:extLst>
      <p:ext uri="{BB962C8B-B14F-4D97-AF65-F5344CB8AC3E}">
        <p14:creationId xmlns:p14="http://schemas.microsoft.com/office/powerpoint/2010/main" val="74748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0C03-EBE5-42E2-AA4A-BFA5A9B61AF1}"/>
              </a:ext>
            </a:extLst>
          </p:cNvPr>
          <p:cNvSpPr>
            <a:spLocks noGrp="1"/>
          </p:cNvSpPr>
          <p:nvPr>
            <p:ph type="title"/>
          </p:nvPr>
        </p:nvSpPr>
        <p:spPr/>
        <p:txBody>
          <a:bodyPr/>
          <a:lstStyle/>
          <a:p>
            <a:r>
              <a:rPr lang="en-US" dirty="0"/>
              <a:t>Business Context</a:t>
            </a:r>
            <a:endParaRPr lang="en-IN" dirty="0"/>
          </a:p>
        </p:txBody>
      </p:sp>
      <p:sp>
        <p:nvSpPr>
          <p:cNvPr id="3" name="Content Placeholder 2">
            <a:extLst>
              <a:ext uri="{FF2B5EF4-FFF2-40B4-BE49-F238E27FC236}">
                <a16:creationId xmlns:a16="http://schemas.microsoft.com/office/drawing/2014/main" id="{3D78782A-EEF9-4E30-A9E2-96D82964C742}"/>
              </a:ext>
            </a:extLst>
          </p:cNvPr>
          <p:cNvSpPr>
            <a:spLocks noGrp="1"/>
          </p:cNvSpPr>
          <p:nvPr>
            <p:ph idx="1"/>
          </p:nvPr>
        </p:nvSpPr>
        <p:spPr>
          <a:xfrm>
            <a:off x="1097280" y="2048136"/>
            <a:ext cx="5527638" cy="4023360"/>
          </a:xfrm>
        </p:spPr>
        <p:txBody>
          <a:bodyPr/>
          <a:lstStyle/>
          <a:p>
            <a:pPr>
              <a:buClr>
                <a:schemeClr val="tx1"/>
              </a:buClr>
              <a:buFont typeface="Wingdings" panose="05000000000000000000" pitchFamily="2" charset="2"/>
              <a:buChar char="ü"/>
            </a:pPr>
            <a:r>
              <a:rPr lang="en-US" dirty="0"/>
              <a:t>Seoul is the official capital city of South Korea.</a:t>
            </a:r>
          </a:p>
          <a:p>
            <a:pPr>
              <a:buClr>
                <a:schemeClr val="tx1"/>
              </a:buClr>
              <a:buFont typeface="Wingdings" panose="05000000000000000000" pitchFamily="2" charset="2"/>
              <a:buChar char="ü"/>
            </a:pPr>
            <a:r>
              <a:rPr lang="en-US" dirty="0"/>
              <a:t>Seoul Metropolitan Government provides Rental Bike Service to the public.</a:t>
            </a:r>
          </a:p>
          <a:p>
            <a:pPr>
              <a:buClr>
                <a:schemeClr val="tx1"/>
              </a:buClr>
              <a:buFont typeface="Wingdings" panose="05000000000000000000" pitchFamily="2" charset="2"/>
              <a:buChar char="ü"/>
            </a:pPr>
            <a:r>
              <a:rPr lang="en-US" dirty="0"/>
              <a:t>These Public Bikes are designed to be used by all women, the elderly and the infirm.</a:t>
            </a:r>
          </a:p>
          <a:p>
            <a:pPr>
              <a:buClr>
                <a:schemeClr val="tx1"/>
              </a:buClr>
              <a:buFont typeface="Wingdings" panose="05000000000000000000" pitchFamily="2" charset="2"/>
              <a:buChar char="ü"/>
            </a:pPr>
            <a:r>
              <a:rPr lang="en-US" dirty="0"/>
              <a:t>These Bikes are made light weight and durable.</a:t>
            </a:r>
            <a:endParaRPr lang="en-IN" dirty="0"/>
          </a:p>
        </p:txBody>
      </p:sp>
      <p:pic>
        <p:nvPicPr>
          <p:cNvPr id="5" name="Picture 4">
            <a:extLst>
              <a:ext uri="{FF2B5EF4-FFF2-40B4-BE49-F238E27FC236}">
                <a16:creationId xmlns:a16="http://schemas.microsoft.com/office/drawing/2014/main" id="{29E1816C-68AE-4A2C-B556-9763CF6A870D}"/>
              </a:ext>
            </a:extLst>
          </p:cNvPr>
          <p:cNvPicPr>
            <a:picLocks noChangeAspect="1"/>
          </p:cNvPicPr>
          <p:nvPr/>
        </p:nvPicPr>
        <p:blipFill>
          <a:blip r:embed="rId2"/>
          <a:stretch>
            <a:fillRect/>
          </a:stretch>
        </p:blipFill>
        <p:spPr>
          <a:xfrm>
            <a:off x="7205135" y="2048136"/>
            <a:ext cx="4135367" cy="2936240"/>
          </a:xfrm>
          <a:prstGeom prst="rect">
            <a:avLst/>
          </a:prstGeom>
        </p:spPr>
      </p:pic>
    </p:spTree>
    <p:extLst>
      <p:ext uri="{BB962C8B-B14F-4D97-AF65-F5344CB8AC3E}">
        <p14:creationId xmlns:p14="http://schemas.microsoft.com/office/powerpoint/2010/main" val="3284740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4A45-F480-4B10-85A0-876CC348C0BB}"/>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C29DAAE5-5855-4834-815B-D279274FE1E4}"/>
              </a:ext>
            </a:extLst>
          </p:cNvPr>
          <p:cNvSpPr>
            <a:spLocks noGrp="1"/>
          </p:cNvSpPr>
          <p:nvPr>
            <p:ph idx="1"/>
          </p:nvPr>
        </p:nvSpPr>
        <p:spPr/>
        <p:txBody>
          <a:bodyPr>
            <a:normAutofit fontScale="25000" lnSpcReduction="20000"/>
          </a:bodyPr>
          <a:lstStyle/>
          <a:p>
            <a:r>
              <a:rPr lang="en-US" sz="6400" b="0" dirty="0">
                <a:solidFill>
                  <a:srgbClr val="0000FF"/>
                </a:solidFill>
                <a:effectLst/>
              </a:rPr>
              <a:t>1. </a:t>
            </a:r>
            <a:r>
              <a:rPr lang="en-US" sz="6400" b="0" dirty="0">
                <a:solidFill>
                  <a:srgbClr val="000000"/>
                </a:solidFill>
                <a:effectLst/>
              </a:rPr>
              <a:t>  EDA Outcomes</a:t>
            </a:r>
          </a:p>
          <a:p>
            <a:br>
              <a:rPr lang="en-US" sz="6400" b="0" dirty="0">
                <a:solidFill>
                  <a:srgbClr val="000000"/>
                </a:solidFill>
                <a:effectLst/>
              </a:rPr>
            </a:br>
            <a:r>
              <a:rPr lang="en-US" sz="6400" b="0" dirty="0">
                <a:solidFill>
                  <a:srgbClr val="0000FF"/>
                </a:solidFill>
                <a:effectLst/>
              </a:rPr>
              <a:t>* </a:t>
            </a:r>
            <a:r>
              <a:rPr lang="en-US" sz="6400" b="0" dirty="0">
                <a:solidFill>
                  <a:srgbClr val="000000"/>
                </a:solidFill>
                <a:effectLst/>
              </a:rPr>
              <a:t>  The use of bikes is high in between the months of MAY and OCTOBER.</a:t>
            </a:r>
          </a:p>
          <a:p>
            <a:r>
              <a:rPr lang="en-US" sz="6400" b="0" dirty="0">
                <a:solidFill>
                  <a:srgbClr val="0000FF"/>
                </a:solidFill>
                <a:effectLst/>
              </a:rPr>
              <a:t>* </a:t>
            </a:r>
            <a:r>
              <a:rPr lang="en-US" sz="6400" b="0" dirty="0">
                <a:solidFill>
                  <a:srgbClr val="000000"/>
                </a:solidFill>
                <a:effectLst/>
              </a:rPr>
              <a:t>  The bikes are using while reaching and leaving office hours.</a:t>
            </a:r>
          </a:p>
          <a:p>
            <a:r>
              <a:rPr lang="en-US" sz="6400" b="0" dirty="0">
                <a:solidFill>
                  <a:srgbClr val="0000FF"/>
                </a:solidFill>
                <a:effectLst/>
              </a:rPr>
              <a:t>* </a:t>
            </a:r>
            <a:r>
              <a:rPr lang="en-US" sz="6400" b="0" dirty="0">
                <a:solidFill>
                  <a:srgbClr val="000000"/>
                </a:solidFill>
                <a:effectLst/>
              </a:rPr>
              <a:t>  The count of rental bikes is high in summer,  Demand is very low in Winter.</a:t>
            </a:r>
          </a:p>
          <a:p>
            <a:r>
              <a:rPr lang="en-US" sz="6400" b="0" dirty="0">
                <a:solidFill>
                  <a:srgbClr val="0000FF"/>
                </a:solidFill>
                <a:effectLst/>
              </a:rPr>
              <a:t>* </a:t>
            </a:r>
            <a:r>
              <a:rPr lang="en-US" sz="6400" b="0" dirty="0">
                <a:solidFill>
                  <a:srgbClr val="000000"/>
                </a:solidFill>
                <a:effectLst/>
              </a:rPr>
              <a:t>  The use of bikes is high, when the temperature ranges between 25 and 30  degrees.</a:t>
            </a:r>
          </a:p>
          <a:p>
            <a:br>
              <a:rPr lang="en-US" sz="6400" b="0" dirty="0">
                <a:solidFill>
                  <a:srgbClr val="000000"/>
                </a:solidFill>
                <a:effectLst/>
              </a:rPr>
            </a:br>
            <a:br>
              <a:rPr lang="en-US" sz="6400" b="0" dirty="0">
                <a:solidFill>
                  <a:srgbClr val="000000"/>
                </a:solidFill>
                <a:effectLst/>
              </a:rPr>
            </a:br>
            <a:r>
              <a:rPr lang="en-US" sz="6400" b="0" dirty="0">
                <a:solidFill>
                  <a:srgbClr val="0000FF"/>
                </a:solidFill>
                <a:effectLst/>
              </a:rPr>
              <a:t>2. </a:t>
            </a:r>
            <a:r>
              <a:rPr lang="en-US" sz="6400" b="0" dirty="0">
                <a:solidFill>
                  <a:srgbClr val="000000"/>
                </a:solidFill>
                <a:effectLst/>
              </a:rPr>
              <a:t>  Data Quality Issues</a:t>
            </a:r>
          </a:p>
          <a:p>
            <a:br>
              <a:rPr lang="en-US" sz="6400" b="0" dirty="0">
                <a:solidFill>
                  <a:srgbClr val="000000"/>
                </a:solidFill>
                <a:effectLst/>
              </a:rPr>
            </a:br>
            <a:r>
              <a:rPr lang="en-US" sz="6400" b="0" dirty="0">
                <a:solidFill>
                  <a:srgbClr val="0000FF"/>
                </a:solidFill>
                <a:effectLst/>
              </a:rPr>
              <a:t>* </a:t>
            </a:r>
            <a:r>
              <a:rPr lang="en-US" sz="6400" b="0" dirty="0">
                <a:solidFill>
                  <a:srgbClr val="000000"/>
                </a:solidFill>
                <a:effectLst/>
              </a:rPr>
              <a:t>  Outliers available, they are removed.</a:t>
            </a:r>
          </a:p>
          <a:p>
            <a:r>
              <a:rPr lang="en-US" sz="6400" b="0" dirty="0">
                <a:solidFill>
                  <a:srgbClr val="0000FF"/>
                </a:solidFill>
                <a:effectLst/>
              </a:rPr>
              <a:t>* </a:t>
            </a:r>
            <a:r>
              <a:rPr lang="en-US" sz="6400" b="0" dirty="0">
                <a:solidFill>
                  <a:srgbClr val="000000"/>
                </a:solidFill>
                <a:effectLst/>
              </a:rPr>
              <a:t>  Multicollinearity</a:t>
            </a:r>
          </a:p>
          <a:p>
            <a:r>
              <a:rPr lang="en-US" sz="6400" b="0" dirty="0">
                <a:solidFill>
                  <a:srgbClr val="0000FF"/>
                </a:solidFill>
                <a:effectLst/>
              </a:rPr>
              <a:t>* </a:t>
            </a:r>
            <a:r>
              <a:rPr lang="en-US" sz="6400" b="0" dirty="0">
                <a:solidFill>
                  <a:srgbClr val="000000"/>
                </a:solidFill>
                <a:effectLst/>
              </a:rPr>
              <a:t>  Correlation</a:t>
            </a:r>
          </a:p>
          <a:p>
            <a:r>
              <a:rPr lang="en-US" sz="6400" b="0" dirty="0">
                <a:solidFill>
                  <a:srgbClr val="0000FF"/>
                </a:solidFill>
                <a:effectLst/>
              </a:rPr>
              <a:t>* </a:t>
            </a:r>
            <a:r>
              <a:rPr lang="en-US" sz="6400" b="0" dirty="0">
                <a:solidFill>
                  <a:srgbClr val="000000"/>
                </a:solidFill>
                <a:effectLst/>
              </a:rPr>
              <a:t>  Feature Encoding</a:t>
            </a:r>
          </a:p>
          <a:p>
            <a:br>
              <a:rPr lang="en-US" b="0" dirty="0">
                <a:solidFill>
                  <a:srgbClr val="000000"/>
                </a:solidFill>
                <a:effectLst/>
                <a:latin typeface="Courier New" panose="02070309020205020404" pitchFamily="49" charset="0"/>
              </a:rPr>
            </a:br>
            <a:br>
              <a:rPr lang="en-US" b="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1594817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0D94-08E2-42C2-BCBC-588255C79B5C}"/>
              </a:ext>
            </a:extLst>
          </p:cNvPr>
          <p:cNvSpPr>
            <a:spLocks noGrp="1"/>
          </p:cNvSpPr>
          <p:nvPr>
            <p:ph type="title"/>
          </p:nvPr>
        </p:nvSpPr>
        <p:spPr>
          <a:xfrm>
            <a:off x="1026459" y="414013"/>
            <a:ext cx="10058400" cy="1450757"/>
          </a:xfrm>
        </p:spPr>
        <p:txBody>
          <a:bodyPr/>
          <a:lstStyle/>
          <a:p>
            <a:r>
              <a:rPr lang="en-US" dirty="0"/>
              <a:t>Conclusions</a:t>
            </a:r>
            <a:endParaRPr lang="en-IN" dirty="0"/>
          </a:p>
        </p:txBody>
      </p:sp>
      <p:sp>
        <p:nvSpPr>
          <p:cNvPr id="5" name="TextBox 4">
            <a:extLst>
              <a:ext uri="{FF2B5EF4-FFF2-40B4-BE49-F238E27FC236}">
                <a16:creationId xmlns:a16="http://schemas.microsoft.com/office/drawing/2014/main" id="{20071B9E-99C8-45F3-940A-A495BB57BD3B}"/>
              </a:ext>
            </a:extLst>
          </p:cNvPr>
          <p:cNvSpPr txBox="1"/>
          <p:nvPr/>
        </p:nvSpPr>
        <p:spPr>
          <a:xfrm>
            <a:off x="1026459" y="1938715"/>
            <a:ext cx="10623176" cy="3788858"/>
          </a:xfrm>
          <a:prstGeom prst="rect">
            <a:avLst/>
          </a:prstGeom>
          <a:noFill/>
        </p:spPr>
        <p:txBody>
          <a:bodyPr wrap="square">
            <a:spAutoFit/>
          </a:bodyPr>
          <a:lstStyle/>
          <a:p>
            <a:pPr>
              <a:lnSpc>
                <a:spcPct val="150000"/>
              </a:lnSpc>
            </a:pPr>
            <a:r>
              <a:rPr lang="en-US" b="0" dirty="0">
                <a:solidFill>
                  <a:srgbClr val="0000FF"/>
                </a:solidFill>
                <a:effectLst/>
              </a:rPr>
              <a:t>3. </a:t>
            </a:r>
            <a:r>
              <a:rPr lang="en-US" b="0" dirty="0">
                <a:solidFill>
                  <a:srgbClr val="000000"/>
                </a:solidFill>
                <a:effectLst/>
              </a:rPr>
              <a:t>Model Outcomes</a:t>
            </a:r>
            <a:br>
              <a:rPr lang="en-US" b="0" dirty="0">
                <a:solidFill>
                  <a:srgbClr val="000000"/>
                </a:solidFill>
                <a:effectLst/>
              </a:rPr>
            </a:br>
            <a:r>
              <a:rPr lang="en-US" b="0" dirty="0">
                <a:solidFill>
                  <a:srgbClr val="0000FF"/>
                </a:solidFill>
                <a:effectLst/>
              </a:rPr>
              <a:t>* </a:t>
            </a:r>
            <a:r>
              <a:rPr lang="en-US" b="0" dirty="0">
                <a:solidFill>
                  <a:srgbClr val="000000"/>
                </a:solidFill>
                <a:effectLst/>
              </a:rPr>
              <a:t>  Among all models, Random Forest and Gradient Boosting are worked better.</a:t>
            </a:r>
          </a:p>
          <a:p>
            <a:pPr>
              <a:lnSpc>
                <a:spcPct val="150000"/>
              </a:lnSpc>
            </a:pPr>
            <a:r>
              <a:rPr lang="en-US" b="0" dirty="0">
                <a:solidFill>
                  <a:srgbClr val="0000FF"/>
                </a:solidFill>
                <a:effectLst/>
              </a:rPr>
              <a:t>* </a:t>
            </a:r>
            <a:r>
              <a:rPr lang="en-US" b="0" dirty="0">
                <a:solidFill>
                  <a:srgbClr val="000000"/>
                </a:solidFill>
                <a:effectLst/>
              </a:rPr>
              <a:t>  Temperature, Humidity, Hour and </a:t>
            </a:r>
            <a:r>
              <a:rPr lang="en-US" b="0" dirty="0" err="1">
                <a:solidFill>
                  <a:srgbClr val="000000"/>
                </a:solidFill>
                <a:effectLst/>
              </a:rPr>
              <a:t>Functionalday</a:t>
            </a:r>
            <a:r>
              <a:rPr lang="en-US" b="0" dirty="0">
                <a:solidFill>
                  <a:srgbClr val="000000"/>
                </a:solidFill>
                <a:effectLst/>
              </a:rPr>
              <a:t> are the most influencing features on Count of Rental Bikes.</a:t>
            </a:r>
          </a:p>
          <a:p>
            <a:pPr>
              <a:lnSpc>
                <a:spcPct val="150000"/>
              </a:lnSpc>
            </a:pPr>
            <a:r>
              <a:rPr lang="en-US" b="0" dirty="0">
                <a:solidFill>
                  <a:srgbClr val="0000FF"/>
                </a:solidFill>
                <a:effectLst/>
              </a:rPr>
              <a:t>* </a:t>
            </a:r>
            <a:r>
              <a:rPr lang="en-US" b="0" dirty="0">
                <a:solidFill>
                  <a:srgbClr val="000000"/>
                </a:solidFill>
                <a:effectLst/>
              </a:rPr>
              <a:t>  Linear, Lasso and Ridge Models giving poor results as they are giving r2_score of 0.622, where as the Random forest and Gradient Boosting models giving as 0.858 and 0.873 respectively.</a:t>
            </a:r>
          </a:p>
          <a:p>
            <a:pPr>
              <a:lnSpc>
                <a:spcPct val="150000"/>
              </a:lnSpc>
            </a:pPr>
            <a:r>
              <a:rPr lang="en-US" b="0" dirty="0">
                <a:solidFill>
                  <a:srgbClr val="0000FF"/>
                </a:solidFill>
                <a:effectLst/>
              </a:rPr>
              <a:t>* </a:t>
            </a:r>
            <a:r>
              <a:rPr lang="en-US" b="0" dirty="0">
                <a:solidFill>
                  <a:srgbClr val="000000"/>
                </a:solidFill>
                <a:effectLst/>
              </a:rPr>
              <a:t>  Ensemble Modeling is preferred as the Mean Squared Error is drastically decreased with Random Forest and Gradient Boosting Regressor.</a:t>
            </a:r>
          </a:p>
          <a:p>
            <a:pPr algn="just">
              <a:lnSpc>
                <a:spcPct val="150000"/>
              </a:lnSpc>
            </a:pPr>
            <a:br>
              <a:rPr lang="en-US" b="0" dirty="0">
                <a:solidFill>
                  <a:srgbClr val="000000"/>
                </a:solidFill>
                <a:effectLst/>
              </a:rPr>
            </a:br>
            <a:endParaRPr lang="en-US" b="0" dirty="0">
              <a:solidFill>
                <a:srgbClr val="000000"/>
              </a:solidFill>
              <a:effectLst/>
            </a:endParaRPr>
          </a:p>
        </p:txBody>
      </p:sp>
    </p:spTree>
    <p:extLst>
      <p:ext uri="{BB962C8B-B14F-4D97-AF65-F5344CB8AC3E}">
        <p14:creationId xmlns:p14="http://schemas.microsoft.com/office/powerpoint/2010/main" val="2175259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CA7FB-3030-4AA9-BB42-9A8442C50ECC}"/>
              </a:ext>
            </a:extLst>
          </p:cNvPr>
          <p:cNvSpPr>
            <a:spLocks noGrp="1"/>
          </p:cNvSpPr>
          <p:nvPr>
            <p:ph idx="4294967295"/>
          </p:nvPr>
        </p:nvSpPr>
        <p:spPr>
          <a:xfrm>
            <a:off x="1066800" y="1417637"/>
            <a:ext cx="10058400" cy="4022725"/>
          </a:xfrm>
        </p:spPr>
        <p:txBody>
          <a:bodyPr/>
          <a:lstStyle/>
          <a:p>
            <a:pPr algn="ctr"/>
            <a:endParaRPr lang="en-US" sz="6600" dirty="0">
              <a:solidFill>
                <a:srgbClr val="7030A0"/>
              </a:solidFill>
            </a:endParaRPr>
          </a:p>
          <a:p>
            <a:pPr marL="0" indent="0" algn="ctr">
              <a:buNone/>
            </a:pPr>
            <a:r>
              <a:rPr lang="en-US" sz="6600" dirty="0">
                <a:solidFill>
                  <a:srgbClr val="7030A0"/>
                </a:solidFill>
              </a:rPr>
              <a:t>Thankyou</a:t>
            </a:r>
            <a:endParaRPr lang="en-IN" sz="6600" dirty="0">
              <a:solidFill>
                <a:srgbClr val="7030A0"/>
              </a:solidFill>
            </a:endParaRPr>
          </a:p>
          <a:p>
            <a:pPr algn="ctr"/>
            <a:endParaRPr lang="en-IN" sz="5400" dirty="0"/>
          </a:p>
        </p:txBody>
      </p:sp>
    </p:spTree>
    <p:extLst>
      <p:ext uri="{BB962C8B-B14F-4D97-AF65-F5344CB8AC3E}">
        <p14:creationId xmlns:p14="http://schemas.microsoft.com/office/powerpoint/2010/main" val="207883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02B7-BC40-4B4A-B02F-C94A819E20F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28B8-218D-4F29-8FBB-FB7F90A38710}"/>
              </a:ext>
            </a:extLst>
          </p:cNvPr>
          <p:cNvSpPr>
            <a:spLocks noGrp="1"/>
          </p:cNvSpPr>
          <p:nvPr>
            <p:ph idx="1"/>
          </p:nvPr>
        </p:nvSpPr>
        <p:spPr>
          <a:xfrm>
            <a:off x="1097280" y="1845733"/>
            <a:ext cx="5877261" cy="4023360"/>
          </a:xfrm>
        </p:spPr>
        <p:txBody>
          <a:bodyPr>
            <a:normAutofit/>
          </a:bodyPr>
          <a:lstStyle/>
          <a:p>
            <a:pPr algn="just">
              <a:lnSpc>
                <a:spcPct val="150000"/>
              </a:lnSpc>
            </a:pPr>
            <a:r>
              <a:rPr lang="en-US" sz="1800" b="0" i="0" dirty="0">
                <a:solidFill>
                  <a:srgbClr val="212121"/>
                </a:solidFill>
                <a:effectLst/>
                <a:latin typeface="Roboto" panose="02000000000000000000" pitchFamily="2"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a:p>
        </p:txBody>
      </p:sp>
      <p:pic>
        <p:nvPicPr>
          <p:cNvPr id="5" name="Picture 4">
            <a:extLst>
              <a:ext uri="{FF2B5EF4-FFF2-40B4-BE49-F238E27FC236}">
                <a16:creationId xmlns:a16="http://schemas.microsoft.com/office/drawing/2014/main" id="{5FBEB52D-B677-45EA-B42B-20945A84D01F}"/>
              </a:ext>
            </a:extLst>
          </p:cNvPr>
          <p:cNvPicPr>
            <a:picLocks noChangeAspect="1"/>
          </p:cNvPicPr>
          <p:nvPr/>
        </p:nvPicPr>
        <p:blipFill>
          <a:blip r:embed="rId2"/>
          <a:stretch>
            <a:fillRect/>
          </a:stretch>
        </p:blipFill>
        <p:spPr>
          <a:xfrm>
            <a:off x="7597991" y="2026419"/>
            <a:ext cx="4061144" cy="2931063"/>
          </a:xfrm>
          <a:prstGeom prst="rect">
            <a:avLst/>
          </a:prstGeom>
        </p:spPr>
      </p:pic>
    </p:spTree>
    <p:extLst>
      <p:ext uri="{BB962C8B-B14F-4D97-AF65-F5344CB8AC3E}">
        <p14:creationId xmlns:p14="http://schemas.microsoft.com/office/powerpoint/2010/main" val="24672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5ABC-1419-4FD0-ABA5-1CE77FFC23E3}"/>
              </a:ext>
            </a:extLst>
          </p:cNvPr>
          <p:cNvSpPr>
            <a:spLocks noGrp="1"/>
          </p:cNvSpPr>
          <p:nvPr>
            <p:ph type="title"/>
          </p:nvPr>
        </p:nvSpPr>
        <p:spPr/>
        <p:txBody>
          <a:bodyPr/>
          <a:lstStyle/>
          <a:p>
            <a:r>
              <a:rPr lang="en-US" dirty="0">
                <a:solidFill>
                  <a:srgbClr val="212121"/>
                </a:solidFill>
              </a:rPr>
              <a:t>D</a:t>
            </a:r>
            <a:r>
              <a:rPr lang="en-IN" dirty="0">
                <a:solidFill>
                  <a:srgbClr val="212121"/>
                </a:solidFill>
              </a:rPr>
              <a:t>ata Cleaning</a:t>
            </a:r>
            <a:endParaRPr lang="en-IN" dirty="0"/>
          </a:p>
        </p:txBody>
      </p:sp>
      <p:pic>
        <p:nvPicPr>
          <p:cNvPr id="5" name="Content Placeholder 4">
            <a:extLst>
              <a:ext uri="{FF2B5EF4-FFF2-40B4-BE49-F238E27FC236}">
                <a16:creationId xmlns:a16="http://schemas.microsoft.com/office/drawing/2014/main" id="{9FA5C4EC-0101-4BC4-9FB1-8F3E3A5C64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004321"/>
            <a:ext cx="3947816" cy="2962125"/>
          </a:xfrm>
        </p:spPr>
      </p:pic>
      <p:pic>
        <p:nvPicPr>
          <p:cNvPr id="7" name="Picture 6">
            <a:extLst>
              <a:ext uri="{FF2B5EF4-FFF2-40B4-BE49-F238E27FC236}">
                <a16:creationId xmlns:a16="http://schemas.microsoft.com/office/drawing/2014/main" id="{467C6851-1B0A-4D30-B168-EE65F710E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533" y="2004320"/>
            <a:ext cx="6642232" cy="3302785"/>
          </a:xfrm>
          <a:prstGeom prst="rect">
            <a:avLst/>
          </a:prstGeom>
        </p:spPr>
      </p:pic>
    </p:spTree>
    <p:extLst>
      <p:ext uri="{BB962C8B-B14F-4D97-AF65-F5344CB8AC3E}">
        <p14:creationId xmlns:p14="http://schemas.microsoft.com/office/powerpoint/2010/main" val="410631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392A-7FF4-4CDA-90B8-3929774EB705}"/>
              </a:ext>
            </a:extLst>
          </p:cNvPr>
          <p:cNvSpPr>
            <a:spLocks noGrp="1"/>
          </p:cNvSpPr>
          <p:nvPr>
            <p:ph type="title"/>
          </p:nvPr>
        </p:nvSpPr>
        <p:spPr/>
        <p:txBody>
          <a:bodyPr/>
          <a:lstStyle/>
          <a:p>
            <a:r>
              <a:rPr lang="en-US" dirty="0"/>
              <a:t>Exploratory Data Analysis</a:t>
            </a:r>
            <a:endParaRPr lang="en-IN" dirty="0"/>
          </a:p>
        </p:txBody>
      </p:sp>
      <p:pic>
        <p:nvPicPr>
          <p:cNvPr id="4" name="Content Placeholder 3">
            <a:extLst>
              <a:ext uri="{FF2B5EF4-FFF2-40B4-BE49-F238E27FC236}">
                <a16:creationId xmlns:a16="http://schemas.microsoft.com/office/drawing/2014/main" id="{78461DA1-38A2-468D-A1AB-7899AE557FF7}"/>
              </a:ext>
            </a:extLst>
          </p:cNvPr>
          <p:cNvPicPr>
            <a:picLocks noGrp="1" noChangeAspect="1"/>
          </p:cNvPicPr>
          <p:nvPr>
            <p:ph idx="1"/>
          </p:nvPr>
        </p:nvPicPr>
        <p:blipFill>
          <a:blip r:embed="rId2"/>
          <a:stretch>
            <a:fillRect/>
          </a:stretch>
        </p:blipFill>
        <p:spPr>
          <a:xfrm>
            <a:off x="883769" y="1987922"/>
            <a:ext cx="6045949" cy="3987646"/>
          </a:xfrm>
          <a:prstGeom prst="rect">
            <a:avLst/>
          </a:prstGeom>
        </p:spPr>
      </p:pic>
      <p:pic>
        <p:nvPicPr>
          <p:cNvPr id="5" name="Picture 4">
            <a:extLst>
              <a:ext uri="{FF2B5EF4-FFF2-40B4-BE49-F238E27FC236}">
                <a16:creationId xmlns:a16="http://schemas.microsoft.com/office/drawing/2014/main" id="{0CA6978A-8B0A-4141-A4FE-981DF1537B80}"/>
              </a:ext>
            </a:extLst>
          </p:cNvPr>
          <p:cNvPicPr>
            <a:picLocks noChangeAspect="1"/>
          </p:cNvPicPr>
          <p:nvPr/>
        </p:nvPicPr>
        <p:blipFill>
          <a:blip r:embed="rId3"/>
          <a:stretch>
            <a:fillRect/>
          </a:stretch>
        </p:blipFill>
        <p:spPr>
          <a:xfrm>
            <a:off x="6996393" y="2204006"/>
            <a:ext cx="4442572" cy="3555477"/>
          </a:xfrm>
          <a:prstGeom prst="rect">
            <a:avLst/>
          </a:prstGeom>
        </p:spPr>
      </p:pic>
    </p:spTree>
    <p:extLst>
      <p:ext uri="{BB962C8B-B14F-4D97-AF65-F5344CB8AC3E}">
        <p14:creationId xmlns:p14="http://schemas.microsoft.com/office/powerpoint/2010/main" val="424242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392A-7FF4-4CDA-90B8-3929774EB705}"/>
              </a:ext>
            </a:extLst>
          </p:cNvPr>
          <p:cNvSpPr>
            <a:spLocks noGrp="1"/>
          </p:cNvSpPr>
          <p:nvPr>
            <p:ph type="title"/>
          </p:nvPr>
        </p:nvSpPr>
        <p:spPr/>
        <p:txBody>
          <a:bodyPr/>
          <a:lstStyle/>
          <a:p>
            <a:r>
              <a:rPr lang="en-US" dirty="0"/>
              <a:t>Exploratory Data Analysis</a:t>
            </a:r>
            <a:endParaRPr lang="en-IN" dirty="0"/>
          </a:p>
        </p:txBody>
      </p:sp>
      <p:pic>
        <p:nvPicPr>
          <p:cNvPr id="2050" name="Picture 2">
            <a:extLst>
              <a:ext uri="{FF2B5EF4-FFF2-40B4-BE49-F238E27FC236}">
                <a16:creationId xmlns:a16="http://schemas.microsoft.com/office/drawing/2014/main" id="{9993E48B-2BF1-4750-901C-8122AEDA24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4400" y="1846263"/>
            <a:ext cx="9263526"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31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D5F4-786A-4351-81AF-7DD7857BDDCD}"/>
              </a:ext>
            </a:extLst>
          </p:cNvPr>
          <p:cNvSpPr>
            <a:spLocks noGrp="1"/>
          </p:cNvSpPr>
          <p:nvPr>
            <p:ph type="title"/>
          </p:nvPr>
        </p:nvSpPr>
        <p:spPr/>
        <p:txBody>
          <a:bodyPr/>
          <a:lstStyle/>
          <a:p>
            <a:r>
              <a:rPr lang="en-US" dirty="0"/>
              <a:t>Exploratory Data Analysis</a:t>
            </a:r>
            <a:endParaRPr lang="en-IN" dirty="0"/>
          </a:p>
        </p:txBody>
      </p:sp>
      <p:pic>
        <p:nvPicPr>
          <p:cNvPr id="3074" name="Picture 2">
            <a:extLst>
              <a:ext uri="{FF2B5EF4-FFF2-40B4-BE49-F238E27FC236}">
                <a16:creationId xmlns:a16="http://schemas.microsoft.com/office/drawing/2014/main" id="{C608D8F2-BD67-43A5-ADC9-F6514C0097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3414" y="1926946"/>
            <a:ext cx="9005172" cy="381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31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F55F-7B5E-45F9-9FA8-75E7ABAC1861}"/>
              </a:ext>
            </a:extLst>
          </p:cNvPr>
          <p:cNvSpPr>
            <a:spLocks noGrp="1"/>
          </p:cNvSpPr>
          <p:nvPr>
            <p:ph type="title"/>
          </p:nvPr>
        </p:nvSpPr>
        <p:spPr/>
        <p:txBody>
          <a:bodyPr/>
          <a:lstStyle/>
          <a:p>
            <a:r>
              <a:rPr lang="en-US" dirty="0"/>
              <a:t>Exploratory Data Analysis</a:t>
            </a:r>
            <a:endParaRPr lang="en-IN" dirty="0"/>
          </a:p>
        </p:txBody>
      </p:sp>
      <p:pic>
        <p:nvPicPr>
          <p:cNvPr id="4098" name="Picture 2">
            <a:extLst>
              <a:ext uri="{FF2B5EF4-FFF2-40B4-BE49-F238E27FC236}">
                <a16:creationId xmlns:a16="http://schemas.microsoft.com/office/drawing/2014/main" id="{CA0CB3DF-6598-4AD7-B69E-62B635D01C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1134" y="2638785"/>
            <a:ext cx="4213572" cy="29364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1297FC-0C64-4A9A-8523-9E2F5A4D3938}"/>
              </a:ext>
            </a:extLst>
          </p:cNvPr>
          <p:cNvPicPr>
            <a:picLocks noChangeAspect="1"/>
          </p:cNvPicPr>
          <p:nvPr/>
        </p:nvPicPr>
        <p:blipFill>
          <a:blip r:embed="rId3"/>
          <a:stretch>
            <a:fillRect/>
          </a:stretch>
        </p:blipFill>
        <p:spPr>
          <a:xfrm>
            <a:off x="6633324" y="2522562"/>
            <a:ext cx="4294652" cy="2981779"/>
          </a:xfrm>
          <a:prstGeom prst="rect">
            <a:avLst/>
          </a:prstGeom>
        </p:spPr>
      </p:pic>
    </p:spTree>
    <p:extLst>
      <p:ext uri="{BB962C8B-B14F-4D97-AF65-F5344CB8AC3E}">
        <p14:creationId xmlns:p14="http://schemas.microsoft.com/office/powerpoint/2010/main" val="4169611961"/>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253</TotalTime>
  <Words>570</Words>
  <Application>Microsoft Office PowerPoint</Application>
  <PresentationFormat>Widescreen</PresentationFormat>
  <Paragraphs>100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 New</vt:lpstr>
      <vt:lpstr>Roboto</vt:lpstr>
      <vt:lpstr>Wingdings</vt:lpstr>
      <vt:lpstr>Retrospect</vt:lpstr>
      <vt:lpstr>Regression Modeling on Bike Sharing Data Set</vt:lpstr>
      <vt:lpstr>Content</vt:lpstr>
      <vt:lpstr>Business Context</vt:lpstr>
      <vt:lpstr>Problem Statement</vt:lpstr>
      <vt:lpstr>Data Cleaning</vt:lpstr>
      <vt:lpstr>Exploratory Data Analysis</vt:lpstr>
      <vt:lpstr>Exploratory Data Analysis</vt:lpstr>
      <vt:lpstr>Exploratory Data Analysis</vt:lpstr>
      <vt:lpstr>Exploratory Data Analysis</vt:lpstr>
      <vt:lpstr>Exploratory Data Analysis</vt:lpstr>
      <vt:lpstr>Feature Engineering</vt:lpstr>
      <vt:lpstr>Feature Engineering – Correlation</vt:lpstr>
      <vt:lpstr>Feature Engineering – Correlation</vt:lpstr>
      <vt:lpstr>Linearity Check</vt:lpstr>
      <vt:lpstr>Linearity Check</vt:lpstr>
      <vt:lpstr>Pre Processing Data - Outliers</vt:lpstr>
      <vt:lpstr>Outlier Treatment</vt:lpstr>
      <vt:lpstr>Target Feature Conditioning</vt:lpstr>
      <vt:lpstr>Creating Input and Out Features</vt:lpstr>
      <vt:lpstr>Feature Scaling</vt:lpstr>
      <vt:lpstr>Modeling, Evaluating &amp; Tuning</vt:lpstr>
      <vt:lpstr>PowerPoint Presentation</vt:lpstr>
      <vt:lpstr>Modeling, Evaluating &amp; Tuning</vt:lpstr>
      <vt:lpstr>Modeling, Evaluating &amp; Tuning</vt:lpstr>
      <vt:lpstr>Modeling, Evaluating &amp; Tuning</vt:lpstr>
      <vt:lpstr>Comparing Models - Training</vt:lpstr>
      <vt:lpstr>Comparing Models  - Testing</vt:lpstr>
      <vt:lpstr>Model Explainability</vt:lpstr>
      <vt:lpstr>Model Explainability</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Modeling on Bike Sharing Data Set</dc:title>
  <dc:creator>Lenovo</dc:creator>
  <cp:lastModifiedBy>Lenovo</cp:lastModifiedBy>
  <cp:revision>3</cp:revision>
  <dcterms:created xsi:type="dcterms:W3CDTF">2023-03-18T07:40:13Z</dcterms:created>
  <dcterms:modified xsi:type="dcterms:W3CDTF">2023-03-18T11:54:09Z</dcterms:modified>
</cp:coreProperties>
</file>