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65" r:id="rId6"/>
    <p:sldId id="284" r:id="rId7"/>
    <p:sldId id="263" r:id="rId8"/>
    <p:sldId id="264" r:id="rId9"/>
    <p:sldId id="257" r:id="rId10"/>
    <p:sldId id="259" r:id="rId11"/>
    <p:sldId id="258" r:id="rId12"/>
    <p:sldId id="273" r:id="rId13"/>
    <p:sldId id="274" r:id="rId14"/>
    <p:sldId id="270" r:id="rId15"/>
    <p:sldId id="275" r:id="rId16"/>
    <p:sldId id="266" r:id="rId17"/>
    <p:sldId id="267" r:id="rId18"/>
    <p:sldId id="271" r:id="rId19"/>
    <p:sldId id="272" r:id="rId20"/>
    <p:sldId id="268" r:id="rId21"/>
    <p:sldId id="269" r:id="rId22"/>
    <p:sldId id="276" r:id="rId23"/>
    <p:sldId id="277" r:id="rId24"/>
    <p:sldId id="278" r:id="rId25"/>
    <p:sldId id="279" r:id="rId26"/>
    <p:sldId id="283"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DDAA-E32A-44DF-85F1-C455AEB6A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9D3E19-A799-4B56-9456-D93B1D797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12546E-5827-462E-A6D5-0DC8F129B0EB}"/>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F3472934-E68D-488D-869F-6344D3821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09BCA-1962-4DD6-B791-9809A7A24C3D}"/>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393774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C6DB-B132-4299-A3D3-75F6E779F2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54EA04-3ED4-4037-A77F-A929951AB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A922F-B861-433D-A53E-EA0934BC5590}"/>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02884E99-7F10-4421-B742-288BFD776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75DB8-467D-467D-A37E-E4910F5E8AD4}"/>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239841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B2338-B205-47A2-974C-7CD256E40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31005-5349-4015-883A-461EC5684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0DD2D-E20B-43D6-A388-FA4119AD3856}"/>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94E18351-2155-4F2D-A79D-4A568CDB7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6FFDB-0C97-4EEA-9F4A-A33E25603D92}"/>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26652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360-8AD4-464B-9D52-F0635621A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AFE4B-EACC-4485-9AC5-5DD0334EA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F2107-82EB-466B-BB1B-3D583F3EE581}"/>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90019C82-2D87-4EF0-A35A-768714935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846E4-C7C4-41B3-94FE-43D3B9F15532}"/>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84023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A5D6-819C-4EF2-876C-F1CEF7A68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F4C42C-CEFD-43F2-BB58-0C5EB84F4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6CE259-CB7B-4BFF-BD89-DEF227E9BCB5}"/>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EEC670D4-BDA7-4A39-AF8D-09B2CD939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63053-2936-48E0-B322-301047B2F35A}"/>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188747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F3F1-84D9-4105-B37E-F67D28B32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398E0F-58C7-4A21-BE0D-1453FCF4DB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73F44B-E888-45BA-99C2-2C92E1F28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BC1168-DAD3-4B7B-938B-AD2EDE12654D}"/>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6" name="Footer Placeholder 5">
            <a:extLst>
              <a:ext uri="{FF2B5EF4-FFF2-40B4-BE49-F238E27FC236}">
                <a16:creationId xmlns:a16="http://schemas.microsoft.com/office/drawing/2014/main" id="{6BB33428-34F5-4BFC-A987-A964A7AE7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98F38-D82E-42C0-A3EF-246BEE079CD9}"/>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156411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D8F9-E71B-4278-ADCE-8A54D2FBC5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3F2991-FBBF-447B-8C8C-940B998AA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F3B19-A00E-4749-A854-76BE2F1173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3659EF-1A2D-4531-BFFD-77D2895F2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E3364-EDFD-4DB7-AF99-4060DE8BE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600C7F-ADC1-48E3-8EB7-A41CD3705813}"/>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8" name="Footer Placeholder 7">
            <a:extLst>
              <a:ext uri="{FF2B5EF4-FFF2-40B4-BE49-F238E27FC236}">
                <a16:creationId xmlns:a16="http://schemas.microsoft.com/office/drawing/2014/main" id="{9363C76B-CF3A-4BCE-AB87-2BD83F93F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1A36FB-7C25-4059-8E80-30DA491E8B93}"/>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177948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CFD3-4D7E-4837-89CC-480714E8AB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E29A27-98A2-4573-8D6E-CED853D3931F}"/>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4" name="Footer Placeholder 3">
            <a:extLst>
              <a:ext uri="{FF2B5EF4-FFF2-40B4-BE49-F238E27FC236}">
                <a16:creationId xmlns:a16="http://schemas.microsoft.com/office/drawing/2014/main" id="{FC689F19-10DD-43D0-8981-9AF3B334A8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8033F6-EFE8-4A66-9DEF-0C9185FC5B30}"/>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10007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809B7-83A2-4F33-BF61-4AF19E0ECB39}"/>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3" name="Footer Placeholder 2">
            <a:extLst>
              <a:ext uri="{FF2B5EF4-FFF2-40B4-BE49-F238E27FC236}">
                <a16:creationId xmlns:a16="http://schemas.microsoft.com/office/drawing/2014/main" id="{CBA84D6C-3938-43F5-A5C4-C83FF76953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D40810-B8F0-43A2-A76F-D3B25A2314FC}"/>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216420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65FE-BBA5-42F0-96BD-283925848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44BB6-993D-468D-856C-0C3F54D98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771E73-520E-473A-A58B-1A22411C0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BA1E1-91B5-444B-BBB8-98A8D8ED7B18}"/>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6" name="Footer Placeholder 5">
            <a:extLst>
              <a:ext uri="{FF2B5EF4-FFF2-40B4-BE49-F238E27FC236}">
                <a16:creationId xmlns:a16="http://schemas.microsoft.com/office/drawing/2014/main" id="{CE9AEAD8-D169-40A0-B678-E813438CC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940326-44DE-4B28-B989-0D07A9DA7123}"/>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92220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441C-237F-4427-9E28-95F3E470F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2D788-8771-4A47-9D14-9BDB5369E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F0A58-F6A2-47B4-86A8-1A19132AE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7A4DB-3950-4742-96C8-3206D35A0D98}"/>
              </a:ext>
            </a:extLst>
          </p:cNvPr>
          <p:cNvSpPr>
            <a:spLocks noGrp="1"/>
          </p:cNvSpPr>
          <p:nvPr>
            <p:ph type="dt" sz="half" idx="10"/>
          </p:nvPr>
        </p:nvSpPr>
        <p:spPr/>
        <p:txBody>
          <a:bodyPr/>
          <a:lstStyle/>
          <a:p>
            <a:fld id="{88D6EDF1-A51C-4609-BBB0-626825ADF7A2}" type="datetimeFigureOut">
              <a:rPr lang="en-IN" smtClean="0"/>
              <a:t>21-03-2023</a:t>
            </a:fld>
            <a:endParaRPr lang="en-IN"/>
          </a:p>
        </p:txBody>
      </p:sp>
      <p:sp>
        <p:nvSpPr>
          <p:cNvPr id="6" name="Footer Placeholder 5">
            <a:extLst>
              <a:ext uri="{FF2B5EF4-FFF2-40B4-BE49-F238E27FC236}">
                <a16:creationId xmlns:a16="http://schemas.microsoft.com/office/drawing/2014/main" id="{45A98E20-3064-4A22-AB02-5DE7FA75D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1BC55F-3030-40E3-A294-131D1F239767}"/>
              </a:ext>
            </a:extLst>
          </p:cNvPr>
          <p:cNvSpPr>
            <a:spLocks noGrp="1"/>
          </p:cNvSpPr>
          <p:nvPr>
            <p:ph type="sldNum" sz="quarter" idx="12"/>
          </p:nvPr>
        </p:nvSpPr>
        <p:spPr/>
        <p:txBody>
          <a:bodyPr/>
          <a:lstStyle/>
          <a:p>
            <a:fld id="{95381564-E5DA-489B-B699-C98DF28C8A50}" type="slidenum">
              <a:rPr lang="en-IN" smtClean="0"/>
              <a:t>‹#›</a:t>
            </a:fld>
            <a:endParaRPr lang="en-IN"/>
          </a:p>
        </p:txBody>
      </p:sp>
    </p:spTree>
    <p:extLst>
      <p:ext uri="{BB962C8B-B14F-4D97-AF65-F5344CB8AC3E}">
        <p14:creationId xmlns:p14="http://schemas.microsoft.com/office/powerpoint/2010/main" val="4302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28B9F-2E3C-45C0-AE1B-78DA13836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0AEBF-989D-4982-9674-84EDC1231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19C19-507A-42E3-924D-ACF663E42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6EDF1-A51C-4609-BBB0-626825ADF7A2}" type="datetimeFigureOut">
              <a:rPr lang="en-IN" smtClean="0"/>
              <a:t>21-03-2023</a:t>
            </a:fld>
            <a:endParaRPr lang="en-IN"/>
          </a:p>
        </p:txBody>
      </p:sp>
      <p:sp>
        <p:nvSpPr>
          <p:cNvPr id="5" name="Footer Placeholder 4">
            <a:extLst>
              <a:ext uri="{FF2B5EF4-FFF2-40B4-BE49-F238E27FC236}">
                <a16:creationId xmlns:a16="http://schemas.microsoft.com/office/drawing/2014/main" id="{B0F4DFCA-D007-49A3-9D50-0C8507EF3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75D4B4-7E53-4E5E-9C19-45FF03EF6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81564-E5DA-489B-B699-C98DF28C8A50}" type="slidenum">
              <a:rPr lang="en-IN" smtClean="0"/>
              <a:t>‹#›</a:t>
            </a:fld>
            <a:endParaRPr lang="en-IN"/>
          </a:p>
        </p:txBody>
      </p:sp>
    </p:spTree>
    <p:extLst>
      <p:ext uri="{BB962C8B-B14F-4D97-AF65-F5344CB8AC3E}">
        <p14:creationId xmlns:p14="http://schemas.microsoft.com/office/powerpoint/2010/main" val="328817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6D84-65EE-4799-8A7F-4F56D6D0FF88}"/>
              </a:ext>
            </a:extLst>
          </p:cNvPr>
          <p:cNvSpPr>
            <a:spLocks noGrp="1"/>
          </p:cNvSpPr>
          <p:nvPr>
            <p:ph type="ctrTitle"/>
          </p:nvPr>
        </p:nvSpPr>
        <p:spPr>
          <a:xfrm>
            <a:off x="0" y="1896451"/>
            <a:ext cx="10345270" cy="2387600"/>
          </a:xfrm>
        </p:spPr>
        <p:txBody>
          <a:bodyPr>
            <a:normAutofit/>
          </a:bodyPr>
          <a:lstStyle/>
          <a:p>
            <a:r>
              <a:rPr lang="en-US" sz="3600" dirty="0"/>
              <a:t>Classification Project on Credit Default Prediction </a:t>
            </a:r>
            <a:endParaRPr lang="en-IN" sz="3600" dirty="0"/>
          </a:p>
        </p:txBody>
      </p:sp>
      <p:sp>
        <p:nvSpPr>
          <p:cNvPr id="3" name="Subtitle 2">
            <a:extLst>
              <a:ext uri="{FF2B5EF4-FFF2-40B4-BE49-F238E27FC236}">
                <a16:creationId xmlns:a16="http://schemas.microsoft.com/office/drawing/2014/main" id="{B509C38D-655C-49BD-B162-5C6B919EAC15}"/>
              </a:ext>
            </a:extLst>
          </p:cNvPr>
          <p:cNvSpPr>
            <a:spLocks noGrp="1"/>
          </p:cNvSpPr>
          <p:nvPr>
            <p:ph type="subTitle" idx="1"/>
          </p:nvPr>
        </p:nvSpPr>
        <p:spPr>
          <a:xfrm>
            <a:off x="681316" y="4624014"/>
            <a:ext cx="9144000" cy="1655762"/>
          </a:xfrm>
        </p:spPr>
        <p:txBody>
          <a:bodyPr>
            <a:normAutofit/>
          </a:bodyPr>
          <a:lstStyle/>
          <a:p>
            <a:pPr algn="l"/>
            <a:r>
              <a:rPr lang="en-US" sz="1800" dirty="0">
                <a:solidFill>
                  <a:srgbClr val="FF0000"/>
                </a:solidFill>
              </a:rPr>
              <a:t>T. Sai Harish Sarma</a:t>
            </a:r>
            <a:endParaRPr lang="en-IN" sz="1800" dirty="0">
              <a:solidFill>
                <a:srgbClr val="FF0000"/>
              </a:solidFill>
            </a:endParaRPr>
          </a:p>
        </p:txBody>
      </p:sp>
      <p:pic>
        <p:nvPicPr>
          <p:cNvPr id="4" name="Picture 3">
            <a:extLst>
              <a:ext uri="{FF2B5EF4-FFF2-40B4-BE49-F238E27FC236}">
                <a16:creationId xmlns:a16="http://schemas.microsoft.com/office/drawing/2014/main" id="{546B313B-6276-4F9B-90C8-A38E1F9A2B1F}"/>
              </a:ext>
            </a:extLst>
          </p:cNvPr>
          <p:cNvPicPr>
            <a:picLocks noChangeAspect="1"/>
          </p:cNvPicPr>
          <p:nvPr/>
        </p:nvPicPr>
        <p:blipFill rotWithShape="1">
          <a:blip r:embed="rId2"/>
          <a:srcRect l="7315" t="11909" r="7280" b="13786"/>
          <a:stretch/>
        </p:blipFill>
        <p:spPr>
          <a:xfrm rot="1239698">
            <a:off x="8306297" y="815787"/>
            <a:ext cx="3038038" cy="1972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0935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2713-BF96-4599-9FBE-A168E87F4DDA}"/>
              </a:ext>
            </a:extLst>
          </p:cNvPr>
          <p:cNvSpPr>
            <a:spLocks noGrp="1"/>
          </p:cNvSpPr>
          <p:nvPr>
            <p:ph idx="1"/>
          </p:nvPr>
        </p:nvSpPr>
        <p:spPr/>
        <p:txBody>
          <a:bodyPr>
            <a:normAutofit/>
          </a:bodyPr>
          <a:lstStyle/>
          <a:p>
            <a:r>
              <a:rPr lang="en-IN" sz="1600" i="0" dirty="0">
                <a:solidFill>
                  <a:srgbClr val="212121"/>
                </a:solidFill>
                <a:effectLst/>
              </a:rPr>
              <a:t>SEX: Gender (1=male, 2=female)</a:t>
            </a:r>
          </a:p>
          <a:p>
            <a:r>
              <a:rPr lang="en-IN" sz="1600" dirty="0">
                <a:solidFill>
                  <a:srgbClr val="212121"/>
                </a:solidFill>
              </a:rPr>
              <a:t>Female = </a:t>
            </a:r>
            <a:r>
              <a:rPr lang="en-IN" sz="1600" i="0" dirty="0">
                <a:solidFill>
                  <a:srgbClr val="212121"/>
                </a:solidFill>
                <a:effectLst/>
              </a:rPr>
              <a:t>18112</a:t>
            </a:r>
          </a:p>
          <a:p>
            <a:r>
              <a:rPr lang="en-IN" sz="1600" dirty="0">
                <a:solidFill>
                  <a:srgbClr val="212121"/>
                </a:solidFill>
              </a:rPr>
              <a:t>Male = 11888</a:t>
            </a:r>
          </a:p>
          <a:p>
            <a:endParaRPr lang="en-IN" sz="1600" dirty="0">
              <a:solidFill>
                <a:srgbClr val="212121"/>
              </a:solidFill>
            </a:endParaRPr>
          </a:p>
          <a:p>
            <a:endParaRPr lang="en-IN" sz="1600" dirty="0">
              <a:solidFill>
                <a:srgbClr val="212121"/>
              </a:solidFill>
            </a:endParaRPr>
          </a:p>
          <a:p>
            <a:r>
              <a:rPr lang="en-US" sz="1600" dirty="0">
                <a:solidFill>
                  <a:srgbClr val="212121"/>
                </a:solidFill>
                <a:effectLst/>
              </a:rPr>
              <a:t>Female count is higher than Male in –</a:t>
            </a:r>
          </a:p>
          <a:p>
            <a:pPr marL="0" indent="0">
              <a:buNone/>
            </a:pPr>
            <a:r>
              <a:rPr lang="en-US" sz="1600" dirty="0">
                <a:solidFill>
                  <a:srgbClr val="212121"/>
                </a:solidFill>
                <a:effectLst/>
              </a:rPr>
              <a:t>     taking credit card.</a:t>
            </a:r>
            <a:endParaRPr lang="en-IN" sz="1600" dirty="0"/>
          </a:p>
        </p:txBody>
      </p:sp>
      <p:pic>
        <p:nvPicPr>
          <p:cNvPr id="4" name="Picture 3">
            <a:extLst>
              <a:ext uri="{FF2B5EF4-FFF2-40B4-BE49-F238E27FC236}">
                <a16:creationId xmlns:a16="http://schemas.microsoft.com/office/drawing/2014/main" id="{D9E93F13-BE2C-43E5-A632-90C78E06E8B2}"/>
              </a:ext>
            </a:extLst>
          </p:cNvPr>
          <p:cNvPicPr>
            <a:picLocks noChangeAspect="1"/>
          </p:cNvPicPr>
          <p:nvPr/>
        </p:nvPicPr>
        <p:blipFill>
          <a:blip r:embed="rId2"/>
          <a:stretch>
            <a:fillRect/>
          </a:stretch>
        </p:blipFill>
        <p:spPr>
          <a:xfrm>
            <a:off x="6096000" y="1825625"/>
            <a:ext cx="4630076" cy="3552966"/>
          </a:xfrm>
          <a:prstGeom prst="rect">
            <a:avLst/>
          </a:prstGeom>
        </p:spPr>
      </p:pic>
      <p:sp>
        <p:nvSpPr>
          <p:cNvPr id="5" name="Title 1">
            <a:extLst>
              <a:ext uri="{FF2B5EF4-FFF2-40B4-BE49-F238E27FC236}">
                <a16:creationId xmlns:a16="http://schemas.microsoft.com/office/drawing/2014/main" id="{2D91D93B-A6C8-49D8-8810-D270CDC49313}"/>
              </a:ext>
            </a:extLst>
          </p:cNvPr>
          <p:cNvSpPr>
            <a:spLocks noGrp="1"/>
          </p:cNvSpPr>
          <p:nvPr>
            <p:ph type="title"/>
          </p:nvPr>
        </p:nvSpPr>
        <p:spPr>
          <a:xfrm>
            <a:off x="838200" y="365125"/>
            <a:ext cx="10515600" cy="1325563"/>
          </a:xfrm>
        </p:spPr>
        <p:txBody>
          <a:bodyPr/>
          <a:lstStyle/>
          <a:p>
            <a:r>
              <a:rPr lang="en-US" dirty="0"/>
              <a:t>Exploratory Data Analysis</a:t>
            </a:r>
            <a:endParaRPr lang="en-IN" dirty="0"/>
          </a:p>
        </p:txBody>
      </p:sp>
    </p:spTree>
    <p:extLst>
      <p:ext uri="{BB962C8B-B14F-4D97-AF65-F5344CB8AC3E}">
        <p14:creationId xmlns:p14="http://schemas.microsoft.com/office/powerpoint/2010/main" val="242579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FBFA14-18BB-46EE-856E-7DF01DAE8421}"/>
              </a:ext>
            </a:extLst>
          </p:cNvPr>
          <p:cNvPicPr>
            <a:picLocks noChangeAspect="1"/>
          </p:cNvPicPr>
          <p:nvPr/>
        </p:nvPicPr>
        <p:blipFill>
          <a:blip r:embed="rId2"/>
          <a:stretch>
            <a:fillRect/>
          </a:stretch>
        </p:blipFill>
        <p:spPr>
          <a:xfrm>
            <a:off x="304801" y="2106706"/>
            <a:ext cx="11277600" cy="4168588"/>
          </a:xfrm>
          <a:prstGeom prst="rect">
            <a:avLst/>
          </a:prstGeom>
        </p:spPr>
      </p:pic>
      <p:sp>
        <p:nvSpPr>
          <p:cNvPr id="4" name="Title 1">
            <a:extLst>
              <a:ext uri="{FF2B5EF4-FFF2-40B4-BE49-F238E27FC236}">
                <a16:creationId xmlns:a16="http://schemas.microsoft.com/office/drawing/2014/main" id="{EB231CA2-BB59-4D9A-8F4D-C06BD05637B0}"/>
              </a:ext>
            </a:extLst>
          </p:cNvPr>
          <p:cNvSpPr>
            <a:spLocks noGrp="1"/>
          </p:cNvSpPr>
          <p:nvPr>
            <p:ph type="title"/>
          </p:nvPr>
        </p:nvSpPr>
        <p:spPr>
          <a:xfrm>
            <a:off x="838200" y="365125"/>
            <a:ext cx="10515600" cy="1325563"/>
          </a:xfrm>
        </p:spPr>
        <p:txBody>
          <a:bodyPr/>
          <a:lstStyle/>
          <a:p>
            <a:r>
              <a:rPr lang="en-US" dirty="0"/>
              <a:t>Exploratory Data Analysis</a:t>
            </a:r>
            <a:endParaRPr lang="en-IN" dirty="0"/>
          </a:p>
        </p:txBody>
      </p:sp>
    </p:spTree>
    <p:extLst>
      <p:ext uri="{BB962C8B-B14F-4D97-AF65-F5344CB8AC3E}">
        <p14:creationId xmlns:p14="http://schemas.microsoft.com/office/powerpoint/2010/main" val="217072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4DFBA0-8D45-4597-B1D0-DF6A8B30C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0765" y="1690688"/>
            <a:ext cx="4317460" cy="4317460"/>
          </a:xfrm>
        </p:spPr>
      </p:pic>
      <p:sp>
        <p:nvSpPr>
          <p:cNvPr id="6" name="Title 1">
            <a:extLst>
              <a:ext uri="{FF2B5EF4-FFF2-40B4-BE49-F238E27FC236}">
                <a16:creationId xmlns:a16="http://schemas.microsoft.com/office/drawing/2014/main" id="{624313E1-EB9C-47CD-957A-FB57A2966AD9}"/>
              </a:ext>
            </a:extLst>
          </p:cNvPr>
          <p:cNvSpPr>
            <a:spLocks noGrp="1"/>
          </p:cNvSpPr>
          <p:nvPr>
            <p:ph type="title"/>
          </p:nvPr>
        </p:nvSpPr>
        <p:spPr>
          <a:xfrm>
            <a:off x="838200" y="365125"/>
            <a:ext cx="10515600" cy="1325563"/>
          </a:xfrm>
        </p:spPr>
        <p:txBody>
          <a:bodyPr/>
          <a:lstStyle/>
          <a:p>
            <a:r>
              <a:rPr lang="en-US" dirty="0"/>
              <a:t>Exploratory Data Analysis</a:t>
            </a:r>
            <a:endParaRPr lang="en-IN" dirty="0"/>
          </a:p>
        </p:txBody>
      </p:sp>
      <p:sp>
        <p:nvSpPr>
          <p:cNvPr id="8" name="TextBox 7">
            <a:extLst>
              <a:ext uri="{FF2B5EF4-FFF2-40B4-BE49-F238E27FC236}">
                <a16:creationId xmlns:a16="http://schemas.microsoft.com/office/drawing/2014/main" id="{021A337B-5E49-43ED-8301-FC0B17E0716C}"/>
              </a:ext>
            </a:extLst>
          </p:cNvPr>
          <p:cNvSpPr txBox="1"/>
          <p:nvPr/>
        </p:nvSpPr>
        <p:spPr>
          <a:xfrm>
            <a:off x="8252013" y="2940422"/>
            <a:ext cx="959223" cy="369332"/>
          </a:xfrm>
          <a:prstGeom prst="rect">
            <a:avLst/>
          </a:prstGeom>
          <a:noFill/>
        </p:spPr>
        <p:txBody>
          <a:bodyPr wrap="square">
            <a:spAutoFit/>
          </a:bodyPr>
          <a:lstStyle/>
          <a:p>
            <a:r>
              <a:rPr lang="en-IN" b="0" i="0" dirty="0">
                <a:solidFill>
                  <a:srgbClr val="212121"/>
                </a:solidFill>
                <a:effectLst/>
                <a:latin typeface="Courier New" panose="02070309020205020404" pitchFamily="49" charset="0"/>
              </a:rPr>
              <a:t>23364</a:t>
            </a:r>
            <a:endParaRPr lang="en-IN" dirty="0"/>
          </a:p>
        </p:txBody>
      </p:sp>
      <p:sp>
        <p:nvSpPr>
          <p:cNvPr id="10" name="TextBox 9">
            <a:extLst>
              <a:ext uri="{FF2B5EF4-FFF2-40B4-BE49-F238E27FC236}">
                <a16:creationId xmlns:a16="http://schemas.microsoft.com/office/drawing/2014/main" id="{7149612A-A4EE-4EBD-AAA5-9AE76D6E12AC}"/>
              </a:ext>
            </a:extLst>
          </p:cNvPr>
          <p:cNvSpPr txBox="1"/>
          <p:nvPr/>
        </p:nvSpPr>
        <p:spPr>
          <a:xfrm>
            <a:off x="9242612" y="4212522"/>
            <a:ext cx="887506" cy="369332"/>
          </a:xfrm>
          <a:prstGeom prst="rect">
            <a:avLst/>
          </a:prstGeom>
          <a:noFill/>
        </p:spPr>
        <p:txBody>
          <a:bodyPr wrap="square">
            <a:spAutoFit/>
          </a:bodyPr>
          <a:lstStyle/>
          <a:p>
            <a:r>
              <a:rPr lang="en-IN" b="0" i="0" dirty="0">
                <a:solidFill>
                  <a:srgbClr val="212121"/>
                </a:solidFill>
                <a:effectLst/>
                <a:latin typeface="Courier New" panose="02070309020205020404" pitchFamily="49" charset="0"/>
              </a:rPr>
              <a:t>6636</a:t>
            </a:r>
            <a:endParaRPr lang="en-IN" dirty="0"/>
          </a:p>
        </p:txBody>
      </p:sp>
      <p:sp>
        <p:nvSpPr>
          <p:cNvPr id="11" name="TextBox 10">
            <a:extLst>
              <a:ext uri="{FF2B5EF4-FFF2-40B4-BE49-F238E27FC236}">
                <a16:creationId xmlns:a16="http://schemas.microsoft.com/office/drawing/2014/main" id="{39E44FB7-2E3E-4957-90E7-5C0307C5668A}"/>
              </a:ext>
            </a:extLst>
          </p:cNvPr>
          <p:cNvSpPr txBox="1"/>
          <p:nvPr/>
        </p:nvSpPr>
        <p:spPr>
          <a:xfrm>
            <a:off x="838200" y="2940422"/>
            <a:ext cx="3294527" cy="1162113"/>
          </a:xfrm>
          <a:prstGeom prst="rect">
            <a:avLst/>
          </a:prstGeom>
          <a:noFill/>
        </p:spPr>
        <p:txBody>
          <a:bodyPr wrap="square" rtlCol="0">
            <a:spAutoFit/>
          </a:bodyPr>
          <a:lstStyle/>
          <a:p>
            <a:pPr algn="just">
              <a:lnSpc>
                <a:spcPct val="150000"/>
              </a:lnSpc>
            </a:pPr>
            <a:r>
              <a:rPr lang="en-US" sz="1600" dirty="0">
                <a:solidFill>
                  <a:srgbClr val="212121"/>
                </a:solidFill>
                <a:effectLst/>
              </a:rPr>
              <a:t>77.88 % people are not the defaulters of credit card. 22.12 % (6636 out of 30000) people are the defaulters.</a:t>
            </a:r>
            <a:endParaRPr lang="en-IN" sz="1600" dirty="0"/>
          </a:p>
        </p:txBody>
      </p:sp>
    </p:spTree>
    <p:extLst>
      <p:ext uri="{BB962C8B-B14F-4D97-AF65-F5344CB8AC3E}">
        <p14:creationId xmlns:p14="http://schemas.microsoft.com/office/powerpoint/2010/main" val="369864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E01F-263A-41FE-AF0D-2F1CF14D7C58}"/>
              </a:ext>
            </a:extLst>
          </p:cNvPr>
          <p:cNvSpPr>
            <a:spLocks noGrp="1"/>
          </p:cNvSpPr>
          <p:nvPr>
            <p:ph type="title"/>
          </p:nvPr>
        </p:nvSpPr>
        <p:spPr/>
        <p:txBody>
          <a:bodyPr/>
          <a:lstStyle/>
          <a:p>
            <a:r>
              <a:rPr lang="en-US" dirty="0"/>
              <a:t>Handling Outliers </a:t>
            </a:r>
            <a:endParaRPr lang="en-IN" dirty="0"/>
          </a:p>
        </p:txBody>
      </p:sp>
      <p:pic>
        <p:nvPicPr>
          <p:cNvPr id="5" name="Content Placeholder 4">
            <a:extLst>
              <a:ext uri="{FF2B5EF4-FFF2-40B4-BE49-F238E27FC236}">
                <a16:creationId xmlns:a16="http://schemas.microsoft.com/office/drawing/2014/main" id="{E3B6FF90-755F-44AB-A543-20D23C039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4124130"/>
            <a:ext cx="1817211" cy="2337418"/>
          </a:xfrm>
        </p:spPr>
      </p:pic>
      <p:pic>
        <p:nvPicPr>
          <p:cNvPr id="7" name="Picture 6">
            <a:extLst>
              <a:ext uri="{FF2B5EF4-FFF2-40B4-BE49-F238E27FC236}">
                <a16:creationId xmlns:a16="http://schemas.microsoft.com/office/drawing/2014/main" id="{7DA1A4E4-5C75-4533-ABC9-F6EBCF8FF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3935" y="1998838"/>
            <a:ext cx="1934724" cy="2483516"/>
          </a:xfrm>
          <a:prstGeom prst="rect">
            <a:avLst/>
          </a:prstGeom>
        </p:spPr>
      </p:pic>
      <p:pic>
        <p:nvPicPr>
          <p:cNvPr id="13" name="Picture 12">
            <a:extLst>
              <a:ext uri="{FF2B5EF4-FFF2-40B4-BE49-F238E27FC236}">
                <a16:creationId xmlns:a16="http://schemas.microsoft.com/office/drawing/2014/main" id="{89C09FD3-88D1-4107-99CE-F6108BE43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150" y="1751057"/>
            <a:ext cx="1905074" cy="2124931"/>
          </a:xfrm>
          <a:prstGeom prst="rect">
            <a:avLst/>
          </a:prstGeom>
        </p:spPr>
      </p:pic>
      <p:pic>
        <p:nvPicPr>
          <p:cNvPr id="15" name="Picture 14">
            <a:extLst>
              <a:ext uri="{FF2B5EF4-FFF2-40B4-BE49-F238E27FC236}">
                <a16:creationId xmlns:a16="http://schemas.microsoft.com/office/drawing/2014/main" id="{C940FB7A-69B4-4753-A5EE-A7075D704D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356" y="1760219"/>
            <a:ext cx="1905074" cy="2115769"/>
          </a:xfrm>
          <a:prstGeom prst="rect">
            <a:avLst/>
          </a:prstGeom>
        </p:spPr>
      </p:pic>
      <p:pic>
        <p:nvPicPr>
          <p:cNvPr id="17" name="Picture 16">
            <a:extLst>
              <a:ext uri="{FF2B5EF4-FFF2-40B4-BE49-F238E27FC236}">
                <a16:creationId xmlns:a16="http://schemas.microsoft.com/office/drawing/2014/main" id="{37650089-0076-4953-9088-62284948F1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2" y="1644813"/>
            <a:ext cx="1817209" cy="2337418"/>
          </a:xfrm>
          <a:prstGeom prst="rect">
            <a:avLst/>
          </a:prstGeom>
        </p:spPr>
      </p:pic>
      <p:pic>
        <p:nvPicPr>
          <p:cNvPr id="19" name="Picture 18">
            <a:extLst>
              <a:ext uri="{FF2B5EF4-FFF2-40B4-BE49-F238E27FC236}">
                <a16:creationId xmlns:a16="http://schemas.microsoft.com/office/drawing/2014/main" id="{C442D0A7-2A98-41A0-8674-93EB8F223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0297" y="4124130"/>
            <a:ext cx="1794647" cy="2337418"/>
          </a:xfrm>
          <a:prstGeom prst="rect">
            <a:avLst/>
          </a:prstGeom>
        </p:spPr>
      </p:pic>
      <p:pic>
        <p:nvPicPr>
          <p:cNvPr id="21" name="Picture 20">
            <a:extLst>
              <a:ext uri="{FF2B5EF4-FFF2-40B4-BE49-F238E27FC236}">
                <a16:creationId xmlns:a16="http://schemas.microsoft.com/office/drawing/2014/main" id="{66A6153B-3781-49B5-8C9A-74BE1EE471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355" y="4148844"/>
            <a:ext cx="1905074" cy="2344031"/>
          </a:xfrm>
          <a:prstGeom prst="rect">
            <a:avLst/>
          </a:prstGeom>
        </p:spPr>
      </p:pic>
      <p:sp>
        <p:nvSpPr>
          <p:cNvPr id="22" name="TextBox 21">
            <a:extLst>
              <a:ext uri="{FF2B5EF4-FFF2-40B4-BE49-F238E27FC236}">
                <a16:creationId xmlns:a16="http://schemas.microsoft.com/office/drawing/2014/main" id="{8F9D5067-4F18-41AF-9ACD-BEBAAAF966D6}"/>
              </a:ext>
            </a:extLst>
          </p:cNvPr>
          <p:cNvSpPr txBox="1"/>
          <p:nvPr/>
        </p:nvSpPr>
        <p:spPr>
          <a:xfrm>
            <a:off x="9481829" y="4482354"/>
            <a:ext cx="1934724" cy="369332"/>
          </a:xfrm>
          <a:prstGeom prst="rect">
            <a:avLst/>
          </a:prstGeom>
          <a:noFill/>
        </p:spPr>
        <p:txBody>
          <a:bodyPr wrap="square" rtlCol="0">
            <a:spAutoFit/>
          </a:bodyPr>
          <a:lstStyle/>
          <a:p>
            <a:r>
              <a:rPr lang="en-US" dirty="0"/>
              <a:t>Using Z Score</a:t>
            </a:r>
            <a:endParaRPr lang="en-IN" dirty="0"/>
          </a:p>
        </p:txBody>
      </p:sp>
      <p:sp>
        <p:nvSpPr>
          <p:cNvPr id="23" name="Arrow: Down 22">
            <a:extLst>
              <a:ext uri="{FF2B5EF4-FFF2-40B4-BE49-F238E27FC236}">
                <a16:creationId xmlns:a16="http://schemas.microsoft.com/office/drawing/2014/main" id="{A531C2A4-0C54-4AA1-B4D6-E451A6B6EF73}"/>
              </a:ext>
            </a:extLst>
          </p:cNvPr>
          <p:cNvSpPr/>
          <p:nvPr/>
        </p:nvSpPr>
        <p:spPr>
          <a:xfrm>
            <a:off x="4056414" y="3693459"/>
            <a:ext cx="354221" cy="365113"/>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9D2DFD69-67B9-40C4-8BD0-9719437D2839}"/>
              </a:ext>
            </a:extLst>
          </p:cNvPr>
          <p:cNvPicPr>
            <a:picLocks noChangeAspect="1"/>
          </p:cNvPicPr>
          <p:nvPr/>
        </p:nvPicPr>
        <p:blipFill>
          <a:blip r:embed="rId9"/>
          <a:stretch>
            <a:fillRect/>
          </a:stretch>
        </p:blipFill>
        <p:spPr>
          <a:xfrm>
            <a:off x="1572425" y="3693459"/>
            <a:ext cx="354221" cy="384081"/>
          </a:xfrm>
          <a:prstGeom prst="rect">
            <a:avLst/>
          </a:prstGeom>
        </p:spPr>
      </p:pic>
      <p:pic>
        <p:nvPicPr>
          <p:cNvPr id="25" name="Picture 24">
            <a:extLst>
              <a:ext uri="{FF2B5EF4-FFF2-40B4-BE49-F238E27FC236}">
                <a16:creationId xmlns:a16="http://schemas.microsoft.com/office/drawing/2014/main" id="{19900AA3-E3EE-4001-B7B3-4F34419A342F}"/>
              </a:ext>
            </a:extLst>
          </p:cNvPr>
          <p:cNvPicPr>
            <a:picLocks noChangeAspect="1"/>
          </p:cNvPicPr>
          <p:nvPr/>
        </p:nvPicPr>
        <p:blipFill>
          <a:blip r:embed="rId9"/>
          <a:stretch>
            <a:fillRect/>
          </a:stretch>
        </p:blipFill>
        <p:spPr>
          <a:xfrm>
            <a:off x="7419990" y="3693459"/>
            <a:ext cx="361377" cy="384081"/>
          </a:xfrm>
          <a:prstGeom prst="rect">
            <a:avLst/>
          </a:prstGeom>
        </p:spPr>
      </p:pic>
    </p:spTree>
    <p:extLst>
      <p:ext uri="{BB962C8B-B14F-4D97-AF65-F5344CB8AC3E}">
        <p14:creationId xmlns:p14="http://schemas.microsoft.com/office/powerpoint/2010/main" val="48152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2EC4-97DF-4D84-A82F-ECFBA94D4233}"/>
              </a:ext>
            </a:extLst>
          </p:cNvPr>
          <p:cNvSpPr>
            <a:spLocks noGrp="1"/>
          </p:cNvSpPr>
          <p:nvPr>
            <p:ph type="title"/>
          </p:nvPr>
        </p:nvSpPr>
        <p:spPr>
          <a:xfrm>
            <a:off x="557663" y="400984"/>
            <a:ext cx="10515600" cy="1325563"/>
          </a:xfrm>
        </p:spPr>
        <p:txBody>
          <a:bodyPr/>
          <a:lstStyle/>
          <a:p>
            <a:r>
              <a:rPr lang="en-US" dirty="0"/>
              <a:t>Handling Imbalance of Data</a:t>
            </a:r>
            <a:endParaRPr lang="en-IN" dirty="0"/>
          </a:p>
        </p:txBody>
      </p:sp>
      <p:pic>
        <p:nvPicPr>
          <p:cNvPr id="5" name="Content Placeholder 4">
            <a:extLst>
              <a:ext uri="{FF2B5EF4-FFF2-40B4-BE49-F238E27FC236}">
                <a16:creationId xmlns:a16="http://schemas.microsoft.com/office/drawing/2014/main" id="{3AFE5128-D91B-4F82-9A78-52A7BB71D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019" y="3334871"/>
            <a:ext cx="7002930" cy="2828145"/>
          </a:xfrm>
        </p:spPr>
      </p:pic>
      <p:pic>
        <p:nvPicPr>
          <p:cNvPr id="7" name="Picture 6">
            <a:extLst>
              <a:ext uri="{FF2B5EF4-FFF2-40B4-BE49-F238E27FC236}">
                <a16:creationId xmlns:a16="http://schemas.microsoft.com/office/drawing/2014/main" id="{F0654FAE-8602-4B1D-8F88-BB46592CA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63" y="1872193"/>
            <a:ext cx="4172356" cy="2126066"/>
          </a:xfrm>
          <a:prstGeom prst="rect">
            <a:avLst/>
          </a:prstGeom>
        </p:spPr>
      </p:pic>
    </p:spTree>
    <p:extLst>
      <p:ext uri="{BB962C8B-B14F-4D97-AF65-F5344CB8AC3E}">
        <p14:creationId xmlns:p14="http://schemas.microsoft.com/office/powerpoint/2010/main" val="215360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03FAC6-72C8-46F6-99F9-02EA37765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9742" y="2596590"/>
            <a:ext cx="4267200" cy="3269498"/>
          </a:xfrm>
        </p:spPr>
      </p:pic>
      <p:pic>
        <p:nvPicPr>
          <p:cNvPr id="7" name="Picture 6">
            <a:extLst>
              <a:ext uri="{FF2B5EF4-FFF2-40B4-BE49-F238E27FC236}">
                <a16:creationId xmlns:a16="http://schemas.microsoft.com/office/drawing/2014/main" id="{AC84D7B8-A64F-4A9A-A389-79D39C13B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71" y="2596590"/>
            <a:ext cx="4267201" cy="3269498"/>
          </a:xfrm>
          <a:prstGeom prst="rect">
            <a:avLst/>
          </a:prstGeom>
        </p:spPr>
      </p:pic>
      <p:sp>
        <p:nvSpPr>
          <p:cNvPr id="8" name="Title 1">
            <a:extLst>
              <a:ext uri="{FF2B5EF4-FFF2-40B4-BE49-F238E27FC236}">
                <a16:creationId xmlns:a16="http://schemas.microsoft.com/office/drawing/2014/main" id="{5A0DAFD1-AFCC-4C91-A9F0-371DC6B71EFA}"/>
              </a:ext>
            </a:extLst>
          </p:cNvPr>
          <p:cNvSpPr>
            <a:spLocks noGrp="1"/>
          </p:cNvSpPr>
          <p:nvPr>
            <p:ph type="title"/>
          </p:nvPr>
        </p:nvSpPr>
        <p:spPr>
          <a:xfrm>
            <a:off x="488577" y="329130"/>
            <a:ext cx="10515600" cy="1325563"/>
          </a:xfrm>
        </p:spPr>
        <p:txBody>
          <a:bodyPr/>
          <a:lstStyle/>
          <a:p>
            <a:r>
              <a:rPr lang="en-US" dirty="0"/>
              <a:t>Handling Imbalance of Data</a:t>
            </a:r>
            <a:endParaRPr lang="en-IN" dirty="0"/>
          </a:p>
        </p:txBody>
      </p:sp>
      <p:pic>
        <p:nvPicPr>
          <p:cNvPr id="9" name="Picture 8">
            <a:extLst>
              <a:ext uri="{FF2B5EF4-FFF2-40B4-BE49-F238E27FC236}">
                <a16:creationId xmlns:a16="http://schemas.microsoft.com/office/drawing/2014/main" id="{9728ACD6-32EB-4CE9-93FB-67A4E9F35B06}"/>
              </a:ext>
            </a:extLst>
          </p:cNvPr>
          <p:cNvPicPr>
            <a:picLocks noChangeAspect="1"/>
          </p:cNvPicPr>
          <p:nvPr/>
        </p:nvPicPr>
        <p:blipFill>
          <a:blip r:embed="rId4"/>
          <a:stretch>
            <a:fillRect/>
          </a:stretch>
        </p:blipFill>
        <p:spPr>
          <a:xfrm rot="16200000">
            <a:off x="5705482" y="3639668"/>
            <a:ext cx="359695" cy="995083"/>
          </a:xfrm>
          <a:prstGeom prst="rect">
            <a:avLst/>
          </a:prstGeom>
        </p:spPr>
      </p:pic>
    </p:spTree>
    <p:extLst>
      <p:ext uri="{BB962C8B-B14F-4D97-AF65-F5344CB8AC3E}">
        <p14:creationId xmlns:p14="http://schemas.microsoft.com/office/powerpoint/2010/main" val="23512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E2E6-F381-41A6-87A1-21AAE0DD53B4}"/>
              </a:ext>
            </a:extLst>
          </p:cNvPr>
          <p:cNvSpPr>
            <a:spLocks noGrp="1"/>
          </p:cNvSpPr>
          <p:nvPr>
            <p:ph type="title"/>
          </p:nvPr>
        </p:nvSpPr>
        <p:spPr/>
        <p:txBody>
          <a:bodyPr/>
          <a:lstStyle/>
          <a:p>
            <a:r>
              <a:rPr lang="en-US" dirty="0"/>
              <a:t>Feature Scaling</a:t>
            </a:r>
            <a:endParaRPr lang="en-IN" dirty="0"/>
          </a:p>
        </p:txBody>
      </p:sp>
      <p:pic>
        <p:nvPicPr>
          <p:cNvPr id="4" name="Picture 3">
            <a:extLst>
              <a:ext uri="{FF2B5EF4-FFF2-40B4-BE49-F238E27FC236}">
                <a16:creationId xmlns:a16="http://schemas.microsoft.com/office/drawing/2014/main" id="{19259DF5-913A-40B0-9847-AD33DC545649}"/>
              </a:ext>
            </a:extLst>
          </p:cNvPr>
          <p:cNvPicPr>
            <a:picLocks noChangeAspect="1"/>
          </p:cNvPicPr>
          <p:nvPr/>
        </p:nvPicPr>
        <p:blipFill rotWithShape="1">
          <a:blip r:embed="rId2">
            <a:extLst>
              <a:ext uri="{28A0092B-C50C-407E-A947-70E740481C1C}">
                <a14:useLocalDpi xmlns:a14="http://schemas.microsoft.com/office/drawing/2010/main" val="0"/>
              </a:ext>
            </a:extLst>
          </a:blip>
          <a:srcRect t="12377" b="-1"/>
          <a:stretch/>
        </p:blipFill>
        <p:spPr>
          <a:xfrm>
            <a:off x="2219325" y="1690689"/>
            <a:ext cx="6591300" cy="5027432"/>
          </a:xfrm>
          <a:prstGeom prst="rect">
            <a:avLst/>
          </a:prstGeom>
        </p:spPr>
      </p:pic>
    </p:spTree>
    <p:extLst>
      <p:ext uri="{BB962C8B-B14F-4D97-AF65-F5344CB8AC3E}">
        <p14:creationId xmlns:p14="http://schemas.microsoft.com/office/powerpoint/2010/main" val="23426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E0DF-611D-45F0-BBC1-D59A204F3EC1}"/>
              </a:ext>
            </a:extLst>
          </p:cNvPr>
          <p:cNvSpPr>
            <a:spLocks noGrp="1"/>
          </p:cNvSpPr>
          <p:nvPr>
            <p:ph type="title"/>
          </p:nvPr>
        </p:nvSpPr>
        <p:spPr/>
        <p:txBody>
          <a:bodyPr/>
          <a:lstStyle/>
          <a:p>
            <a:r>
              <a:rPr lang="en-US" dirty="0"/>
              <a:t>Creating Training and Testing Data Set</a:t>
            </a:r>
            <a:endParaRPr lang="en-IN" dirty="0"/>
          </a:p>
        </p:txBody>
      </p:sp>
      <p:pic>
        <p:nvPicPr>
          <p:cNvPr id="4" name="Content Placeholder 3">
            <a:extLst>
              <a:ext uri="{FF2B5EF4-FFF2-40B4-BE49-F238E27FC236}">
                <a16:creationId xmlns:a16="http://schemas.microsoft.com/office/drawing/2014/main" id="{78256725-6730-4630-B8FB-048298C21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140" y="2238376"/>
            <a:ext cx="8299687" cy="3009900"/>
          </a:xfrm>
          <a:prstGeom prst="rect">
            <a:avLst/>
          </a:prstGeom>
        </p:spPr>
      </p:pic>
    </p:spTree>
    <p:extLst>
      <p:ext uri="{BB962C8B-B14F-4D97-AF65-F5344CB8AC3E}">
        <p14:creationId xmlns:p14="http://schemas.microsoft.com/office/powerpoint/2010/main" val="322480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ACDB-EDB7-415D-8DF2-F23E5B2428A2}"/>
              </a:ext>
            </a:extLst>
          </p:cNvPr>
          <p:cNvSpPr>
            <a:spLocks noGrp="1"/>
          </p:cNvSpPr>
          <p:nvPr>
            <p:ph type="title"/>
          </p:nvPr>
        </p:nvSpPr>
        <p:spPr/>
        <p:txBody>
          <a:bodyPr/>
          <a:lstStyle/>
          <a:p>
            <a:r>
              <a:rPr lang="en-US" dirty="0"/>
              <a:t>Parameter Tuning &amp; Implementation</a:t>
            </a:r>
            <a:endParaRPr lang="en-IN" dirty="0"/>
          </a:p>
        </p:txBody>
      </p:sp>
      <p:pic>
        <p:nvPicPr>
          <p:cNvPr id="5" name="Content Placeholder 4">
            <a:extLst>
              <a:ext uri="{FF2B5EF4-FFF2-40B4-BE49-F238E27FC236}">
                <a16:creationId xmlns:a16="http://schemas.microsoft.com/office/drawing/2014/main" id="{B9555D02-EA6B-4A35-A04E-2C275AD08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3800" y="2420471"/>
            <a:ext cx="5104459" cy="2815069"/>
          </a:xfrm>
        </p:spPr>
      </p:pic>
      <p:pic>
        <p:nvPicPr>
          <p:cNvPr id="7" name="Picture 6">
            <a:extLst>
              <a:ext uri="{FF2B5EF4-FFF2-40B4-BE49-F238E27FC236}">
                <a16:creationId xmlns:a16="http://schemas.microsoft.com/office/drawing/2014/main" id="{FEFD9E42-A71B-4115-AB3F-4AD196ECE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1" y="1521305"/>
            <a:ext cx="5205783" cy="5137248"/>
          </a:xfrm>
          <a:prstGeom prst="rect">
            <a:avLst/>
          </a:prstGeom>
        </p:spPr>
      </p:pic>
    </p:spTree>
    <p:extLst>
      <p:ext uri="{BB962C8B-B14F-4D97-AF65-F5344CB8AC3E}">
        <p14:creationId xmlns:p14="http://schemas.microsoft.com/office/powerpoint/2010/main" val="9267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43A-1DFC-4F70-8CD6-ED6EE54DAB59}"/>
              </a:ext>
            </a:extLst>
          </p:cNvPr>
          <p:cNvSpPr>
            <a:spLocks noGrp="1"/>
          </p:cNvSpPr>
          <p:nvPr>
            <p:ph type="title"/>
          </p:nvPr>
        </p:nvSpPr>
        <p:spPr/>
        <p:txBody>
          <a:bodyPr/>
          <a:lstStyle/>
          <a:p>
            <a:r>
              <a:rPr lang="en-US" dirty="0"/>
              <a:t>Model Evaluation Metrics</a:t>
            </a:r>
            <a:endParaRPr lang="en-IN" dirty="0"/>
          </a:p>
        </p:txBody>
      </p:sp>
      <p:sp>
        <p:nvSpPr>
          <p:cNvPr id="3" name="Content Placeholder 2">
            <a:extLst>
              <a:ext uri="{FF2B5EF4-FFF2-40B4-BE49-F238E27FC236}">
                <a16:creationId xmlns:a16="http://schemas.microsoft.com/office/drawing/2014/main" id="{6E5B740B-DCE2-404F-AC36-C4D8327577AE}"/>
              </a:ext>
            </a:extLst>
          </p:cNvPr>
          <p:cNvSpPr>
            <a:spLocks noGrp="1"/>
          </p:cNvSpPr>
          <p:nvPr>
            <p:ph idx="1"/>
          </p:nvPr>
        </p:nvSpPr>
        <p:spPr/>
        <p:txBody>
          <a:bodyPr/>
          <a:lstStyle/>
          <a:p>
            <a:r>
              <a:rPr lang="en-IN" b="0" dirty="0">
                <a:solidFill>
                  <a:srgbClr val="000000"/>
                </a:solidFill>
                <a:effectLst/>
              </a:rPr>
              <a:t>Train Accuracy</a:t>
            </a:r>
          </a:p>
          <a:p>
            <a:r>
              <a:rPr lang="en-IN" b="0" dirty="0">
                <a:solidFill>
                  <a:srgbClr val="000000"/>
                </a:solidFill>
                <a:effectLst/>
              </a:rPr>
              <a:t>Test Accuracy</a:t>
            </a:r>
          </a:p>
          <a:p>
            <a:r>
              <a:rPr lang="en-IN" b="0" dirty="0">
                <a:solidFill>
                  <a:srgbClr val="000000"/>
                </a:solidFill>
                <a:effectLst/>
              </a:rPr>
              <a:t>Recall Score</a:t>
            </a:r>
          </a:p>
          <a:p>
            <a:r>
              <a:rPr lang="en-IN" b="0" dirty="0">
                <a:solidFill>
                  <a:srgbClr val="000000"/>
                </a:solidFill>
                <a:effectLst/>
              </a:rPr>
              <a:t>Precision Score</a:t>
            </a:r>
          </a:p>
          <a:p>
            <a:r>
              <a:rPr lang="en-IN" b="0" dirty="0">
                <a:solidFill>
                  <a:srgbClr val="000000"/>
                </a:solidFill>
                <a:effectLst/>
              </a:rPr>
              <a:t>AUC</a:t>
            </a:r>
            <a:r>
              <a:rPr lang="en-IN" dirty="0">
                <a:solidFill>
                  <a:srgbClr val="000000"/>
                </a:solidFill>
              </a:rPr>
              <a:t> </a:t>
            </a:r>
            <a:r>
              <a:rPr lang="en-IN" b="0" dirty="0">
                <a:solidFill>
                  <a:srgbClr val="000000"/>
                </a:solidFill>
                <a:effectLst/>
              </a:rPr>
              <a:t>ROC Score</a:t>
            </a:r>
          </a:p>
          <a:p>
            <a:r>
              <a:rPr lang="en-IN" b="0" dirty="0">
                <a:solidFill>
                  <a:srgbClr val="000000"/>
                </a:solidFill>
                <a:effectLst/>
              </a:rPr>
              <a:t>F1 Score</a:t>
            </a:r>
          </a:p>
          <a:p>
            <a:endParaRPr lang="en-IN" dirty="0"/>
          </a:p>
        </p:txBody>
      </p:sp>
    </p:spTree>
    <p:extLst>
      <p:ext uri="{BB962C8B-B14F-4D97-AF65-F5344CB8AC3E}">
        <p14:creationId xmlns:p14="http://schemas.microsoft.com/office/powerpoint/2010/main" val="9464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A202-1B22-4C87-ABF0-01C83046B388}"/>
              </a:ext>
            </a:extLst>
          </p:cNvPr>
          <p:cNvSpPr>
            <a:spLocks noGrp="1"/>
          </p:cNvSpPr>
          <p:nvPr>
            <p:ph type="title"/>
          </p:nvPr>
        </p:nvSpPr>
        <p:spPr/>
        <p:txBody>
          <a:bodyPr/>
          <a:lstStyle/>
          <a:p>
            <a:r>
              <a:rPr lang="en-US" dirty="0"/>
              <a:t>Contents</a:t>
            </a:r>
            <a:endParaRPr lang="en-IN" dirty="0"/>
          </a:p>
        </p:txBody>
      </p:sp>
      <p:sp>
        <p:nvSpPr>
          <p:cNvPr id="5" name="TextBox 4">
            <a:extLst>
              <a:ext uri="{FF2B5EF4-FFF2-40B4-BE49-F238E27FC236}">
                <a16:creationId xmlns:a16="http://schemas.microsoft.com/office/drawing/2014/main" id="{2F023DD0-3341-4E5F-B1AB-E2ED2EDB558D}"/>
              </a:ext>
            </a:extLst>
          </p:cNvPr>
          <p:cNvSpPr txBox="1"/>
          <p:nvPr/>
        </p:nvSpPr>
        <p:spPr>
          <a:xfrm>
            <a:off x="1009650" y="1409700"/>
            <a:ext cx="3886200" cy="41996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t>Problem Statement</a:t>
            </a:r>
          </a:p>
          <a:p>
            <a:pPr marL="342900" indent="-342900">
              <a:lnSpc>
                <a:spcPct val="150000"/>
              </a:lnSpc>
              <a:buFont typeface="Wingdings" panose="05000000000000000000" pitchFamily="2" charset="2"/>
              <a:buChar char="Ø"/>
            </a:pPr>
            <a:r>
              <a:rPr lang="en-US" sz="2000" dirty="0"/>
              <a:t>Data Description</a:t>
            </a:r>
          </a:p>
          <a:p>
            <a:pPr marL="342900" indent="-342900">
              <a:lnSpc>
                <a:spcPct val="150000"/>
              </a:lnSpc>
              <a:buFont typeface="Wingdings" panose="05000000000000000000" pitchFamily="2" charset="2"/>
              <a:buChar char="Ø"/>
            </a:pPr>
            <a:r>
              <a:rPr lang="en-US" sz="2000" dirty="0"/>
              <a:t>Exploratory Data Analysis</a:t>
            </a:r>
          </a:p>
          <a:p>
            <a:pPr marL="342900" indent="-342900">
              <a:lnSpc>
                <a:spcPct val="150000"/>
              </a:lnSpc>
              <a:buFont typeface="Wingdings" panose="05000000000000000000" pitchFamily="2" charset="2"/>
              <a:buChar char="Ø"/>
            </a:pPr>
            <a:r>
              <a:rPr lang="en-US" sz="2000" dirty="0"/>
              <a:t>Feature Engineering</a:t>
            </a:r>
          </a:p>
          <a:p>
            <a:pPr marL="342900" indent="-342900">
              <a:lnSpc>
                <a:spcPct val="150000"/>
              </a:lnSpc>
              <a:buFont typeface="Wingdings" panose="05000000000000000000" pitchFamily="2" charset="2"/>
              <a:buChar char="Ø"/>
            </a:pPr>
            <a:r>
              <a:rPr lang="en-US" sz="2000" dirty="0"/>
              <a:t>Modelling, Tuning</a:t>
            </a:r>
          </a:p>
          <a:p>
            <a:pPr marL="342900" indent="-342900">
              <a:lnSpc>
                <a:spcPct val="150000"/>
              </a:lnSpc>
              <a:buFont typeface="Wingdings" panose="05000000000000000000" pitchFamily="2" charset="2"/>
              <a:buChar char="Ø"/>
            </a:pPr>
            <a:r>
              <a:rPr lang="en-US" sz="2000" dirty="0"/>
              <a:t>Evaluation Metrics</a:t>
            </a:r>
          </a:p>
          <a:p>
            <a:pPr marL="342900" indent="-342900">
              <a:lnSpc>
                <a:spcPct val="150000"/>
              </a:lnSpc>
              <a:buFont typeface="Wingdings" panose="05000000000000000000" pitchFamily="2" charset="2"/>
              <a:buChar char="Ø"/>
            </a:pPr>
            <a:r>
              <a:rPr lang="en-US" sz="2000" dirty="0"/>
              <a:t>Comparison of Models</a:t>
            </a:r>
          </a:p>
          <a:p>
            <a:pPr marL="342900" indent="-342900">
              <a:lnSpc>
                <a:spcPct val="150000"/>
              </a:lnSpc>
              <a:buFont typeface="Wingdings" panose="05000000000000000000" pitchFamily="2" charset="2"/>
              <a:buChar char="Ø"/>
            </a:pPr>
            <a:r>
              <a:rPr lang="en-US" sz="2000" dirty="0"/>
              <a:t>Feature Importance</a:t>
            </a:r>
          </a:p>
          <a:p>
            <a:pPr marL="342900" indent="-342900">
              <a:lnSpc>
                <a:spcPct val="150000"/>
              </a:lnSpc>
              <a:buFont typeface="Wingdings" panose="05000000000000000000" pitchFamily="2" charset="2"/>
              <a:buChar char="Ø"/>
            </a:pPr>
            <a:r>
              <a:rPr lang="en-US" sz="2000" dirty="0"/>
              <a:t>Conclusion</a:t>
            </a:r>
          </a:p>
        </p:txBody>
      </p:sp>
    </p:spTree>
    <p:extLst>
      <p:ext uri="{BB962C8B-B14F-4D97-AF65-F5344CB8AC3E}">
        <p14:creationId xmlns:p14="http://schemas.microsoft.com/office/powerpoint/2010/main" val="415376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45A817-E39C-4079-88C4-DDCCC19856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671" b="20050"/>
          <a:stretch/>
        </p:blipFill>
        <p:spPr>
          <a:xfrm>
            <a:off x="62314" y="1552575"/>
            <a:ext cx="6033686" cy="5148527"/>
          </a:xfrm>
          <a:prstGeom prst="rect">
            <a:avLst/>
          </a:prstGeom>
        </p:spPr>
      </p:pic>
      <p:pic>
        <p:nvPicPr>
          <p:cNvPr id="5" name="Picture 4">
            <a:extLst>
              <a:ext uri="{FF2B5EF4-FFF2-40B4-BE49-F238E27FC236}">
                <a16:creationId xmlns:a16="http://schemas.microsoft.com/office/drawing/2014/main" id="{7293350C-BBDC-4C45-8543-C8621F0A2232}"/>
              </a:ext>
            </a:extLst>
          </p:cNvPr>
          <p:cNvPicPr>
            <a:picLocks noChangeAspect="1"/>
          </p:cNvPicPr>
          <p:nvPr/>
        </p:nvPicPr>
        <p:blipFill>
          <a:blip r:embed="rId3"/>
          <a:stretch>
            <a:fillRect/>
          </a:stretch>
        </p:blipFill>
        <p:spPr>
          <a:xfrm>
            <a:off x="6096001" y="3171765"/>
            <a:ext cx="6096000" cy="1533585"/>
          </a:xfrm>
          <a:prstGeom prst="rect">
            <a:avLst/>
          </a:prstGeom>
        </p:spPr>
      </p:pic>
      <p:sp>
        <p:nvSpPr>
          <p:cNvPr id="6" name="Title 1">
            <a:extLst>
              <a:ext uri="{FF2B5EF4-FFF2-40B4-BE49-F238E27FC236}">
                <a16:creationId xmlns:a16="http://schemas.microsoft.com/office/drawing/2014/main" id="{EADB8D6C-9F90-47D9-94BD-5E8A3D766E49}"/>
              </a:ext>
            </a:extLst>
          </p:cNvPr>
          <p:cNvSpPr>
            <a:spLocks noGrp="1"/>
          </p:cNvSpPr>
          <p:nvPr>
            <p:ph type="title"/>
          </p:nvPr>
        </p:nvSpPr>
        <p:spPr>
          <a:xfrm>
            <a:off x="721659" y="312675"/>
            <a:ext cx="10515600" cy="1325563"/>
          </a:xfrm>
        </p:spPr>
        <p:txBody>
          <a:bodyPr/>
          <a:lstStyle/>
          <a:p>
            <a:r>
              <a:rPr lang="en-US" dirty="0"/>
              <a:t>Model Evaluation Metrics</a:t>
            </a:r>
            <a:endParaRPr lang="en-IN" dirty="0"/>
          </a:p>
        </p:txBody>
      </p:sp>
    </p:spTree>
    <p:extLst>
      <p:ext uri="{BB962C8B-B14F-4D97-AF65-F5344CB8AC3E}">
        <p14:creationId xmlns:p14="http://schemas.microsoft.com/office/powerpoint/2010/main" val="196924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6BF7-E38E-4546-8969-9CC803172FFA}"/>
              </a:ext>
            </a:extLst>
          </p:cNvPr>
          <p:cNvSpPr>
            <a:spLocks noGrp="1"/>
          </p:cNvSpPr>
          <p:nvPr>
            <p:ph type="title"/>
          </p:nvPr>
        </p:nvSpPr>
        <p:spPr>
          <a:xfrm>
            <a:off x="490569" y="383055"/>
            <a:ext cx="10515600" cy="1325563"/>
          </a:xfrm>
        </p:spPr>
        <p:txBody>
          <a:bodyPr/>
          <a:lstStyle/>
          <a:p>
            <a:r>
              <a:rPr lang="en-US" dirty="0"/>
              <a:t>Comparing Metrics</a:t>
            </a:r>
            <a:endParaRPr lang="en-IN" dirty="0"/>
          </a:p>
        </p:txBody>
      </p:sp>
      <p:pic>
        <p:nvPicPr>
          <p:cNvPr id="7" name="Content Placeholder 6">
            <a:extLst>
              <a:ext uri="{FF2B5EF4-FFF2-40B4-BE49-F238E27FC236}">
                <a16:creationId xmlns:a16="http://schemas.microsoft.com/office/drawing/2014/main" id="{5E1D4F2D-C580-4487-B024-C9B47A2FF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69" y="2173173"/>
            <a:ext cx="12005462" cy="2511653"/>
          </a:xfrm>
        </p:spPr>
      </p:pic>
    </p:spTree>
    <p:extLst>
      <p:ext uri="{BB962C8B-B14F-4D97-AF65-F5344CB8AC3E}">
        <p14:creationId xmlns:p14="http://schemas.microsoft.com/office/powerpoint/2010/main" val="359365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E4FB-EE1D-438C-81B1-E383F2C117A4}"/>
              </a:ext>
            </a:extLst>
          </p:cNvPr>
          <p:cNvSpPr>
            <a:spLocks noGrp="1"/>
          </p:cNvSpPr>
          <p:nvPr>
            <p:ph type="title"/>
          </p:nvPr>
        </p:nvSpPr>
        <p:spPr/>
        <p:txBody>
          <a:bodyPr/>
          <a:lstStyle/>
          <a:p>
            <a:r>
              <a:rPr lang="en-US" dirty="0"/>
              <a:t>Comparing Metrics</a:t>
            </a:r>
            <a:endParaRPr lang="en-IN" dirty="0"/>
          </a:p>
        </p:txBody>
      </p:sp>
      <p:pic>
        <p:nvPicPr>
          <p:cNvPr id="1026" name="Picture 2">
            <a:extLst>
              <a:ext uri="{FF2B5EF4-FFF2-40B4-BE49-F238E27FC236}">
                <a16:creationId xmlns:a16="http://schemas.microsoft.com/office/drawing/2014/main" id="{8A94E932-BD17-407F-BA1E-852164008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67" y="2232212"/>
            <a:ext cx="4914900" cy="3590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77CEF0-9378-4A99-A6DC-0481D935A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329" y="2232211"/>
            <a:ext cx="49149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7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CCCF-3025-4943-A33D-6453C3E7487A}"/>
              </a:ext>
            </a:extLst>
          </p:cNvPr>
          <p:cNvSpPr>
            <a:spLocks noGrp="1"/>
          </p:cNvSpPr>
          <p:nvPr>
            <p:ph type="title"/>
          </p:nvPr>
        </p:nvSpPr>
        <p:spPr/>
        <p:txBody>
          <a:bodyPr/>
          <a:lstStyle/>
          <a:p>
            <a:r>
              <a:rPr lang="en-US" dirty="0"/>
              <a:t>Comparing Metrics</a:t>
            </a:r>
            <a:endParaRPr lang="en-IN" dirty="0"/>
          </a:p>
        </p:txBody>
      </p:sp>
      <p:pic>
        <p:nvPicPr>
          <p:cNvPr id="4" name="Content Placeholder 3">
            <a:extLst>
              <a:ext uri="{FF2B5EF4-FFF2-40B4-BE49-F238E27FC236}">
                <a16:creationId xmlns:a16="http://schemas.microsoft.com/office/drawing/2014/main" id="{18345E0D-44CB-479B-BB21-AC1040ED0257}"/>
              </a:ext>
            </a:extLst>
          </p:cNvPr>
          <p:cNvPicPr>
            <a:picLocks noGrp="1" noChangeAspect="1"/>
          </p:cNvPicPr>
          <p:nvPr>
            <p:ph idx="1"/>
          </p:nvPr>
        </p:nvPicPr>
        <p:blipFill>
          <a:blip r:embed="rId2"/>
          <a:stretch>
            <a:fillRect/>
          </a:stretch>
        </p:blipFill>
        <p:spPr>
          <a:xfrm>
            <a:off x="465044" y="2367196"/>
            <a:ext cx="4914900" cy="3590925"/>
          </a:xfrm>
          <a:prstGeom prst="rect">
            <a:avLst/>
          </a:prstGeom>
        </p:spPr>
      </p:pic>
      <p:pic>
        <p:nvPicPr>
          <p:cNvPr id="5" name="Picture 4">
            <a:extLst>
              <a:ext uri="{FF2B5EF4-FFF2-40B4-BE49-F238E27FC236}">
                <a16:creationId xmlns:a16="http://schemas.microsoft.com/office/drawing/2014/main" id="{507C5292-0A50-4C99-8CD3-EB225871B59D}"/>
              </a:ext>
            </a:extLst>
          </p:cNvPr>
          <p:cNvPicPr>
            <a:picLocks noChangeAspect="1"/>
          </p:cNvPicPr>
          <p:nvPr/>
        </p:nvPicPr>
        <p:blipFill>
          <a:blip r:embed="rId3"/>
          <a:stretch>
            <a:fillRect/>
          </a:stretch>
        </p:blipFill>
        <p:spPr>
          <a:xfrm>
            <a:off x="6096000" y="2367195"/>
            <a:ext cx="4914900" cy="3590925"/>
          </a:xfrm>
          <a:prstGeom prst="rect">
            <a:avLst/>
          </a:prstGeom>
        </p:spPr>
      </p:pic>
    </p:spTree>
    <p:extLst>
      <p:ext uri="{BB962C8B-B14F-4D97-AF65-F5344CB8AC3E}">
        <p14:creationId xmlns:p14="http://schemas.microsoft.com/office/powerpoint/2010/main" val="374318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6C23-E506-4BF7-8162-3671A5476BAD}"/>
              </a:ext>
            </a:extLst>
          </p:cNvPr>
          <p:cNvSpPr>
            <a:spLocks noGrp="1"/>
          </p:cNvSpPr>
          <p:nvPr>
            <p:ph type="title"/>
          </p:nvPr>
        </p:nvSpPr>
        <p:spPr/>
        <p:txBody>
          <a:bodyPr/>
          <a:lstStyle/>
          <a:p>
            <a:r>
              <a:rPr lang="en-US" dirty="0"/>
              <a:t>Comparing Metrics</a:t>
            </a:r>
            <a:endParaRPr lang="en-IN" dirty="0"/>
          </a:p>
        </p:txBody>
      </p:sp>
      <p:pic>
        <p:nvPicPr>
          <p:cNvPr id="4" name="Content Placeholder 3">
            <a:extLst>
              <a:ext uri="{FF2B5EF4-FFF2-40B4-BE49-F238E27FC236}">
                <a16:creationId xmlns:a16="http://schemas.microsoft.com/office/drawing/2014/main" id="{A6AEFBF8-7DBF-40E9-B8C4-F2F868E2AC47}"/>
              </a:ext>
            </a:extLst>
          </p:cNvPr>
          <p:cNvPicPr>
            <a:picLocks noGrp="1" noChangeAspect="1"/>
          </p:cNvPicPr>
          <p:nvPr>
            <p:ph idx="1"/>
          </p:nvPr>
        </p:nvPicPr>
        <p:blipFill>
          <a:blip r:embed="rId2"/>
          <a:stretch>
            <a:fillRect/>
          </a:stretch>
        </p:blipFill>
        <p:spPr>
          <a:xfrm>
            <a:off x="626409" y="2187901"/>
            <a:ext cx="4914900" cy="3590925"/>
          </a:xfrm>
          <a:prstGeom prst="rect">
            <a:avLst/>
          </a:prstGeom>
        </p:spPr>
      </p:pic>
      <p:pic>
        <p:nvPicPr>
          <p:cNvPr id="5" name="Picture 4">
            <a:extLst>
              <a:ext uri="{FF2B5EF4-FFF2-40B4-BE49-F238E27FC236}">
                <a16:creationId xmlns:a16="http://schemas.microsoft.com/office/drawing/2014/main" id="{D8D61AF2-0491-4409-8054-6135A949F5EC}"/>
              </a:ext>
            </a:extLst>
          </p:cNvPr>
          <p:cNvPicPr>
            <a:picLocks noChangeAspect="1"/>
          </p:cNvPicPr>
          <p:nvPr/>
        </p:nvPicPr>
        <p:blipFill>
          <a:blip r:embed="rId3"/>
          <a:stretch>
            <a:fillRect/>
          </a:stretch>
        </p:blipFill>
        <p:spPr>
          <a:xfrm>
            <a:off x="5969373" y="2187900"/>
            <a:ext cx="4914900" cy="3590925"/>
          </a:xfrm>
          <a:prstGeom prst="rect">
            <a:avLst/>
          </a:prstGeom>
        </p:spPr>
      </p:pic>
    </p:spTree>
    <p:extLst>
      <p:ext uri="{BB962C8B-B14F-4D97-AF65-F5344CB8AC3E}">
        <p14:creationId xmlns:p14="http://schemas.microsoft.com/office/powerpoint/2010/main" val="872765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EBF2-0B12-447D-8ABF-3F4CD6FC2C0B}"/>
              </a:ext>
            </a:extLst>
          </p:cNvPr>
          <p:cNvSpPr>
            <a:spLocks noGrp="1"/>
          </p:cNvSpPr>
          <p:nvPr>
            <p:ph type="title"/>
          </p:nvPr>
        </p:nvSpPr>
        <p:spPr>
          <a:xfrm>
            <a:off x="838200" y="248709"/>
            <a:ext cx="10515600" cy="1325563"/>
          </a:xfrm>
        </p:spPr>
        <p:txBody>
          <a:bodyPr/>
          <a:lstStyle/>
          <a:p>
            <a:r>
              <a:rPr lang="en-US" dirty="0"/>
              <a:t>Feature Importance – Random Forest</a:t>
            </a:r>
            <a:endParaRPr lang="en-IN" dirty="0"/>
          </a:p>
        </p:txBody>
      </p:sp>
      <p:pic>
        <p:nvPicPr>
          <p:cNvPr id="2050" name="Picture 2">
            <a:extLst>
              <a:ext uri="{FF2B5EF4-FFF2-40B4-BE49-F238E27FC236}">
                <a16:creationId xmlns:a16="http://schemas.microsoft.com/office/drawing/2014/main" id="{BC773276-8445-4817-8AF8-C352CAFF0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211" y="1690688"/>
            <a:ext cx="8952940" cy="496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28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6A83-5809-412C-95EC-BA4ABAEF12B4}"/>
              </a:ext>
            </a:extLst>
          </p:cNvPr>
          <p:cNvSpPr>
            <a:spLocks noGrp="1"/>
          </p:cNvSpPr>
          <p:nvPr>
            <p:ph type="title"/>
          </p:nvPr>
        </p:nvSpPr>
        <p:spPr/>
        <p:txBody>
          <a:bodyPr/>
          <a:lstStyle/>
          <a:p>
            <a:r>
              <a:rPr lang="en-US" dirty="0"/>
              <a:t>Feature Importance – XG Boost</a:t>
            </a:r>
            <a:endParaRPr lang="en-IN" dirty="0"/>
          </a:p>
        </p:txBody>
      </p:sp>
      <p:pic>
        <p:nvPicPr>
          <p:cNvPr id="4" name="Content Placeholder 3">
            <a:extLst>
              <a:ext uri="{FF2B5EF4-FFF2-40B4-BE49-F238E27FC236}">
                <a16:creationId xmlns:a16="http://schemas.microsoft.com/office/drawing/2014/main" id="{9AEAE1B2-4C72-412A-B9A8-BAE997E15897}"/>
              </a:ext>
            </a:extLst>
          </p:cNvPr>
          <p:cNvPicPr>
            <a:picLocks noGrp="1" noChangeAspect="1"/>
          </p:cNvPicPr>
          <p:nvPr>
            <p:ph idx="1"/>
          </p:nvPr>
        </p:nvPicPr>
        <p:blipFill>
          <a:blip r:embed="rId2"/>
          <a:stretch>
            <a:fillRect/>
          </a:stretch>
        </p:blipFill>
        <p:spPr>
          <a:xfrm>
            <a:off x="1443318" y="1789766"/>
            <a:ext cx="8848164" cy="4611034"/>
          </a:xfrm>
          <a:prstGeom prst="rect">
            <a:avLst/>
          </a:prstGeom>
        </p:spPr>
      </p:pic>
    </p:spTree>
    <p:extLst>
      <p:ext uri="{BB962C8B-B14F-4D97-AF65-F5344CB8AC3E}">
        <p14:creationId xmlns:p14="http://schemas.microsoft.com/office/powerpoint/2010/main" val="118816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545F-0A40-4FF4-A8B0-5B38D9A9C6F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BE318AD-0B75-4711-A111-471A4C74C6B3}"/>
              </a:ext>
            </a:extLst>
          </p:cNvPr>
          <p:cNvSpPr>
            <a:spLocks noGrp="1"/>
          </p:cNvSpPr>
          <p:nvPr>
            <p:ph idx="1"/>
          </p:nvPr>
        </p:nvSpPr>
        <p:spPr/>
        <p:txBody>
          <a:bodyPr>
            <a:normAutofit fontScale="55000" lnSpcReduction="20000"/>
          </a:bodyPr>
          <a:lstStyle/>
          <a:p>
            <a:pPr marL="0" indent="0" algn="l">
              <a:buNone/>
            </a:pPr>
            <a:r>
              <a:rPr lang="en-US" b="1" i="0" dirty="0">
                <a:solidFill>
                  <a:srgbClr val="212121"/>
                </a:solidFill>
                <a:effectLst/>
                <a:latin typeface="Roboto" panose="02000000000000000000" pitchFamily="2" charset="0"/>
              </a:rPr>
              <a:t>EDA Outcomes:</a:t>
            </a:r>
          </a:p>
          <a:p>
            <a:pPr>
              <a:lnSpc>
                <a:spcPct val="120000"/>
              </a:lnSpc>
            </a:pPr>
            <a:r>
              <a:rPr lang="en-US" i="0" dirty="0">
                <a:solidFill>
                  <a:srgbClr val="212121"/>
                </a:solidFill>
                <a:effectLst/>
                <a:latin typeface="Roboto" panose="02000000000000000000" pitchFamily="2" charset="0"/>
              </a:rPr>
              <a:t>People who are not married taking credits slightly higher than the married people</a:t>
            </a:r>
          </a:p>
          <a:p>
            <a:pPr>
              <a:lnSpc>
                <a:spcPct val="120000"/>
              </a:lnSpc>
            </a:pPr>
            <a:r>
              <a:rPr lang="en-US" i="0" dirty="0">
                <a:solidFill>
                  <a:srgbClr val="212121"/>
                </a:solidFill>
                <a:effectLst/>
                <a:latin typeface="Roboto" panose="02000000000000000000" pitchFamily="2" charset="0"/>
              </a:rPr>
              <a:t>Age of most using </a:t>
            </a:r>
            <a:r>
              <a:rPr lang="en-US" i="0" dirty="0" err="1">
                <a:solidFill>
                  <a:srgbClr val="212121"/>
                </a:solidFill>
                <a:effectLst/>
                <a:latin typeface="Roboto" panose="02000000000000000000" pitchFamily="2" charset="0"/>
              </a:rPr>
              <a:t>og</a:t>
            </a:r>
            <a:r>
              <a:rPr lang="en-US" i="0" dirty="0">
                <a:solidFill>
                  <a:srgbClr val="212121"/>
                </a:solidFill>
                <a:effectLst/>
                <a:latin typeface="Roboto" panose="02000000000000000000" pitchFamily="2" charset="0"/>
              </a:rPr>
              <a:t> credit is in the range of 24 and 40. After the age 60, almost there is a </a:t>
            </a:r>
            <a:r>
              <a:rPr lang="en-US" i="0" dirty="0" err="1">
                <a:solidFill>
                  <a:srgbClr val="212121"/>
                </a:solidFill>
                <a:effectLst/>
                <a:latin typeface="Roboto" panose="02000000000000000000" pitchFamily="2" charset="0"/>
              </a:rPr>
              <a:t>declinebusing</a:t>
            </a:r>
            <a:r>
              <a:rPr lang="en-US" i="0" dirty="0">
                <a:solidFill>
                  <a:srgbClr val="212121"/>
                </a:solidFill>
                <a:effectLst/>
                <a:latin typeface="Roboto" panose="02000000000000000000" pitchFamily="2" charset="0"/>
              </a:rPr>
              <a:t> credit.</a:t>
            </a:r>
          </a:p>
          <a:p>
            <a:pPr>
              <a:lnSpc>
                <a:spcPct val="120000"/>
              </a:lnSpc>
            </a:pPr>
            <a:r>
              <a:rPr lang="en-US" i="0" dirty="0">
                <a:solidFill>
                  <a:srgbClr val="212121"/>
                </a:solidFill>
                <a:effectLst/>
                <a:latin typeface="Roboto" panose="02000000000000000000" pitchFamily="2" charset="0"/>
              </a:rPr>
              <a:t>77.88 % people are not the defaulters of credit card. 22.12 % (6636 out of 30000) people are the defaulters.</a:t>
            </a:r>
          </a:p>
          <a:p>
            <a:pPr>
              <a:lnSpc>
                <a:spcPct val="120000"/>
              </a:lnSpc>
            </a:pPr>
            <a:r>
              <a:rPr lang="en-US" i="0" dirty="0">
                <a:solidFill>
                  <a:srgbClr val="212121"/>
                </a:solidFill>
                <a:effectLst/>
                <a:latin typeface="Roboto" panose="02000000000000000000" pitchFamily="2" charset="0"/>
              </a:rPr>
              <a:t>Female count is higher than Male in taking credit card.</a:t>
            </a:r>
          </a:p>
          <a:p>
            <a:pPr algn="l">
              <a:buFont typeface="Arial" panose="020B0604020202020204" pitchFamily="34" charset="0"/>
              <a:buChar char="•"/>
            </a:pPr>
            <a:endParaRPr lang="en-US" i="0" dirty="0">
              <a:solidFill>
                <a:srgbClr val="212121"/>
              </a:solidFill>
              <a:effectLst/>
              <a:latin typeface="Roboto" panose="02000000000000000000" pitchFamily="2" charset="0"/>
            </a:endParaRPr>
          </a:p>
          <a:p>
            <a:pPr marL="0" indent="0" algn="l">
              <a:buNone/>
            </a:pPr>
            <a:r>
              <a:rPr lang="en-US" b="1" i="0" dirty="0">
                <a:solidFill>
                  <a:srgbClr val="212121"/>
                </a:solidFill>
                <a:effectLst/>
                <a:latin typeface="Roboto" panose="02000000000000000000" pitchFamily="2" charset="0"/>
              </a:rPr>
              <a:t>Challenges:</a:t>
            </a:r>
          </a:p>
          <a:p>
            <a:pPr>
              <a:lnSpc>
                <a:spcPct val="120000"/>
              </a:lnSpc>
            </a:pPr>
            <a:r>
              <a:rPr lang="en-US" i="0" dirty="0">
                <a:solidFill>
                  <a:srgbClr val="212121"/>
                </a:solidFill>
                <a:effectLst/>
                <a:latin typeface="Roboto" panose="02000000000000000000" pitchFamily="2" charset="0"/>
              </a:rPr>
              <a:t>Outliers detected by Boxplot and Treated</a:t>
            </a:r>
          </a:p>
          <a:p>
            <a:pPr>
              <a:lnSpc>
                <a:spcPct val="120000"/>
              </a:lnSpc>
            </a:pPr>
            <a:r>
              <a:rPr lang="en-US" i="0" dirty="0">
                <a:solidFill>
                  <a:srgbClr val="212121"/>
                </a:solidFill>
                <a:effectLst/>
                <a:latin typeface="Roboto" panose="02000000000000000000" pitchFamily="2" charset="0"/>
              </a:rPr>
              <a:t>Imbalance of Data treated by SMOTE Approach</a:t>
            </a:r>
          </a:p>
          <a:p>
            <a:pPr>
              <a:lnSpc>
                <a:spcPct val="120000"/>
              </a:lnSpc>
            </a:pPr>
            <a:r>
              <a:rPr lang="en-US" i="0" dirty="0">
                <a:solidFill>
                  <a:srgbClr val="212121"/>
                </a:solidFill>
                <a:effectLst/>
                <a:latin typeface="Roboto" panose="02000000000000000000" pitchFamily="2" charset="0"/>
              </a:rPr>
              <a:t>Some Data not having proper explanation</a:t>
            </a:r>
          </a:p>
          <a:p>
            <a:pPr>
              <a:lnSpc>
                <a:spcPct val="120000"/>
              </a:lnSpc>
            </a:pPr>
            <a:r>
              <a:rPr lang="en-US" i="0" dirty="0">
                <a:solidFill>
                  <a:srgbClr val="212121"/>
                </a:solidFill>
                <a:effectLst/>
                <a:latin typeface="Roboto" panose="02000000000000000000" pitchFamily="2" charset="0"/>
              </a:rPr>
              <a:t>Removed </a:t>
            </a:r>
            <a:r>
              <a:rPr lang="en-US" i="0" dirty="0" err="1">
                <a:solidFill>
                  <a:srgbClr val="212121"/>
                </a:solidFill>
                <a:effectLst/>
                <a:latin typeface="Roboto" panose="02000000000000000000" pitchFamily="2" charset="0"/>
              </a:rPr>
              <a:t>Irrelavent</a:t>
            </a:r>
            <a:r>
              <a:rPr lang="en-US" i="0" dirty="0">
                <a:solidFill>
                  <a:srgbClr val="212121"/>
                </a:solidFill>
                <a:effectLst/>
                <a:latin typeface="Roboto" panose="02000000000000000000" pitchFamily="2" charset="0"/>
              </a:rPr>
              <a:t> classes in columns.</a:t>
            </a:r>
          </a:p>
          <a:p>
            <a:pPr algn="l">
              <a:lnSpc>
                <a:spcPct val="120000"/>
              </a:lnSpc>
              <a:buFont typeface="Arial" panose="020B0604020202020204" pitchFamily="34" charset="0"/>
              <a:buChar char="•"/>
            </a:pPr>
            <a:endParaRPr lang="en-US" i="0" dirty="0">
              <a:solidFill>
                <a:srgbClr val="212121"/>
              </a:solidFill>
              <a:effectLst/>
              <a:latin typeface="Roboto" panose="02000000000000000000" pitchFamily="2" charset="0"/>
            </a:endParaRPr>
          </a:p>
          <a:p>
            <a:pPr algn="l">
              <a:lnSpc>
                <a:spcPct val="120000"/>
              </a:lnSpc>
              <a:buFont typeface="Arial" panose="020B0604020202020204" pitchFamily="34" charset="0"/>
              <a:buChar char="•"/>
            </a:pPr>
            <a:endParaRPr lang="en-US" dirty="0">
              <a:solidFill>
                <a:srgbClr val="212121"/>
              </a:solidFill>
              <a:latin typeface="Roboto" panose="02000000000000000000" pitchFamily="2" charset="0"/>
            </a:endParaRP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88299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2322-1BFD-48F7-8958-0F78650881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E1FE8BB-55FE-4AE1-8926-5EBC79F3D034}"/>
              </a:ext>
            </a:extLst>
          </p:cNvPr>
          <p:cNvSpPr>
            <a:spLocks noGrp="1"/>
          </p:cNvSpPr>
          <p:nvPr>
            <p:ph idx="1"/>
          </p:nvPr>
        </p:nvSpPr>
        <p:spPr/>
        <p:txBody>
          <a:bodyPr>
            <a:normAutofit/>
          </a:bodyPr>
          <a:lstStyle/>
          <a:p>
            <a:pPr marL="0" indent="0" algn="l">
              <a:buNone/>
            </a:pPr>
            <a:r>
              <a:rPr lang="en-US" sz="1900" b="1" i="0" dirty="0">
                <a:solidFill>
                  <a:srgbClr val="212121"/>
                </a:solidFill>
                <a:effectLst/>
                <a:latin typeface="Roboto" panose="02000000000000000000" pitchFamily="2" charset="0"/>
              </a:rPr>
              <a:t>Model Outcomes:</a:t>
            </a:r>
          </a:p>
          <a:p>
            <a:pPr>
              <a:lnSpc>
                <a:spcPct val="100000"/>
              </a:lnSpc>
            </a:pPr>
            <a:r>
              <a:rPr lang="en-US" sz="1900" i="0" dirty="0">
                <a:solidFill>
                  <a:srgbClr val="212121"/>
                </a:solidFill>
                <a:effectLst/>
                <a:latin typeface="Roboto" panose="02000000000000000000" pitchFamily="2" charset="0"/>
              </a:rPr>
              <a:t>Among all the models, Random Forest Model given good results.</a:t>
            </a:r>
          </a:p>
          <a:p>
            <a:pPr>
              <a:lnSpc>
                <a:spcPct val="100000"/>
              </a:lnSpc>
            </a:pPr>
            <a:r>
              <a:rPr lang="en-US" sz="1900" i="0" dirty="0">
                <a:solidFill>
                  <a:srgbClr val="212121"/>
                </a:solidFill>
                <a:effectLst/>
                <a:latin typeface="Roboto" panose="02000000000000000000" pitchFamily="2" charset="0"/>
              </a:rPr>
              <a:t>Random Forest Classifier &amp; XG Boost given the best precision Score i.e. 85.9% &amp; 84.5% respectively.</a:t>
            </a:r>
          </a:p>
          <a:p>
            <a:pPr>
              <a:lnSpc>
                <a:spcPct val="100000"/>
              </a:lnSpc>
            </a:pPr>
            <a:r>
              <a:rPr lang="en-US" sz="1900" i="0" dirty="0">
                <a:solidFill>
                  <a:srgbClr val="212121"/>
                </a:solidFill>
                <a:effectLst/>
                <a:latin typeface="Roboto" panose="02000000000000000000" pitchFamily="2" charset="0"/>
              </a:rPr>
              <a:t>Random Forest Classifier given the best recall Score i.e. 87.9%</a:t>
            </a:r>
          </a:p>
          <a:p>
            <a:pPr>
              <a:lnSpc>
                <a:spcPct val="100000"/>
              </a:lnSpc>
            </a:pPr>
            <a:r>
              <a:rPr lang="en-US" sz="1900" i="0" dirty="0">
                <a:solidFill>
                  <a:srgbClr val="212121"/>
                </a:solidFill>
                <a:effectLst/>
                <a:latin typeface="Roboto" panose="02000000000000000000" pitchFamily="2" charset="0"/>
              </a:rPr>
              <a:t>The Columns 'LIMIT_BAL','BILL_AMT_SEP' &amp; 'PAY_AMT_AUG' are the most important features for our Target Feature i.e., to check whether the user Defaulter or not.</a:t>
            </a:r>
          </a:p>
          <a:p>
            <a:pPr>
              <a:lnSpc>
                <a:spcPct val="100000"/>
              </a:lnSpc>
            </a:pPr>
            <a:r>
              <a:rPr lang="en-US" sz="1900" i="0" dirty="0">
                <a:solidFill>
                  <a:srgbClr val="212121"/>
                </a:solidFill>
                <a:effectLst/>
                <a:latin typeface="Roboto" panose="02000000000000000000" pitchFamily="2" charset="0"/>
              </a:rPr>
              <a:t>In Overall, Random Forest Classifier best to fit on this data, But Execution of </a:t>
            </a:r>
            <a:r>
              <a:rPr lang="en-US" sz="1900" i="0" dirty="0" err="1">
                <a:solidFill>
                  <a:srgbClr val="212121"/>
                </a:solidFill>
                <a:effectLst/>
                <a:latin typeface="Roboto" panose="02000000000000000000" pitchFamily="2" charset="0"/>
              </a:rPr>
              <a:t>CrossValidation</a:t>
            </a:r>
            <a:r>
              <a:rPr lang="en-US" sz="1900" i="0" dirty="0">
                <a:solidFill>
                  <a:srgbClr val="212121"/>
                </a:solidFill>
                <a:effectLst/>
                <a:latin typeface="Roboto" panose="02000000000000000000" pitchFamily="2" charset="0"/>
              </a:rPr>
              <a:t> using GridSearchCV for hyper parameters takes long time.</a:t>
            </a:r>
          </a:p>
          <a:p>
            <a:endParaRPr lang="en-IN" dirty="0"/>
          </a:p>
        </p:txBody>
      </p:sp>
    </p:spTree>
    <p:extLst>
      <p:ext uri="{BB962C8B-B14F-4D97-AF65-F5344CB8AC3E}">
        <p14:creationId xmlns:p14="http://schemas.microsoft.com/office/powerpoint/2010/main" val="2118798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438270-57B5-40B0-A96F-C33379901966}"/>
              </a:ext>
            </a:extLst>
          </p:cNvPr>
          <p:cNvSpPr/>
          <p:nvPr/>
        </p:nvSpPr>
        <p:spPr>
          <a:xfrm>
            <a:off x="3674383" y="2823900"/>
            <a:ext cx="3408883" cy="1015663"/>
          </a:xfrm>
          <a:prstGeom prst="rect">
            <a:avLst/>
          </a:prstGeom>
          <a:noFill/>
        </p:spPr>
        <p:txBody>
          <a:bodyPr wrap="none" lIns="91440" tIns="45720" rIns="91440" bIns="45720">
            <a:spAutoFit/>
          </a:bodyPr>
          <a:lstStyle/>
          <a:p>
            <a:pPr algn="ctr"/>
            <a:r>
              <a:rPr lang="en-US" sz="60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29877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F0CB-2877-4F85-A2DC-C025585C4FBE}"/>
              </a:ext>
            </a:extLst>
          </p:cNvPr>
          <p:cNvSpPr>
            <a:spLocks noGrp="1"/>
          </p:cNvSpPr>
          <p:nvPr>
            <p:ph type="title"/>
          </p:nvPr>
        </p:nvSpPr>
        <p:spPr/>
        <p:txBody>
          <a:bodyPr/>
          <a:lstStyle/>
          <a:p>
            <a:r>
              <a:rPr lang="en-US" b="1" i="0" dirty="0">
                <a:solidFill>
                  <a:srgbClr val="212121"/>
                </a:solidFill>
                <a:effectLst/>
              </a:rPr>
              <a:t>Problem</a:t>
            </a:r>
            <a:r>
              <a:rPr lang="en-US" b="1" i="0" dirty="0">
                <a:solidFill>
                  <a:srgbClr val="212121"/>
                </a:solidFill>
                <a:effectLst/>
                <a:latin typeface="+mn-lt"/>
              </a:rPr>
              <a:t> </a:t>
            </a:r>
            <a:r>
              <a:rPr lang="en-US" b="1" i="0" dirty="0">
                <a:solidFill>
                  <a:srgbClr val="212121"/>
                </a:solidFill>
                <a:effectLst/>
              </a:rPr>
              <a:t>Statement</a:t>
            </a:r>
            <a:r>
              <a:rPr lang="en-US" b="1" i="0" dirty="0">
                <a:solidFill>
                  <a:srgbClr val="212121"/>
                </a:solidFill>
                <a:effectLst/>
                <a:latin typeface="+mn-lt"/>
              </a:rPr>
              <a:t>:</a:t>
            </a:r>
            <a:endParaRPr lang="en-IN" dirty="0">
              <a:latin typeface="+mn-lt"/>
            </a:endParaRPr>
          </a:p>
        </p:txBody>
      </p:sp>
      <p:sp>
        <p:nvSpPr>
          <p:cNvPr id="3" name="Content Placeholder 2">
            <a:extLst>
              <a:ext uri="{FF2B5EF4-FFF2-40B4-BE49-F238E27FC236}">
                <a16:creationId xmlns:a16="http://schemas.microsoft.com/office/drawing/2014/main" id="{E67988B0-A668-434B-840F-0F9966A63DD0}"/>
              </a:ext>
            </a:extLst>
          </p:cNvPr>
          <p:cNvSpPr>
            <a:spLocks noGrp="1"/>
          </p:cNvSpPr>
          <p:nvPr>
            <p:ph idx="1"/>
          </p:nvPr>
        </p:nvSpPr>
        <p:spPr/>
        <p:txBody>
          <a:bodyPr/>
          <a:lstStyle/>
          <a:p>
            <a:pPr marL="0" indent="0" algn="just">
              <a:lnSpc>
                <a:spcPct val="150000"/>
              </a:lnSpc>
              <a:buNone/>
            </a:pPr>
            <a:r>
              <a:rPr lang="en-US" sz="2400" i="0" dirty="0">
                <a:solidFill>
                  <a:srgbClr val="212121"/>
                </a:solidFill>
                <a:effectLst/>
              </a:rPr>
              <a:t>This project is aimed at predicting the customer's default payments in Taiwan. From the perspective of the risk management, the result of predictive accuracy of the estimated probability of default will be more valuable than the binary result of classification - credible or non credible clients. We can use the K-S Chart to evaluate which customers will default on their credit card payments.</a:t>
            </a:r>
          </a:p>
          <a:p>
            <a:endParaRPr lang="en-IN" dirty="0"/>
          </a:p>
        </p:txBody>
      </p:sp>
    </p:spTree>
    <p:extLst>
      <p:ext uri="{BB962C8B-B14F-4D97-AF65-F5344CB8AC3E}">
        <p14:creationId xmlns:p14="http://schemas.microsoft.com/office/powerpoint/2010/main" val="99756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10BE-09E2-401B-A827-ABA6BE2D186C}"/>
              </a:ext>
            </a:extLst>
          </p:cNvPr>
          <p:cNvSpPr>
            <a:spLocks noGrp="1"/>
          </p:cNvSpPr>
          <p:nvPr>
            <p:ph type="title"/>
          </p:nvPr>
        </p:nvSpPr>
        <p:spPr>
          <a:xfrm>
            <a:off x="748553" y="436843"/>
            <a:ext cx="10515600" cy="1325563"/>
          </a:xfrm>
        </p:spPr>
        <p:txBody>
          <a:bodyPr/>
          <a:lstStyle/>
          <a:p>
            <a:r>
              <a:rPr lang="en-US" dirty="0"/>
              <a:t>Data Description</a:t>
            </a:r>
            <a:endParaRPr lang="en-IN" dirty="0"/>
          </a:p>
        </p:txBody>
      </p:sp>
      <p:sp>
        <p:nvSpPr>
          <p:cNvPr id="5" name="TextBox 4">
            <a:extLst>
              <a:ext uri="{FF2B5EF4-FFF2-40B4-BE49-F238E27FC236}">
                <a16:creationId xmlns:a16="http://schemas.microsoft.com/office/drawing/2014/main" id="{62B70AFB-F29F-4590-9457-97A5D29A15A3}"/>
              </a:ext>
            </a:extLst>
          </p:cNvPr>
          <p:cNvSpPr txBox="1"/>
          <p:nvPr/>
        </p:nvSpPr>
        <p:spPr>
          <a:xfrm>
            <a:off x="838200" y="1964194"/>
            <a:ext cx="9964270" cy="1569660"/>
          </a:xfrm>
          <a:prstGeom prst="rect">
            <a:avLst/>
          </a:prstGeom>
          <a:noFill/>
        </p:spPr>
        <p:txBody>
          <a:bodyPr wrap="square">
            <a:spAutoFit/>
          </a:bodyPr>
          <a:lstStyle/>
          <a:p>
            <a:pPr algn="just"/>
            <a:r>
              <a:rPr lang="en-US" sz="2400" i="0" dirty="0">
                <a:solidFill>
                  <a:srgbClr val="212121"/>
                </a:solidFill>
                <a:effectLst/>
              </a:rPr>
              <a:t>This dataset consists of 30000 rows and 25 columns which contains information on default payments, demographic factors, credit data, history of payment, and bill statements of credit card clients in Taiwan from April 2005 to September 2005.</a:t>
            </a:r>
            <a:endParaRPr lang="en-IN" sz="2400" dirty="0"/>
          </a:p>
        </p:txBody>
      </p:sp>
    </p:spTree>
    <p:extLst>
      <p:ext uri="{BB962C8B-B14F-4D97-AF65-F5344CB8AC3E}">
        <p14:creationId xmlns:p14="http://schemas.microsoft.com/office/powerpoint/2010/main" val="42476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081206F6-DCF3-418A-AA57-F1037EFA93D4}"/>
              </a:ext>
            </a:extLst>
          </p:cNvPr>
          <p:cNvSpPr>
            <a:spLocks noGrp="1"/>
          </p:cNvSpPr>
          <p:nvPr>
            <p:ph idx="1"/>
          </p:nvPr>
        </p:nvSpPr>
        <p:spPr>
          <a:xfrm>
            <a:off x="838200" y="1906307"/>
            <a:ext cx="10515600" cy="4351338"/>
          </a:xfrm>
        </p:spPr>
        <p:txBody>
          <a:bodyPr>
            <a:normAutofit fontScale="47500" lnSpcReduction="20000"/>
          </a:bodyPr>
          <a:lstStyle/>
          <a:p>
            <a:pPr algn="l">
              <a:lnSpc>
                <a:spcPct val="120000"/>
              </a:lnSpc>
            </a:pPr>
            <a:r>
              <a:rPr lang="en-US" sz="2900" i="0" dirty="0">
                <a:solidFill>
                  <a:srgbClr val="212121"/>
                </a:solidFill>
                <a:effectLst/>
              </a:rPr>
              <a:t>ID: ID of each client</a:t>
            </a:r>
          </a:p>
          <a:p>
            <a:pPr algn="l">
              <a:lnSpc>
                <a:spcPct val="120000"/>
              </a:lnSpc>
            </a:pPr>
            <a:r>
              <a:rPr lang="en-US" sz="2900" i="0" dirty="0">
                <a:solidFill>
                  <a:srgbClr val="212121"/>
                </a:solidFill>
                <a:effectLst/>
              </a:rPr>
              <a:t>LIMIT_BAL: Amount of given credit in NT dollars (includes individual and family/supplementary credit)</a:t>
            </a:r>
          </a:p>
          <a:p>
            <a:pPr algn="l">
              <a:lnSpc>
                <a:spcPct val="120000"/>
              </a:lnSpc>
            </a:pPr>
            <a:r>
              <a:rPr lang="en-US" sz="2900" i="0" dirty="0">
                <a:solidFill>
                  <a:srgbClr val="212121"/>
                </a:solidFill>
                <a:effectLst/>
              </a:rPr>
              <a:t>SEX: Gender (1=male, 2=female)</a:t>
            </a:r>
          </a:p>
          <a:p>
            <a:pPr algn="l">
              <a:lnSpc>
                <a:spcPct val="120000"/>
              </a:lnSpc>
            </a:pPr>
            <a:r>
              <a:rPr lang="en-US" sz="2900" i="0" dirty="0">
                <a:solidFill>
                  <a:srgbClr val="212121"/>
                </a:solidFill>
                <a:effectLst/>
              </a:rPr>
              <a:t>EDUCATION: (1=graduate school, 2=university, 3=high school, 4=others, 5=unknown, 6=unknown)</a:t>
            </a:r>
          </a:p>
          <a:p>
            <a:pPr algn="l">
              <a:lnSpc>
                <a:spcPct val="120000"/>
              </a:lnSpc>
            </a:pPr>
            <a:r>
              <a:rPr lang="en-US" sz="2900" i="0" dirty="0">
                <a:solidFill>
                  <a:srgbClr val="212121"/>
                </a:solidFill>
                <a:effectLst/>
              </a:rPr>
              <a:t>MARRIAGE: Marital status (1=married, 2=single, 3=others)</a:t>
            </a:r>
          </a:p>
          <a:p>
            <a:pPr algn="l">
              <a:lnSpc>
                <a:spcPct val="120000"/>
              </a:lnSpc>
            </a:pPr>
            <a:r>
              <a:rPr lang="en-US" sz="2900" i="0" dirty="0">
                <a:solidFill>
                  <a:srgbClr val="212121"/>
                </a:solidFill>
                <a:effectLst/>
              </a:rPr>
              <a:t>AGE: Age in years</a:t>
            </a:r>
          </a:p>
          <a:p>
            <a:pPr algn="l">
              <a:lnSpc>
                <a:spcPct val="120000"/>
              </a:lnSpc>
            </a:pPr>
            <a:r>
              <a:rPr lang="en-US" sz="2900" i="0" dirty="0">
                <a:solidFill>
                  <a:srgbClr val="212121"/>
                </a:solidFill>
                <a:effectLst/>
              </a:rPr>
              <a:t>PAY_0: Repayment status in September, 2005 (-2= No Consumption, -1=pay duly, 0= paid minimum &amp; revolving credit, 1=payment delay for one month, 2=payment delay for two months, … 9=payment delay for nine months and above)</a:t>
            </a:r>
          </a:p>
          <a:p>
            <a:pPr algn="l">
              <a:lnSpc>
                <a:spcPct val="120000"/>
              </a:lnSpc>
            </a:pPr>
            <a:r>
              <a:rPr lang="en-US" sz="2900" i="0" dirty="0">
                <a:solidFill>
                  <a:srgbClr val="212121"/>
                </a:solidFill>
                <a:effectLst/>
              </a:rPr>
              <a:t>PAY_2: Repayment status in August, 2005 (scale same as above)</a:t>
            </a:r>
          </a:p>
          <a:p>
            <a:pPr algn="l">
              <a:lnSpc>
                <a:spcPct val="120000"/>
              </a:lnSpc>
            </a:pPr>
            <a:r>
              <a:rPr lang="en-US" sz="2900" i="0" dirty="0">
                <a:solidFill>
                  <a:srgbClr val="212121"/>
                </a:solidFill>
                <a:effectLst/>
              </a:rPr>
              <a:t>PAY_3: Repayment status in July, 2005 (scale same as above)</a:t>
            </a:r>
          </a:p>
          <a:p>
            <a:pPr algn="l">
              <a:lnSpc>
                <a:spcPct val="120000"/>
              </a:lnSpc>
            </a:pPr>
            <a:r>
              <a:rPr lang="en-US" sz="2900" i="0" dirty="0">
                <a:solidFill>
                  <a:srgbClr val="212121"/>
                </a:solidFill>
                <a:effectLst/>
              </a:rPr>
              <a:t>PAY_4: Repayment status in June, 2005 (scale same as above)</a:t>
            </a:r>
          </a:p>
          <a:p>
            <a:pPr algn="l">
              <a:lnSpc>
                <a:spcPct val="120000"/>
              </a:lnSpc>
            </a:pPr>
            <a:r>
              <a:rPr lang="en-US" sz="2900" i="0" dirty="0">
                <a:solidFill>
                  <a:srgbClr val="212121"/>
                </a:solidFill>
                <a:effectLst/>
              </a:rPr>
              <a:t>PAY_5: Repayment status in May, 2005 (scale same as above)</a:t>
            </a:r>
          </a:p>
          <a:p>
            <a:pPr algn="l">
              <a:lnSpc>
                <a:spcPct val="120000"/>
              </a:lnSpc>
            </a:pPr>
            <a:r>
              <a:rPr lang="en-US" sz="2900" i="0" dirty="0">
                <a:solidFill>
                  <a:srgbClr val="212121"/>
                </a:solidFill>
                <a:effectLst/>
              </a:rPr>
              <a:t>PAY_6: Repayment status in April, 2005 (scale same as above)</a:t>
            </a:r>
          </a:p>
          <a:p>
            <a:endParaRPr lang="en-IN" dirty="0"/>
          </a:p>
        </p:txBody>
      </p:sp>
      <p:sp>
        <p:nvSpPr>
          <p:cNvPr id="4" name="Title 1">
            <a:extLst>
              <a:ext uri="{FF2B5EF4-FFF2-40B4-BE49-F238E27FC236}">
                <a16:creationId xmlns:a16="http://schemas.microsoft.com/office/drawing/2014/main" id="{4DF9213F-42AB-4B49-AE62-45635B833E76}"/>
              </a:ext>
            </a:extLst>
          </p:cNvPr>
          <p:cNvSpPr txBox="1">
            <a:spLocks/>
          </p:cNvSpPr>
          <p:nvPr/>
        </p:nvSpPr>
        <p:spPr>
          <a:xfrm>
            <a:off x="838200" y="3280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Description</a:t>
            </a:r>
            <a:endParaRPr lang="en-IN" dirty="0"/>
          </a:p>
        </p:txBody>
      </p:sp>
    </p:spTree>
    <p:extLst>
      <p:ext uri="{BB962C8B-B14F-4D97-AF65-F5344CB8AC3E}">
        <p14:creationId xmlns:p14="http://schemas.microsoft.com/office/powerpoint/2010/main" val="363298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075BA-81B0-4A8F-908F-4248B0E0562F}"/>
              </a:ext>
            </a:extLst>
          </p:cNvPr>
          <p:cNvSpPr>
            <a:spLocks noGrp="1"/>
          </p:cNvSpPr>
          <p:nvPr>
            <p:ph idx="1"/>
          </p:nvPr>
        </p:nvSpPr>
        <p:spPr/>
        <p:txBody>
          <a:bodyPr>
            <a:normAutofit fontScale="70000" lnSpcReduction="20000"/>
          </a:bodyPr>
          <a:lstStyle/>
          <a:p>
            <a:pPr algn="l">
              <a:lnSpc>
                <a:spcPct val="120000"/>
              </a:lnSpc>
            </a:pPr>
            <a:r>
              <a:rPr lang="en-US" sz="1900" i="0" dirty="0">
                <a:solidFill>
                  <a:srgbClr val="212121"/>
                </a:solidFill>
                <a:effectLst/>
              </a:rPr>
              <a:t>BILL_AMT1: Amount of bill statement in September, 2005 (NT dollar)</a:t>
            </a:r>
          </a:p>
          <a:p>
            <a:pPr algn="l">
              <a:lnSpc>
                <a:spcPct val="120000"/>
              </a:lnSpc>
            </a:pPr>
            <a:r>
              <a:rPr lang="en-US" sz="1900" i="0" dirty="0">
                <a:solidFill>
                  <a:srgbClr val="212121"/>
                </a:solidFill>
                <a:effectLst/>
              </a:rPr>
              <a:t>BILL_AMT2: Amount of bill statement in August, 2005 (NT dollar)</a:t>
            </a:r>
          </a:p>
          <a:p>
            <a:pPr algn="l">
              <a:lnSpc>
                <a:spcPct val="120000"/>
              </a:lnSpc>
            </a:pPr>
            <a:r>
              <a:rPr lang="en-US" sz="1900" i="0" dirty="0">
                <a:solidFill>
                  <a:srgbClr val="212121"/>
                </a:solidFill>
                <a:effectLst/>
              </a:rPr>
              <a:t>BILL_AMT3: Amount of bill statement in July, 2005 (NT dollar)</a:t>
            </a:r>
          </a:p>
          <a:p>
            <a:pPr algn="l">
              <a:lnSpc>
                <a:spcPct val="120000"/>
              </a:lnSpc>
            </a:pPr>
            <a:r>
              <a:rPr lang="en-US" sz="1900" i="0" dirty="0">
                <a:solidFill>
                  <a:srgbClr val="212121"/>
                </a:solidFill>
                <a:effectLst/>
              </a:rPr>
              <a:t>BILL_AMT4: Amount of bill statement in June, 2005 (NT dollar)</a:t>
            </a:r>
          </a:p>
          <a:p>
            <a:pPr algn="l">
              <a:lnSpc>
                <a:spcPct val="120000"/>
              </a:lnSpc>
            </a:pPr>
            <a:r>
              <a:rPr lang="en-US" sz="1900" i="0" dirty="0">
                <a:solidFill>
                  <a:srgbClr val="212121"/>
                </a:solidFill>
                <a:effectLst/>
              </a:rPr>
              <a:t>BILL_AMT5: Amount of bill statement in May, 2005 (NT dollar)</a:t>
            </a:r>
          </a:p>
          <a:p>
            <a:pPr algn="l">
              <a:lnSpc>
                <a:spcPct val="120000"/>
              </a:lnSpc>
            </a:pPr>
            <a:r>
              <a:rPr lang="en-US" sz="1900" i="0" dirty="0">
                <a:solidFill>
                  <a:srgbClr val="212121"/>
                </a:solidFill>
                <a:effectLst/>
              </a:rPr>
              <a:t>BILL_AMT6: Amount of bill statement in April, 2005 (NT dollar)</a:t>
            </a:r>
          </a:p>
          <a:p>
            <a:pPr algn="l">
              <a:lnSpc>
                <a:spcPct val="120000"/>
              </a:lnSpc>
            </a:pPr>
            <a:r>
              <a:rPr lang="en-US" sz="1900" i="0" dirty="0">
                <a:solidFill>
                  <a:srgbClr val="212121"/>
                </a:solidFill>
                <a:effectLst/>
              </a:rPr>
              <a:t>PAY_AMT1: Amount of previous payment in September, 2005 (NT dollar)</a:t>
            </a:r>
          </a:p>
          <a:p>
            <a:pPr algn="l">
              <a:lnSpc>
                <a:spcPct val="120000"/>
              </a:lnSpc>
            </a:pPr>
            <a:r>
              <a:rPr lang="en-US" sz="1900" i="0" dirty="0">
                <a:solidFill>
                  <a:srgbClr val="212121"/>
                </a:solidFill>
                <a:effectLst/>
              </a:rPr>
              <a:t>PAY_AMT2: Amount of previous payment in August, 2005 (NT dollar)</a:t>
            </a:r>
          </a:p>
          <a:p>
            <a:pPr algn="l">
              <a:lnSpc>
                <a:spcPct val="120000"/>
              </a:lnSpc>
            </a:pPr>
            <a:r>
              <a:rPr lang="en-US" sz="1900" i="0" dirty="0">
                <a:solidFill>
                  <a:srgbClr val="212121"/>
                </a:solidFill>
                <a:effectLst/>
              </a:rPr>
              <a:t>PAY_AMT3: Amount of previous payment in July, 2005 (NT dollar)</a:t>
            </a:r>
          </a:p>
          <a:p>
            <a:pPr algn="l">
              <a:lnSpc>
                <a:spcPct val="120000"/>
              </a:lnSpc>
            </a:pPr>
            <a:r>
              <a:rPr lang="en-US" sz="1900" i="0" dirty="0">
                <a:solidFill>
                  <a:srgbClr val="212121"/>
                </a:solidFill>
                <a:effectLst/>
              </a:rPr>
              <a:t>PAY_AMT4: Amount of previous payment in June, 2005 (NT dollar)</a:t>
            </a:r>
          </a:p>
          <a:p>
            <a:pPr algn="l">
              <a:lnSpc>
                <a:spcPct val="120000"/>
              </a:lnSpc>
            </a:pPr>
            <a:r>
              <a:rPr lang="en-US" sz="1900" i="0" dirty="0">
                <a:solidFill>
                  <a:srgbClr val="212121"/>
                </a:solidFill>
                <a:effectLst/>
              </a:rPr>
              <a:t>PAY_AMT5: Amount of previous payment in May, 2005 (NT dollar)</a:t>
            </a:r>
          </a:p>
          <a:p>
            <a:pPr algn="l">
              <a:lnSpc>
                <a:spcPct val="120000"/>
              </a:lnSpc>
            </a:pPr>
            <a:r>
              <a:rPr lang="en-US" sz="1900" i="0" dirty="0">
                <a:solidFill>
                  <a:srgbClr val="212121"/>
                </a:solidFill>
                <a:effectLst/>
              </a:rPr>
              <a:t>PAY_AMT6: Amount of previous payment in April, 2005 (NT dollar)</a:t>
            </a:r>
          </a:p>
          <a:p>
            <a:pPr algn="l">
              <a:lnSpc>
                <a:spcPct val="120000"/>
              </a:lnSpc>
            </a:pPr>
            <a:r>
              <a:rPr lang="en-US" sz="1900" i="0" dirty="0">
                <a:solidFill>
                  <a:srgbClr val="212121"/>
                </a:solidFill>
                <a:effectLst/>
              </a:rPr>
              <a:t>default.payment.next.month: Default payment (1=yes, 0=no)</a:t>
            </a:r>
          </a:p>
          <a:p>
            <a:endParaRPr lang="en-IN" dirty="0"/>
          </a:p>
        </p:txBody>
      </p:sp>
      <p:sp>
        <p:nvSpPr>
          <p:cNvPr id="4" name="Title 1">
            <a:extLst>
              <a:ext uri="{FF2B5EF4-FFF2-40B4-BE49-F238E27FC236}">
                <a16:creationId xmlns:a16="http://schemas.microsoft.com/office/drawing/2014/main" id="{05B889DC-0BE0-4613-9B1F-4B3E4F9A9B2F}"/>
              </a:ext>
            </a:extLst>
          </p:cNvPr>
          <p:cNvSpPr>
            <a:spLocks noGrp="1"/>
          </p:cNvSpPr>
          <p:nvPr>
            <p:ph type="title"/>
          </p:nvPr>
        </p:nvSpPr>
        <p:spPr>
          <a:xfrm>
            <a:off x="748553" y="436843"/>
            <a:ext cx="10515600" cy="1325563"/>
          </a:xfrm>
        </p:spPr>
        <p:txBody>
          <a:bodyPr/>
          <a:lstStyle/>
          <a:p>
            <a:r>
              <a:rPr lang="en-US" dirty="0"/>
              <a:t>Data Description</a:t>
            </a:r>
            <a:endParaRPr lang="en-IN" dirty="0"/>
          </a:p>
        </p:txBody>
      </p:sp>
    </p:spTree>
    <p:extLst>
      <p:ext uri="{BB962C8B-B14F-4D97-AF65-F5344CB8AC3E}">
        <p14:creationId xmlns:p14="http://schemas.microsoft.com/office/powerpoint/2010/main" val="298812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C189B8-B4DA-4E52-82A0-1AE37D3BA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072" y="2794315"/>
            <a:ext cx="2987132" cy="1914829"/>
          </a:xfrm>
          <a:prstGeom prst="rect">
            <a:avLst/>
          </a:prstGeom>
        </p:spPr>
      </p:pic>
      <p:pic>
        <p:nvPicPr>
          <p:cNvPr id="11" name="Picture 10">
            <a:extLst>
              <a:ext uri="{FF2B5EF4-FFF2-40B4-BE49-F238E27FC236}">
                <a16:creationId xmlns:a16="http://schemas.microsoft.com/office/drawing/2014/main" id="{933890B2-3061-4638-82D3-E0EB1A94D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167" y="1341620"/>
            <a:ext cx="2987131" cy="5516380"/>
          </a:xfrm>
          <a:prstGeom prst="rect">
            <a:avLst/>
          </a:prstGeom>
        </p:spPr>
      </p:pic>
      <p:sp>
        <p:nvSpPr>
          <p:cNvPr id="4" name="Title 1">
            <a:extLst>
              <a:ext uri="{FF2B5EF4-FFF2-40B4-BE49-F238E27FC236}">
                <a16:creationId xmlns:a16="http://schemas.microsoft.com/office/drawing/2014/main" id="{9A4C67F0-93B8-4CDE-892D-A35962BAFD3E}"/>
              </a:ext>
            </a:extLst>
          </p:cNvPr>
          <p:cNvSpPr>
            <a:spLocks noGrp="1"/>
          </p:cNvSpPr>
          <p:nvPr>
            <p:ph type="title"/>
          </p:nvPr>
        </p:nvSpPr>
        <p:spPr>
          <a:xfrm>
            <a:off x="838200" y="365125"/>
            <a:ext cx="10515600" cy="1325563"/>
          </a:xfrm>
        </p:spPr>
        <p:txBody>
          <a:bodyPr/>
          <a:lstStyle/>
          <a:p>
            <a:r>
              <a:rPr lang="en-US" dirty="0"/>
              <a:t>Data Description</a:t>
            </a:r>
            <a:endParaRPr lang="en-IN" dirty="0"/>
          </a:p>
        </p:txBody>
      </p:sp>
    </p:spTree>
    <p:extLst>
      <p:ext uri="{BB962C8B-B14F-4D97-AF65-F5344CB8AC3E}">
        <p14:creationId xmlns:p14="http://schemas.microsoft.com/office/powerpoint/2010/main" val="45381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55D0-8CD3-466A-BEF6-C16B99AC7F39}"/>
              </a:ext>
            </a:extLst>
          </p:cNvPr>
          <p:cNvSpPr>
            <a:spLocks noGrp="1"/>
          </p:cNvSpPr>
          <p:nvPr>
            <p:ph type="title"/>
          </p:nvPr>
        </p:nvSpPr>
        <p:spPr/>
        <p:txBody>
          <a:bodyPr/>
          <a:lstStyle/>
          <a:p>
            <a:r>
              <a:rPr lang="en-US" dirty="0"/>
              <a:t>Data Handling</a:t>
            </a:r>
            <a:endParaRPr lang="en-IN" dirty="0"/>
          </a:p>
        </p:txBody>
      </p:sp>
      <p:pic>
        <p:nvPicPr>
          <p:cNvPr id="5" name="Content Placeholder 4">
            <a:extLst>
              <a:ext uri="{FF2B5EF4-FFF2-40B4-BE49-F238E27FC236}">
                <a16:creationId xmlns:a16="http://schemas.microsoft.com/office/drawing/2014/main" id="{EB57AF28-F29B-48FB-BEC7-1AF392737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6186"/>
            <a:ext cx="4508552" cy="4041202"/>
          </a:xfrm>
        </p:spPr>
      </p:pic>
      <p:pic>
        <p:nvPicPr>
          <p:cNvPr id="4" name="Picture 3">
            <a:extLst>
              <a:ext uri="{FF2B5EF4-FFF2-40B4-BE49-F238E27FC236}">
                <a16:creationId xmlns:a16="http://schemas.microsoft.com/office/drawing/2014/main" id="{A7B9E1D2-070D-4AF6-98E4-7CC8808DF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6186"/>
            <a:ext cx="5728447" cy="4041202"/>
          </a:xfrm>
          <a:prstGeom prst="rect">
            <a:avLst/>
          </a:prstGeom>
        </p:spPr>
      </p:pic>
    </p:spTree>
    <p:extLst>
      <p:ext uri="{BB962C8B-B14F-4D97-AF65-F5344CB8AC3E}">
        <p14:creationId xmlns:p14="http://schemas.microsoft.com/office/powerpoint/2010/main" val="223981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3965-FC9E-4E49-92F6-71C4BDF385DC}"/>
              </a:ext>
            </a:extLst>
          </p:cNvPr>
          <p:cNvSpPr>
            <a:spLocks noGrp="1"/>
          </p:cNvSpPr>
          <p:nvPr>
            <p:ph type="title"/>
          </p:nvPr>
        </p:nvSpPr>
        <p:spPr/>
        <p:txBody>
          <a:bodyPr/>
          <a:lstStyle/>
          <a:p>
            <a:r>
              <a:rPr lang="en-US" dirty="0"/>
              <a:t>Exploratory Data Analysis</a:t>
            </a:r>
            <a:endParaRPr lang="en-IN" dirty="0"/>
          </a:p>
        </p:txBody>
      </p:sp>
      <p:pic>
        <p:nvPicPr>
          <p:cNvPr id="4" name="Content Placeholder 3">
            <a:extLst>
              <a:ext uri="{FF2B5EF4-FFF2-40B4-BE49-F238E27FC236}">
                <a16:creationId xmlns:a16="http://schemas.microsoft.com/office/drawing/2014/main" id="{89BE4661-0F85-499A-8D75-778EF4CE3EE0}"/>
              </a:ext>
            </a:extLst>
          </p:cNvPr>
          <p:cNvPicPr>
            <a:picLocks noGrp="1" noChangeAspect="1"/>
          </p:cNvPicPr>
          <p:nvPr>
            <p:ph idx="1"/>
          </p:nvPr>
        </p:nvPicPr>
        <p:blipFill>
          <a:blip r:embed="rId2"/>
          <a:stretch>
            <a:fillRect/>
          </a:stretch>
        </p:blipFill>
        <p:spPr>
          <a:xfrm>
            <a:off x="567088" y="2558241"/>
            <a:ext cx="4538663" cy="3477491"/>
          </a:xfrm>
          <a:prstGeom prst="rect">
            <a:avLst/>
          </a:prstGeom>
        </p:spPr>
      </p:pic>
      <p:pic>
        <p:nvPicPr>
          <p:cNvPr id="5" name="Picture 4">
            <a:extLst>
              <a:ext uri="{FF2B5EF4-FFF2-40B4-BE49-F238E27FC236}">
                <a16:creationId xmlns:a16="http://schemas.microsoft.com/office/drawing/2014/main" id="{A8728E47-F2ED-44B6-B113-AB36617FCB5B}"/>
              </a:ext>
            </a:extLst>
          </p:cNvPr>
          <p:cNvPicPr>
            <a:picLocks noChangeAspect="1"/>
          </p:cNvPicPr>
          <p:nvPr/>
        </p:nvPicPr>
        <p:blipFill>
          <a:blip r:embed="rId3"/>
          <a:stretch>
            <a:fillRect/>
          </a:stretch>
        </p:blipFill>
        <p:spPr>
          <a:xfrm>
            <a:off x="6564125" y="2558242"/>
            <a:ext cx="4538663" cy="3477491"/>
          </a:xfrm>
          <a:prstGeom prst="rect">
            <a:avLst/>
          </a:prstGeom>
        </p:spPr>
      </p:pic>
      <p:sp>
        <p:nvSpPr>
          <p:cNvPr id="6" name="TextBox 5">
            <a:extLst>
              <a:ext uri="{FF2B5EF4-FFF2-40B4-BE49-F238E27FC236}">
                <a16:creationId xmlns:a16="http://schemas.microsoft.com/office/drawing/2014/main" id="{CCDEF270-D9F0-44D1-825A-5B7DD6076737}"/>
              </a:ext>
            </a:extLst>
          </p:cNvPr>
          <p:cNvSpPr txBox="1"/>
          <p:nvPr/>
        </p:nvSpPr>
        <p:spPr>
          <a:xfrm>
            <a:off x="6096000" y="1690688"/>
            <a:ext cx="5802686" cy="584775"/>
          </a:xfrm>
          <a:prstGeom prst="rect">
            <a:avLst/>
          </a:prstGeom>
          <a:noFill/>
        </p:spPr>
        <p:txBody>
          <a:bodyPr wrap="square">
            <a:spAutoFit/>
          </a:bodyPr>
          <a:lstStyle/>
          <a:p>
            <a:r>
              <a:rPr lang="en-US" sz="1600" i="0" dirty="0">
                <a:solidFill>
                  <a:srgbClr val="212121"/>
                </a:solidFill>
                <a:effectLst/>
              </a:rPr>
              <a:t>EDUCATION: (1=graduate school, 2=university, 3=high school, 			4=others)</a:t>
            </a:r>
            <a:endParaRPr lang="en-IN" sz="1600" dirty="0"/>
          </a:p>
        </p:txBody>
      </p:sp>
      <p:sp>
        <p:nvSpPr>
          <p:cNvPr id="8" name="TextBox 7">
            <a:extLst>
              <a:ext uri="{FF2B5EF4-FFF2-40B4-BE49-F238E27FC236}">
                <a16:creationId xmlns:a16="http://schemas.microsoft.com/office/drawing/2014/main" id="{0122F797-FC96-4707-880B-D6A0EF695CE1}"/>
              </a:ext>
            </a:extLst>
          </p:cNvPr>
          <p:cNvSpPr txBox="1"/>
          <p:nvPr/>
        </p:nvSpPr>
        <p:spPr>
          <a:xfrm>
            <a:off x="468125" y="1690688"/>
            <a:ext cx="6096000" cy="338554"/>
          </a:xfrm>
          <a:prstGeom prst="rect">
            <a:avLst/>
          </a:prstGeom>
          <a:noFill/>
        </p:spPr>
        <p:txBody>
          <a:bodyPr wrap="square">
            <a:spAutoFit/>
          </a:bodyPr>
          <a:lstStyle/>
          <a:p>
            <a:r>
              <a:rPr lang="en-US" sz="1600" i="0" dirty="0">
                <a:solidFill>
                  <a:srgbClr val="212121"/>
                </a:solidFill>
                <a:effectLst/>
              </a:rPr>
              <a:t>MARRIAGE: Marital status (1=married, 2=single, 3=others)</a:t>
            </a:r>
            <a:endParaRPr lang="en-IN" sz="1600" dirty="0"/>
          </a:p>
        </p:txBody>
      </p:sp>
    </p:spTree>
    <p:extLst>
      <p:ext uri="{BB962C8B-B14F-4D97-AF65-F5344CB8AC3E}">
        <p14:creationId xmlns:p14="http://schemas.microsoft.com/office/powerpoint/2010/main" val="3815045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990</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Roboto</vt:lpstr>
      <vt:lpstr>Wingdings</vt:lpstr>
      <vt:lpstr>Office Theme</vt:lpstr>
      <vt:lpstr>Classification Project on Credit Default Prediction </vt:lpstr>
      <vt:lpstr>Contents</vt:lpstr>
      <vt:lpstr>Problem Statement:</vt:lpstr>
      <vt:lpstr>Data Description</vt:lpstr>
      <vt:lpstr>PowerPoint Presentation</vt:lpstr>
      <vt:lpstr>Data Description</vt:lpstr>
      <vt:lpstr>Data Description</vt:lpstr>
      <vt:lpstr>Data Handling</vt:lpstr>
      <vt:lpstr>Exploratory Data Analysis</vt:lpstr>
      <vt:lpstr>Exploratory Data Analysis</vt:lpstr>
      <vt:lpstr>Exploratory Data Analysis</vt:lpstr>
      <vt:lpstr>Exploratory Data Analysis</vt:lpstr>
      <vt:lpstr>Handling Outliers </vt:lpstr>
      <vt:lpstr>Handling Imbalance of Data</vt:lpstr>
      <vt:lpstr>Handling Imbalance of Data</vt:lpstr>
      <vt:lpstr>Feature Scaling</vt:lpstr>
      <vt:lpstr>Creating Training and Testing Data Set</vt:lpstr>
      <vt:lpstr>Parameter Tuning &amp; Implementation</vt:lpstr>
      <vt:lpstr>Model Evaluation Metrics</vt:lpstr>
      <vt:lpstr>Model Evaluation Metrics</vt:lpstr>
      <vt:lpstr>Comparing Metrics</vt:lpstr>
      <vt:lpstr>Comparing Metrics</vt:lpstr>
      <vt:lpstr>Comparing Metrics</vt:lpstr>
      <vt:lpstr>Comparing Metrics</vt:lpstr>
      <vt:lpstr>Feature Importance – Random Forest</vt:lpstr>
      <vt:lpstr>Feature Importance – XG Boost</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Project on Credit Default Prediction </dc:title>
  <dc:creator>Lenovo</dc:creator>
  <cp:lastModifiedBy>Lenovo</cp:lastModifiedBy>
  <cp:revision>11</cp:revision>
  <dcterms:created xsi:type="dcterms:W3CDTF">2023-03-20T17:38:27Z</dcterms:created>
  <dcterms:modified xsi:type="dcterms:W3CDTF">2023-03-21T09:51:55Z</dcterms:modified>
</cp:coreProperties>
</file>