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1" r:id="rId8"/>
    <p:sldId id="271" r:id="rId9"/>
    <p:sldId id="277" r:id="rId10"/>
    <p:sldId id="276" r:id="rId11"/>
    <p:sldId id="274" r:id="rId12"/>
    <p:sldId id="260" r:id="rId13"/>
    <p:sldId id="278" r:id="rId14"/>
    <p:sldId id="264" r:id="rId15"/>
    <p:sldId id="279" r:id="rId16"/>
    <p:sldId id="265" r:id="rId17"/>
    <p:sldId id="280" r:id="rId18"/>
    <p:sldId id="268" r:id="rId19"/>
    <p:sldId id="281" r:id="rId20"/>
    <p:sldId id="267" r:id="rId21"/>
    <p:sldId id="282" r:id="rId22"/>
    <p:sldId id="272" r:id="rId23"/>
    <p:sldId id="263" r:id="rId24"/>
    <p:sldId id="270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5C40B0-8CDE-4384-BC37-AC2434553724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212DB2-1136-48F9-8E06-D6BB1A0929B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EDA using Air BNB Dataset</a:t>
            </a:r>
            <a:endParaRPr lang="en-IN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T. Sai Harish Sarma</a:t>
            </a:r>
            <a:endParaRPr lang="en-IN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3094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1"/>
    </mc:Choice>
    <mc:Fallback xmlns="">
      <p:transition spd="slow" advTm="4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Data </a:t>
            </a:r>
            <a:r>
              <a:rPr lang="en-IN" sz="3200" dirty="0" smtClean="0">
                <a:effectLst/>
              </a:rPr>
              <a:t>Preparation</a:t>
            </a:r>
            <a:endParaRPr lang="en-IN" sz="3200" dirty="0">
              <a:effectLst/>
            </a:endParaRPr>
          </a:p>
        </p:txBody>
      </p:sp>
      <p:pic>
        <p:nvPicPr>
          <p:cNvPr id="20482" name="Picture 2" descr="C:\Users\Lenovo\Pictures\Screenshots\Screenshot_20230130_06214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0" y="1340768"/>
            <a:ext cx="3744416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Lenovo\Pictures\Screenshots\Screenshot_20230130_062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40" y="2348880"/>
            <a:ext cx="526023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smtClean="0"/>
              <a:t>Preparation</a:t>
            </a:r>
            <a:endParaRPr lang="en-IN" sz="32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1014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 descr="C:\Users\Lenovo\Pictures\Screenshots\Screenshot_20230130_062727.png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44689"/>
            <a:ext cx="374441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C:\Users\Lenovo\Pictures\Screenshots\Screenshot_20230130_06310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27042"/>
            <a:ext cx="3600400" cy="348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"/>
    </mc:Choice>
    <mc:Fallback xmlns="">
      <p:transition spd="slow" advTm="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1. Which of the group(s) is/are rich in having highest listings?</a:t>
            </a:r>
            <a:endParaRPr lang="en-US" sz="18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Exploration</a:t>
            </a:r>
            <a:endParaRPr lang="en-IN" sz="32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12576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Lenovo\Pictures\Screenshots\Screenshot_20230131_07564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69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8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"/>
    </mc:Choice>
    <mc:Fallback xmlns="">
      <p:transition spd="slow" advTm="1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1. Which of the group(s) is/are rich in having highest listings?</a:t>
            </a:r>
            <a:endParaRPr lang="en-US" sz="18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Exploration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61324"/>
            <a:ext cx="6408712" cy="342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12576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"/>
    </mc:Choice>
    <mc:Fallback xmlns="">
      <p:transition spd="slow" advTm="1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2. What is the average price range in each type of room?</a:t>
            </a:r>
            <a:endParaRPr lang="en-US" sz="18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Exploration</a:t>
            </a:r>
            <a:endParaRPr lang="en-IN" sz="32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69" y="116632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Lenovo\Pictures\Screenshots\Screenshot_20230131_0804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76" y="1934074"/>
            <a:ext cx="7247210" cy="42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"/>
    </mc:Choice>
    <mc:Fallback xmlns="">
      <p:transition spd="slow" advTm="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2. What is the average price range in each type of room?</a:t>
            </a:r>
            <a:endParaRPr lang="en-US" sz="18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Exploration</a:t>
            </a:r>
            <a:endParaRPr lang="en-IN" sz="32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976664" cy="358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69" y="116632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7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"/>
    </mc:Choice>
    <mc:Fallback xmlns="">
      <p:transition spd="slow" advTm="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3. Which group has highest number of </a:t>
            </a:r>
            <a:r>
              <a:rPr lang="en-US" sz="1800" b="1" dirty="0" smtClean="0"/>
              <a:t>hosts?</a:t>
            </a:r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2860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Lenovo\Pictures\Screenshots\Screenshot_20230131_08123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988841"/>
            <a:ext cx="794893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"/>
    </mc:Choice>
    <mc:Fallback xmlns="">
      <p:transition spd="slow" advTm="4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3. Which group has highest number of </a:t>
            </a:r>
            <a:r>
              <a:rPr lang="en-US" sz="1800" b="1" dirty="0" smtClean="0"/>
              <a:t>hosts?</a:t>
            </a:r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14398"/>
            <a:ext cx="5534487" cy="35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2860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2"/>
    </mc:Choice>
    <mc:Fallback xmlns="">
      <p:transition spd="slow" advTm="4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12" y="1548571"/>
            <a:ext cx="8229600" cy="4525963"/>
          </a:xfrm>
        </p:spPr>
        <p:txBody>
          <a:bodyPr/>
          <a:lstStyle/>
          <a:p>
            <a:r>
              <a:rPr lang="en-US" dirty="0"/>
              <a:t>4. Which group is most reviewed one?</a:t>
            </a:r>
          </a:p>
          <a:p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63" y="60649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921484" cy="372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2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"/>
    </mc:Choice>
    <mc:Fallback xmlns="">
      <p:transition spd="slow" advTm="5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12" y="1548571"/>
            <a:ext cx="8229600" cy="4525963"/>
          </a:xfrm>
        </p:spPr>
        <p:txBody>
          <a:bodyPr/>
          <a:lstStyle/>
          <a:p>
            <a:r>
              <a:rPr lang="en-US" dirty="0"/>
              <a:t>4. Which group is most reviewed one?</a:t>
            </a:r>
          </a:p>
          <a:p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5877"/>
            <a:ext cx="6660345" cy="341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63" y="60649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76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"/>
    </mc:Choice>
    <mc:Fallback xmlns="">
      <p:transition spd="slow" advTm="5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What is Air BNB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Business Context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Tools used for EDA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Data </a:t>
            </a:r>
            <a:r>
              <a:rPr lang="en-US" sz="2000" dirty="0" smtClean="0"/>
              <a:t>Preparation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Data Exploration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Conclusion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Contents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36" y="18864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3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"/>
    </mc:Choice>
    <mc:Fallback xmlns="">
      <p:transition spd="slow" advTm="1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44" y="1328954"/>
            <a:ext cx="8229600" cy="4525963"/>
          </a:xfrm>
        </p:spPr>
        <p:txBody>
          <a:bodyPr/>
          <a:lstStyle/>
          <a:p>
            <a:r>
              <a:rPr lang="en-US" sz="1600" b="1" dirty="0" smtClean="0"/>
              <a:t>5. Which Host is the busiest one with more reviews?</a:t>
            </a:r>
            <a:endParaRPr lang="en-US" sz="1600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73" y="2348880"/>
            <a:ext cx="6768752" cy="350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944" y="594928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Dona of Queens Group has highest reviews 629, followed by Jj of Manhattan with 607.</a:t>
            </a:r>
            <a:endParaRPr lang="en-IN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0"/>
            <a:ext cx="1390650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6. Which </a:t>
            </a:r>
            <a:r>
              <a:rPr lang="en-US" sz="1600" b="1" dirty="0" smtClean="0"/>
              <a:t>type room is </a:t>
            </a:r>
            <a:r>
              <a:rPr lang="en-US" sz="1600" b="1" dirty="0"/>
              <a:t>preferred by Tourists (</a:t>
            </a:r>
            <a:r>
              <a:rPr lang="en-US" sz="1600" b="1" dirty="0" err="1"/>
              <a:t>i.e</a:t>
            </a:r>
            <a:r>
              <a:rPr lang="en-US" sz="1600" b="1" dirty="0"/>
              <a:t> those who stay more nights)?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58102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58" y="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  <p:pic>
        <p:nvPicPr>
          <p:cNvPr id="7" name="Picture 2" descr="C:\Users\Lenovo\Pictures\Screenshots\Screenshot_20230131_0815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15898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996952"/>
            <a:ext cx="660938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484784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7. Which group </a:t>
            </a:r>
            <a:r>
              <a:rPr lang="en-US" dirty="0"/>
              <a:t>is preferred by Tourists </a:t>
            </a:r>
            <a:r>
              <a:rPr lang="en-US" dirty="0" smtClean="0"/>
              <a:t>(i.e. </a:t>
            </a:r>
            <a:r>
              <a:rPr lang="en-US" dirty="0"/>
              <a:t>those who stay more nights)?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Data Exploration</a:t>
            </a:r>
            <a:endParaRPr lang="en-IN" sz="3200" dirty="0">
              <a:effectLst/>
            </a:endParaRPr>
          </a:p>
        </p:txBody>
      </p:sp>
      <p:pic>
        <p:nvPicPr>
          <p:cNvPr id="2" name="Picture 2" descr="C:\Users\Lenovo\Pictures\Screenshots\Screenshot_20230131_0818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187817"/>
            <a:ext cx="8784976" cy="71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1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80920" cy="4464496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"</a:t>
            </a:r>
            <a:r>
              <a:rPr lang="en-US" sz="1600" dirty="0"/>
              <a:t>Manhattan" is topped by having highest number of listings, where the group " Staten Island" is </a:t>
            </a:r>
            <a:r>
              <a:rPr lang="en-US" sz="1600" dirty="0" smtClean="0"/>
              <a:t>at</a:t>
            </a:r>
            <a:r>
              <a:rPr lang="en-US" sz="1600" dirty="0" smtClean="0"/>
              <a:t> </a:t>
            </a:r>
            <a:r>
              <a:rPr lang="en-US" sz="1600" dirty="0"/>
              <a:t>least position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"Manhattan" is the group, which is very expensive in all types of rooms compare to other groups.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 Shared room Category, Brooklyn offers at cheap price.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Queens group is very economical when comes to Private room.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 entire room/apt category, Manhattan is costlier and Bronx group offers at less cost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Manhattan having 21643 unique hosts, where Brooklyn having 20089 hosts. Here we can observe that there is slight difference with no. of unique hosts between Manhattan and Brooklyn Group.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ffectLst/>
              </a:rPr>
              <a:t>Conclusion</a:t>
            </a:r>
            <a:endParaRPr lang="en-IN" sz="3200" dirty="0">
              <a:solidFill>
                <a:schemeClr val="tx1"/>
              </a:solidFill>
              <a:effectLst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390650" cy="141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0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The </a:t>
            </a:r>
            <a:r>
              <a:rPr lang="en-US" sz="1600" dirty="0"/>
              <a:t>Queen Group is reviewed well compared to </a:t>
            </a:r>
            <a:r>
              <a:rPr lang="en-US" sz="1600" dirty="0" smtClean="0"/>
              <a:t>other groups.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Entire room/ apt and Private rooms are more preferred for staying more nights.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And Manhattan is the best location to stay for more nights</a:t>
            </a:r>
            <a:r>
              <a:rPr lang="en-US" sz="1600" dirty="0" smtClean="0"/>
              <a:t>.</a:t>
            </a:r>
          </a:p>
          <a:p>
            <a:pPr>
              <a:lnSpc>
                <a:spcPct val="200000"/>
              </a:lnSpc>
            </a:pPr>
            <a:endParaRPr lang="en-US" sz="16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398781"/>
            <a:ext cx="2393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Conclusion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1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525963"/>
          </a:xfrm>
        </p:spPr>
        <p:txBody>
          <a:bodyPr/>
          <a:lstStyle/>
          <a:p>
            <a:pPr marL="109728" indent="0" algn="ctr">
              <a:lnSpc>
                <a:spcPct val="300000"/>
              </a:lnSpc>
              <a:buNone/>
            </a:pPr>
            <a:endParaRPr lang="en-US" dirty="0" smtClean="0"/>
          </a:p>
          <a:p>
            <a:pPr marL="109728" indent="0" algn="ctr">
              <a:lnSpc>
                <a:spcPct val="300000"/>
              </a:lnSpc>
              <a:buNone/>
            </a:pPr>
            <a:r>
              <a:rPr lang="en-US" sz="4800" dirty="0" smtClean="0"/>
              <a:t>Thank you</a:t>
            </a:r>
            <a:endParaRPr lang="en-IN" sz="4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6632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6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1329"/>
            <a:ext cx="8219256" cy="41799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00" dirty="0" smtClean="0"/>
              <a:t>Air BNB is an American San Fransisco – based company operating an online market place for short term home stays and experiences.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Air BNB makes money by taking a cut in every reservation made by customer.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US" sz="1600" dirty="0" smtClean="0"/>
              <a:t>Air BNB means Air Bed and Breakfast.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What is Air BNB?</a:t>
            </a:r>
            <a:br>
              <a:rPr lang="en-US" sz="3200" dirty="0" smtClean="0">
                <a:solidFill>
                  <a:srgbClr val="002060"/>
                </a:solidFill>
              </a:rPr>
            </a:b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9"/>
    </mc:Choice>
    <mc:Fallback xmlns="">
      <p:transition spd="slow" advTm="4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3959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/>
              <a:t>Since 2008, guests and hosts have used Airbnb to expand on travelling possibilities and present a more unique, </a:t>
            </a:r>
            <a:r>
              <a:rPr lang="en-US" sz="1700" dirty="0" smtClean="0"/>
              <a:t>personalized </a:t>
            </a:r>
            <a:r>
              <a:rPr lang="en-US" sz="1700" dirty="0"/>
              <a:t>way of experiencing the world. </a:t>
            </a:r>
            <a:r>
              <a:rPr lang="en-US" sz="1700" dirty="0" smtClean="0"/>
              <a:t>Today Airbnb became one of a kind service that is used and recognized by the whole world, Data Analysis on millions of listings provided through Airbnb is a crucial factor for the company. These </a:t>
            </a:r>
            <a:r>
              <a:rPr lang="en-US" sz="1700" dirty="0"/>
              <a:t>millions of listings generate a lot of data - data that can be </a:t>
            </a:r>
            <a:r>
              <a:rPr lang="en-US" sz="1700" dirty="0" smtClean="0"/>
              <a:t>analyzed </a:t>
            </a:r>
            <a:r>
              <a:rPr lang="en-US" sz="1700" dirty="0"/>
              <a:t>and used for security, business decisions, understanding of customers and providers (hosts) </a:t>
            </a:r>
            <a:r>
              <a:rPr lang="en-US" sz="1700" dirty="0" smtClean="0"/>
              <a:t>behavior </a:t>
            </a:r>
            <a:r>
              <a:rPr lang="en-US" sz="1700" dirty="0"/>
              <a:t>and performance on the platform, guiding marketing initiatives, </a:t>
            </a:r>
            <a:r>
              <a:rPr lang="en-US" sz="1700" dirty="0" smtClean="0"/>
              <a:t>implementation </a:t>
            </a:r>
            <a:r>
              <a:rPr lang="en-US" sz="1700" dirty="0"/>
              <a:t>of innovative additional services and much more.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Context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0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Are Private rooms preferred over other room types?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/>
              <a:t>Is Manhattan neighbor group preferred more over other groups?</a:t>
            </a:r>
            <a:endParaRPr lang="en-IN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4219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"/>
    </mc:Choice>
    <mc:Fallback xmlns="">
      <p:transition spd="slow" advTm="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 smtClean="0"/>
              <a:t>Google Collaboratory for Python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Pandas Library</a:t>
            </a:r>
          </a:p>
          <a:p>
            <a:pPr>
              <a:lnSpc>
                <a:spcPct val="200000"/>
              </a:lnSpc>
            </a:pPr>
            <a:r>
              <a:rPr lang="en-US" sz="1600" dirty="0" smtClean="0"/>
              <a:t>Matplotlib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116632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"/>
    </mc:Choice>
    <mc:Fallback xmlns="">
      <p:transition spd="slow" advTm="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Data </a:t>
            </a:r>
            <a:r>
              <a:rPr lang="en-US" sz="3200" dirty="0" smtClean="0">
                <a:effectLst/>
              </a:rPr>
              <a:t>Preparation</a:t>
            </a:r>
            <a:endParaRPr lang="en-IN" sz="3200" dirty="0">
              <a:effectLst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Around </a:t>
            </a:r>
            <a:r>
              <a:rPr lang="en-US" sz="2400" dirty="0"/>
              <a:t>49,000 </a:t>
            </a:r>
            <a:r>
              <a:rPr lang="en-US" sz="2400" dirty="0" smtClean="0"/>
              <a:t>observations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16 </a:t>
            </a:r>
            <a:r>
              <a:rPr lang="en-US" sz="2400" dirty="0" smtClean="0"/>
              <a:t>columns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 mix </a:t>
            </a:r>
            <a:r>
              <a:rPr lang="en-US" sz="2400" dirty="0"/>
              <a:t>of categorical and numeric values</a:t>
            </a:r>
            <a:endParaRPr lang="en-IN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4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"/>
    </mc:Choice>
    <mc:Fallback xmlns="">
      <p:transition spd="slow" advTm="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28" y="1628800"/>
            <a:ext cx="475252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27784" y="1187325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16 columns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2657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538007"/>
            <a:ext cx="3510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Data </a:t>
            </a:r>
            <a:r>
              <a:rPr lang="en-IN" sz="3200" dirty="0" smtClean="0"/>
              <a:t>Preparation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233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390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 descr="C:\Users\Lenovo\Pictures\Screenshots\Screenshot_20230130_062019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" b="49428"/>
          <a:stretch/>
        </p:blipFill>
        <p:spPr bwMode="auto">
          <a:xfrm>
            <a:off x="539552" y="1124744"/>
            <a:ext cx="732938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novo\Pictures\Screenshots\Screenshot_20230131_0755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77072"/>
            <a:ext cx="2875062" cy="110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Preparation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646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"/>
    </mc:Choice>
    <mc:Fallback xmlns="">
      <p:transition spd="slow" advTm="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665</TotalTime>
  <Words>587</Words>
  <Application>Microsoft Office PowerPoint</Application>
  <PresentationFormat>On-screen Show (4:3)</PresentationFormat>
  <Paragraphs>71</Paragraphs>
  <Slides>25</Slides>
  <Notes>0</Notes>
  <HiddenSlides>0</HiddenSlides>
  <MMClips>16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Concourse</vt:lpstr>
      <vt:lpstr>EDA using Air BNB Dataset</vt:lpstr>
      <vt:lpstr>Contents</vt:lpstr>
      <vt:lpstr>What is Air BNB? </vt:lpstr>
      <vt:lpstr>Business Context</vt:lpstr>
      <vt:lpstr>Problem Statement</vt:lpstr>
      <vt:lpstr>Tools Used</vt:lpstr>
      <vt:lpstr>Data Preparation</vt:lpstr>
      <vt:lpstr>PowerPoint Presentation</vt:lpstr>
      <vt:lpstr>Data Preparation</vt:lpstr>
      <vt:lpstr>Data Preparation</vt:lpstr>
      <vt:lpstr>Data Preparation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Data Exploration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using Air BNB Dataset</dc:title>
  <dc:creator>Lenovo</dc:creator>
  <cp:lastModifiedBy>Lenovo</cp:lastModifiedBy>
  <cp:revision>27</cp:revision>
  <dcterms:created xsi:type="dcterms:W3CDTF">2023-01-29T05:05:48Z</dcterms:created>
  <dcterms:modified xsi:type="dcterms:W3CDTF">2023-01-31T02:50:20Z</dcterms:modified>
</cp:coreProperties>
</file>