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90" r:id="rId5"/>
    <p:sldId id="262" r:id="rId6"/>
    <p:sldId id="264" r:id="rId7"/>
    <p:sldId id="263" r:id="rId8"/>
    <p:sldId id="261" r:id="rId9"/>
    <p:sldId id="265" r:id="rId10"/>
    <p:sldId id="257" r:id="rId11"/>
    <p:sldId id="269" r:id="rId12"/>
    <p:sldId id="270" r:id="rId13"/>
    <p:sldId id="267" r:id="rId14"/>
    <p:sldId id="268" r:id="rId15"/>
    <p:sldId id="266" r:id="rId16"/>
    <p:sldId id="271" r:id="rId17"/>
    <p:sldId id="272" r:id="rId18"/>
    <p:sldId id="273" r:id="rId19"/>
    <p:sldId id="276" r:id="rId20"/>
    <p:sldId id="289" r:id="rId21"/>
    <p:sldId id="277" r:id="rId22"/>
    <p:sldId id="286" r:id="rId23"/>
    <p:sldId id="274" r:id="rId24"/>
    <p:sldId id="279" r:id="rId25"/>
    <p:sldId id="280" r:id="rId26"/>
    <p:sldId id="281" r:id="rId27"/>
    <p:sldId id="282" r:id="rId28"/>
    <p:sldId id="287" r:id="rId29"/>
    <p:sldId id="288" r:id="rId30"/>
    <p:sldId id="283" r:id="rId31"/>
    <p:sldId id="285" r:id="rId32"/>
    <p:sldId id="28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1CFB-A15A-4F60-AE99-5AB691231F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898F70-314C-4334-B560-55B919E75A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92153C-8AEE-4F84-8708-90BA5C27BCB8}"/>
              </a:ext>
            </a:extLst>
          </p:cNvPr>
          <p:cNvSpPr>
            <a:spLocks noGrp="1"/>
          </p:cNvSpPr>
          <p:nvPr>
            <p:ph type="dt" sz="half" idx="10"/>
          </p:nvPr>
        </p:nvSpPr>
        <p:spPr/>
        <p:txBody>
          <a:bodyPr/>
          <a:lstStyle/>
          <a:p>
            <a:fld id="{3ACAA97D-DC41-475A-AAD6-3C0C931E58BE}" type="datetimeFigureOut">
              <a:rPr lang="en-IN" smtClean="0"/>
              <a:t>24-03-2023</a:t>
            </a:fld>
            <a:endParaRPr lang="en-IN"/>
          </a:p>
        </p:txBody>
      </p:sp>
      <p:sp>
        <p:nvSpPr>
          <p:cNvPr id="5" name="Footer Placeholder 4">
            <a:extLst>
              <a:ext uri="{FF2B5EF4-FFF2-40B4-BE49-F238E27FC236}">
                <a16:creationId xmlns:a16="http://schemas.microsoft.com/office/drawing/2014/main" id="{5EAA56E0-8BAA-4CD7-BA80-50A628992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58DE27-B9B3-48E9-9FD6-141E7D24C41E}"/>
              </a:ext>
            </a:extLst>
          </p:cNvPr>
          <p:cNvSpPr>
            <a:spLocks noGrp="1"/>
          </p:cNvSpPr>
          <p:nvPr>
            <p:ph type="sldNum" sz="quarter" idx="12"/>
          </p:nvPr>
        </p:nvSpPr>
        <p:spPr/>
        <p:txBody>
          <a:bodyPr/>
          <a:lstStyle/>
          <a:p>
            <a:fld id="{4B49C9A8-8529-4B51-84B5-698283C0B4AD}" type="slidenum">
              <a:rPr lang="en-IN" smtClean="0"/>
              <a:t>‹#›</a:t>
            </a:fld>
            <a:endParaRPr lang="en-IN"/>
          </a:p>
        </p:txBody>
      </p:sp>
    </p:spTree>
    <p:extLst>
      <p:ext uri="{BB962C8B-B14F-4D97-AF65-F5344CB8AC3E}">
        <p14:creationId xmlns:p14="http://schemas.microsoft.com/office/powerpoint/2010/main" val="67563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5FA5-12BF-4872-AB3D-2980BCB1AD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1AF753-4BEA-400B-8430-5EF5845BA2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6E8D60-0A8E-40D8-98E8-0142F9742FFC}"/>
              </a:ext>
            </a:extLst>
          </p:cNvPr>
          <p:cNvSpPr>
            <a:spLocks noGrp="1"/>
          </p:cNvSpPr>
          <p:nvPr>
            <p:ph type="dt" sz="half" idx="10"/>
          </p:nvPr>
        </p:nvSpPr>
        <p:spPr/>
        <p:txBody>
          <a:bodyPr/>
          <a:lstStyle/>
          <a:p>
            <a:fld id="{3ACAA97D-DC41-475A-AAD6-3C0C931E58BE}" type="datetimeFigureOut">
              <a:rPr lang="en-IN" smtClean="0"/>
              <a:t>24-03-2023</a:t>
            </a:fld>
            <a:endParaRPr lang="en-IN"/>
          </a:p>
        </p:txBody>
      </p:sp>
      <p:sp>
        <p:nvSpPr>
          <p:cNvPr id="5" name="Footer Placeholder 4">
            <a:extLst>
              <a:ext uri="{FF2B5EF4-FFF2-40B4-BE49-F238E27FC236}">
                <a16:creationId xmlns:a16="http://schemas.microsoft.com/office/drawing/2014/main" id="{589673D7-0A9C-4AAB-9E6C-7FFC613F92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B35A6-0D98-47FF-A745-F036F8874C21}"/>
              </a:ext>
            </a:extLst>
          </p:cNvPr>
          <p:cNvSpPr>
            <a:spLocks noGrp="1"/>
          </p:cNvSpPr>
          <p:nvPr>
            <p:ph type="sldNum" sz="quarter" idx="12"/>
          </p:nvPr>
        </p:nvSpPr>
        <p:spPr/>
        <p:txBody>
          <a:bodyPr/>
          <a:lstStyle/>
          <a:p>
            <a:fld id="{4B49C9A8-8529-4B51-84B5-698283C0B4AD}" type="slidenum">
              <a:rPr lang="en-IN" smtClean="0"/>
              <a:t>‹#›</a:t>
            </a:fld>
            <a:endParaRPr lang="en-IN"/>
          </a:p>
        </p:txBody>
      </p:sp>
    </p:spTree>
    <p:extLst>
      <p:ext uri="{BB962C8B-B14F-4D97-AF65-F5344CB8AC3E}">
        <p14:creationId xmlns:p14="http://schemas.microsoft.com/office/powerpoint/2010/main" val="297091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64CBF-FC5F-452D-8F86-B95AC02330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92B094-0B34-4C37-815C-0CE52F8FD3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964C73-1383-4D7A-9E9C-E67E5FB50D46}"/>
              </a:ext>
            </a:extLst>
          </p:cNvPr>
          <p:cNvSpPr>
            <a:spLocks noGrp="1"/>
          </p:cNvSpPr>
          <p:nvPr>
            <p:ph type="dt" sz="half" idx="10"/>
          </p:nvPr>
        </p:nvSpPr>
        <p:spPr/>
        <p:txBody>
          <a:bodyPr/>
          <a:lstStyle/>
          <a:p>
            <a:fld id="{3ACAA97D-DC41-475A-AAD6-3C0C931E58BE}" type="datetimeFigureOut">
              <a:rPr lang="en-IN" smtClean="0"/>
              <a:t>24-03-2023</a:t>
            </a:fld>
            <a:endParaRPr lang="en-IN"/>
          </a:p>
        </p:txBody>
      </p:sp>
      <p:sp>
        <p:nvSpPr>
          <p:cNvPr id="5" name="Footer Placeholder 4">
            <a:extLst>
              <a:ext uri="{FF2B5EF4-FFF2-40B4-BE49-F238E27FC236}">
                <a16:creationId xmlns:a16="http://schemas.microsoft.com/office/drawing/2014/main" id="{79E19D98-67AC-4325-A35E-B8CA8B3CC3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E1A39-0B28-426C-B25A-F543F9560B8C}"/>
              </a:ext>
            </a:extLst>
          </p:cNvPr>
          <p:cNvSpPr>
            <a:spLocks noGrp="1"/>
          </p:cNvSpPr>
          <p:nvPr>
            <p:ph type="sldNum" sz="quarter" idx="12"/>
          </p:nvPr>
        </p:nvSpPr>
        <p:spPr/>
        <p:txBody>
          <a:bodyPr/>
          <a:lstStyle/>
          <a:p>
            <a:fld id="{4B49C9A8-8529-4B51-84B5-698283C0B4AD}" type="slidenum">
              <a:rPr lang="en-IN" smtClean="0"/>
              <a:t>‹#›</a:t>
            </a:fld>
            <a:endParaRPr lang="en-IN"/>
          </a:p>
        </p:txBody>
      </p:sp>
    </p:spTree>
    <p:extLst>
      <p:ext uri="{BB962C8B-B14F-4D97-AF65-F5344CB8AC3E}">
        <p14:creationId xmlns:p14="http://schemas.microsoft.com/office/powerpoint/2010/main" val="254090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20C6-3BED-401D-AD3D-9CF12E9478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979828-F751-4902-AE58-F484EE98B0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265FD5-CC8F-4B1D-A5CE-719479D45A62}"/>
              </a:ext>
            </a:extLst>
          </p:cNvPr>
          <p:cNvSpPr>
            <a:spLocks noGrp="1"/>
          </p:cNvSpPr>
          <p:nvPr>
            <p:ph type="dt" sz="half" idx="10"/>
          </p:nvPr>
        </p:nvSpPr>
        <p:spPr/>
        <p:txBody>
          <a:bodyPr/>
          <a:lstStyle/>
          <a:p>
            <a:fld id="{3ACAA97D-DC41-475A-AAD6-3C0C931E58BE}" type="datetimeFigureOut">
              <a:rPr lang="en-IN" smtClean="0"/>
              <a:t>24-03-2023</a:t>
            </a:fld>
            <a:endParaRPr lang="en-IN"/>
          </a:p>
        </p:txBody>
      </p:sp>
      <p:sp>
        <p:nvSpPr>
          <p:cNvPr id="5" name="Footer Placeholder 4">
            <a:extLst>
              <a:ext uri="{FF2B5EF4-FFF2-40B4-BE49-F238E27FC236}">
                <a16:creationId xmlns:a16="http://schemas.microsoft.com/office/drawing/2014/main" id="{82375E22-A379-409E-9C6D-A8549EF0F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3F62C3-FC87-441D-A1DA-C00D2462D2A2}"/>
              </a:ext>
            </a:extLst>
          </p:cNvPr>
          <p:cNvSpPr>
            <a:spLocks noGrp="1"/>
          </p:cNvSpPr>
          <p:nvPr>
            <p:ph type="sldNum" sz="quarter" idx="12"/>
          </p:nvPr>
        </p:nvSpPr>
        <p:spPr/>
        <p:txBody>
          <a:bodyPr/>
          <a:lstStyle/>
          <a:p>
            <a:fld id="{4B49C9A8-8529-4B51-84B5-698283C0B4AD}" type="slidenum">
              <a:rPr lang="en-IN" smtClean="0"/>
              <a:t>‹#›</a:t>
            </a:fld>
            <a:endParaRPr lang="en-IN"/>
          </a:p>
        </p:txBody>
      </p:sp>
    </p:spTree>
    <p:extLst>
      <p:ext uri="{BB962C8B-B14F-4D97-AF65-F5344CB8AC3E}">
        <p14:creationId xmlns:p14="http://schemas.microsoft.com/office/powerpoint/2010/main" val="34861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114D-CDCE-4327-907A-B6FA6C90D8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082B84-252C-4A12-8F29-083964BD2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FF417-8185-41C7-9B4D-01E6FB5EFFE2}"/>
              </a:ext>
            </a:extLst>
          </p:cNvPr>
          <p:cNvSpPr>
            <a:spLocks noGrp="1"/>
          </p:cNvSpPr>
          <p:nvPr>
            <p:ph type="dt" sz="half" idx="10"/>
          </p:nvPr>
        </p:nvSpPr>
        <p:spPr/>
        <p:txBody>
          <a:bodyPr/>
          <a:lstStyle/>
          <a:p>
            <a:fld id="{3ACAA97D-DC41-475A-AAD6-3C0C931E58BE}" type="datetimeFigureOut">
              <a:rPr lang="en-IN" smtClean="0"/>
              <a:t>24-03-2023</a:t>
            </a:fld>
            <a:endParaRPr lang="en-IN"/>
          </a:p>
        </p:txBody>
      </p:sp>
      <p:sp>
        <p:nvSpPr>
          <p:cNvPr id="5" name="Footer Placeholder 4">
            <a:extLst>
              <a:ext uri="{FF2B5EF4-FFF2-40B4-BE49-F238E27FC236}">
                <a16:creationId xmlns:a16="http://schemas.microsoft.com/office/drawing/2014/main" id="{FA1205A6-5C6B-48B9-8693-B966363461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44056-ACAA-46D8-A4D3-58DD6D4BBFFF}"/>
              </a:ext>
            </a:extLst>
          </p:cNvPr>
          <p:cNvSpPr>
            <a:spLocks noGrp="1"/>
          </p:cNvSpPr>
          <p:nvPr>
            <p:ph type="sldNum" sz="quarter" idx="12"/>
          </p:nvPr>
        </p:nvSpPr>
        <p:spPr/>
        <p:txBody>
          <a:bodyPr/>
          <a:lstStyle/>
          <a:p>
            <a:fld id="{4B49C9A8-8529-4B51-84B5-698283C0B4AD}" type="slidenum">
              <a:rPr lang="en-IN" smtClean="0"/>
              <a:t>‹#›</a:t>
            </a:fld>
            <a:endParaRPr lang="en-IN"/>
          </a:p>
        </p:txBody>
      </p:sp>
    </p:spTree>
    <p:extLst>
      <p:ext uri="{BB962C8B-B14F-4D97-AF65-F5344CB8AC3E}">
        <p14:creationId xmlns:p14="http://schemas.microsoft.com/office/powerpoint/2010/main" val="3736252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8ACB5-B3F5-4BF5-941C-AA75CB5A24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53A973-982B-4FAA-B849-E9E133846F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EE3776-98CF-48ED-8C85-6C55A35772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5471D5-EB68-4E7A-A4B0-CCA5192EE747}"/>
              </a:ext>
            </a:extLst>
          </p:cNvPr>
          <p:cNvSpPr>
            <a:spLocks noGrp="1"/>
          </p:cNvSpPr>
          <p:nvPr>
            <p:ph type="dt" sz="half" idx="10"/>
          </p:nvPr>
        </p:nvSpPr>
        <p:spPr/>
        <p:txBody>
          <a:bodyPr/>
          <a:lstStyle/>
          <a:p>
            <a:fld id="{3ACAA97D-DC41-475A-AAD6-3C0C931E58BE}" type="datetimeFigureOut">
              <a:rPr lang="en-IN" smtClean="0"/>
              <a:t>24-03-2023</a:t>
            </a:fld>
            <a:endParaRPr lang="en-IN"/>
          </a:p>
        </p:txBody>
      </p:sp>
      <p:sp>
        <p:nvSpPr>
          <p:cNvPr id="6" name="Footer Placeholder 5">
            <a:extLst>
              <a:ext uri="{FF2B5EF4-FFF2-40B4-BE49-F238E27FC236}">
                <a16:creationId xmlns:a16="http://schemas.microsoft.com/office/drawing/2014/main" id="{956D07EE-716A-4E4D-8841-29CFC494E5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077DE5-21B9-4C1D-93F7-28FC3EF01199}"/>
              </a:ext>
            </a:extLst>
          </p:cNvPr>
          <p:cNvSpPr>
            <a:spLocks noGrp="1"/>
          </p:cNvSpPr>
          <p:nvPr>
            <p:ph type="sldNum" sz="quarter" idx="12"/>
          </p:nvPr>
        </p:nvSpPr>
        <p:spPr/>
        <p:txBody>
          <a:bodyPr/>
          <a:lstStyle/>
          <a:p>
            <a:fld id="{4B49C9A8-8529-4B51-84B5-698283C0B4AD}" type="slidenum">
              <a:rPr lang="en-IN" smtClean="0"/>
              <a:t>‹#›</a:t>
            </a:fld>
            <a:endParaRPr lang="en-IN"/>
          </a:p>
        </p:txBody>
      </p:sp>
    </p:spTree>
    <p:extLst>
      <p:ext uri="{BB962C8B-B14F-4D97-AF65-F5344CB8AC3E}">
        <p14:creationId xmlns:p14="http://schemas.microsoft.com/office/powerpoint/2010/main" val="88939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6D94-BED6-4CEE-8FEE-6AA05CF8FD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94D6C1-5DB2-4DAA-9CC8-4C12CE591B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121917-A20C-494C-86CB-7F2FF26C2A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7C2A18-024B-47EA-A422-C478323A1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50F93-7D87-47A1-827F-67BCACECC5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244E46-A0D4-4B85-AB35-0C0257FBDA9F}"/>
              </a:ext>
            </a:extLst>
          </p:cNvPr>
          <p:cNvSpPr>
            <a:spLocks noGrp="1"/>
          </p:cNvSpPr>
          <p:nvPr>
            <p:ph type="dt" sz="half" idx="10"/>
          </p:nvPr>
        </p:nvSpPr>
        <p:spPr/>
        <p:txBody>
          <a:bodyPr/>
          <a:lstStyle/>
          <a:p>
            <a:fld id="{3ACAA97D-DC41-475A-AAD6-3C0C931E58BE}" type="datetimeFigureOut">
              <a:rPr lang="en-IN" smtClean="0"/>
              <a:t>24-03-2023</a:t>
            </a:fld>
            <a:endParaRPr lang="en-IN"/>
          </a:p>
        </p:txBody>
      </p:sp>
      <p:sp>
        <p:nvSpPr>
          <p:cNvPr id="8" name="Footer Placeholder 7">
            <a:extLst>
              <a:ext uri="{FF2B5EF4-FFF2-40B4-BE49-F238E27FC236}">
                <a16:creationId xmlns:a16="http://schemas.microsoft.com/office/drawing/2014/main" id="{D0B2CE0F-3F55-41BF-9FBA-5C8FFEBF08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D3EC84-53DA-4C77-A408-A8C4B622392C}"/>
              </a:ext>
            </a:extLst>
          </p:cNvPr>
          <p:cNvSpPr>
            <a:spLocks noGrp="1"/>
          </p:cNvSpPr>
          <p:nvPr>
            <p:ph type="sldNum" sz="quarter" idx="12"/>
          </p:nvPr>
        </p:nvSpPr>
        <p:spPr/>
        <p:txBody>
          <a:bodyPr/>
          <a:lstStyle/>
          <a:p>
            <a:fld id="{4B49C9A8-8529-4B51-84B5-698283C0B4AD}" type="slidenum">
              <a:rPr lang="en-IN" smtClean="0"/>
              <a:t>‹#›</a:t>
            </a:fld>
            <a:endParaRPr lang="en-IN"/>
          </a:p>
        </p:txBody>
      </p:sp>
    </p:spTree>
    <p:extLst>
      <p:ext uri="{BB962C8B-B14F-4D97-AF65-F5344CB8AC3E}">
        <p14:creationId xmlns:p14="http://schemas.microsoft.com/office/powerpoint/2010/main" val="312037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52CF-AFFE-4DB0-A424-9C8FA99B89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93E961-B603-48A3-B867-E7F827140145}"/>
              </a:ext>
            </a:extLst>
          </p:cNvPr>
          <p:cNvSpPr>
            <a:spLocks noGrp="1"/>
          </p:cNvSpPr>
          <p:nvPr>
            <p:ph type="dt" sz="half" idx="10"/>
          </p:nvPr>
        </p:nvSpPr>
        <p:spPr/>
        <p:txBody>
          <a:bodyPr/>
          <a:lstStyle/>
          <a:p>
            <a:fld id="{3ACAA97D-DC41-475A-AAD6-3C0C931E58BE}" type="datetimeFigureOut">
              <a:rPr lang="en-IN" smtClean="0"/>
              <a:t>24-03-2023</a:t>
            </a:fld>
            <a:endParaRPr lang="en-IN"/>
          </a:p>
        </p:txBody>
      </p:sp>
      <p:sp>
        <p:nvSpPr>
          <p:cNvPr id="4" name="Footer Placeholder 3">
            <a:extLst>
              <a:ext uri="{FF2B5EF4-FFF2-40B4-BE49-F238E27FC236}">
                <a16:creationId xmlns:a16="http://schemas.microsoft.com/office/drawing/2014/main" id="{F26C4726-6365-4C98-9403-7C7937DEAD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07E084-468C-4C95-84EE-629FB292FC02}"/>
              </a:ext>
            </a:extLst>
          </p:cNvPr>
          <p:cNvSpPr>
            <a:spLocks noGrp="1"/>
          </p:cNvSpPr>
          <p:nvPr>
            <p:ph type="sldNum" sz="quarter" idx="12"/>
          </p:nvPr>
        </p:nvSpPr>
        <p:spPr/>
        <p:txBody>
          <a:bodyPr/>
          <a:lstStyle/>
          <a:p>
            <a:fld id="{4B49C9A8-8529-4B51-84B5-698283C0B4AD}" type="slidenum">
              <a:rPr lang="en-IN" smtClean="0"/>
              <a:t>‹#›</a:t>
            </a:fld>
            <a:endParaRPr lang="en-IN"/>
          </a:p>
        </p:txBody>
      </p:sp>
    </p:spTree>
    <p:extLst>
      <p:ext uri="{BB962C8B-B14F-4D97-AF65-F5344CB8AC3E}">
        <p14:creationId xmlns:p14="http://schemas.microsoft.com/office/powerpoint/2010/main" val="356639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C12F52-A939-4ADD-BB45-7A839A281C61}"/>
              </a:ext>
            </a:extLst>
          </p:cNvPr>
          <p:cNvSpPr>
            <a:spLocks noGrp="1"/>
          </p:cNvSpPr>
          <p:nvPr>
            <p:ph type="dt" sz="half" idx="10"/>
          </p:nvPr>
        </p:nvSpPr>
        <p:spPr/>
        <p:txBody>
          <a:bodyPr/>
          <a:lstStyle/>
          <a:p>
            <a:fld id="{3ACAA97D-DC41-475A-AAD6-3C0C931E58BE}" type="datetimeFigureOut">
              <a:rPr lang="en-IN" smtClean="0"/>
              <a:t>24-03-2023</a:t>
            </a:fld>
            <a:endParaRPr lang="en-IN"/>
          </a:p>
        </p:txBody>
      </p:sp>
      <p:sp>
        <p:nvSpPr>
          <p:cNvPr id="3" name="Footer Placeholder 2">
            <a:extLst>
              <a:ext uri="{FF2B5EF4-FFF2-40B4-BE49-F238E27FC236}">
                <a16:creationId xmlns:a16="http://schemas.microsoft.com/office/drawing/2014/main" id="{573A7048-D044-4C39-9A03-C9632AD1F9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B3EED0-42A5-4EA2-97A3-0D99CCE5499B}"/>
              </a:ext>
            </a:extLst>
          </p:cNvPr>
          <p:cNvSpPr>
            <a:spLocks noGrp="1"/>
          </p:cNvSpPr>
          <p:nvPr>
            <p:ph type="sldNum" sz="quarter" idx="12"/>
          </p:nvPr>
        </p:nvSpPr>
        <p:spPr/>
        <p:txBody>
          <a:bodyPr/>
          <a:lstStyle/>
          <a:p>
            <a:fld id="{4B49C9A8-8529-4B51-84B5-698283C0B4AD}" type="slidenum">
              <a:rPr lang="en-IN" smtClean="0"/>
              <a:t>‹#›</a:t>
            </a:fld>
            <a:endParaRPr lang="en-IN"/>
          </a:p>
        </p:txBody>
      </p:sp>
    </p:spTree>
    <p:extLst>
      <p:ext uri="{BB962C8B-B14F-4D97-AF65-F5344CB8AC3E}">
        <p14:creationId xmlns:p14="http://schemas.microsoft.com/office/powerpoint/2010/main" val="379909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9175-4D47-4EA4-B3D1-708B97ADC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6FADD7-8655-4FF9-ADC3-7F4A8F15C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C9F42D-C9E8-4DE6-9848-F69C7EEEB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FF6D3C-AD72-419D-BE18-835BCF9A2BC3}"/>
              </a:ext>
            </a:extLst>
          </p:cNvPr>
          <p:cNvSpPr>
            <a:spLocks noGrp="1"/>
          </p:cNvSpPr>
          <p:nvPr>
            <p:ph type="dt" sz="half" idx="10"/>
          </p:nvPr>
        </p:nvSpPr>
        <p:spPr/>
        <p:txBody>
          <a:bodyPr/>
          <a:lstStyle/>
          <a:p>
            <a:fld id="{3ACAA97D-DC41-475A-AAD6-3C0C931E58BE}" type="datetimeFigureOut">
              <a:rPr lang="en-IN" smtClean="0"/>
              <a:t>24-03-2023</a:t>
            </a:fld>
            <a:endParaRPr lang="en-IN"/>
          </a:p>
        </p:txBody>
      </p:sp>
      <p:sp>
        <p:nvSpPr>
          <p:cNvPr id="6" name="Footer Placeholder 5">
            <a:extLst>
              <a:ext uri="{FF2B5EF4-FFF2-40B4-BE49-F238E27FC236}">
                <a16:creationId xmlns:a16="http://schemas.microsoft.com/office/drawing/2014/main" id="{4AC70E56-2E1A-4003-9E0E-E77EBBF62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F2652D-64C9-41E8-948F-085C7B68E133}"/>
              </a:ext>
            </a:extLst>
          </p:cNvPr>
          <p:cNvSpPr>
            <a:spLocks noGrp="1"/>
          </p:cNvSpPr>
          <p:nvPr>
            <p:ph type="sldNum" sz="quarter" idx="12"/>
          </p:nvPr>
        </p:nvSpPr>
        <p:spPr/>
        <p:txBody>
          <a:bodyPr/>
          <a:lstStyle/>
          <a:p>
            <a:fld id="{4B49C9A8-8529-4B51-84B5-698283C0B4AD}" type="slidenum">
              <a:rPr lang="en-IN" smtClean="0"/>
              <a:t>‹#›</a:t>
            </a:fld>
            <a:endParaRPr lang="en-IN"/>
          </a:p>
        </p:txBody>
      </p:sp>
    </p:spTree>
    <p:extLst>
      <p:ext uri="{BB962C8B-B14F-4D97-AF65-F5344CB8AC3E}">
        <p14:creationId xmlns:p14="http://schemas.microsoft.com/office/powerpoint/2010/main" val="36502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9D70D-0FF1-44D3-800D-95F08D75D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8DA185-4C0D-4228-9557-ABC403482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F7268E-20AF-4BAF-B766-E9144E09C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95621B-8767-4244-B4BA-2E86CB219903}"/>
              </a:ext>
            </a:extLst>
          </p:cNvPr>
          <p:cNvSpPr>
            <a:spLocks noGrp="1"/>
          </p:cNvSpPr>
          <p:nvPr>
            <p:ph type="dt" sz="half" idx="10"/>
          </p:nvPr>
        </p:nvSpPr>
        <p:spPr/>
        <p:txBody>
          <a:bodyPr/>
          <a:lstStyle/>
          <a:p>
            <a:fld id="{3ACAA97D-DC41-475A-AAD6-3C0C931E58BE}" type="datetimeFigureOut">
              <a:rPr lang="en-IN" smtClean="0"/>
              <a:t>24-03-2023</a:t>
            </a:fld>
            <a:endParaRPr lang="en-IN"/>
          </a:p>
        </p:txBody>
      </p:sp>
      <p:sp>
        <p:nvSpPr>
          <p:cNvPr id="6" name="Footer Placeholder 5">
            <a:extLst>
              <a:ext uri="{FF2B5EF4-FFF2-40B4-BE49-F238E27FC236}">
                <a16:creationId xmlns:a16="http://schemas.microsoft.com/office/drawing/2014/main" id="{BBB00F85-B453-4D0F-A490-55CD6FCE0F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850418-E910-40E3-ABE3-C5C2856DD689}"/>
              </a:ext>
            </a:extLst>
          </p:cNvPr>
          <p:cNvSpPr>
            <a:spLocks noGrp="1"/>
          </p:cNvSpPr>
          <p:nvPr>
            <p:ph type="sldNum" sz="quarter" idx="12"/>
          </p:nvPr>
        </p:nvSpPr>
        <p:spPr/>
        <p:txBody>
          <a:bodyPr/>
          <a:lstStyle/>
          <a:p>
            <a:fld id="{4B49C9A8-8529-4B51-84B5-698283C0B4AD}" type="slidenum">
              <a:rPr lang="en-IN" smtClean="0"/>
              <a:t>‹#›</a:t>
            </a:fld>
            <a:endParaRPr lang="en-IN"/>
          </a:p>
        </p:txBody>
      </p:sp>
    </p:spTree>
    <p:extLst>
      <p:ext uri="{BB962C8B-B14F-4D97-AF65-F5344CB8AC3E}">
        <p14:creationId xmlns:p14="http://schemas.microsoft.com/office/powerpoint/2010/main" val="3065949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artisticLineDrawing/>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86CEB0-9E5F-436D-9C2D-6E82E49C02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109236-345A-4DA7-A443-0B134C150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84AA99-0F36-4ACF-B7B3-F4D1B9187E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AA97D-DC41-475A-AAD6-3C0C931E58BE}" type="datetimeFigureOut">
              <a:rPr lang="en-IN" smtClean="0"/>
              <a:t>24-03-2023</a:t>
            </a:fld>
            <a:endParaRPr lang="en-IN"/>
          </a:p>
        </p:txBody>
      </p:sp>
      <p:sp>
        <p:nvSpPr>
          <p:cNvPr id="5" name="Footer Placeholder 4">
            <a:extLst>
              <a:ext uri="{FF2B5EF4-FFF2-40B4-BE49-F238E27FC236}">
                <a16:creationId xmlns:a16="http://schemas.microsoft.com/office/drawing/2014/main" id="{1E1CAEBD-8817-4AF8-A66B-0DEC8F72E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1E726D-CADE-4352-A2A2-2CB1495039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9C9A8-8529-4B51-84B5-698283C0B4AD}" type="slidenum">
              <a:rPr lang="en-IN" smtClean="0"/>
              <a:t>‹#›</a:t>
            </a:fld>
            <a:endParaRPr lang="en-IN"/>
          </a:p>
        </p:txBody>
      </p:sp>
    </p:spTree>
    <p:extLst>
      <p:ext uri="{BB962C8B-B14F-4D97-AF65-F5344CB8AC3E}">
        <p14:creationId xmlns:p14="http://schemas.microsoft.com/office/powerpoint/2010/main" val="2251152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E491-96CC-4D50-BED1-57A91A4AE60D}"/>
              </a:ext>
            </a:extLst>
          </p:cNvPr>
          <p:cNvSpPr>
            <a:spLocks noGrp="1"/>
          </p:cNvSpPr>
          <p:nvPr>
            <p:ph type="ctrTitle"/>
          </p:nvPr>
        </p:nvSpPr>
        <p:spPr>
          <a:xfrm>
            <a:off x="1524000" y="2016919"/>
            <a:ext cx="9144000" cy="2387600"/>
          </a:xfrm>
        </p:spPr>
        <p:txBody>
          <a:bodyPr/>
          <a:lstStyle/>
          <a:p>
            <a:r>
              <a:rPr lang="en-US" b="1" dirty="0"/>
              <a:t>Online Retail Customer Segmentation</a:t>
            </a:r>
            <a:endParaRPr lang="en-IN" b="1" dirty="0"/>
          </a:p>
        </p:txBody>
      </p:sp>
      <p:sp>
        <p:nvSpPr>
          <p:cNvPr id="3" name="Subtitle 2">
            <a:extLst>
              <a:ext uri="{FF2B5EF4-FFF2-40B4-BE49-F238E27FC236}">
                <a16:creationId xmlns:a16="http://schemas.microsoft.com/office/drawing/2014/main" id="{AC75FCED-BFDA-4B90-A5BC-94DA1D408DCA}"/>
              </a:ext>
            </a:extLst>
          </p:cNvPr>
          <p:cNvSpPr>
            <a:spLocks noGrp="1"/>
          </p:cNvSpPr>
          <p:nvPr>
            <p:ph type="subTitle" idx="1"/>
          </p:nvPr>
        </p:nvSpPr>
        <p:spPr>
          <a:xfrm>
            <a:off x="1390650" y="4907756"/>
            <a:ext cx="9144000" cy="1655762"/>
          </a:xfrm>
        </p:spPr>
        <p:txBody>
          <a:bodyPr/>
          <a:lstStyle/>
          <a:p>
            <a:r>
              <a:rPr lang="en-US" dirty="0">
                <a:solidFill>
                  <a:srgbClr val="FF0000"/>
                </a:solidFill>
              </a:rPr>
              <a:t>T. Sai Harish Sarma</a:t>
            </a:r>
            <a:endParaRPr lang="en-IN" dirty="0">
              <a:solidFill>
                <a:srgbClr val="FF0000"/>
              </a:solidFill>
            </a:endParaRPr>
          </a:p>
        </p:txBody>
      </p:sp>
    </p:spTree>
    <p:extLst>
      <p:ext uri="{BB962C8B-B14F-4D97-AF65-F5344CB8AC3E}">
        <p14:creationId xmlns:p14="http://schemas.microsoft.com/office/powerpoint/2010/main" val="65498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588D-A97E-4237-82C2-7E70B8CF32C8}"/>
              </a:ext>
            </a:extLst>
          </p:cNvPr>
          <p:cNvSpPr>
            <a:spLocks noGrp="1"/>
          </p:cNvSpPr>
          <p:nvPr>
            <p:ph type="title"/>
          </p:nvPr>
        </p:nvSpPr>
        <p:spPr/>
        <p:txBody>
          <a:bodyPr/>
          <a:lstStyle/>
          <a:p>
            <a:r>
              <a:rPr lang="en-US" dirty="0"/>
              <a:t>Data Analysis</a:t>
            </a:r>
            <a:br>
              <a:rPr lang="en-US" dirty="0"/>
            </a:br>
            <a:endParaRPr lang="en-IN" dirty="0"/>
          </a:p>
        </p:txBody>
      </p:sp>
      <p:pic>
        <p:nvPicPr>
          <p:cNvPr id="7170" name="Picture 2">
            <a:extLst>
              <a:ext uri="{FF2B5EF4-FFF2-40B4-BE49-F238E27FC236}">
                <a16:creationId xmlns:a16="http://schemas.microsoft.com/office/drawing/2014/main" id="{E2532F9D-0C84-42DC-841E-6812B10334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040532"/>
            <a:ext cx="4733925" cy="33367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46778C7-7687-44BF-AA06-D12661B701A2}"/>
              </a:ext>
            </a:extLst>
          </p:cNvPr>
          <p:cNvPicPr>
            <a:picLocks noChangeAspect="1"/>
          </p:cNvPicPr>
          <p:nvPr/>
        </p:nvPicPr>
        <p:blipFill>
          <a:blip r:embed="rId3"/>
          <a:stretch>
            <a:fillRect/>
          </a:stretch>
        </p:blipFill>
        <p:spPr>
          <a:xfrm>
            <a:off x="6391277" y="2033587"/>
            <a:ext cx="5367335" cy="3457575"/>
          </a:xfrm>
          <a:prstGeom prst="rect">
            <a:avLst/>
          </a:prstGeom>
        </p:spPr>
      </p:pic>
      <p:sp>
        <p:nvSpPr>
          <p:cNvPr id="7" name="TextBox 6">
            <a:extLst>
              <a:ext uri="{FF2B5EF4-FFF2-40B4-BE49-F238E27FC236}">
                <a16:creationId xmlns:a16="http://schemas.microsoft.com/office/drawing/2014/main" id="{F8C44160-C135-446E-A867-DF579D72426F}"/>
              </a:ext>
            </a:extLst>
          </p:cNvPr>
          <p:cNvSpPr txBox="1"/>
          <p:nvPr/>
        </p:nvSpPr>
        <p:spPr>
          <a:xfrm>
            <a:off x="990600" y="1296074"/>
            <a:ext cx="6096000" cy="369332"/>
          </a:xfrm>
          <a:prstGeom prst="rect">
            <a:avLst/>
          </a:prstGeom>
          <a:noFill/>
        </p:spPr>
        <p:txBody>
          <a:bodyPr wrap="square">
            <a:spAutoFit/>
          </a:bodyPr>
          <a:lstStyle/>
          <a:p>
            <a:r>
              <a:rPr lang="en-IN" b="1" i="0" dirty="0">
                <a:solidFill>
                  <a:srgbClr val="212121"/>
                </a:solidFill>
                <a:effectLst/>
                <a:latin typeface="Roboto" panose="02000000000000000000" pitchFamily="2" charset="0"/>
              </a:rPr>
              <a:t>Country:</a:t>
            </a:r>
            <a:endParaRPr lang="en-IN" dirty="0"/>
          </a:p>
        </p:txBody>
      </p:sp>
    </p:spTree>
    <p:extLst>
      <p:ext uri="{BB962C8B-B14F-4D97-AF65-F5344CB8AC3E}">
        <p14:creationId xmlns:p14="http://schemas.microsoft.com/office/powerpoint/2010/main" val="692641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588D-A97E-4237-82C2-7E70B8CF32C8}"/>
              </a:ext>
            </a:extLst>
          </p:cNvPr>
          <p:cNvSpPr>
            <a:spLocks noGrp="1"/>
          </p:cNvSpPr>
          <p:nvPr>
            <p:ph type="title"/>
          </p:nvPr>
        </p:nvSpPr>
        <p:spPr/>
        <p:txBody>
          <a:bodyPr/>
          <a:lstStyle/>
          <a:p>
            <a:r>
              <a:rPr lang="en-US" dirty="0"/>
              <a:t>Data Analysis</a:t>
            </a:r>
            <a:br>
              <a:rPr lang="en-US" dirty="0"/>
            </a:br>
            <a:endParaRPr lang="en-IN" dirty="0"/>
          </a:p>
        </p:txBody>
      </p:sp>
      <p:pic>
        <p:nvPicPr>
          <p:cNvPr id="8194" name="Picture 2">
            <a:extLst>
              <a:ext uri="{FF2B5EF4-FFF2-40B4-BE49-F238E27FC236}">
                <a16:creationId xmlns:a16="http://schemas.microsoft.com/office/drawing/2014/main" id="{FB460B52-B5B0-4C2C-9C7A-10F43D122A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76121"/>
            <a:ext cx="10515600" cy="32597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945127-82F9-428C-A726-D060D58D73BE}"/>
              </a:ext>
            </a:extLst>
          </p:cNvPr>
          <p:cNvSpPr txBox="1"/>
          <p:nvPr/>
        </p:nvSpPr>
        <p:spPr>
          <a:xfrm>
            <a:off x="838200" y="1226833"/>
            <a:ext cx="6096000" cy="369332"/>
          </a:xfrm>
          <a:prstGeom prst="rect">
            <a:avLst/>
          </a:prstGeom>
          <a:noFill/>
        </p:spPr>
        <p:txBody>
          <a:bodyPr wrap="square">
            <a:spAutoFit/>
          </a:bodyPr>
          <a:lstStyle/>
          <a:p>
            <a:r>
              <a:rPr lang="en-IN" b="1" i="0" dirty="0">
                <a:solidFill>
                  <a:srgbClr val="212121"/>
                </a:solidFill>
                <a:effectLst/>
                <a:latin typeface="Roboto" panose="02000000000000000000" pitchFamily="2" charset="0"/>
              </a:rPr>
              <a:t>Description:</a:t>
            </a:r>
            <a:endParaRPr lang="en-IN" dirty="0"/>
          </a:p>
        </p:txBody>
      </p:sp>
      <p:sp>
        <p:nvSpPr>
          <p:cNvPr id="8" name="TextBox 7">
            <a:extLst>
              <a:ext uri="{FF2B5EF4-FFF2-40B4-BE49-F238E27FC236}">
                <a16:creationId xmlns:a16="http://schemas.microsoft.com/office/drawing/2014/main" id="{7B6CE717-B5EB-4406-809C-8F13FA969C7A}"/>
              </a:ext>
            </a:extLst>
          </p:cNvPr>
          <p:cNvSpPr txBox="1"/>
          <p:nvPr/>
        </p:nvSpPr>
        <p:spPr>
          <a:xfrm>
            <a:off x="2600325" y="5942568"/>
            <a:ext cx="6096000" cy="369332"/>
          </a:xfrm>
          <a:prstGeom prst="rect">
            <a:avLst/>
          </a:prstGeom>
          <a:noFill/>
        </p:spPr>
        <p:txBody>
          <a:bodyPr wrap="square">
            <a:spAutoFit/>
          </a:bodyPr>
          <a:lstStyle/>
          <a:p>
            <a:r>
              <a:rPr lang="en-IN" b="1" i="1" dirty="0">
                <a:solidFill>
                  <a:srgbClr val="212121"/>
                </a:solidFill>
                <a:effectLst/>
                <a:latin typeface="Roboto" panose="02000000000000000000" pitchFamily="2" charset="0"/>
              </a:rPr>
              <a:t>There are 3877 Unique Descriptions available in Dataset.</a:t>
            </a:r>
            <a:endParaRPr lang="en-IN" dirty="0"/>
          </a:p>
        </p:txBody>
      </p:sp>
    </p:spTree>
    <p:extLst>
      <p:ext uri="{BB962C8B-B14F-4D97-AF65-F5344CB8AC3E}">
        <p14:creationId xmlns:p14="http://schemas.microsoft.com/office/powerpoint/2010/main" val="257011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588D-A97E-4237-82C2-7E70B8CF32C8}"/>
              </a:ext>
            </a:extLst>
          </p:cNvPr>
          <p:cNvSpPr>
            <a:spLocks noGrp="1"/>
          </p:cNvSpPr>
          <p:nvPr>
            <p:ph type="title"/>
          </p:nvPr>
        </p:nvSpPr>
        <p:spPr/>
        <p:txBody>
          <a:bodyPr/>
          <a:lstStyle/>
          <a:p>
            <a:r>
              <a:rPr lang="en-US" dirty="0"/>
              <a:t>Data Analysis</a:t>
            </a:r>
            <a:br>
              <a:rPr lang="en-US" dirty="0"/>
            </a:br>
            <a:endParaRPr lang="en-IN" dirty="0"/>
          </a:p>
        </p:txBody>
      </p:sp>
      <p:pic>
        <p:nvPicPr>
          <p:cNvPr id="4" name="Content Placeholder 3">
            <a:extLst>
              <a:ext uri="{FF2B5EF4-FFF2-40B4-BE49-F238E27FC236}">
                <a16:creationId xmlns:a16="http://schemas.microsoft.com/office/drawing/2014/main" id="{56CD1CEF-3E35-42FB-8B97-A0011B1B71F9}"/>
              </a:ext>
            </a:extLst>
          </p:cNvPr>
          <p:cNvPicPr>
            <a:picLocks noGrp="1" noChangeAspect="1"/>
          </p:cNvPicPr>
          <p:nvPr>
            <p:ph idx="1"/>
          </p:nvPr>
        </p:nvPicPr>
        <p:blipFill>
          <a:blip r:embed="rId2"/>
          <a:stretch>
            <a:fillRect/>
          </a:stretch>
        </p:blipFill>
        <p:spPr>
          <a:xfrm>
            <a:off x="381000" y="1609725"/>
            <a:ext cx="5545196" cy="3362325"/>
          </a:xfrm>
          <a:prstGeom prst="rect">
            <a:avLst/>
          </a:prstGeom>
        </p:spPr>
      </p:pic>
      <p:sp>
        <p:nvSpPr>
          <p:cNvPr id="6" name="TextBox 5">
            <a:extLst>
              <a:ext uri="{FF2B5EF4-FFF2-40B4-BE49-F238E27FC236}">
                <a16:creationId xmlns:a16="http://schemas.microsoft.com/office/drawing/2014/main" id="{1350A789-6B32-4AA3-9E92-09B25AF6FE35}"/>
              </a:ext>
            </a:extLst>
          </p:cNvPr>
          <p:cNvSpPr txBox="1"/>
          <p:nvPr/>
        </p:nvSpPr>
        <p:spPr>
          <a:xfrm>
            <a:off x="105598" y="5248275"/>
            <a:ext cx="6096000" cy="646331"/>
          </a:xfrm>
          <a:prstGeom prst="rect">
            <a:avLst/>
          </a:prstGeom>
          <a:noFill/>
        </p:spPr>
        <p:txBody>
          <a:bodyPr wrap="square">
            <a:spAutoFit/>
          </a:bodyPr>
          <a:lstStyle/>
          <a:p>
            <a:r>
              <a:rPr lang="en-US" b="1" i="1" dirty="0">
                <a:solidFill>
                  <a:srgbClr val="212121"/>
                </a:solidFill>
                <a:effectLst/>
                <a:latin typeface="Roboto" panose="02000000000000000000" pitchFamily="2" charset="0"/>
              </a:rPr>
              <a:t>Customer ID : 17841 is top most customer by having large count in No. of Purchase.</a:t>
            </a:r>
            <a:endParaRPr lang="en-IN" dirty="0"/>
          </a:p>
        </p:txBody>
      </p:sp>
      <p:pic>
        <p:nvPicPr>
          <p:cNvPr id="9" name="Picture 8">
            <a:extLst>
              <a:ext uri="{FF2B5EF4-FFF2-40B4-BE49-F238E27FC236}">
                <a16:creationId xmlns:a16="http://schemas.microsoft.com/office/drawing/2014/main" id="{E12B818F-46CE-4005-AF78-CDF212277B55}"/>
              </a:ext>
            </a:extLst>
          </p:cNvPr>
          <p:cNvPicPr>
            <a:picLocks noChangeAspect="1"/>
          </p:cNvPicPr>
          <p:nvPr/>
        </p:nvPicPr>
        <p:blipFill>
          <a:blip r:embed="rId3"/>
          <a:stretch>
            <a:fillRect/>
          </a:stretch>
        </p:blipFill>
        <p:spPr>
          <a:xfrm>
            <a:off x="6360413" y="1609726"/>
            <a:ext cx="5512575" cy="3288506"/>
          </a:xfrm>
          <a:prstGeom prst="rect">
            <a:avLst/>
          </a:prstGeom>
        </p:spPr>
      </p:pic>
      <p:sp>
        <p:nvSpPr>
          <p:cNvPr id="11" name="TextBox 10">
            <a:extLst>
              <a:ext uri="{FF2B5EF4-FFF2-40B4-BE49-F238E27FC236}">
                <a16:creationId xmlns:a16="http://schemas.microsoft.com/office/drawing/2014/main" id="{47D2D41C-BB83-45E7-A380-3845AB4DB463}"/>
              </a:ext>
            </a:extLst>
          </p:cNvPr>
          <p:cNvSpPr txBox="1"/>
          <p:nvPr/>
        </p:nvSpPr>
        <p:spPr>
          <a:xfrm>
            <a:off x="6360413" y="5248274"/>
            <a:ext cx="6096000" cy="646331"/>
          </a:xfrm>
          <a:prstGeom prst="rect">
            <a:avLst/>
          </a:prstGeom>
          <a:noFill/>
        </p:spPr>
        <p:txBody>
          <a:bodyPr wrap="square">
            <a:spAutoFit/>
          </a:bodyPr>
          <a:lstStyle/>
          <a:p>
            <a:r>
              <a:rPr lang="en-US" b="1" i="1" dirty="0">
                <a:solidFill>
                  <a:srgbClr val="212121"/>
                </a:solidFill>
                <a:effectLst/>
                <a:latin typeface="Roboto" panose="02000000000000000000" pitchFamily="2" charset="0"/>
              </a:rPr>
              <a:t>The Products having price of 1.25 dollars are the selling products.</a:t>
            </a:r>
            <a:endParaRPr lang="en-IN" dirty="0"/>
          </a:p>
        </p:txBody>
      </p:sp>
    </p:spTree>
    <p:extLst>
      <p:ext uri="{BB962C8B-B14F-4D97-AF65-F5344CB8AC3E}">
        <p14:creationId xmlns:p14="http://schemas.microsoft.com/office/powerpoint/2010/main" val="202188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588D-A97E-4237-82C2-7E70B8CF32C8}"/>
              </a:ext>
            </a:extLst>
          </p:cNvPr>
          <p:cNvSpPr>
            <a:spLocks noGrp="1"/>
          </p:cNvSpPr>
          <p:nvPr>
            <p:ph type="title"/>
          </p:nvPr>
        </p:nvSpPr>
        <p:spPr/>
        <p:txBody>
          <a:bodyPr/>
          <a:lstStyle/>
          <a:p>
            <a:r>
              <a:rPr lang="en-US" dirty="0"/>
              <a:t>Data Analysis</a:t>
            </a:r>
            <a:br>
              <a:rPr lang="en-US" dirty="0"/>
            </a:br>
            <a:endParaRPr lang="en-IN" dirty="0"/>
          </a:p>
        </p:txBody>
      </p:sp>
      <p:pic>
        <p:nvPicPr>
          <p:cNvPr id="9218" name="Picture 2">
            <a:extLst>
              <a:ext uri="{FF2B5EF4-FFF2-40B4-BE49-F238E27FC236}">
                <a16:creationId xmlns:a16="http://schemas.microsoft.com/office/drawing/2014/main" id="{49293C07-6246-4F69-9EAF-3C4323FAF6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1650" y="1873250"/>
            <a:ext cx="802860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850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588D-A97E-4237-82C2-7E70B8CF32C8}"/>
              </a:ext>
            </a:extLst>
          </p:cNvPr>
          <p:cNvSpPr>
            <a:spLocks noGrp="1"/>
          </p:cNvSpPr>
          <p:nvPr>
            <p:ph type="title"/>
          </p:nvPr>
        </p:nvSpPr>
        <p:spPr/>
        <p:txBody>
          <a:bodyPr/>
          <a:lstStyle/>
          <a:p>
            <a:r>
              <a:rPr lang="en-US" dirty="0"/>
              <a:t>Data Analysis</a:t>
            </a:r>
            <a:br>
              <a:rPr lang="en-US" dirty="0"/>
            </a:br>
            <a:endParaRPr lang="en-IN" dirty="0"/>
          </a:p>
        </p:txBody>
      </p:sp>
      <p:pic>
        <p:nvPicPr>
          <p:cNvPr id="10244" name="Picture 4">
            <a:extLst>
              <a:ext uri="{FF2B5EF4-FFF2-40B4-BE49-F238E27FC236}">
                <a16:creationId xmlns:a16="http://schemas.microsoft.com/office/drawing/2014/main" id="{82EEA9BF-B8E6-4B53-9130-56E9B4ECB2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5803" y="1310681"/>
            <a:ext cx="9200393" cy="42366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7C67EB-12B0-4070-A5F4-BA3475FB51D1}"/>
              </a:ext>
            </a:extLst>
          </p:cNvPr>
          <p:cNvSpPr txBox="1"/>
          <p:nvPr/>
        </p:nvSpPr>
        <p:spPr>
          <a:xfrm>
            <a:off x="1752601" y="5725894"/>
            <a:ext cx="8429624" cy="646331"/>
          </a:xfrm>
          <a:prstGeom prst="rect">
            <a:avLst/>
          </a:prstGeom>
          <a:noFill/>
        </p:spPr>
        <p:txBody>
          <a:bodyPr wrap="square">
            <a:spAutoFit/>
          </a:bodyPr>
          <a:lstStyle/>
          <a:p>
            <a:r>
              <a:rPr lang="en-US" b="1" i="1" dirty="0">
                <a:solidFill>
                  <a:srgbClr val="212121"/>
                </a:solidFill>
                <a:effectLst/>
                <a:latin typeface="Roboto" panose="02000000000000000000" pitchFamily="2" charset="0"/>
              </a:rPr>
              <a:t>The product having description as "PAPER CRAFT , LITTLE BIRDIE" is the most selling product in store.</a:t>
            </a:r>
            <a:endParaRPr lang="en-IN" dirty="0"/>
          </a:p>
        </p:txBody>
      </p:sp>
    </p:spTree>
    <p:extLst>
      <p:ext uri="{BB962C8B-B14F-4D97-AF65-F5344CB8AC3E}">
        <p14:creationId xmlns:p14="http://schemas.microsoft.com/office/powerpoint/2010/main" val="2584266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D1DF-6258-42EE-BB1B-4F9397BE5C40}"/>
              </a:ext>
            </a:extLst>
          </p:cNvPr>
          <p:cNvSpPr>
            <a:spLocks noGrp="1"/>
          </p:cNvSpPr>
          <p:nvPr>
            <p:ph type="title"/>
          </p:nvPr>
        </p:nvSpPr>
        <p:spPr/>
        <p:txBody>
          <a:bodyPr/>
          <a:lstStyle/>
          <a:p>
            <a:r>
              <a:rPr lang="en-US" dirty="0"/>
              <a:t>Feature Engineering</a:t>
            </a:r>
            <a:br>
              <a:rPr lang="en-US" dirty="0"/>
            </a:br>
            <a:endParaRPr lang="en-IN" dirty="0"/>
          </a:p>
        </p:txBody>
      </p:sp>
      <p:pic>
        <p:nvPicPr>
          <p:cNvPr id="4" name="Content Placeholder 3">
            <a:extLst>
              <a:ext uri="{FF2B5EF4-FFF2-40B4-BE49-F238E27FC236}">
                <a16:creationId xmlns:a16="http://schemas.microsoft.com/office/drawing/2014/main" id="{A3A3B2CC-1F2B-46C8-A6BC-06C2AC18EE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543853"/>
            <a:ext cx="6896100" cy="4869491"/>
          </a:xfrm>
          <a:prstGeom prst="rect">
            <a:avLst/>
          </a:prstGeom>
        </p:spPr>
      </p:pic>
    </p:spTree>
    <p:extLst>
      <p:ext uri="{BB962C8B-B14F-4D97-AF65-F5344CB8AC3E}">
        <p14:creationId xmlns:p14="http://schemas.microsoft.com/office/powerpoint/2010/main" val="196239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639F-DCB6-42AB-AD07-9B089A9EBC96}"/>
              </a:ext>
            </a:extLst>
          </p:cNvPr>
          <p:cNvSpPr>
            <a:spLocks noGrp="1"/>
          </p:cNvSpPr>
          <p:nvPr>
            <p:ph type="title"/>
          </p:nvPr>
        </p:nvSpPr>
        <p:spPr/>
        <p:txBody>
          <a:bodyPr/>
          <a:lstStyle/>
          <a:p>
            <a:r>
              <a:rPr lang="en-US" dirty="0"/>
              <a:t>Feature Engineering</a:t>
            </a:r>
            <a:br>
              <a:rPr lang="en-US" dirty="0"/>
            </a:br>
            <a:endParaRPr lang="en-IN" dirty="0"/>
          </a:p>
        </p:txBody>
      </p:sp>
      <p:pic>
        <p:nvPicPr>
          <p:cNvPr id="1026" name="Picture 2">
            <a:extLst>
              <a:ext uri="{FF2B5EF4-FFF2-40B4-BE49-F238E27FC236}">
                <a16:creationId xmlns:a16="http://schemas.microsoft.com/office/drawing/2014/main" id="{00824CDF-00AD-43A2-9BB3-B33B477A06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394" y="2099684"/>
            <a:ext cx="5295238" cy="34412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9165133-3AC1-4D8E-87C3-E95FB5334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963" y="2099684"/>
            <a:ext cx="5193651" cy="344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72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3D6B-5F73-418B-B789-DDE7A12ACF5D}"/>
              </a:ext>
            </a:extLst>
          </p:cNvPr>
          <p:cNvSpPr>
            <a:spLocks noGrp="1"/>
          </p:cNvSpPr>
          <p:nvPr>
            <p:ph type="title"/>
          </p:nvPr>
        </p:nvSpPr>
        <p:spPr/>
        <p:txBody>
          <a:bodyPr/>
          <a:lstStyle/>
          <a:p>
            <a:r>
              <a:rPr lang="en-US" dirty="0"/>
              <a:t>Feature Engineering</a:t>
            </a:r>
            <a:br>
              <a:rPr lang="en-US" dirty="0"/>
            </a:br>
            <a:endParaRPr lang="en-IN" dirty="0"/>
          </a:p>
        </p:txBody>
      </p:sp>
      <p:pic>
        <p:nvPicPr>
          <p:cNvPr id="2050" name="Picture 2">
            <a:extLst>
              <a:ext uri="{FF2B5EF4-FFF2-40B4-BE49-F238E27FC236}">
                <a16:creationId xmlns:a16="http://schemas.microsoft.com/office/drawing/2014/main" id="{11B69B6D-E7A0-4FB7-AE03-8AC488E8E7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9125" y="2023484"/>
            <a:ext cx="5206349" cy="34412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891364C-3477-47FF-8B4F-894A6F283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6528" y="2023484"/>
            <a:ext cx="4927272" cy="344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834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FFDF-6F9E-4894-AAA4-58BE8B0F31F1}"/>
              </a:ext>
            </a:extLst>
          </p:cNvPr>
          <p:cNvSpPr>
            <a:spLocks noGrp="1"/>
          </p:cNvSpPr>
          <p:nvPr>
            <p:ph type="title"/>
          </p:nvPr>
        </p:nvSpPr>
        <p:spPr/>
        <p:txBody>
          <a:bodyPr/>
          <a:lstStyle/>
          <a:p>
            <a:r>
              <a:rPr lang="en-US" dirty="0"/>
              <a:t>Feature Engineering</a:t>
            </a:r>
            <a:br>
              <a:rPr lang="en-US" dirty="0"/>
            </a:br>
            <a:endParaRPr lang="en-IN" dirty="0"/>
          </a:p>
        </p:txBody>
      </p:sp>
      <p:pic>
        <p:nvPicPr>
          <p:cNvPr id="3074" name="Picture 2">
            <a:extLst>
              <a:ext uri="{FF2B5EF4-FFF2-40B4-BE49-F238E27FC236}">
                <a16:creationId xmlns:a16="http://schemas.microsoft.com/office/drawing/2014/main" id="{DE945975-C153-407F-BDCA-DDC6529E90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8325" y="1247775"/>
            <a:ext cx="8305800" cy="509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393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861F-1C7F-4334-A02D-B5E433FEFA08}"/>
              </a:ext>
            </a:extLst>
          </p:cNvPr>
          <p:cNvSpPr>
            <a:spLocks noGrp="1"/>
          </p:cNvSpPr>
          <p:nvPr>
            <p:ph type="title"/>
          </p:nvPr>
        </p:nvSpPr>
        <p:spPr/>
        <p:txBody>
          <a:bodyPr/>
          <a:lstStyle/>
          <a:p>
            <a:pPr algn="l"/>
            <a:r>
              <a:rPr lang="en-IN" b="1" i="0" dirty="0">
                <a:solidFill>
                  <a:srgbClr val="212121"/>
                </a:solidFill>
                <a:effectLst/>
              </a:rPr>
              <a:t>RFM Analysis</a:t>
            </a:r>
            <a:endParaRPr lang="en-IN" b="0" i="0" dirty="0">
              <a:solidFill>
                <a:srgbClr val="212121"/>
              </a:solidFill>
              <a:effectLst/>
            </a:endParaRPr>
          </a:p>
        </p:txBody>
      </p:sp>
      <p:sp>
        <p:nvSpPr>
          <p:cNvPr id="3" name="Content Placeholder 2">
            <a:extLst>
              <a:ext uri="{FF2B5EF4-FFF2-40B4-BE49-F238E27FC236}">
                <a16:creationId xmlns:a16="http://schemas.microsoft.com/office/drawing/2014/main" id="{76E54D32-CA41-4668-84FD-A82EF70934A2}"/>
              </a:ext>
            </a:extLst>
          </p:cNvPr>
          <p:cNvSpPr>
            <a:spLocks noGrp="1"/>
          </p:cNvSpPr>
          <p:nvPr>
            <p:ph idx="1"/>
          </p:nvPr>
        </p:nvSpPr>
        <p:spPr/>
        <p:txBody>
          <a:bodyPr/>
          <a:lstStyle/>
          <a:p>
            <a:pPr algn="l">
              <a:lnSpc>
                <a:spcPct val="150000"/>
              </a:lnSpc>
            </a:pPr>
            <a:r>
              <a:rPr lang="en-US" sz="2000" i="0" dirty="0">
                <a:solidFill>
                  <a:srgbClr val="212121"/>
                </a:solidFill>
                <a:effectLst/>
              </a:rPr>
              <a:t>RFM - Recency, Frequency and Monetory is a Marketing Analysis tool used for customer segmentation.</a:t>
            </a:r>
          </a:p>
          <a:p>
            <a:pPr algn="l">
              <a:lnSpc>
                <a:spcPct val="150000"/>
              </a:lnSpc>
            </a:pPr>
            <a:r>
              <a:rPr lang="en-US" sz="2000" i="0" dirty="0">
                <a:solidFill>
                  <a:srgbClr val="212121"/>
                </a:solidFill>
                <a:effectLst/>
              </a:rPr>
              <a:t>Recency: How recently user bought/ visited.</a:t>
            </a:r>
          </a:p>
          <a:p>
            <a:pPr algn="l">
              <a:lnSpc>
                <a:spcPct val="150000"/>
              </a:lnSpc>
            </a:pPr>
            <a:r>
              <a:rPr lang="en-US" sz="2000" i="0" dirty="0">
                <a:solidFill>
                  <a:srgbClr val="212121"/>
                </a:solidFill>
                <a:effectLst/>
              </a:rPr>
              <a:t>Frequency: How regularly user purchase/ visits.</a:t>
            </a:r>
          </a:p>
          <a:p>
            <a:pPr algn="l">
              <a:lnSpc>
                <a:spcPct val="150000"/>
              </a:lnSpc>
            </a:pPr>
            <a:r>
              <a:rPr lang="en-US" sz="2000" i="0" dirty="0">
                <a:solidFill>
                  <a:srgbClr val="212121"/>
                </a:solidFill>
                <a:effectLst/>
              </a:rPr>
              <a:t>Monetory: How much revenue generated by that user.</a:t>
            </a:r>
          </a:p>
          <a:p>
            <a:pPr algn="l">
              <a:lnSpc>
                <a:spcPct val="150000"/>
              </a:lnSpc>
            </a:pPr>
            <a:r>
              <a:rPr lang="en-US" sz="2000" i="0" dirty="0">
                <a:solidFill>
                  <a:srgbClr val="212121"/>
                </a:solidFill>
                <a:effectLst/>
              </a:rPr>
              <a:t>A the part of our project, we make a Data frame by extracting above features and use them for Clustering.</a:t>
            </a:r>
          </a:p>
          <a:p>
            <a:endParaRPr lang="en-IN" dirty="0"/>
          </a:p>
        </p:txBody>
      </p:sp>
    </p:spTree>
    <p:extLst>
      <p:ext uri="{BB962C8B-B14F-4D97-AF65-F5344CB8AC3E}">
        <p14:creationId xmlns:p14="http://schemas.microsoft.com/office/powerpoint/2010/main" val="305616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A8A7-87B9-4F1A-9501-2B081ED8CDD7}"/>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E19CCEB9-2049-4269-98EC-FA10B393BEFE}"/>
              </a:ext>
            </a:extLst>
          </p:cNvPr>
          <p:cNvSpPr>
            <a:spLocks noGrp="1"/>
          </p:cNvSpPr>
          <p:nvPr>
            <p:ph idx="1"/>
          </p:nvPr>
        </p:nvSpPr>
        <p:spPr/>
        <p:txBody>
          <a:bodyPr>
            <a:normAutofit/>
          </a:bodyPr>
          <a:lstStyle/>
          <a:p>
            <a:r>
              <a:rPr lang="en-US" dirty="0"/>
              <a:t>Problem Statement</a:t>
            </a:r>
          </a:p>
          <a:p>
            <a:r>
              <a:rPr lang="en-US" dirty="0"/>
              <a:t>Data Description</a:t>
            </a:r>
          </a:p>
          <a:p>
            <a:r>
              <a:rPr lang="en-US" dirty="0"/>
              <a:t>Data Cleaning</a:t>
            </a:r>
          </a:p>
          <a:p>
            <a:r>
              <a:rPr lang="en-US" dirty="0"/>
              <a:t>Data Analysis</a:t>
            </a:r>
          </a:p>
          <a:p>
            <a:r>
              <a:rPr lang="en-US" dirty="0"/>
              <a:t>Feature Engineering</a:t>
            </a:r>
          </a:p>
          <a:p>
            <a:r>
              <a:rPr lang="en-US" dirty="0"/>
              <a:t>Preprocessing</a:t>
            </a:r>
          </a:p>
          <a:p>
            <a:r>
              <a:rPr lang="en-US" dirty="0"/>
              <a:t>Modelling </a:t>
            </a:r>
          </a:p>
          <a:p>
            <a:r>
              <a:rPr lang="en-US" dirty="0"/>
              <a:t>Conclusion</a:t>
            </a:r>
            <a:endParaRPr lang="en-IN" dirty="0"/>
          </a:p>
        </p:txBody>
      </p:sp>
    </p:spTree>
    <p:extLst>
      <p:ext uri="{BB962C8B-B14F-4D97-AF65-F5344CB8AC3E}">
        <p14:creationId xmlns:p14="http://schemas.microsoft.com/office/powerpoint/2010/main" val="52617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34C4-D5FB-4F07-B0C0-0A8BE076392F}"/>
              </a:ext>
            </a:extLst>
          </p:cNvPr>
          <p:cNvSpPr>
            <a:spLocks noGrp="1"/>
          </p:cNvSpPr>
          <p:nvPr>
            <p:ph type="title"/>
          </p:nvPr>
        </p:nvSpPr>
        <p:spPr/>
        <p:txBody>
          <a:bodyPr/>
          <a:lstStyle/>
          <a:p>
            <a:r>
              <a:rPr lang="en-IN" b="1" i="0" dirty="0">
                <a:solidFill>
                  <a:srgbClr val="212121"/>
                </a:solidFill>
                <a:effectLst/>
              </a:rPr>
              <a:t>RFM Analysis</a:t>
            </a:r>
            <a:endParaRPr lang="en-IN" dirty="0"/>
          </a:p>
        </p:txBody>
      </p:sp>
      <p:pic>
        <p:nvPicPr>
          <p:cNvPr id="4" name="Content Placeholder 3">
            <a:extLst>
              <a:ext uri="{FF2B5EF4-FFF2-40B4-BE49-F238E27FC236}">
                <a16:creationId xmlns:a16="http://schemas.microsoft.com/office/drawing/2014/main" id="{18DC7BA0-85BB-46BB-BFD1-2DAB42666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075" y="2159357"/>
            <a:ext cx="6047713" cy="3889017"/>
          </a:xfrm>
          <a:prstGeom prst="rect">
            <a:avLst/>
          </a:prstGeom>
        </p:spPr>
      </p:pic>
    </p:spTree>
    <p:extLst>
      <p:ext uri="{BB962C8B-B14F-4D97-AF65-F5344CB8AC3E}">
        <p14:creationId xmlns:p14="http://schemas.microsoft.com/office/powerpoint/2010/main" val="3343936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3EC4-DDD0-46EE-AB92-52128FE444BE}"/>
              </a:ext>
            </a:extLst>
          </p:cNvPr>
          <p:cNvSpPr>
            <a:spLocks noGrp="1"/>
          </p:cNvSpPr>
          <p:nvPr>
            <p:ph type="title"/>
          </p:nvPr>
        </p:nvSpPr>
        <p:spPr/>
        <p:txBody>
          <a:bodyPr/>
          <a:lstStyle/>
          <a:p>
            <a:r>
              <a:rPr lang="en-IN" b="1" i="0" dirty="0">
                <a:solidFill>
                  <a:srgbClr val="212121"/>
                </a:solidFill>
                <a:effectLst/>
              </a:rPr>
              <a:t>RFM Analysis</a:t>
            </a:r>
            <a:endParaRPr lang="en-IN" dirty="0"/>
          </a:p>
        </p:txBody>
      </p:sp>
      <p:sp>
        <p:nvSpPr>
          <p:cNvPr id="3" name="Content Placeholder 2">
            <a:extLst>
              <a:ext uri="{FF2B5EF4-FFF2-40B4-BE49-F238E27FC236}">
                <a16:creationId xmlns:a16="http://schemas.microsoft.com/office/drawing/2014/main" id="{F3D80351-39E8-4BEF-BEB7-112BC5C06C6B}"/>
              </a:ext>
            </a:extLst>
          </p:cNvPr>
          <p:cNvSpPr>
            <a:spLocks noGrp="1"/>
          </p:cNvSpPr>
          <p:nvPr>
            <p:ph idx="1"/>
          </p:nvPr>
        </p:nvSpPr>
        <p:spPr>
          <a:xfrm>
            <a:off x="838200" y="1690688"/>
            <a:ext cx="10515600" cy="4351338"/>
          </a:xfrm>
        </p:spPr>
        <p:txBody>
          <a:bodyPr>
            <a:normAutofit/>
          </a:bodyPr>
          <a:lstStyle/>
          <a:p>
            <a:pPr marL="0" indent="0">
              <a:buNone/>
            </a:pPr>
            <a:r>
              <a:rPr lang="en-IN" sz="2000" i="0" dirty="0">
                <a:solidFill>
                  <a:srgbClr val="212121"/>
                </a:solidFill>
                <a:effectLst/>
                <a:latin typeface="Roboto" panose="02000000000000000000" pitchFamily="2" charset="0"/>
              </a:rPr>
              <a:t>Log transformation:</a:t>
            </a:r>
            <a:endParaRPr lang="en-IN" sz="2000" dirty="0"/>
          </a:p>
        </p:txBody>
      </p:sp>
      <p:pic>
        <p:nvPicPr>
          <p:cNvPr id="4" name="Picture 3">
            <a:extLst>
              <a:ext uri="{FF2B5EF4-FFF2-40B4-BE49-F238E27FC236}">
                <a16:creationId xmlns:a16="http://schemas.microsoft.com/office/drawing/2014/main" id="{085349F5-30CC-49B8-AE57-6CF32AD0BE9C}"/>
              </a:ext>
            </a:extLst>
          </p:cNvPr>
          <p:cNvPicPr>
            <a:picLocks noChangeAspect="1"/>
          </p:cNvPicPr>
          <p:nvPr/>
        </p:nvPicPr>
        <p:blipFill>
          <a:blip r:embed="rId2"/>
          <a:stretch>
            <a:fillRect/>
          </a:stretch>
        </p:blipFill>
        <p:spPr>
          <a:xfrm>
            <a:off x="904875" y="2405062"/>
            <a:ext cx="3905250" cy="2581275"/>
          </a:xfrm>
          <a:prstGeom prst="rect">
            <a:avLst/>
          </a:prstGeom>
        </p:spPr>
      </p:pic>
      <p:pic>
        <p:nvPicPr>
          <p:cNvPr id="5" name="Picture 4">
            <a:extLst>
              <a:ext uri="{FF2B5EF4-FFF2-40B4-BE49-F238E27FC236}">
                <a16:creationId xmlns:a16="http://schemas.microsoft.com/office/drawing/2014/main" id="{13EFC1A1-FF9C-45AA-8FA3-751C43B36CFA}"/>
              </a:ext>
            </a:extLst>
          </p:cNvPr>
          <p:cNvPicPr>
            <a:picLocks noChangeAspect="1"/>
          </p:cNvPicPr>
          <p:nvPr/>
        </p:nvPicPr>
        <p:blipFill>
          <a:blip r:embed="rId3"/>
          <a:stretch>
            <a:fillRect/>
          </a:stretch>
        </p:blipFill>
        <p:spPr>
          <a:xfrm>
            <a:off x="6057900" y="2500312"/>
            <a:ext cx="3838575" cy="2581275"/>
          </a:xfrm>
          <a:prstGeom prst="rect">
            <a:avLst/>
          </a:prstGeom>
        </p:spPr>
      </p:pic>
    </p:spTree>
    <p:extLst>
      <p:ext uri="{BB962C8B-B14F-4D97-AF65-F5344CB8AC3E}">
        <p14:creationId xmlns:p14="http://schemas.microsoft.com/office/powerpoint/2010/main" val="4175939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EB42F-8AD8-4BED-9C7D-7611D8368DF4}"/>
              </a:ext>
            </a:extLst>
          </p:cNvPr>
          <p:cNvSpPr>
            <a:spLocks noGrp="1"/>
          </p:cNvSpPr>
          <p:nvPr>
            <p:ph idx="1"/>
          </p:nvPr>
        </p:nvSpPr>
        <p:spPr>
          <a:xfrm>
            <a:off x="561975" y="1633538"/>
            <a:ext cx="10515600" cy="4351338"/>
          </a:xfrm>
        </p:spPr>
        <p:txBody>
          <a:bodyPr/>
          <a:lstStyle/>
          <a:p>
            <a:r>
              <a:rPr lang="en-IN" sz="2800" i="0" dirty="0">
                <a:solidFill>
                  <a:srgbClr val="212121"/>
                </a:solidFill>
                <a:effectLst/>
                <a:latin typeface="Roboto" panose="02000000000000000000" pitchFamily="2" charset="0"/>
              </a:rPr>
              <a:t>Log transformation:</a:t>
            </a:r>
            <a:endParaRPr lang="en-IN" sz="2800" dirty="0"/>
          </a:p>
          <a:p>
            <a:endParaRPr lang="en-IN" dirty="0"/>
          </a:p>
        </p:txBody>
      </p:sp>
      <p:sp>
        <p:nvSpPr>
          <p:cNvPr id="4" name="Title 1">
            <a:extLst>
              <a:ext uri="{FF2B5EF4-FFF2-40B4-BE49-F238E27FC236}">
                <a16:creationId xmlns:a16="http://schemas.microsoft.com/office/drawing/2014/main" id="{79F5D3D5-15D8-4F51-87C7-B2AB87DF8FA9}"/>
              </a:ext>
            </a:extLst>
          </p:cNvPr>
          <p:cNvSpPr>
            <a:spLocks noGrp="1"/>
          </p:cNvSpPr>
          <p:nvPr>
            <p:ph type="title"/>
          </p:nvPr>
        </p:nvSpPr>
        <p:spPr>
          <a:xfrm>
            <a:off x="638175" y="307975"/>
            <a:ext cx="10515600" cy="1325563"/>
          </a:xfrm>
        </p:spPr>
        <p:txBody>
          <a:bodyPr/>
          <a:lstStyle/>
          <a:p>
            <a:r>
              <a:rPr lang="en-IN" b="1" i="0" dirty="0">
                <a:solidFill>
                  <a:srgbClr val="212121"/>
                </a:solidFill>
                <a:effectLst/>
              </a:rPr>
              <a:t>RFM Analysis</a:t>
            </a:r>
            <a:endParaRPr lang="en-IN" dirty="0"/>
          </a:p>
        </p:txBody>
      </p:sp>
      <p:pic>
        <p:nvPicPr>
          <p:cNvPr id="5" name="Picture 4">
            <a:extLst>
              <a:ext uri="{FF2B5EF4-FFF2-40B4-BE49-F238E27FC236}">
                <a16:creationId xmlns:a16="http://schemas.microsoft.com/office/drawing/2014/main" id="{1F76E10B-2A05-4377-8AAE-CE90E285A89B}"/>
              </a:ext>
            </a:extLst>
          </p:cNvPr>
          <p:cNvPicPr>
            <a:picLocks noChangeAspect="1"/>
          </p:cNvPicPr>
          <p:nvPr/>
        </p:nvPicPr>
        <p:blipFill>
          <a:blip r:embed="rId2"/>
          <a:stretch>
            <a:fillRect/>
          </a:stretch>
        </p:blipFill>
        <p:spPr>
          <a:xfrm>
            <a:off x="638175" y="2213770"/>
            <a:ext cx="3302158" cy="2010416"/>
          </a:xfrm>
          <a:prstGeom prst="rect">
            <a:avLst/>
          </a:prstGeom>
        </p:spPr>
      </p:pic>
      <p:pic>
        <p:nvPicPr>
          <p:cNvPr id="6" name="Picture 5">
            <a:extLst>
              <a:ext uri="{FF2B5EF4-FFF2-40B4-BE49-F238E27FC236}">
                <a16:creationId xmlns:a16="http://schemas.microsoft.com/office/drawing/2014/main" id="{322CE70E-86EB-4154-AE8E-C24E7872D91C}"/>
              </a:ext>
            </a:extLst>
          </p:cNvPr>
          <p:cNvPicPr>
            <a:picLocks noChangeAspect="1"/>
          </p:cNvPicPr>
          <p:nvPr/>
        </p:nvPicPr>
        <p:blipFill>
          <a:blip r:embed="rId3"/>
          <a:stretch>
            <a:fillRect/>
          </a:stretch>
        </p:blipFill>
        <p:spPr>
          <a:xfrm>
            <a:off x="638175" y="4473726"/>
            <a:ext cx="3302158" cy="2076299"/>
          </a:xfrm>
          <a:prstGeom prst="rect">
            <a:avLst/>
          </a:prstGeom>
        </p:spPr>
      </p:pic>
      <p:pic>
        <p:nvPicPr>
          <p:cNvPr id="7" name="Picture 6">
            <a:extLst>
              <a:ext uri="{FF2B5EF4-FFF2-40B4-BE49-F238E27FC236}">
                <a16:creationId xmlns:a16="http://schemas.microsoft.com/office/drawing/2014/main" id="{C712B4D9-D372-426C-B644-EB4747109F6F}"/>
              </a:ext>
            </a:extLst>
          </p:cNvPr>
          <p:cNvPicPr>
            <a:picLocks noChangeAspect="1"/>
          </p:cNvPicPr>
          <p:nvPr/>
        </p:nvPicPr>
        <p:blipFill>
          <a:blip r:embed="rId4"/>
          <a:stretch>
            <a:fillRect/>
          </a:stretch>
        </p:blipFill>
        <p:spPr>
          <a:xfrm>
            <a:off x="5561091" y="1129508"/>
            <a:ext cx="3867150" cy="2581275"/>
          </a:xfrm>
          <a:prstGeom prst="rect">
            <a:avLst/>
          </a:prstGeom>
        </p:spPr>
      </p:pic>
      <p:pic>
        <p:nvPicPr>
          <p:cNvPr id="8" name="Picture 7">
            <a:extLst>
              <a:ext uri="{FF2B5EF4-FFF2-40B4-BE49-F238E27FC236}">
                <a16:creationId xmlns:a16="http://schemas.microsoft.com/office/drawing/2014/main" id="{4F1CF1EB-34A9-463F-84C8-EAFCE4286925}"/>
              </a:ext>
            </a:extLst>
          </p:cNvPr>
          <p:cNvPicPr>
            <a:picLocks noChangeAspect="1"/>
          </p:cNvPicPr>
          <p:nvPr/>
        </p:nvPicPr>
        <p:blipFill>
          <a:blip r:embed="rId5"/>
          <a:stretch>
            <a:fillRect/>
          </a:stretch>
        </p:blipFill>
        <p:spPr>
          <a:xfrm>
            <a:off x="5589666" y="4066383"/>
            <a:ext cx="3838575" cy="2581275"/>
          </a:xfrm>
          <a:prstGeom prst="rect">
            <a:avLst/>
          </a:prstGeom>
        </p:spPr>
      </p:pic>
    </p:spTree>
    <p:extLst>
      <p:ext uri="{BB962C8B-B14F-4D97-AF65-F5344CB8AC3E}">
        <p14:creationId xmlns:p14="http://schemas.microsoft.com/office/powerpoint/2010/main" val="316873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A5B5-6F6B-4680-A787-9765EBA5670D}"/>
              </a:ext>
            </a:extLst>
          </p:cNvPr>
          <p:cNvSpPr>
            <a:spLocks noGrp="1"/>
          </p:cNvSpPr>
          <p:nvPr>
            <p:ph type="title"/>
          </p:nvPr>
        </p:nvSpPr>
        <p:spPr>
          <a:xfrm>
            <a:off x="923925" y="831850"/>
            <a:ext cx="10515600" cy="1325563"/>
          </a:xfrm>
        </p:spPr>
        <p:txBody>
          <a:bodyPr/>
          <a:lstStyle/>
          <a:p>
            <a:r>
              <a:rPr lang="en-US" dirty="0"/>
              <a:t>Preprocessing</a:t>
            </a:r>
            <a:br>
              <a:rPr lang="en-US" dirty="0"/>
            </a:br>
            <a:endParaRPr lang="en-IN" dirty="0"/>
          </a:p>
        </p:txBody>
      </p:sp>
      <p:pic>
        <p:nvPicPr>
          <p:cNvPr id="5" name="Content Placeholder 4">
            <a:extLst>
              <a:ext uri="{FF2B5EF4-FFF2-40B4-BE49-F238E27FC236}">
                <a16:creationId xmlns:a16="http://schemas.microsoft.com/office/drawing/2014/main" id="{3AC3A64B-A340-40AF-9392-525A67F3CF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344" y="2442938"/>
            <a:ext cx="9504891" cy="1325563"/>
          </a:xfrm>
        </p:spPr>
      </p:pic>
    </p:spTree>
    <p:extLst>
      <p:ext uri="{BB962C8B-B14F-4D97-AF65-F5344CB8AC3E}">
        <p14:creationId xmlns:p14="http://schemas.microsoft.com/office/powerpoint/2010/main" val="2306796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1CD4-6D89-4414-9EA6-716DAE122945}"/>
              </a:ext>
            </a:extLst>
          </p:cNvPr>
          <p:cNvSpPr>
            <a:spLocks noGrp="1"/>
          </p:cNvSpPr>
          <p:nvPr>
            <p:ph type="title"/>
          </p:nvPr>
        </p:nvSpPr>
        <p:spPr/>
        <p:txBody>
          <a:bodyPr/>
          <a:lstStyle/>
          <a:p>
            <a:r>
              <a:rPr lang="en-US" dirty="0"/>
              <a:t>Modelling – KMeans &amp; Elbow Curve</a:t>
            </a:r>
            <a:endParaRPr lang="en-IN" dirty="0"/>
          </a:p>
        </p:txBody>
      </p:sp>
      <p:pic>
        <p:nvPicPr>
          <p:cNvPr id="11266" name="Picture 2">
            <a:extLst>
              <a:ext uri="{FF2B5EF4-FFF2-40B4-BE49-F238E27FC236}">
                <a16:creationId xmlns:a16="http://schemas.microsoft.com/office/drawing/2014/main" id="{4880406C-9B25-4155-B333-8B8C7B379D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4679" y="2226697"/>
            <a:ext cx="4819322" cy="33409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BD5C45B3-CF5C-4BCD-8A4E-205CE276B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2399" y="2226697"/>
            <a:ext cx="5531402" cy="3340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119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392E-B72A-4F9B-8BB4-135B607B2082}"/>
              </a:ext>
            </a:extLst>
          </p:cNvPr>
          <p:cNvSpPr>
            <a:spLocks noGrp="1"/>
          </p:cNvSpPr>
          <p:nvPr>
            <p:ph type="title"/>
          </p:nvPr>
        </p:nvSpPr>
        <p:spPr/>
        <p:txBody>
          <a:bodyPr/>
          <a:lstStyle/>
          <a:p>
            <a:r>
              <a:rPr lang="en-US" dirty="0"/>
              <a:t>Modelling – KMeans &amp; Silhouette Analysis</a:t>
            </a:r>
            <a:endParaRPr lang="en-IN" dirty="0"/>
          </a:p>
        </p:txBody>
      </p:sp>
      <p:pic>
        <p:nvPicPr>
          <p:cNvPr id="5" name="Content Placeholder 4">
            <a:extLst>
              <a:ext uri="{FF2B5EF4-FFF2-40B4-BE49-F238E27FC236}">
                <a16:creationId xmlns:a16="http://schemas.microsoft.com/office/drawing/2014/main" id="{9F3D0BB8-BA62-4D4E-9575-45AF49AD5DAE}"/>
              </a:ext>
            </a:extLst>
          </p:cNvPr>
          <p:cNvPicPr>
            <a:picLocks noGrp="1" noChangeAspect="1"/>
          </p:cNvPicPr>
          <p:nvPr>
            <p:ph idx="1"/>
          </p:nvPr>
        </p:nvPicPr>
        <p:blipFill>
          <a:blip r:embed="rId2"/>
          <a:stretch>
            <a:fillRect/>
          </a:stretch>
        </p:blipFill>
        <p:spPr>
          <a:xfrm>
            <a:off x="423862" y="1900237"/>
            <a:ext cx="5064928" cy="3452813"/>
          </a:xfrm>
          <a:prstGeom prst="rect">
            <a:avLst/>
          </a:prstGeom>
        </p:spPr>
      </p:pic>
      <p:pic>
        <p:nvPicPr>
          <p:cNvPr id="6" name="Picture 5">
            <a:extLst>
              <a:ext uri="{FF2B5EF4-FFF2-40B4-BE49-F238E27FC236}">
                <a16:creationId xmlns:a16="http://schemas.microsoft.com/office/drawing/2014/main" id="{3F4EEF46-E338-4EA8-B557-7022F116ADFC}"/>
              </a:ext>
            </a:extLst>
          </p:cNvPr>
          <p:cNvPicPr>
            <a:picLocks noChangeAspect="1"/>
          </p:cNvPicPr>
          <p:nvPr/>
        </p:nvPicPr>
        <p:blipFill>
          <a:blip r:embed="rId3"/>
          <a:stretch>
            <a:fillRect/>
          </a:stretch>
        </p:blipFill>
        <p:spPr>
          <a:xfrm>
            <a:off x="5805487" y="1895475"/>
            <a:ext cx="5724525" cy="3457575"/>
          </a:xfrm>
          <a:prstGeom prst="rect">
            <a:avLst/>
          </a:prstGeom>
        </p:spPr>
      </p:pic>
    </p:spTree>
    <p:extLst>
      <p:ext uri="{BB962C8B-B14F-4D97-AF65-F5344CB8AC3E}">
        <p14:creationId xmlns:p14="http://schemas.microsoft.com/office/powerpoint/2010/main" val="380630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773F-7F88-45F5-904C-2428CBDA22AB}"/>
              </a:ext>
            </a:extLst>
          </p:cNvPr>
          <p:cNvSpPr>
            <a:spLocks noGrp="1"/>
          </p:cNvSpPr>
          <p:nvPr>
            <p:ph type="title"/>
          </p:nvPr>
        </p:nvSpPr>
        <p:spPr/>
        <p:txBody>
          <a:bodyPr/>
          <a:lstStyle/>
          <a:p>
            <a:r>
              <a:rPr lang="en-US" dirty="0"/>
              <a:t>Modelling - Dendrogram</a:t>
            </a:r>
            <a:endParaRPr lang="en-IN" dirty="0"/>
          </a:p>
        </p:txBody>
      </p:sp>
      <p:pic>
        <p:nvPicPr>
          <p:cNvPr id="4" name="Content Placeholder 3">
            <a:extLst>
              <a:ext uri="{FF2B5EF4-FFF2-40B4-BE49-F238E27FC236}">
                <a16:creationId xmlns:a16="http://schemas.microsoft.com/office/drawing/2014/main" id="{F8B5F65B-4248-4121-8D7D-4DD8A05030E9}"/>
              </a:ext>
            </a:extLst>
          </p:cNvPr>
          <p:cNvPicPr>
            <a:picLocks noGrp="1" noChangeAspect="1"/>
          </p:cNvPicPr>
          <p:nvPr>
            <p:ph idx="1"/>
          </p:nvPr>
        </p:nvPicPr>
        <p:blipFill>
          <a:blip r:embed="rId2"/>
          <a:stretch>
            <a:fillRect/>
          </a:stretch>
        </p:blipFill>
        <p:spPr>
          <a:xfrm>
            <a:off x="2266950" y="1816100"/>
            <a:ext cx="7050489" cy="4804316"/>
          </a:xfrm>
          <a:prstGeom prst="rect">
            <a:avLst/>
          </a:prstGeom>
        </p:spPr>
      </p:pic>
    </p:spTree>
    <p:extLst>
      <p:ext uri="{BB962C8B-B14F-4D97-AF65-F5344CB8AC3E}">
        <p14:creationId xmlns:p14="http://schemas.microsoft.com/office/powerpoint/2010/main" val="1495597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1D745-0DB1-4C3C-8859-FFCBF569E7AD}"/>
              </a:ext>
            </a:extLst>
          </p:cNvPr>
          <p:cNvSpPr>
            <a:spLocks noGrp="1"/>
          </p:cNvSpPr>
          <p:nvPr>
            <p:ph type="title"/>
          </p:nvPr>
        </p:nvSpPr>
        <p:spPr/>
        <p:txBody>
          <a:bodyPr/>
          <a:lstStyle/>
          <a:p>
            <a:r>
              <a:rPr lang="en-US" dirty="0"/>
              <a:t>Modeling – Hierarchal Clustering</a:t>
            </a:r>
            <a:endParaRPr lang="en-IN" dirty="0"/>
          </a:p>
        </p:txBody>
      </p:sp>
      <p:pic>
        <p:nvPicPr>
          <p:cNvPr id="4" name="Content Placeholder 3">
            <a:extLst>
              <a:ext uri="{FF2B5EF4-FFF2-40B4-BE49-F238E27FC236}">
                <a16:creationId xmlns:a16="http://schemas.microsoft.com/office/drawing/2014/main" id="{A429E3D0-F897-44A3-ADD9-33504C584B22}"/>
              </a:ext>
            </a:extLst>
          </p:cNvPr>
          <p:cNvPicPr>
            <a:picLocks noGrp="1" noChangeAspect="1"/>
          </p:cNvPicPr>
          <p:nvPr>
            <p:ph idx="1"/>
          </p:nvPr>
        </p:nvPicPr>
        <p:blipFill>
          <a:blip r:embed="rId2"/>
          <a:stretch>
            <a:fillRect/>
          </a:stretch>
        </p:blipFill>
        <p:spPr>
          <a:xfrm>
            <a:off x="1981200" y="1690688"/>
            <a:ext cx="7419975" cy="4358037"/>
          </a:xfrm>
          <a:prstGeom prst="rect">
            <a:avLst/>
          </a:prstGeom>
        </p:spPr>
      </p:pic>
    </p:spTree>
    <p:extLst>
      <p:ext uri="{BB962C8B-B14F-4D97-AF65-F5344CB8AC3E}">
        <p14:creationId xmlns:p14="http://schemas.microsoft.com/office/powerpoint/2010/main" val="70265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6ECD-2F92-4CD1-955B-66C446839F47}"/>
              </a:ext>
            </a:extLst>
          </p:cNvPr>
          <p:cNvSpPr>
            <a:spLocks noGrp="1"/>
          </p:cNvSpPr>
          <p:nvPr>
            <p:ph type="title"/>
          </p:nvPr>
        </p:nvSpPr>
        <p:spPr/>
        <p:txBody>
          <a:bodyPr/>
          <a:lstStyle/>
          <a:p>
            <a:r>
              <a:rPr lang="en-US" dirty="0"/>
              <a:t>Modeling – DB SCAN</a:t>
            </a:r>
            <a:endParaRPr lang="en-IN" dirty="0"/>
          </a:p>
        </p:txBody>
      </p:sp>
      <p:pic>
        <p:nvPicPr>
          <p:cNvPr id="13314" name="Picture 2">
            <a:extLst>
              <a:ext uri="{FF2B5EF4-FFF2-40B4-BE49-F238E27FC236}">
                <a16:creationId xmlns:a16="http://schemas.microsoft.com/office/drawing/2014/main" id="{15AA040C-96E0-4057-B1F9-04AA1122B8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3859" y="1825625"/>
            <a:ext cx="720428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887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5105-9B5E-42FC-9321-804025BA4E24}"/>
              </a:ext>
            </a:extLst>
          </p:cNvPr>
          <p:cNvSpPr>
            <a:spLocks noGrp="1"/>
          </p:cNvSpPr>
          <p:nvPr>
            <p:ph type="title"/>
          </p:nvPr>
        </p:nvSpPr>
        <p:spPr/>
        <p:txBody>
          <a:bodyPr/>
          <a:lstStyle/>
          <a:p>
            <a:r>
              <a:rPr lang="en-US" dirty="0"/>
              <a:t>Clusters</a:t>
            </a:r>
            <a:endParaRPr lang="en-IN" dirty="0"/>
          </a:p>
        </p:txBody>
      </p:sp>
      <p:pic>
        <p:nvPicPr>
          <p:cNvPr id="5" name="Content Placeholder 4">
            <a:extLst>
              <a:ext uri="{FF2B5EF4-FFF2-40B4-BE49-F238E27FC236}">
                <a16:creationId xmlns:a16="http://schemas.microsoft.com/office/drawing/2014/main" id="{A85B3682-A8B0-4CC9-8E14-5D0ABB10DC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690" y="1963306"/>
            <a:ext cx="10894110" cy="2475344"/>
          </a:xfrm>
        </p:spPr>
      </p:pic>
    </p:spTree>
    <p:extLst>
      <p:ext uri="{BB962C8B-B14F-4D97-AF65-F5344CB8AC3E}">
        <p14:creationId xmlns:p14="http://schemas.microsoft.com/office/powerpoint/2010/main" val="195334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A58C69-303C-4BCF-BA05-7FD5F1A49143}"/>
              </a:ext>
            </a:extLst>
          </p:cNvPr>
          <p:cNvSpPr txBox="1"/>
          <p:nvPr/>
        </p:nvSpPr>
        <p:spPr>
          <a:xfrm>
            <a:off x="538163" y="1285011"/>
            <a:ext cx="10729912" cy="1569660"/>
          </a:xfrm>
          <a:prstGeom prst="rect">
            <a:avLst/>
          </a:prstGeom>
          <a:noFill/>
        </p:spPr>
        <p:txBody>
          <a:bodyPr wrap="square">
            <a:spAutoFit/>
          </a:bodyPr>
          <a:lstStyle/>
          <a:p>
            <a:pPr marL="342900" indent="-342900" algn="just">
              <a:buFont typeface="Arial" panose="020B0604020202020204" pitchFamily="34" charset="0"/>
              <a:buChar char="•"/>
            </a:pPr>
            <a:r>
              <a:rPr lang="en-US" sz="2400" i="0" dirty="0">
                <a:solidFill>
                  <a:srgbClr val="212121"/>
                </a:solidFill>
                <a:effectLst/>
              </a:rPr>
              <a:t>In this Project, Our task is to identify major segments on a transnational data set which contains the transactions occurring between 01/12/2010 and 09/12/2011 for a UK based and registered non-store online retail. The company mainly sells unique all- occasion gifts. Many customers of the company are wholesalers.</a:t>
            </a:r>
            <a:endParaRPr lang="en-IN" sz="2400" dirty="0"/>
          </a:p>
        </p:txBody>
      </p:sp>
      <p:sp>
        <p:nvSpPr>
          <p:cNvPr id="7" name="TextBox 6">
            <a:extLst>
              <a:ext uri="{FF2B5EF4-FFF2-40B4-BE49-F238E27FC236}">
                <a16:creationId xmlns:a16="http://schemas.microsoft.com/office/drawing/2014/main" id="{5DD2BB17-71C7-4A55-9835-D23CFDC5AEBB}"/>
              </a:ext>
            </a:extLst>
          </p:cNvPr>
          <p:cNvSpPr txBox="1"/>
          <p:nvPr/>
        </p:nvSpPr>
        <p:spPr>
          <a:xfrm>
            <a:off x="538163" y="310633"/>
            <a:ext cx="6286500" cy="646331"/>
          </a:xfrm>
          <a:prstGeom prst="rect">
            <a:avLst/>
          </a:prstGeom>
          <a:noFill/>
        </p:spPr>
        <p:txBody>
          <a:bodyPr wrap="square">
            <a:spAutoFit/>
          </a:bodyPr>
          <a:lstStyle/>
          <a:p>
            <a:pPr algn="l"/>
            <a:r>
              <a:rPr lang="en-IN" sz="3600" i="0" dirty="0">
                <a:solidFill>
                  <a:srgbClr val="212121"/>
                </a:solidFill>
                <a:effectLst/>
              </a:rPr>
              <a:t>Problem</a:t>
            </a:r>
            <a:r>
              <a:rPr lang="en-IN" sz="3600" b="1" i="0" dirty="0">
                <a:solidFill>
                  <a:srgbClr val="212121"/>
                </a:solidFill>
                <a:effectLst/>
              </a:rPr>
              <a:t> </a:t>
            </a:r>
            <a:r>
              <a:rPr lang="en-IN" sz="3600" dirty="0">
                <a:solidFill>
                  <a:srgbClr val="212121"/>
                </a:solidFill>
                <a:effectLst/>
              </a:rPr>
              <a:t>Statement</a:t>
            </a:r>
          </a:p>
        </p:txBody>
      </p:sp>
    </p:spTree>
    <p:extLst>
      <p:ext uri="{BB962C8B-B14F-4D97-AF65-F5344CB8AC3E}">
        <p14:creationId xmlns:p14="http://schemas.microsoft.com/office/powerpoint/2010/main" val="3992305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3B2C-DB12-48FA-8AC8-6F7B77AC6CB6}"/>
              </a:ext>
            </a:extLst>
          </p:cNvPr>
          <p:cNvSpPr>
            <a:spLocks noGrp="1"/>
          </p:cNvSpPr>
          <p:nvPr>
            <p:ph type="title"/>
          </p:nvPr>
        </p:nvSpPr>
        <p:spPr>
          <a:xfrm>
            <a:off x="561975" y="310358"/>
            <a:ext cx="10515600" cy="1325563"/>
          </a:xfrm>
        </p:spPr>
        <p:txBody>
          <a:bodyPr/>
          <a:lstStyle/>
          <a:p>
            <a:r>
              <a:rPr lang="en-US" b="1" dirty="0"/>
              <a:t>Conclusion</a:t>
            </a:r>
            <a:endParaRPr lang="en-IN" b="1" dirty="0"/>
          </a:p>
        </p:txBody>
      </p:sp>
      <p:sp>
        <p:nvSpPr>
          <p:cNvPr id="8" name="Rectangle 5">
            <a:extLst>
              <a:ext uri="{FF2B5EF4-FFF2-40B4-BE49-F238E27FC236}">
                <a16:creationId xmlns:a16="http://schemas.microsoft.com/office/drawing/2014/main" id="{49C1DC59-B33D-44CC-A6BB-7D1FD52E67A4}"/>
              </a:ext>
            </a:extLst>
          </p:cNvPr>
          <p:cNvSpPr>
            <a:spLocks noChangeArrowheads="1"/>
          </p:cNvSpPr>
          <p:nvPr/>
        </p:nvSpPr>
        <p:spPr bwMode="auto">
          <a:xfrm>
            <a:off x="485775" y="4010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C3D09FD-3483-4E3F-9563-4A4F5BAACFF5}"/>
              </a:ext>
            </a:extLst>
          </p:cNvPr>
          <p:cNvSpPr txBox="1"/>
          <p:nvPr/>
        </p:nvSpPr>
        <p:spPr>
          <a:xfrm>
            <a:off x="561975" y="1273394"/>
            <a:ext cx="10791824" cy="5584606"/>
          </a:xfrm>
          <a:prstGeom prst="rect">
            <a:avLst/>
          </a:prstGeom>
          <a:noFill/>
        </p:spPr>
        <p:txBody>
          <a:bodyPr wrap="square">
            <a:spAutoFit/>
          </a:bodyPr>
          <a:lstStyle/>
          <a:p>
            <a:pPr>
              <a:lnSpc>
                <a:spcPct val="150000"/>
              </a:lnSpc>
            </a:pPr>
            <a:r>
              <a:rPr lang="en-US" sz="2000" b="1" dirty="0"/>
              <a:t>A. EDA Outcomes:</a:t>
            </a:r>
          </a:p>
          <a:p>
            <a:pPr>
              <a:lnSpc>
                <a:spcPct val="150000"/>
              </a:lnSpc>
            </a:pPr>
            <a:r>
              <a:rPr lang="en-US" sz="2000" dirty="0"/>
              <a:t>The retail store has a large share in local region i.e., UK.</a:t>
            </a:r>
          </a:p>
          <a:p>
            <a:pPr>
              <a:lnSpc>
                <a:spcPct val="150000"/>
              </a:lnSpc>
            </a:pPr>
            <a:r>
              <a:rPr lang="en-US" sz="2000" dirty="0"/>
              <a:t>The store has least market share in Saudi Arabia.</a:t>
            </a:r>
          </a:p>
          <a:p>
            <a:pPr>
              <a:lnSpc>
                <a:spcPct val="150000"/>
              </a:lnSpc>
            </a:pPr>
            <a:r>
              <a:rPr lang="en-US" sz="2000" dirty="0"/>
              <a:t>There are 3877 Unique Descriptions available in Dataset.</a:t>
            </a:r>
          </a:p>
          <a:p>
            <a:pPr>
              <a:lnSpc>
                <a:spcPct val="150000"/>
              </a:lnSpc>
            </a:pPr>
            <a:r>
              <a:rPr lang="en-US" sz="2000" dirty="0"/>
              <a:t>Customer ID : 17841 is top most customer by having large count in No. of </a:t>
            </a:r>
            <a:r>
              <a:rPr lang="en-US" sz="2000" dirty="0" err="1"/>
              <a:t>Purchaces</a:t>
            </a:r>
            <a:r>
              <a:rPr lang="en-US" sz="2000" dirty="0"/>
              <a:t>.</a:t>
            </a:r>
          </a:p>
          <a:p>
            <a:pPr>
              <a:lnSpc>
                <a:spcPct val="150000"/>
              </a:lnSpc>
            </a:pPr>
            <a:r>
              <a:rPr lang="en-US" sz="2000" dirty="0"/>
              <a:t>Customer with ID 14646 is the buyer of large quantity of the store.</a:t>
            </a:r>
          </a:p>
          <a:p>
            <a:pPr>
              <a:lnSpc>
                <a:spcPct val="150000"/>
              </a:lnSpc>
            </a:pPr>
            <a:r>
              <a:rPr lang="en-US" sz="2000" dirty="0"/>
              <a:t>The product having description as "PAPER CRAFT , LITTLE BIRDIE" is the most selling </a:t>
            </a:r>
            <a:r>
              <a:rPr lang="en-US" sz="2000" dirty="0" err="1"/>
              <a:t>preoduct</a:t>
            </a:r>
            <a:r>
              <a:rPr lang="en-US" sz="2000" dirty="0"/>
              <a:t> in store.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u="none" strike="noStrike" cap="none" normalizeH="0" baseline="0" dirty="0">
                <a:ln>
                  <a:noFill/>
                </a:ln>
                <a:solidFill>
                  <a:srgbClr val="212121"/>
                </a:solidFill>
                <a:effectLst/>
              </a:rPr>
              <a:t>B. Challenges: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u="none" strike="noStrike" cap="none" normalizeH="0" baseline="0" dirty="0">
                <a:ln>
                  <a:noFill/>
                </a:ln>
                <a:solidFill>
                  <a:srgbClr val="212121"/>
                </a:solidFill>
                <a:effectLst/>
              </a:rPr>
              <a:t>1. Missing Values - Description &amp; CustomerID are having 0.26% &amp; 24.92% of missing values respectively.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u="none" strike="noStrike" cap="none" normalizeH="0" baseline="0" dirty="0">
                <a:ln>
                  <a:noFill/>
                </a:ln>
                <a:solidFill>
                  <a:srgbClr val="212121"/>
                </a:solidFill>
                <a:effectLst/>
              </a:rPr>
              <a:t>2. Duplicated Data - 5225 in count.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u="none" strike="noStrike" cap="none" normalizeH="0" baseline="0" dirty="0">
                <a:ln>
                  <a:noFill/>
                </a:ln>
                <a:solidFill>
                  <a:srgbClr val="212121"/>
                </a:solidFill>
                <a:effectLst/>
              </a:rPr>
              <a:t>3. Outliers - Quantity &amp; Unit Price Columns.</a:t>
            </a:r>
            <a:endParaRPr lang="en-IN" sz="2000" dirty="0"/>
          </a:p>
        </p:txBody>
      </p:sp>
    </p:spTree>
    <p:extLst>
      <p:ext uri="{BB962C8B-B14F-4D97-AF65-F5344CB8AC3E}">
        <p14:creationId xmlns:p14="http://schemas.microsoft.com/office/powerpoint/2010/main" val="3128570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870D-4D5B-4892-9331-49694521731C}"/>
              </a:ext>
            </a:extLst>
          </p:cNvPr>
          <p:cNvSpPr>
            <a:spLocks noGrp="1"/>
          </p:cNvSpPr>
          <p:nvPr>
            <p:ph type="title"/>
          </p:nvPr>
        </p:nvSpPr>
        <p:spPr/>
        <p:txBody>
          <a:bodyPr/>
          <a:lstStyle/>
          <a:p>
            <a:r>
              <a:rPr lang="en-US" b="1" dirty="0"/>
              <a:t>Conclusion:</a:t>
            </a:r>
            <a:endParaRPr lang="en-IN" b="1" dirty="0"/>
          </a:p>
        </p:txBody>
      </p:sp>
      <p:sp>
        <p:nvSpPr>
          <p:cNvPr id="9" name="TextBox 8">
            <a:extLst>
              <a:ext uri="{FF2B5EF4-FFF2-40B4-BE49-F238E27FC236}">
                <a16:creationId xmlns:a16="http://schemas.microsoft.com/office/drawing/2014/main" id="{FE1F6280-6B33-4124-B15B-2D510547305F}"/>
              </a:ext>
            </a:extLst>
          </p:cNvPr>
          <p:cNvSpPr txBox="1"/>
          <p:nvPr/>
        </p:nvSpPr>
        <p:spPr>
          <a:xfrm>
            <a:off x="685799" y="1466849"/>
            <a:ext cx="11287125" cy="517207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u="none" strike="noStrike" cap="none" normalizeH="0" baseline="0" dirty="0">
                <a:ln>
                  <a:noFill/>
                </a:ln>
                <a:solidFill>
                  <a:srgbClr val="212121"/>
                </a:solidFill>
                <a:effectLst/>
              </a:rPr>
              <a:t>C. Modelling Summary: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u="none" strike="noStrike" cap="none" normalizeH="0" baseline="0" dirty="0">
                <a:ln>
                  <a:noFill/>
                </a:ln>
                <a:solidFill>
                  <a:srgbClr val="212121"/>
                </a:solidFill>
                <a:effectLst/>
              </a:rPr>
              <a:t>1. We can observe that the TWO clusters are clearly formed using KMeans- Elbow Approach.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u="none" strike="noStrike" cap="none" normalizeH="0" baseline="0" dirty="0">
                <a:ln>
                  <a:noFill/>
                </a:ln>
                <a:solidFill>
                  <a:srgbClr val="212121"/>
                </a:solidFill>
                <a:effectLst/>
              </a:rPr>
              <a:t>2. We can observe that the TWO clusters are clearly defined using KMeans- Silhouette Analysis Approach.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u="none" strike="noStrike" cap="none" normalizeH="0" baseline="0" dirty="0">
                <a:ln>
                  <a:noFill/>
                </a:ln>
                <a:solidFill>
                  <a:srgbClr val="212121"/>
                </a:solidFill>
                <a:effectLst/>
              </a:rPr>
              <a:t>3. The TWO clusters are clearly separated using Hierarchal clustering using Dendrogram Approach.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u="none" strike="noStrike" cap="none" normalizeH="0" baseline="0" dirty="0">
                <a:ln>
                  <a:noFill/>
                </a:ln>
                <a:solidFill>
                  <a:srgbClr val="212121"/>
                </a:solidFill>
                <a:effectLst/>
              </a:rPr>
              <a:t>4. The clusters are clearly separated using DB SCAN clustering. DB Scan also creates few noise data points on clustering, which can exempted. Hence, the no. of optimal clusters can be 2.</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u="none" strike="noStrike" cap="none" normalizeH="0" baseline="0" dirty="0">
                <a:ln>
                  <a:noFill/>
                </a:ln>
                <a:solidFill>
                  <a:srgbClr val="212121"/>
                </a:solidFill>
                <a:effectLst/>
              </a:rPr>
              <a:t>5. Model1 i.e., KMeans with Elbow Approach having highest Score, Hence, we can conclude that it works better for clustering on this data.</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u="none" strike="noStrike" cap="none" normalizeH="0" baseline="0" dirty="0">
                <a:ln>
                  <a:noFill/>
                </a:ln>
                <a:solidFill>
                  <a:srgbClr val="212121"/>
                </a:solidFill>
                <a:effectLst/>
              </a:rPr>
              <a:t>6. Finally, We formed TWO Clusters: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u="none" strike="noStrike" cap="none" normalizeH="0" baseline="0" dirty="0">
                <a:ln>
                  <a:noFill/>
                </a:ln>
                <a:solidFill>
                  <a:srgbClr val="212121"/>
                </a:solidFill>
                <a:effectLst/>
              </a:rPr>
              <a:t>Cluster 1 - Low Recency, High Frequency and High Monetory Values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u="none" strike="noStrike" cap="none" normalizeH="0" baseline="0" dirty="0">
                <a:ln>
                  <a:noFill/>
                </a:ln>
                <a:solidFill>
                  <a:srgbClr val="212121"/>
                </a:solidFill>
                <a:effectLst/>
              </a:rPr>
              <a:t>Cluster 2 - High Recency, Low Frequency and Low Monetory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6350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E9C5-F93E-4588-A72E-B3DC9D10771C}"/>
              </a:ext>
            </a:extLst>
          </p:cNvPr>
          <p:cNvSpPr>
            <a:spLocks noGrp="1"/>
          </p:cNvSpPr>
          <p:nvPr>
            <p:ph type="title"/>
          </p:nvPr>
        </p:nvSpPr>
        <p:spPr>
          <a:xfrm>
            <a:off x="509588" y="2636837"/>
            <a:ext cx="10515600" cy="1325563"/>
          </a:xfrm>
        </p:spPr>
        <p:txBody>
          <a:bodyPr/>
          <a:lstStyle/>
          <a:p>
            <a:pPr algn="ctr"/>
            <a:r>
              <a:rPr lang="en-US" b="1" dirty="0"/>
              <a:t>Thankyou</a:t>
            </a:r>
            <a:endParaRPr lang="en-IN" b="1" dirty="0"/>
          </a:p>
        </p:txBody>
      </p:sp>
    </p:spTree>
    <p:extLst>
      <p:ext uri="{BB962C8B-B14F-4D97-AF65-F5344CB8AC3E}">
        <p14:creationId xmlns:p14="http://schemas.microsoft.com/office/powerpoint/2010/main" val="429202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4CE1-BEB7-478E-84EC-CBFF84DE7C1A}"/>
              </a:ext>
            </a:extLst>
          </p:cNvPr>
          <p:cNvSpPr>
            <a:spLocks noGrp="1"/>
          </p:cNvSpPr>
          <p:nvPr>
            <p:ph type="title"/>
          </p:nvPr>
        </p:nvSpPr>
        <p:spPr/>
        <p:txBody>
          <a:bodyPr/>
          <a:lstStyle/>
          <a:p>
            <a:r>
              <a:rPr lang="en-US" b="1" dirty="0"/>
              <a:t>Business Context</a:t>
            </a:r>
            <a:endParaRPr lang="en-IN" b="1" dirty="0"/>
          </a:p>
        </p:txBody>
      </p:sp>
      <p:sp>
        <p:nvSpPr>
          <p:cNvPr id="3" name="Content Placeholder 2">
            <a:extLst>
              <a:ext uri="{FF2B5EF4-FFF2-40B4-BE49-F238E27FC236}">
                <a16:creationId xmlns:a16="http://schemas.microsoft.com/office/drawing/2014/main" id="{D33526D0-5C1B-402B-8A43-597D189E7F2F}"/>
              </a:ext>
            </a:extLst>
          </p:cNvPr>
          <p:cNvSpPr>
            <a:spLocks noGrp="1"/>
          </p:cNvSpPr>
          <p:nvPr>
            <p:ph idx="1"/>
          </p:nvPr>
        </p:nvSpPr>
        <p:spPr/>
        <p:txBody>
          <a:bodyPr>
            <a:normAutofit/>
          </a:bodyPr>
          <a:lstStyle/>
          <a:p>
            <a:pPr>
              <a:lnSpc>
                <a:spcPct val="150000"/>
              </a:lnSpc>
            </a:pPr>
            <a:r>
              <a:rPr lang="en-US" sz="2400" dirty="0">
                <a:solidFill>
                  <a:srgbClr val="212121"/>
                </a:solidFill>
                <a:effectLst/>
                <a:latin typeface="Roboto" panose="02000000000000000000" pitchFamily="2" charset="0"/>
              </a:rPr>
              <a:t>Businesses are growing rapidly and serving many customers. So, It is very important to categorize their customers to understand the customer and Business behavior. It also helps in marketing and Business development.</a:t>
            </a:r>
            <a:endParaRPr lang="en-IN" sz="2400" dirty="0"/>
          </a:p>
        </p:txBody>
      </p:sp>
    </p:spTree>
    <p:extLst>
      <p:ext uri="{BB962C8B-B14F-4D97-AF65-F5344CB8AC3E}">
        <p14:creationId xmlns:p14="http://schemas.microsoft.com/office/powerpoint/2010/main" val="214520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A8A7-87B9-4F1A-9501-2B081ED8CDD7}"/>
              </a:ext>
            </a:extLst>
          </p:cNvPr>
          <p:cNvSpPr>
            <a:spLocks noGrp="1"/>
          </p:cNvSpPr>
          <p:nvPr>
            <p:ph type="title"/>
          </p:nvPr>
        </p:nvSpPr>
        <p:spPr>
          <a:xfrm>
            <a:off x="762000" y="565151"/>
            <a:ext cx="10515600" cy="939800"/>
          </a:xfrm>
        </p:spPr>
        <p:txBody>
          <a:bodyPr numCol="2"/>
          <a:lstStyle/>
          <a:p>
            <a:r>
              <a:rPr lang="en-US" sz="3600" b="1" dirty="0"/>
              <a:t>Data Description</a:t>
            </a:r>
            <a:br>
              <a:rPr lang="en-US" dirty="0"/>
            </a:br>
            <a:endParaRPr lang="en-IN" dirty="0"/>
          </a:p>
        </p:txBody>
      </p:sp>
      <p:sp>
        <p:nvSpPr>
          <p:cNvPr id="3" name="Content Placeholder 2">
            <a:extLst>
              <a:ext uri="{FF2B5EF4-FFF2-40B4-BE49-F238E27FC236}">
                <a16:creationId xmlns:a16="http://schemas.microsoft.com/office/drawing/2014/main" id="{E19CCEB9-2049-4269-98EC-FA10B393BEFE}"/>
              </a:ext>
            </a:extLst>
          </p:cNvPr>
          <p:cNvSpPr>
            <a:spLocks noGrp="1"/>
          </p:cNvSpPr>
          <p:nvPr>
            <p:ph idx="1"/>
          </p:nvPr>
        </p:nvSpPr>
        <p:spPr>
          <a:xfrm>
            <a:off x="762000" y="1504951"/>
            <a:ext cx="10515600" cy="4351338"/>
          </a:xfrm>
        </p:spPr>
        <p:txBody>
          <a:bodyPr>
            <a:normAutofit/>
          </a:bodyPr>
          <a:lstStyle/>
          <a:p>
            <a:pPr>
              <a:lnSpc>
                <a:spcPct val="100000"/>
              </a:lnSpc>
            </a:pPr>
            <a:r>
              <a:rPr lang="en-US" sz="2400" i="0" dirty="0">
                <a:solidFill>
                  <a:srgbClr val="212121"/>
                </a:solidFill>
                <a:effectLst/>
              </a:rPr>
              <a:t>Invoice No: Invoice Number ( Some Invoice No's are with letter 'C', means cancelled Transaction)(Numeric)</a:t>
            </a:r>
          </a:p>
          <a:p>
            <a:pPr>
              <a:lnSpc>
                <a:spcPct val="100000"/>
              </a:lnSpc>
            </a:pPr>
            <a:r>
              <a:rPr lang="en-US" sz="2400" i="0" dirty="0">
                <a:solidFill>
                  <a:srgbClr val="212121"/>
                </a:solidFill>
                <a:effectLst/>
              </a:rPr>
              <a:t>Stock Code: Stock Name Code</a:t>
            </a:r>
          </a:p>
          <a:p>
            <a:pPr>
              <a:lnSpc>
                <a:spcPct val="100000"/>
              </a:lnSpc>
            </a:pPr>
            <a:r>
              <a:rPr lang="en-US" sz="2400" i="0" dirty="0">
                <a:solidFill>
                  <a:srgbClr val="212121"/>
                </a:solidFill>
                <a:effectLst/>
              </a:rPr>
              <a:t>Description: Description of the product (Numeric)</a:t>
            </a:r>
          </a:p>
          <a:p>
            <a:pPr>
              <a:lnSpc>
                <a:spcPct val="100000"/>
              </a:lnSpc>
            </a:pPr>
            <a:r>
              <a:rPr lang="en-US" sz="2400" i="0" dirty="0">
                <a:solidFill>
                  <a:srgbClr val="212121"/>
                </a:solidFill>
                <a:effectLst/>
              </a:rPr>
              <a:t>Quantity: Quantity bought (Numeric)</a:t>
            </a:r>
          </a:p>
          <a:p>
            <a:pPr>
              <a:lnSpc>
                <a:spcPct val="100000"/>
              </a:lnSpc>
            </a:pPr>
            <a:r>
              <a:rPr lang="en-US" sz="2400" i="0" dirty="0">
                <a:solidFill>
                  <a:srgbClr val="212121"/>
                </a:solidFill>
                <a:effectLst/>
              </a:rPr>
              <a:t>Invoice Date: Invoice Date (Date Time)</a:t>
            </a:r>
          </a:p>
          <a:p>
            <a:pPr>
              <a:lnSpc>
                <a:spcPct val="100000"/>
              </a:lnSpc>
            </a:pPr>
            <a:r>
              <a:rPr lang="en-US" sz="2400" i="0" dirty="0">
                <a:solidFill>
                  <a:srgbClr val="212121"/>
                </a:solidFill>
                <a:effectLst/>
              </a:rPr>
              <a:t>Unit Price: Price per Unit (Numeric)</a:t>
            </a:r>
          </a:p>
          <a:p>
            <a:pPr>
              <a:lnSpc>
                <a:spcPct val="100000"/>
              </a:lnSpc>
            </a:pPr>
            <a:r>
              <a:rPr lang="en-US" sz="2400" i="0" dirty="0">
                <a:solidFill>
                  <a:srgbClr val="212121"/>
                </a:solidFill>
                <a:effectLst/>
              </a:rPr>
              <a:t>Customer ID: Unique Customer ID (Numeric)</a:t>
            </a:r>
          </a:p>
          <a:p>
            <a:pPr>
              <a:lnSpc>
                <a:spcPct val="100000"/>
              </a:lnSpc>
            </a:pPr>
            <a:r>
              <a:rPr lang="en-US" sz="2400" i="0" dirty="0">
                <a:solidFill>
                  <a:srgbClr val="212121"/>
                </a:solidFill>
                <a:effectLst/>
              </a:rPr>
              <a:t>Country: Location</a:t>
            </a:r>
          </a:p>
          <a:p>
            <a:endParaRPr lang="en-IN" dirty="0"/>
          </a:p>
        </p:txBody>
      </p:sp>
    </p:spTree>
    <p:extLst>
      <p:ext uri="{BB962C8B-B14F-4D97-AF65-F5344CB8AC3E}">
        <p14:creationId xmlns:p14="http://schemas.microsoft.com/office/powerpoint/2010/main" val="54994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A8A7-87B9-4F1A-9501-2B081ED8CDD7}"/>
              </a:ext>
            </a:extLst>
          </p:cNvPr>
          <p:cNvSpPr>
            <a:spLocks noGrp="1"/>
          </p:cNvSpPr>
          <p:nvPr>
            <p:ph type="title"/>
          </p:nvPr>
        </p:nvSpPr>
        <p:spPr/>
        <p:txBody>
          <a:bodyPr/>
          <a:lstStyle/>
          <a:p>
            <a:r>
              <a:rPr lang="en-US" dirty="0"/>
              <a:t>Data Description</a:t>
            </a:r>
            <a:br>
              <a:rPr lang="en-US" dirty="0"/>
            </a:br>
            <a:endParaRPr lang="en-IN" dirty="0"/>
          </a:p>
        </p:txBody>
      </p:sp>
      <p:pic>
        <p:nvPicPr>
          <p:cNvPr id="11" name="Content Placeholder 10">
            <a:extLst>
              <a:ext uri="{FF2B5EF4-FFF2-40B4-BE49-F238E27FC236}">
                <a16:creationId xmlns:a16="http://schemas.microsoft.com/office/drawing/2014/main" id="{EDE96EDA-4DB4-4371-8FA8-7BEEE5D27C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11" y="1504821"/>
            <a:ext cx="3717840" cy="3962529"/>
          </a:xfrm>
        </p:spPr>
      </p:pic>
      <p:pic>
        <p:nvPicPr>
          <p:cNvPr id="13" name="Picture 12">
            <a:extLst>
              <a:ext uri="{FF2B5EF4-FFF2-40B4-BE49-F238E27FC236}">
                <a16:creationId xmlns:a16="http://schemas.microsoft.com/office/drawing/2014/main" id="{D0F148BE-146A-4AF5-B5BF-4A24C00D0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269" y="1571496"/>
            <a:ext cx="7672256" cy="1523563"/>
          </a:xfrm>
          <a:prstGeom prst="rect">
            <a:avLst/>
          </a:prstGeom>
        </p:spPr>
      </p:pic>
      <p:pic>
        <p:nvPicPr>
          <p:cNvPr id="15" name="Picture 14">
            <a:extLst>
              <a:ext uri="{FF2B5EF4-FFF2-40B4-BE49-F238E27FC236}">
                <a16:creationId xmlns:a16="http://schemas.microsoft.com/office/drawing/2014/main" id="{A480DA86-7E37-4887-9642-83FF86B61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0226" y="3662805"/>
            <a:ext cx="3981450" cy="1769723"/>
          </a:xfrm>
          <a:prstGeom prst="rect">
            <a:avLst/>
          </a:prstGeom>
        </p:spPr>
      </p:pic>
    </p:spTree>
    <p:extLst>
      <p:ext uri="{BB962C8B-B14F-4D97-AF65-F5344CB8AC3E}">
        <p14:creationId xmlns:p14="http://schemas.microsoft.com/office/powerpoint/2010/main" val="227776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A8A7-87B9-4F1A-9501-2B081ED8CDD7}"/>
              </a:ext>
            </a:extLst>
          </p:cNvPr>
          <p:cNvSpPr>
            <a:spLocks noGrp="1"/>
          </p:cNvSpPr>
          <p:nvPr>
            <p:ph type="title"/>
          </p:nvPr>
        </p:nvSpPr>
        <p:spPr/>
        <p:txBody>
          <a:bodyPr/>
          <a:lstStyle/>
          <a:p>
            <a:r>
              <a:rPr lang="en-US" dirty="0"/>
              <a:t>Data Description</a:t>
            </a:r>
            <a:br>
              <a:rPr lang="en-US" dirty="0"/>
            </a:br>
            <a:endParaRPr lang="en-IN" dirty="0"/>
          </a:p>
        </p:txBody>
      </p:sp>
      <p:pic>
        <p:nvPicPr>
          <p:cNvPr id="5" name="Content Placeholder 4">
            <a:extLst>
              <a:ext uri="{FF2B5EF4-FFF2-40B4-BE49-F238E27FC236}">
                <a16:creationId xmlns:a16="http://schemas.microsoft.com/office/drawing/2014/main" id="{1901A35B-A706-42A9-A82F-76222FCB8E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049" y="1362076"/>
            <a:ext cx="5229489" cy="4114800"/>
          </a:xfrm>
        </p:spPr>
      </p:pic>
      <p:pic>
        <p:nvPicPr>
          <p:cNvPr id="7" name="Picture 6">
            <a:extLst>
              <a:ext uri="{FF2B5EF4-FFF2-40B4-BE49-F238E27FC236}">
                <a16:creationId xmlns:a16="http://schemas.microsoft.com/office/drawing/2014/main" id="{E6334FAC-84DA-4CD5-861F-B7480B2A8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8900" y="1363537"/>
            <a:ext cx="3794850" cy="4130926"/>
          </a:xfrm>
          <a:prstGeom prst="rect">
            <a:avLst/>
          </a:prstGeom>
        </p:spPr>
      </p:pic>
    </p:spTree>
    <p:extLst>
      <p:ext uri="{BB962C8B-B14F-4D97-AF65-F5344CB8AC3E}">
        <p14:creationId xmlns:p14="http://schemas.microsoft.com/office/powerpoint/2010/main" val="82577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D1DF-6258-42EE-BB1B-4F9397BE5C40}"/>
              </a:ext>
            </a:extLst>
          </p:cNvPr>
          <p:cNvSpPr>
            <a:spLocks noGrp="1"/>
          </p:cNvSpPr>
          <p:nvPr>
            <p:ph type="title"/>
          </p:nvPr>
        </p:nvSpPr>
        <p:spPr/>
        <p:txBody>
          <a:bodyPr/>
          <a:lstStyle/>
          <a:p>
            <a:r>
              <a:rPr lang="en-US" dirty="0"/>
              <a:t>Data Cleaning</a:t>
            </a:r>
            <a:br>
              <a:rPr lang="en-US" dirty="0"/>
            </a:br>
            <a:endParaRPr lang="en-IN" dirty="0"/>
          </a:p>
        </p:txBody>
      </p:sp>
      <p:pic>
        <p:nvPicPr>
          <p:cNvPr id="5122" name="Picture 2">
            <a:extLst>
              <a:ext uri="{FF2B5EF4-FFF2-40B4-BE49-F238E27FC236}">
                <a16:creationId xmlns:a16="http://schemas.microsoft.com/office/drawing/2014/main" id="{00C5ACC3-DC49-42C9-A5A9-9461592651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439" y="3056841"/>
            <a:ext cx="7822222" cy="34412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27653E-4A0E-4B22-8C17-FC63320A936D}"/>
              </a:ext>
            </a:extLst>
          </p:cNvPr>
          <p:cNvSpPr txBox="1"/>
          <p:nvPr/>
        </p:nvSpPr>
        <p:spPr>
          <a:xfrm>
            <a:off x="838200" y="1298615"/>
            <a:ext cx="6096000" cy="369332"/>
          </a:xfrm>
          <a:prstGeom prst="rect">
            <a:avLst/>
          </a:prstGeom>
          <a:noFill/>
        </p:spPr>
        <p:txBody>
          <a:bodyPr wrap="square">
            <a:spAutoFit/>
          </a:bodyPr>
          <a:lstStyle/>
          <a:p>
            <a:r>
              <a:rPr lang="en-IN" b="1" i="0" dirty="0">
                <a:solidFill>
                  <a:srgbClr val="212121"/>
                </a:solidFill>
                <a:effectLst/>
                <a:latin typeface="Roboto" panose="02000000000000000000" pitchFamily="2" charset="0"/>
              </a:rPr>
              <a:t>Handling Missing Values:</a:t>
            </a:r>
            <a:endParaRPr lang="en-IN" dirty="0"/>
          </a:p>
        </p:txBody>
      </p:sp>
      <p:sp>
        <p:nvSpPr>
          <p:cNvPr id="8" name="TextBox 7">
            <a:extLst>
              <a:ext uri="{FF2B5EF4-FFF2-40B4-BE49-F238E27FC236}">
                <a16:creationId xmlns:a16="http://schemas.microsoft.com/office/drawing/2014/main" id="{52B3E85B-45B1-4AB3-B19B-100CC59FE0CD}"/>
              </a:ext>
            </a:extLst>
          </p:cNvPr>
          <p:cNvSpPr txBox="1"/>
          <p:nvPr/>
        </p:nvSpPr>
        <p:spPr>
          <a:xfrm>
            <a:off x="457200" y="2278271"/>
            <a:ext cx="6096000" cy="646331"/>
          </a:xfrm>
          <a:prstGeom prst="rect">
            <a:avLst/>
          </a:prstGeom>
          <a:noFill/>
        </p:spPr>
        <p:txBody>
          <a:bodyPr wrap="square">
            <a:spAutoFit/>
          </a:bodyPr>
          <a:lstStyle/>
          <a:p>
            <a:pPr algn="l"/>
            <a:r>
              <a:rPr lang="en-US" dirty="0">
                <a:solidFill>
                  <a:srgbClr val="212121"/>
                </a:solidFill>
                <a:effectLst/>
                <a:latin typeface="Roboto" panose="02000000000000000000" pitchFamily="2" charset="0"/>
              </a:rPr>
              <a:t>Customer ID is having 24.92% of missing values.</a:t>
            </a:r>
          </a:p>
          <a:p>
            <a:pPr algn="l"/>
            <a:r>
              <a:rPr lang="en-US" dirty="0">
                <a:solidFill>
                  <a:srgbClr val="212121"/>
                </a:solidFill>
                <a:effectLst/>
                <a:latin typeface="Roboto" panose="02000000000000000000" pitchFamily="2" charset="0"/>
              </a:rPr>
              <a:t>Description is having 0.26% of missing values.</a:t>
            </a:r>
          </a:p>
        </p:txBody>
      </p:sp>
      <p:pic>
        <p:nvPicPr>
          <p:cNvPr id="7" name="Picture 6">
            <a:extLst>
              <a:ext uri="{FF2B5EF4-FFF2-40B4-BE49-F238E27FC236}">
                <a16:creationId xmlns:a16="http://schemas.microsoft.com/office/drawing/2014/main" id="{8C28194B-D7AD-4660-88A2-19D9E39AA12C}"/>
              </a:ext>
            </a:extLst>
          </p:cNvPr>
          <p:cNvPicPr>
            <a:picLocks noChangeAspect="1"/>
          </p:cNvPicPr>
          <p:nvPr/>
        </p:nvPicPr>
        <p:blipFill>
          <a:blip r:embed="rId3"/>
          <a:stretch>
            <a:fillRect/>
          </a:stretch>
        </p:blipFill>
        <p:spPr>
          <a:xfrm>
            <a:off x="6778322" y="276824"/>
            <a:ext cx="4956478" cy="2780017"/>
          </a:xfrm>
          <a:prstGeom prst="rect">
            <a:avLst/>
          </a:prstGeom>
        </p:spPr>
      </p:pic>
    </p:spTree>
    <p:extLst>
      <p:ext uri="{BB962C8B-B14F-4D97-AF65-F5344CB8AC3E}">
        <p14:creationId xmlns:p14="http://schemas.microsoft.com/office/powerpoint/2010/main" val="297602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FD1DF-6258-42EE-BB1B-4F9397BE5C40}"/>
              </a:ext>
            </a:extLst>
          </p:cNvPr>
          <p:cNvSpPr>
            <a:spLocks noGrp="1"/>
          </p:cNvSpPr>
          <p:nvPr>
            <p:ph type="title"/>
          </p:nvPr>
        </p:nvSpPr>
        <p:spPr/>
        <p:txBody>
          <a:bodyPr/>
          <a:lstStyle/>
          <a:p>
            <a:r>
              <a:rPr lang="en-US" dirty="0"/>
              <a:t>Data Cleaning</a:t>
            </a:r>
            <a:br>
              <a:rPr lang="en-US" dirty="0"/>
            </a:br>
            <a:endParaRPr lang="en-IN" dirty="0"/>
          </a:p>
        </p:txBody>
      </p:sp>
      <p:sp>
        <p:nvSpPr>
          <p:cNvPr id="3" name="Content Placeholder 2">
            <a:extLst>
              <a:ext uri="{FF2B5EF4-FFF2-40B4-BE49-F238E27FC236}">
                <a16:creationId xmlns:a16="http://schemas.microsoft.com/office/drawing/2014/main" id="{BF192DCC-25C8-43EE-AD8D-784717947B34}"/>
              </a:ext>
            </a:extLst>
          </p:cNvPr>
          <p:cNvSpPr>
            <a:spLocks noGrp="1"/>
          </p:cNvSpPr>
          <p:nvPr>
            <p:ph idx="1"/>
          </p:nvPr>
        </p:nvSpPr>
        <p:spPr>
          <a:xfrm>
            <a:off x="657225" y="1638301"/>
            <a:ext cx="9067800" cy="4276724"/>
          </a:xfrm>
        </p:spPr>
        <p:txBody>
          <a:bodyPr>
            <a:normAutofit/>
          </a:bodyPr>
          <a:lstStyle/>
          <a:p>
            <a:pPr>
              <a:lnSpc>
                <a:spcPct val="150000"/>
              </a:lnSpc>
            </a:pPr>
            <a:r>
              <a:rPr lang="en-US" dirty="0">
                <a:solidFill>
                  <a:srgbClr val="212121"/>
                </a:solidFill>
                <a:effectLst/>
                <a:latin typeface="Roboto" panose="02000000000000000000" pitchFamily="2" charset="0"/>
              </a:rPr>
              <a:t>We have 5225 duplicate/ repeated entries.</a:t>
            </a:r>
          </a:p>
          <a:p>
            <a:pPr>
              <a:lnSpc>
                <a:spcPct val="150000"/>
              </a:lnSpc>
            </a:pPr>
            <a:r>
              <a:rPr lang="en-US" dirty="0">
                <a:solidFill>
                  <a:srgbClr val="212121"/>
                </a:solidFill>
                <a:effectLst/>
                <a:latin typeface="Roboto" panose="02000000000000000000" pitchFamily="2" charset="0"/>
              </a:rPr>
              <a:t>We can drop them from the dataset.</a:t>
            </a:r>
          </a:p>
          <a:p>
            <a:pPr>
              <a:lnSpc>
                <a:spcPct val="150000"/>
              </a:lnSpc>
            </a:pPr>
            <a:r>
              <a:rPr lang="en-US" sz="2800" i="0" dirty="0">
                <a:solidFill>
                  <a:srgbClr val="212121"/>
                </a:solidFill>
                <a:effectLst/>
                <a:latin typeface="Roboto" panose="02000000000000000000" pitchFamily="2" charset="0"/>
              </a:rPr>
              <a:t>We have few cancelled Invoice Nos indicated with C. We can remove them.</a:t>
            </a:r>
          </a:p>
          <a:p>
            <a:pPr>
              <a:lnSpc>
                <a:spcPct val="150000"/>
              </a:lnSpc>
            </a:pPr>
            <a:r>
              <a:rPr lang="en-US" sz="2800" i="0" dirty="0">
                <a:solidFill>
                  <a:srgbClr val="212121"/>
                </a:solidFill>
                <a:effectLst/>
                <a:latin typeface="Roboto" panose="02000000000000000000" pitchFamily="2" charset="0"/>
              </a:rPr>
              <a:t>There are 8872 cancelled Invoices.</a:t>
            </a:r>
            <a:endParaRPr lang="en-IN" sz="2800" dirty="0"/>
          </a:p>
          <a:p>
            <a:endParaRPr lang="en-IN" dirty="0"/>
          </a:p>
        </p:txBody>
      </p:sp>
      <p:pic>
        <p:nvPicPr>
          <p:cNvPr id="5" name="Picture 4">
            <a:extLst>
              <a:ext uri="{FF2B5EF4-FFF2-40B4-BE49-F238E27FC236}">
                <a16:creationId xmlns:a16="http://schemas.microsoft.com/office/drawing/2014/main" id="{AFA02CF2-F980-4077-977D-ABBD9B6CC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7551" y="1369632"/>
            <a:ext cx="4004456" cy="1594232"/>
          </a:xfrm>
          <a:prstGeom prst="rect">
            <a:avLst/>
          </a:prstGeom>
        </p:spPr>
      </p:pic>
    </p:spTree>
    <p:extLst>
      <p:ext uri="{BB962C8B-B14F-4D97-AF65-F5344CB8AC3E}">
        <p14:creationId xmlns:p14="http://schemas.microsoft.com/office/powerpoint/2010/main" val="2653419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TotalTime>
  <Words>756</Words>
  <Application>Microsoft Office PowerPoint</Application>
  <PresentationFormat>Widescreen</PresentationFormat>
  <Paragraphs>92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Roboto</vt:lpstr>
      <vt:lpstr>Office Theme</vt:lpstr>
      <vt:lpstr>Online Retail Customer Segmentation</vt:lpstr>
      <vt:lpstr>Contents</vt:lpstr>
      <vt:lpstr>PowerPoint Presentation</vt:lpstr>
      <vt:lpstr>Business Context</vt:lpstr>
      <vt:lpstr>Data Description </vt:lpstr>
      <vt:lpstr>Data Description </vt:lpstr>
      <vt:lpstr>Data Description </vt:lpstr>
      <vt:lpstr>Data Cleaning </vt:lpstr>
      <vt:lpstr>Data Cleaning </vt:lpstr>
      <vt:lpstr>Data Analysis </vt:lpstr>
      <vt:lpstr>Data Analysis </vt:lpstr>
      <vt:lpstr>Data Analysis </vt:lpstr>
      <vt:lpstr>Data Analysis </vt:lpstr>
      <vt:lpstr>Data Analysis </vt:lpstr>
      <vt:lpstr>Feature Engineering </vt:lpstr>
      <vt:lpstr>Feature Engineering </vt:lpstr>
      <vt:lpstr>Feature Engineering </vt:lpstr>
      <vt:lpstr>Feature Engineering </vt:lpstr>
      <vt:lpstr>RFM Analysis</vt:lpstr>
      <vt:lpstr>RFM Analysis</vt:lpstr>
      <vt:lpstr>RFM Analysis</vt:lpstr>
      <vt:lpstr>RFM Analysis</vt:lpstr>
      <vt:lpstr>Preprocessing </vt:lpstr>
      <vt:lpstr>Modelling – KMeans &amp; Elbow Curve</vt:lpstr>
      <vt:lpstr>Modelling – KMeans &amp; Silhouette Analysis</vt:lpstr>
      <vt:lpstr>Modelling - Dendrogram</vt:lpstr>
      <vt:lpstr>Modeling – Hierarchal Clustering</vt:lpstr>
      <vt:lpstr>Modeling – DB SCAN</vt:lpstr>
      <vt:lpstr>Clusters</vt:lpstr>
      <vt:lpstr>Conclusion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cp:revision>
  <dcterms:created xsi:type="dcterms:W3CDTF">2023-03-24T07:16:22Z</dcterms:created>
  <dcterms:modified xsi:type="dcterms:W3CDTF">2023-03-24T14:23:13Z</dcterms:modified>
</cp:coreProperties>
</file>