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9" r:id="rId4"/>
    <p:sldId id="260" r:id="rId5"/>
    <p:sldId id="273" r:id="rId6"/>
    <p:sldId id="274" r:id="rId7"/>
    <p:sldId id="275" r:id="rId8"/>
    <p:sldId id="276"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E698E8-D0DF-CA3A-24A5-F77F59C7FE7A}" v="183" dt="2024-03-21T22:50:18.498"/>
    <p1510:client id="{46FA52C9-38BA-10C1-E0FB-71813BA6AC93}" v="667" dt="2024-03-21T21:56:16.351"/>
    <p1510:client id="{B78AC4FA-EE84-8858-D9A8-7C2F1B958927}" v="40" dt="2024-03-21T23:07:12.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E023426C-7FBD-5A66-7429-DF13A487726A}"/>
              </a:ext>
            </a:extLst>
          </p:cNvPr>
          <p:cNvPicPr>
            <a:picLocks noChangeAspect="1"/>
          </p:cNvPicPr>
          <p:nvPr/>
        </p:nvPicPr>
        <p:blipFill rotWithShape="1">
          <a:blip r:embed="rId2"/>
          <a:srcRect t="9091" r="9091"/>
          <a:stretch/>
        </p:blipFill>
        <p:spPr>
          <a:xfrm>
            <a:off x="1524" y="10"/>
            <a:ext cx="12188952" cy="6857990"/>
          </a:xfrm>
          <a:prstGeom prst="rect">
            <a:avLst/>
          </a:prstGeom>
        </p:spPr>
      </p:pic>
      <p:sp>
        <p:nvSpPr>
          <p:cNvPr id="68" name="Rectangle 67">
            <a:extLst>
              <a:ext uri="{FF2B5EF4-FFF2-40B4-BE49-F238E27FC236}">
                <a16:creationId xmlns:a16="http://schemas.microsoft.com/office/drawing/2014/main" id="{57DB0ECD-BBE2-4E9C-9F65-4687DC1BA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846144"/>
            <a:ext cx="10883900" cy="272007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91440" y="2926080"/>
            <a:ext cx="12567920" cy="802640"/>
          </a:xfrm>
        </p:spPr>
        <p:txBody>
          <a:bodyPr>
            <a:normAutofit fontScale="90000"/>
          </a:bodyPr>
          <a:lstStyle/>
          <a:p>
            <a:pPr algn="l"/>
            <a:r>
              <a:rPr lang="en-US" sz="5600" dirty="0"/>
              <a:t>LIBRARY MANAGEMENT SYSTEM</a:t>
            </a:r>
          </a:p>
        </p:txBody>
      </p:sp>
      <p:sp>
        <p:nvSpPr>
          <p:cNvPr id="3" name="Subtitle 2"/>
          <p:cNvSpPr>
            <a:spLocks noGrp="1"/>
          </p:cNvSpPr>
          <p:nvPr>
            <p:ph type="subTitle" idx="1"/>
          </p:nvPr>
        </p:nvSpPr>
        <p:spPr>
          <a:xfrm>
            <a:off x="832104" y="3627119"/>
            <a:ext cx="9832583" cy="1939103"/>
          </a:xfrm>
        </p:spPr>
        <p:txBody>
          <a:bodyPr vert="horz" lIns="91440" tIns="45720" rIns="91440" bIns="45720" rtlCol="0" anchor="t">
            <a:normAutofit fontScale="40000" lnSpcReduction="20000"/>
          </a:bodyPr>
          <a:lstStyle/>
          <a:p>
            <a:pPr algn="l"/>
            <a:r>
              <a:rPr lang="en-US" dirty="0"/>
              <a:t>						                    </a:t>
            </a:r>
          </a:p>
          <a:p>
            <a:pPr algn="l"/>
            <a:r>
              <a:rPr lang="en-US" dirty="0"/>
              <a:t>																	</a:t>
            </a:r>
            <a:r>
              <a:rPr lang="en-US" sz="2900" dirty="0">
                <a:latin typeface="Times New Roman" panose="02020603050405020304" pitchFamily="18" charset="0"/>
                <a:cs typeface="Times New Roman" panose="02020603050405020304" pitchFamily="18" charset="0"/>
              </a:rPr>
              <a:t>Team Members:</a:t>
            </a:r>
          </a:p>
          <a:p>
            <a:pPr algn="l"/>
            <a:r>
              <a:rPr lang="en-US" sz="2900" dirty="0">
                <a:latin typeface="Times New Roman" panose="02020603050405020304" pitchFamily="18" charset="0"/>
                <a:cs typeface="Times New Roman" panose="02020603050405020304" pitchFamily="18" charset="0"/>
              </a:rPr>
              <a:t>							</a:t>
            </a:r>
            <a:r>
              <a:rPr lang="en-IN" sz="2900" dirty="0">
                <a:latin typeface="Times New Roman" panose="02020603050405020304" pitchFamily="18" charset="0"/>
                <a:cs typeface="Times New Roman" panose="02020603050405020304" pitchFamily="18" charset="0"/>
              </a:rPr>
              <a:t>Rajeswari Jayachandran </a:t>
            </a:r>
          </a:p>
          <a:p>
            <a:pPr algn="l"/>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Kalai</a:t>
            </a:r>
            <a:r>
              <a:rPr lang="en-IN" sz="2900" dirty="0">
                <a:latin typeface="Times New Roman" panose="02020603050405020304" pitchFamily="18" charset="0"/>
                <a:cs typeface="Times New Roman" panose="02020603050405020304" pitchFamily="18" charset="0"/>
              </a:rPr>
              <a:t> </a:t>
            </a:r>
            <a:r>
              <a:rPr lang="en-IN" sz="2900" dirty="0" err="1">
                <a:latin typeface="Times New Roman" panose="02020603050405020304" pitchFamily="18" charset="0"/>
                <a:cs typeface="Times New Roman" panose="02020603050405020304" pitchFamily="18" charset="0"/>
              </a:rPr>
              <a:t>Arasi</a:t>
            </a:r>
            <a:r>
              <a:rPr lang="en-IN" sz="2900" dirty="0">
                <a:latin typeface="Times New Roman" panose="02020603050405020304" pitchFamily="18" charset="0"/>
                <a:cs typeface="Times New Roman" panose="02020603050405020304" pitchFamily="18" charset="0"/>
              </a:rPr>
              <a:t> Jayakumar</a:t>
            </a:r>
          </a:p>
          <a:p>
            <a:pPr algn="l"/>
            <a:r>
              <a:rPr lang="en-IN" sz="2900" dirty="0">
                <a:latin typeface="Times New Roman" panose="02020603050405020304" pitchFamily="18" charset="0"/>
                <a:cs typeface="Times New Roman" panose="02020603050405020304" pitchFamily="18" charset="0"/>
              </a:rPr>
              <a:t> 							Sai Harsha Chapala</a:t>
            </a:r>
          </a:p>
          <a:p>
            <a:pPr algn="l"/>
            <a:r>
              <a:rPr lang="en-IN" sz="2900" dirty="0">
                <a:latin typeface="Times New Roman" panose="02020603050405020304" pitchFamily="18" charset="0"/>
                <a:cs typeface="Times New Roman" panose="02020603050405020304" pitchFamily="18" charset="0"/>
              </a:rPr>
              <a:t>							 Amrutha Reddy Karumuru</a:t>
            </a:r>
          </a:p>
          <a:p>
            <a:pPr algn="l"/>
            <a:r>
              <a:rPr lang="en-IN" sz="2900" dirty="0">
                <a:latin typeface="Times New Roman" panose="02020603050405020304" pitchFamily="18" charset="0"/>
                <a:cs typeface="Times New Roman" panose="02020603050405020304" pitchFamily="18" charset="0"/>
              </a:rPr>
              <a:t>							 Sai </a:t>
            </a:r>
            <a:r>
              <a:rPr lang="en-IN" sz="2900" dirty="0" err="1">
                <a:latin typeface="Times New Roman" panose="02020603050405020304" pitchFamily="18" charset="0"/>
                <a:cs typeface="Times New Roman" panose="02020603050405020304" pitchFamily="18" charset="0"/>
              </a:rPr>
              <a:t>Adhithi</a:t>
            </a:r>
            <a:r>
              <a:rPr lang="en-IN" sz="2900" dirty="0">
                <a:latin typeface="Times New Roman" panose="02020603050405020304" pitchFamily="18" charset="0"/>
                <a:cs typeface="Times New Roman" panose="02020603050405020304" pitchFamily="18" charset="0"/>
              </a:rPr>
              <a:t> Kesari</a:t>
            </a:r>
            <a:endParaRPr lang="en-US" sz="2900" dirty="0">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Slide Background Fill">
            <a:extLst>
              <a:ext uri="{FF2B5EF4-FFF2-40B4-BE49-F238E27FC236}">
                <a16:creationId xmlns:a16="http://schemas.microsoft.com/office/drawing/2014/main" id="{44D65982-4F00-4330-8DAA-DE6A9E4D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CA136B9F-FEAF-445D-88E4-7D69EDBF43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55" name="Color">
              <a:extLst>
                <a:ext uri="{FF2B5EF4-FFF2-40B4-BE49-F238E27FC236}">
                  <a16:creationId xmlns:a16="http://schemas.microsoft.com/office/drawing/2014/main" id="{96886571-1553-4F14-B847-99BF7B625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Color">
              <a:extLst>
                <a:ext uri="{FF2B5EF4-FFF2-40B4-BE49-F238E27FC236}">
                  <a16:creationId xmlns:a16="http://schemas.microsoft.com/office/drawing/2014/main" id="{301ACB83-6234-46D1-803C-5D5077727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59" name="Freeform: Shape 5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0" name="Freeform: Shape 5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6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3" name="Freeform: Shape 6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4" name="Freeform: Shape 6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5" name="Freeform: Shape 6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6D32729-1144-F500-EFFC-9C0C2CBF60BB}"/>
              </a:ext>
            </a:extLst>
          </p:cNvPr>
          <p:cNvSpPr>
            <a:spLocks noGrp="1"/>
          </p:cNvSpPr>
          <p:nvPr>
            <p:ph type="title"/>
          </p:nvPr>
        </p:nvSpPr>
        <p:spPr>
          <a:xfrm>
            <a:off x="786384" y="383456"/>
            <a:ext cx="10158984" cy="2418014"/>
          </a:xfrm>
        </p:spPr>
        <p:txBody>
          <a:bodyPr anchor="b">
            <a:normAutofit/>
          </a:bodyPr>
          <a:lstStyle/>
          <a:p>
            <a:pPr algn="ctr"/>
            <a:r>
              <a:rPr lang="en-US" sz="4800" b="1" dirty="0">
                <a:ln w="22225">
                  <a:solidFill>
                    <a:srgbClr val="FFFFFF"/>
                  </a:solidFill>
                </a:ln>
                <a:solidFill>
                  <a:schemeClr val="bg1"/>
                </a:solidFill>
              </a:rPr>
              <a:t>Thank you   </a:t>
            </a:r>
          </a:p>
        </p:txBody>
      </p:sp>
      <p:sp>
        <p:nvSpPr>
          <p:cNvPr id="3" name="Content Placeholder 2">
            <a:extLst>
              <a:ext uri="{FF2B5EF4-FFF2-40B4-BE49-F238E27FC236}">
                <a16:creationId xmlns:a16="http://schemas.microsoft.com/office/drawing/2014/main" id="{DC0F7434-A85A-9F42-CD47-F87E03408F60}"/>
              </a:ext>
            </a:extLst>
          </p:cNvPr>
          <p:cNvSpPr>
            <a:spLocks noGrp="1"/>
          </p:cNvSpPr>
          <p:nvPr>
            <p:ph idx="1"/>
          </p:nvPr>
        </p:nvSpPr>
        <p:spPr>
          <a:xfrm>
            <a:off x="786384" y="3378373"/>
            <a:ext cx="10158984" cy="2722137"/>
          </a:xfrm>
        </p:spPr>
        <p:txBody>
          <a:bodyPr vert="horz" lIns="91440" tIns="45720" rIns="91440" bIns="45720" rtlCol="0" anchor="t">
            <a:normAutofit/>
          </a:bodyPr>
          <a:lstStyle/>
          <a:p>
            <a:pPr algn="ctr"/>
            <a:endParaRPr lang="en-US" sz="1800" dirty="0">
              <a:solidFill>
                <a:schemeClr val="bg1"/>
              </a:solidFill>
            </a:endParaRPr>
          </a:p>
        </p:txBody>
      </p:sp>
    </p:spTree>
    <p:extLst>
      <p:ext uri="{BB962C8B-B14F-4D97-AF65-F5344CB8AC3E}">
        <p14:creationId xmlns:p14="http://schemas.microsoft.com/office/powerpoint/2010/main" val="14608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88" name="Rectangle 8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E83D0-79D2-830A-814F-08B330FE8E6C}"/>
              </a:ext>
            </a:extLst>
          </p:cNvPr>
          <p:cNvSpPr>
            <a:spLocks noGrp="1"/>
          </p:cNvSpPr>
          <p:nvPr>
            <p:ph type="title"/>
          </p:nvPr>
        </p:nvSpPr>
        <p:spPr>
          <a:xfrm>
            <a:off x="761803" y="350196"/>
            <a:ext cx="4646904" cy="1624520"/>
          </a:xfrm>
        </p:spPr>
        <p:txBody>
          <a:bodyPr anchor="ctr">
            <a:normAutofit/>
          </a:bodyPr>
          <a:lstStyle/>
          <a:p>
            <a:r>
              <a:rPr lang="en-US" sz="4000" b="1" dirty="0"/>
              <a:t>Project Goal</a:t>
            </a:r>
          </a:p>
        </p:txBody>
      </p:sp>
      <p:sp>
        <p:nvSpPr>
          <p:cNvPr id="3" name="Content Placeholder 2">
            <a:extLst>
              <a:ext uri="{FF2B5EF4-FFF2-40B4-BE49-F238E27FC236}">
                <a16:creationId xmlns:a16="http://schemas.microsoft.com/office/drawing/2014/main" id="{15C15CA9-FECA-7761-73D1-007734FAD1DA}"/>
              </a:ext>
            </a:extLst>
          </p:cNvPr>
          <p:cNvSpPr>
            <a:spLocks noGrp="1"/>
          </p:cNvSpPr>
          <p:nvPr>
            <p:ph idx="1"/>
          </p:nvPr>
        </p:nvSpPr>
        <p:spPr>
          <a:xfrm>
            <a:off x="324773" y="1443319"/>
            <a:ext cx="5588198" cy="5193177"/>
          </a:xfrm>
        </p:spPr>
        <p:txBody>
          <a:bodyPr vert="horz" lIns="91440" tIns="45720" rIns="91440" bIns="45720" rtlCol="0" anchor="ctr">
            <a:normAutofit/>
          </a:bodyPr>
          <a:lstStyle/>
          <a:p>
            <a:pPr marL="0" indent="0">
              <a:buNone/>
            </a:pPr>
            <a:r>
              <a:rPr lang="en-US" sz="2000" dirty="0">
                <a:latin typeface="Times New Roman" panose="02020603050405020304" pitchFamily="18" charset="0"/>
                <a:cs typeface="Times New Roman" panose="02020603050405020304" pitchFamily="18" charset="0"/>
              </a:rPr>
              <a:t>The project's objective is to create a productive book lending system that is supplemented with a potent search engine and insights driven by machine learning to recognize patterns like the best-selling books. In addition to managing loans and returns, updating databases with new titles, and giving information on library staff and checked out books, the proposed system will benefit both users and administrators.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82" name="Picture 81" descr="Abstract blurred public library with bookshelves">
            <a:extLst>
              <a:ext uri="{FF2B5EF4-FFF2-40B4-BE49-F238E27FC236}">
                <a16:creationId xmlns:a16="http://schemas.microsoft.com/office/drawing/2014/main" id="{7F0EE1F6-055E-F4CC-BC38-E5B82EE1F757}"/>
              </a:ext>
            </a:extLst>
          </p:cNvPr>
          <p:cNvPicPr>
            <a:picLocks noChangeAspect="1"/>
          </p:cNvPicPr>
          <p:nvPr/>
        </p:nvPicPr>
        <p:blipFill rotWithShape="1">
          <a:blip r:embed="rId2"/>
          <a:srcRect l="9340" r="31264" b="3"/>
          <a:stretch/>
        </p:blipFill>
        <p:spPr>
          <a:xfrm>
            <a:off x="6096000" y="1"/>
            <a:ext cx="6102825" cy="6858000"/>
          </a:xfrm>
          <a:prstGeom prst="rect">
            <a:avLst/>
          </a:prstGeom>
        </p:spPr>
      </p:pic>
    </p:spTree>
    <p:extLst>
      <p:ext uri="{BB962C8B-B14F-4D97-AF65-F5344CB8AC3E}">
        <p14:creationId xmlns:p14="http://schemas.microsoft.com/office/powerpoint/2010/main" val="9108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88" name="Rectangle 8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E83D0-79D2-830A-814F-08B330FE8E6C}"/>
              </a:ext>
            </a:extLst>
          </p:cNvPr>
          <p:cNvSpPr>
            <a:spLocks noGrp="1"/>
          </p:cNvSpPr>
          <p:nvPr>
            <p:ph type="title"/>
          </p:nvPr>
        </p:nvSpPr>
        <p:spPr>
          <a:xfrm>
            <a:off x="761803" y="350196"/>
            <a:ext cx="4646904" cy="1624520"/>
          </a:xfrm>
        </p:spPr>
        <p:txBody>
          <a:bodyPr anchor="ctr">
            <a:normAutofit/>
          </a:bodyPr>
          <a:lstStyle/>
          <a:p>
            <a:r>
              <a:rPr lang="en-US" sz="4000" b="1" dirty="0"/>
              <a:t>Project Overview</a:t>
            </a:r>
          </a:p>
        </p:txBody>
      </p:sp>
      <p:sp>
        <p:nvSpPr>
          <p:cNvPr id="3" name="Content Placeholder 2">
            <a:extLst>
              <a:ext uri="{FF2B5EF4-FFF2-40B4-BE49-F238E27FC236}">
                <a16:creationId xmlns:a16="http://schemas.microsoft.com/office/drawing/2014/main" id="{15C15CA9-FECA-7761-73D1-007734FAD1DA}"/>
              </a:ext>
            </a:extLst>
          </p:cNvPr>
          <p:cNvSpPr>
            <a:spLocks noGrp="1"/>
          </p:cNvSpPr>
          <p:nvPr>
            <p:ph idx="1"/>
          </p:nvPr>
        </p:nvSpPr>
        <p:spPr>
          <a:xfrm>
            <a:off x="324773" y="1443319"/>
            <a:ext cx="5588198" cy="5193177"/>
          </a:xfrm>
        </p:spPr>
        <p:txBody>
          <a:bodyPr vert="horz" lIns="91440" tIns="45720" rIns="91440" bIns="45720" rtlCol="0" anchor="ct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The Library Management System is a feature-rich book management platform that offers secure admin and user logins, book searching, management, analysis, and feedback gathering all from an intuitive menu. It makes use of the Book Finder module's Google Books API to provide in-depth searches by book title or author.  Additionally, advanced book dataset analysis with a variety of interactive visualizations is provided by the platform. A feedback mechanism also enhances user engagement and facilitates system improvement by enabling users to contribute and preserve their impressions.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82" name="Picture 81" descr="Abstract blurred public library with bookshelves">
            <a:extLst>
              <a:ext uri="{FF2B5EF4-FFF2-40B4-BE49-F238E27FC236}">
                <a16:creationId xmlns:a16="http://schemas.microsoft.com/office/drawing/2014/main" id="{7F0EE1F6-055E-F4CC-BC38-E5B82EE1F757}"/>
              </a:ext>
            </a:extLst>
          </p:cNvPr>
          <p:cNvPicPr>
            <a:picLocks noChangeAspect="1"/>
          </p:cNvPicPr>
          <p:nvPr/>
        </p:nvPicPr>
        <p:blipFill rotWithShape="1">
          <a:blip r:embed="rId2"/>
          <a:srcRect l="9340" r="31264" b="3"/>
          <a:stretch/>
        </p:blipFill>
        <p:spPr>
          <a:xfrm>
            <a:off x="6096000" y="1"/>
            <a:ext cx="6102825" cy="6858000"/>
          </a:xfrm>
          <a:prstGeom prst="rect">
            <a:avLst/>
          </a:prstGeom>
        </p:spPr>
      </p:pic>
    </p:spTree>
    <p:extLst>
      <p:ext uri="{BB962C8B-B14F-4D97-AF65-F5344CB8AC3E}">
        <p14:creationId xmlns:p14="http://schemas.microsoft.com/office/powerpoint/2010/main" val="250466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2DD5E267-EB6F-47DF-ABEF-2C1BED44D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83" name="Color Cover">
              <a:extLst>
                <a:ext uri="{FF2B5EF4-FFF2-40B4-BE49-F238E27FC236}">
                  <a16:creationId xmlns:a16="http://schemas.microsoft.com/office/drawing/2014/main" id="{4BA86AA3-0623-4268-861E-ADA01A7C0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Color Cover">
              <a:extLst>
                <a:ext uri="{FF2B5EF4-FFF2-40B4-BE49-F238E27FC236}">
                  <a16:creationId xmlns:a16="http://schemas.microsoft.com/office/drawing/2014/main" id="{72692EF2-4C1F-4ED7-9C00-6CF92783E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66828D02-A05D-412B-9F20-B68E970B9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87" name="Color">
              <a:extLst>
                <a:ext uri="{FF2B5EF4-FFF2-40B4-BE49-F238E27FC236}">
                  <a16:creationId xmlns:a16="http://schemas.microsoft.com/office/drawing/2014/main" id="{A1A8E50E-11DE-480E-A93B-F503760BC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olor">
              <a:extLst>
                <a:ext uri="{FF2B5EF4-FFF2-40B4-BE49-F238E27FC236}">
                  <a16:creationId xmlns:a16="http://schemas.microsoft.com/office/drawing/2014/main" id="{D2E2EE99-89A4-435B-B61A-3C8B5B2B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top view of books with different cover colours">
            <a:extLst>
              <a:ext uri="{FF2B5EF4-FFF2-40B4-BE49-F238E27FC236}">
                <a16:creationId xmlns:a16="http://schemas.microsoft.com/office/drawing/2014/main" id="{741BEAD9-4DC6-12E2-91E7-FF6C5F50C272}"/>
              </a:ext>
            </a:extLst>
          </p:cNvPr>
          <p:cNvPicPr>
            <a:picLocks noChangeAspect="1"/>
          </p:cNvPicPr>
          <p:nvPr/>
        </p:nvPicPr>
        <p:blipFill rotWithShape="1">
          <a:blip r:embed="rId2"/>
          <a:srcRect t="25212" b="18538"/>
          <a:stretch/>
        </p:blipFill>
        <p:spPr>
          <a:xfrm>
            <a:off x="6968379" y="2142690"/>
            <a:ext cx="4571936" cy="2571714"/>
          </a:xfrm>
          <a:prstGeom prst="rect">
            <a:avLst/>
          </a:prstGeom>
        </p:spPr>
      </p:pic>
      <p:grpSp>
        <p:nvGrpSpPr>
          <p:cNvPr id="90" name="Group 8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91" name="Freeform: Shape 9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 name="Freeform: Shape 9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3" name="Freeform: Shape 9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4" name="Freeform: Shape 9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5" name="Freeform: Shape 9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6" name="Freeform: Shape 9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7" name="Freeform: Shape 9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082A843-684F-0E9C-904E-60A1399B9D75}"/>
              </a:ext>
            </a:extLst>
          </p:cNvPr>
          <p:cNvSpPr>
            <a:spLocks noGrp="1"/>
          </p:cNvSpPr>
          <p:nvPr>
            <p:ph type="title"/>
          </p:nvPr>
        </p:nvSpPr>
        <p:spPr>
          <a:xfrm>
            <a:off x="1014985" y="986"/>
            <a:ext cx="9132253" cy="1557744"/>
          </a:xfrm>
        </p:spPr>
        <p:txBody>
          <a:bodyPr anchor="b">
            <a:normAutofit/>
          </a:bodyPr>
          <a:lstStyle/>
          <a:p>
            <a:r>
              <a:rPr lang="en-US" sz="4800" b="1" dirty="0">
                <a:solidFill>
                  <a:schemeClr val="bg1"/>
                </a:solidFill>
              </a:rPr>
              <a:t>Functionalities and Tech stack</a:t>
            </a:r>
          </a:p>
        </p:txBody>
      </p:sp>
      <p:sp>
        <p:nvSpPr>
          <p:cNvPr id="3" name="Content Placeholder 2">
            <a:extLst>
              <a:ext uri="{FF2B5EF4-FFF2-40B4-BE49-F238E27FC236}">
                <a16:creationId xmlns:a16="http://schemas.microsoft.com/office/drawing/2014/main" id="{EEE05B8D-0C56-DB56-0F7B-78E1830D567B}"/>
              </a:ext>
            </a:extLst>
          </p:cNvPr>
          <p:cNvSpPr>
            <a:spLocks noGrp="1"/>
          </p:cNvSpPr>
          <p:nvPr>
            <p:ph idx="1"/>
          </p:nvPr>
        </p:nvSpPr>
        <p:spPr>
          <a:xfrm>
            <a:off x="566750" y="1649150"/>
            <a:ext cx="6398018" cy="4366518"/>
          </a:xfrm>
        </p:spPr>
        <p:txBody>
          <a:bodyPr vert="horz" lIns="91440" tIns="45720" rIns="91440" bIns="45720" rtlCol="0" anchor="t">
            <a:noAutofit/>
          </a:bodyPr>
          <a:lstStyle/>
          <a:p>
            <a:pPr>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Google book finder enabling detailed searches by book title or author.</a:t>
            </a:r>
          </a:p>
          <a:p>
            <a:pPr>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Book Manager to borrow/return books.</a:t>
            </a:r>
          </a:p>
          <a:p>
            <a:pPr>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Catalogue to search for the books that are currently available in the library system.</a:t>
            </a:r>
          </a:p>
          <a:p>
            <a:pPr>
              <a:buFont typeface="Wingdings" panose="05000000000000000000" pitchFamily="2" charset="2"/>
              <a:buChar char="§"/>
            </a:pPr>
            <a:r>
              <a:rPr lang="en-US" sz="2000" dirty="0">
                <a:solidFill>
                  <a:schemeClr val="bg1"/>
                </a:solidFill>
                <a:latin typeface="Times New Roman" panose="02020603050405020304" pitchFamily="18" charset="0"/>
                <a:cs typeface="Times New Roman" panose="02020603050405020304" pitchFamily="18" charset="0"/>
              </a:rPr>
              <a:t>Feedback page enhancing user engagement and system improvement.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Tech Stack : </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Language :Python</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Front-end: </a:t>
            </a:r>
            <a:r>
              <a:rPr lang="en-US" sz="2000" dirty="0" err="1">
                <a:solidFill>
                  <a:schemeClr val="bg1"/>
                </a:solidFill>
                <a:latin typeface="Times New Roman" panose="02020603050405020304" pitchFamily="18" charset="0"/>
                <a:cs typeface="Times New Roman" panose="02020603050405020304" pitchFamily="18" charset="0"/>
              </a:rPr>
              <a:t>Streamlit</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Backend : </a:t>
            </a:r>
            <a:r>
              <a:rPr lang="en-US" sz="2000" dirty="0" err="1">
                <a:solidFill>
                  <a:schemeClr val="bg1"/>
                </a:solidFill>
                <a:latin typeface="Times New Roman" panose="02020603050405020304" pitchFamily="18" charset="0"/>
                <a:cs typeface="Times New Roman" panose="02020603050405020304" pitchFamily="18" charset="0"/>
              </a:rPr>
              <a:t>Flask,SQL</a:t>
            </a: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endParaRPr lang="en-US" sz="700" dirty="0">
              <a:solidFill>
                <a:schemeClr val="bg1"/>
              </a:solidFill>
            </a:endParaRPr>
          </a:p>
        </p:txBody>
      </p:sp>
    </p:spTree>
    <p:extLst>
      <p:ext uri="{BB962C8B-B14F-4D97-AF65-F5344CB8AC3E}">
        <p14:creationId xmlns:p14="http://schemas.microsoft.com/office/powerpoint/2010/main" val="511546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2DD5E267-EB6F-47DF-ABEF-2C1BED44D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83" name="Color Cover">
              <a:extLst>
                <a:ext uri="{FF2B5EF4-FFF2-40B4-BE49-F238E27FC236}">
                  <a16:creationId xmlns:a16="http://schemas.microsoft.com/office/drawing/2014/main" id="{4BA86AA3-0623-4268-861E-ADA01A7C0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Color Cover">
              <a:extLst>
                <a:ext uri="{FF2B5EF4-FFF2-40B4-BE49-F238E27FC236}">
                  <a16:creationId xmlns:a16="http://schemas.microsoft.com/office/drawing/2014/main" id="{72692EF2-4C1F-4ED7-9C00-6CF92783E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66828D02-A05D-412B-9F20-B68E970B9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87" name="Color">
              <a:extLst>
                <a:ext uri="{FF2B5EF4-FFF2-40B4-BE49-F238E27FC236}">
                  <a16:creationId xmlns:a16="http://schemas.microsoft.com/office/drawing/2014/main" id="{A1A8E50E-11DE-480E-A93B-F503760BC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olor">
              <a:extLst>
                <a:ext uri="{FF2B5EF4-FFF2-40B4-BE49-F238E27FC236}">
                  <a16:creationId xmlns:a16="http://schemas.microsoft.com/office/drawing/2014/main" id="{D2E2EE99-89A4-435B-B61A-3C8B5B2B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 name="Group 8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91" name="Freeform: Shape 9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 name="Freeform: Shape 9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3" name="Freeform: Shape 9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4" name="Freeform: Shape 9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5" name="Freeform: Shape 9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6" name="Freeform: Shape 9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7" name="Freeform: Shape 9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082A843-684F-0E9C-904E-60A1399B9D75}"/>
              </a:ext>
            </a:extLst>
          </p:cNvPr>
          <p:cNvSpPr>
            <a:spLocks noGrp="1"/>
          </p:cNvSpPr>
          <p:nvPr>
            <p:ph type="title"/>
          </p:nvPr>
        </p:nvSpPr>
        <p:spPr>
          <a:xfrm>
            <a:off x="1014985" y="986"/>
            <a:ext cx="9132253" cy="1342781"/>
          </a:xfrm>
        </p:spPr>
        <p:txBody>
          <a:bodyPr anchor="b">
            <a:normAutofit/>
          </a:bodyPr>
          <a:lstStyle/>
          <a:p>
            <a:r>
              <a:rPr lang="en-US" sz="4800" b="1" dirty="0">
                <a:solidFill>
                  <a:schemeClr val="bg1"/>
                </a:solidFill>
              </a:rPr>
              <a:t>Use case diagram</a:t>
            </a:r>
          </a:p>
        </p:txBody>
      </p:sp>
      <p:sp>
        <p:nvSpPr>
          <p:cNvPr id="3" name="Content Placeholder 2">
            <a:extLst>
              <a:ext uri="{FF2B5EF4-FFF2-40B4-BE49-F238E27FC236}">
                <a16:creationId xmlns:a16="http://schemas.microsoft.com/office/drawing/2014/main" id="{EEE05B8D-0C56-DB56-0F7B-78E1830D567B}"/>
              </a:ext>
            </a:extLst>
          </p:cNvPr>
          <p:cNvSpPr>
            <a:spLocks noGrp="1"/>
          </p:cNvSpPr>
          <p:nvPr>
            <p:ph idx="1"/>
          </p:nvPr>
        </p:nvSpPr>
        <p:spPr>
          <a:xfrm>
            <a:off x="566750" y="1649150"/>
            <a:ext cx="6398018" cy="4366518"/>
          </a:xfrm>
        </p:spPr>
        <p:txBody>
          <a:bodyPr vert="horz" lIns="91440" tIns="45720" rIns="91440" bIns="45720" rtlCol="0" anchor="t">
            <a:noAutofit/>
          </a:bodyPr>
          <a:lstStyle/>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endParaRPr lang="en-US" sz="700" dirty="0">
              <a:solidFill>
                <a:schemeClr val="bg1"/>
              </a:solidFill>
            </a:endParaRPr>
          </a:p>
        </p:txBody>
      </p:sp>
      <p:pic>
        <p:nvPicPr>
          <p:cNvPr id="8" name="Picture 7">
            <a:extLst>
              <a:ext uri="{FF2B5EF4-FFF2-40B4-BE49-F238E27FC236}">
                <a16:creationId xmlns:a16="http://schemas.microsoft.com/office/drawing/2014/main" id="{241566AB-C7CD-AACA-092D-34FAF2FE3304}"/>
              </a:ext>
            </a:extLst>
          </p:cNvPr>
          <p:cNvPicPr>
            <a:picLocks noChangeAspect="1"/>
          </p:cNvPicPr>
          <p:nvPr/>
        </p:nvPicPr>
        <p:blipFill>
          <a:blip r:embed="rId2"/>
          <a:stretch>
            <a:fillRect/>
          </a:stretch>
        </p:blipFill>
        <p:spPr>
          <a:xfrm>
            <a:off x="3027594" y="1215197"/>
            <a:ext cx="5988358" cy="5016758"/>
          </a:xfrm>
          <a:prstGeom prst="rect">
            <a:avLst/>
          </a:prstGeom>
        </p:spPr>
      </p:pic>
    </p:spTree>
    <p:extLst>
      <p:ext uri="{BB962C8B-B14F-4D97-AF65-F5344CB8AC3E}">
        <p14:creationId xmlns:p14="http://schemas.microsoft.com/office/powerpoint/2010/main" val="231517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2DD5E267-EB6F-47DF-ABEF-2C1BED44D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83" name="Color Cover">
              <a:extLst>
                <a:ext uri="{FF2B5EF4-FFF2-40B4-BE49-F238E27FC236}">
                  <a16:creationId xmlns:a16="http://schemas.microsoft.com/office/drawing/2014/main" id="{4BA86AA3-0623-4268-861E-ADA01A7C0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Color Cover">
              <a:extLst>
                <a:ext uri="{FF2B5EF4-FFF2-40B4-BE49-F238E27FC236}">
                  <a16:creationId xmlns:a16="http://schemas.microsoft.com/office/drawing/2014/main" id="{72692EF2-4C1F-4ED7-9C00-6CF92783E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66828D02-A05D-412B-9F20-B68E970B9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87" name="Color">
              <a:extLst>
                <a:ext uri="{FF2B5EF4-FFF2-40B4-BE49-F238E27FC236}">
                  <a16:creationId xmlns:a16="http://schemas.microsoft.com/office/drawing/2014/main" id="{A1A8E50E-11DE-480E-A93B-F503760BC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olor">
              <a:extLst>
                <a:ext uri="{FF2B5EF4-FFF2-40B4-BE49-F238E27FC236}">
                  <a16:creationId xmlns:a16="http://schemas.microsoft.com/office/drawing/2014/main" id="{D2E2EE99-89A4-435B-B61A-3C8B5B2B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 name="Group 8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91" name="Freeform: Shape 9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 name="Freeform: Shape 9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3" name="Freeform: Shape 9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4" name="Freeform: Shape 9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5" name="Freeform: Shape 9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6" name="Freeform: Shape 9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7" name="Freeform: Shape 9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082A843-684F-0E9C-904E-60A1399B9D75}"/>
              </a:ext>
            </a:extLst>
          </p:cNvPr>
          <p:cNvSpPr>
            <a:spLocks noGrp="1"/>
          </p:cNvSpPr>
          <p:nvPr>
            <p:ph type="title"/>
          </p:nvPr>
        </p:nvSpPr>
        <p:spPr>
          <a:xfrm>
            <a:off x="1014985" y="986"/>
            <a:ext cx="9132253" cy="1342781"/>
          </a:xfrm>
        </p:spPr>
        <p:txBody>
          <a:bodyPr anchor="b">
            <a:normAutofit/>
          </a:bodyPr>
          <a:lstStyle/>
          <a:p>
            <a:r>
              <a:rPr lang="en-US" sz="4800" b="1" dirty="0">
                <a:solidFill>
                  <a:schemeClr val="bg1"/>
                </a:solidFill>
              </a:rPr>
              <a:t>Sequence diagram</a:t>
            </a:r>
          </a:p>
        </p:txBody>
      </p:sp>
      <p:sp>
        <p:nvSpPr>
          <p:cNvPr id="3" name="Content Placeholder 2">
            <a:extLst>
              <a:ext uri="{FF2B5EF4-FFF2-40B4-BE49-F238E27FC236}">
                <a16:creationId xmlns:a16="http://schemas.microsoft.com/office/drawing/2014/main" id="{EEE05B8D-0C56-DB56-0F7B-78E1830D567B}"/>
              </a:ext>
            </a:extLst>
          </p:cNvPr>
          <p:cNvSpPr>
            <a:spLocks noGrp="1"/>
          </p:cNvSpPr>
          <p:nvPr>
            <p:ph idx="1"/>
          </p:nvPr>
        </p:nvSpPr>
        <p:spPr>
          <a:xfrm>
            <a:off x="566750" y="1649150"/>
            <a:ext cx="6398018" cy="4366518"/>
          </a:xfrm>
        </p:spPr>
        <p:txBody>
          <a:bodyPr vert="horz" lIns="91440" tIns="45720" rIns="91440" bIns="45720" rtlCol="0" anchor="t">
            <a:noAutofit/>
          </a:bodyPr>
          <a:lstStyle/>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endParaRPr lang="en-US" sz="700" dirty="0">
              <a:solidFill>
                <a:schemeClr val="bg1"/>
              </a:solidFill>
            </a:endParaRPr>
          </a:p>
        </p:txBody>
      </p:sp>
      <p:pic>
        <p:nvPicPr>
          <p:cNvPr id="5" name="Picture 4">
            <a:extLst>
              <a:ext uri="{FF2B5EF4-FFF2-40B4-BE49-F238E27FC236}">
                <a16:creationId xmlns:a16="http://schemas.microsoft.com/office/drawing/2014/main" id="{94B4ED8A-5A13-1665-CC26-1C88C187FB2A}"/>
              </a:ext>
            </a:extLst>
          </p:cNvPr>
          <p:cNvPicPr>
            <a:picLocks noChangeAspect="1"/>
          </p:cNvPicPr>
          <p:nvPr/>
        </p:nvPicPr>
        <p:blipFill>
          <a:blip r:embed="rId2"/>
          <a:stretch>
            <a:fillRect/>
          </a:stretch>
        </p:blipFill>
        <p:spPr>
          <a:xfrm>
            <a:off x="3790517" y="1223932"/>
            <a:ext cx="4616687" cy="5035809"/>
          </a:xfrm>
          <a:prstGeom prst="rect">
            <a:avLst/>
          </a:prstGeom>
        </p:spPr>
      </p:pic>
    </p:spTree>
    <p:extLst>
      <p:ext uri="{BB962C8B-B14F-4D97-AF65-F5344CB8AC3E}">
        <p14:creationId xmlns:p14="http://schemas.microsoft.com/office/powerpoint/2010/main" val="2499454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2DD5E267-EB6F-47DF-ABEF-2C1BED44D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83" name="Color Cover">
              <a:extLst>
                <a:ext uri="{FF2B5EF4-FFF2-40B4-BE49-F238E27FC236}">
                  <a16:creationId xmlns:a16="http://schemas.microsoft.com/office/drawing/2014/main" id="{4BA86AA3-0623-4268-861E-ADA01A7C0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Color Cover">
              <a:extLst>
                <a:ext uri="{FF2B5EF4-FFF2-40B4-BE49-F238E27FC236}">
                  <a16:creationId xmlns:a16="http://schemas.microsoft.com/office/drawing/2014/main" id="{72692EF2-4C1F-4ED7-9C00-6CF92783E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66828D02-A05D-412B-9F20-B68E970B9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87" name="Color">
              <a:extLst>
                <a:ext uri="{FF2B5EF4-FFF2-40B4-BE49-F238E27FC236}">
                  <a16:creationId xmlns:a16="http://schemas.microsoft.com/office/drawing/2014/main" id="{A1A8E50E-11DE-480E-A93B-F503760BC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olor">
              <a:extLst>
                <a:ext uri="{FF2B5EF4-FFF2-40B4-BE49-F238E27FC236}">
                  <a16:creationId xmlns:a16="http://schemas.microsoft.com/office/drawing/2014/main" id="{D2E2EE99-89A4-435B-B61A-3C8B5B2B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 name="Group 8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91" name="Freeform: Shape 9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 name="Freeform: Shape 9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3" name="Freeform: Shape 9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4" name="Freeform: Shape 9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5" name="Freeform: Shape 9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6" name="Freeform: Shape 9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7" name="Freeform: Shape 9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082A843-684F-0E9C-904E-60A1399B9D75}"/>
              </a:ext>
            </a:extLst>
          </p:cNvPr>
          <p:cNvSpPr>
            <a:spLocks noGrp="1"/>
          </p:cNvSpPr>
          <p:nvPr>
            <p:ph type="title"/>
          </p:nvPr>
        </p:nvSpPr>
        <p:spPr>
          <a:xfrm>
            <a:off x="1014985" y="986"/>
            <a:ext cx="9132253" cy="1342781"/>
          </a:xfrm>
        </p:spPr>
        <p:txBody>
          <a:bodyPr anchor="b">
            <a:normAutofit/>
          </a:bodyPr>
          <a:lstStyle/>
          <a:p>
            <a:r>
              <a:rPr lang="en-US" sz="4800" b="1" dirty="0">
                <a:solidFill>
                  <a:schemeClr val="bg1"/>
                </a:solidFill>
              </a:rPr>
              <a:t>Class  diagram</a:t>
            </a:r>
          </a:p>
        </p:txBody>
      </p:sp>
      <p:sp>
        <p:nvSpPr>
          <p:cNvPr id="3" name="Content Placeholder 2">
            <a:extLst>
              <a:ext uri="{FF2B5EF4-FFF2-40B4-BE49-F238E27FC236}">
                <a16:creationId xmlns:a16="http://schemas.microsoft.com/office/drawing/2014/main" id="{EEE05B8D-0C56-DB56-0F7B-78E1830D567B}"/>
              </a:ext>
            </a:extLst>
          </p:cNvPr>
          <p:cNvSpPr>
            <a:spLocks noGrp="1"/>
          </p:cNvSpPr>
          <p:nvPr>
            <p:ph idx="1"/>
          </p:nvPr>
        </p:nvSpPr>
        <p:spPr>
          <a:xfrm>
            <a:off x="566750" y="1649150"/>
            <a:ext cx="6398018" cy="4366518"/>
          </a:xfrm>
        </p:spPr>
        <p:txBody>
          <a:bodyPr vert="horz" lIns="91440" tIns="45720" rIns="91440" bIns="45720" rtlCol="0" anchor="t">
            <a:noAutofit/>
          </a:bodyPr>
          <a:lstStyle/>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endParaRPr lang="en-US" sz="700" dirty="0">
              <a:solidFill>
                <a:schemeClr val="bg1"/>
              </a:solidFill>
            </a:endParaRPr>
          </a:p>
        </p:txBody>
      </p:sp>
      <p:pic>
        <p:nvPicPr>
          <p:cNvPr id="6" name="Picture 5">
            <a:extLst>
              <a:ext uri="{FF2B5EF4-FFF2-40B4-BE49-F238E27FC236}">
                <a16:creationId xmlns:a16="http://schemas.microsoft.com/office/drawing/2014/main" id="{06F7D029-82D0-0152-CF0A-FC15E3DFEFBE}"/>
              </a:ext>
            </a:extLst>
          </p:cNvPr>
          <p:cNvPicPr>
            <a:picLocks noChangeAspect="1"/>
          </p:cNvPicPr>
          <p:nvPr/>
        </p:nvPicPr>
        <p:blipFill>
          <a:blip r:embed="rId2"/>
          <a:stretch>
            <a:fillRect/>
          </a:stretch>
        </p:blipFill>
        <p:spPr>
          <a:xfrm>
            <a:off x="2905759" y="1285764"/>
            <a:ext cx="6177281" cy="4729903"/>
          </a:xfrm>
          <a:prstGeom prst="rect">
            <a:avLst/>
          </a:prstGeom>
        </p:spPr>
      </p:pic>
    </p:spTree>
    <p:extLst>
      <p:ext uri="{BB962C8B-B14F-4D97-AF65-F5344CB8AC3E}">
        <p14:creationId xmlns:p14="http://schemas.microsoft.com/office/powerpoint/2010/main" val="221441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2DD5E267-EB6F-47DF-ABEF-2C1BED44D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83" name="Color Cover">
              <a:extLst>
                <a:ext uri="{FF2B5EF4-FFF2-40B4-BE49-F238E27FC236}">
                  <a16:creationId xmlns:a16="http://schemas.microsoft.com/office/drawing/2014/main" id="{4BA86AA3-0623-4268-861E-ADA01A7C0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Color Cover">
              <a:extLst>
                <a:ext uri="{FF2B5EF4-FFF2-40B4-BE49-F238E27FC236}">
                  <a16:creationId xmlns:a16="http://schemas.microsoft.com/office/drawing/2014/main" id="{72692EF2-4C1F-4ED7-9C00-6CF92783E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66828D02-A05D-412B-9F20-B68E970B9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87" name="Color">
              <a:extLst>
                <a:ext uri="{FF2B5EF4-FFF2-40B4-BE49-F238E27FC236}">
                  <a16:creationId xmlns:a16="http://schemas.microsoft.com/office/drawing/2014/main" id="{A1A8E50E-11DE-480E-A93B-F503760BC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Color">
              <a:extLst>
                <a:ext uri="{FF2B5EF4-FFF2-40B4-BE49-F238E27FC236}">
                  <a16:creationId xmlns:a16="http://schemas.microsoft.com/office/drawing/2014/main" id="{D2E2EE99-89A4-435B-B61A-3C8B5B2B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0" name="Group 8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91" name="Freeform: Shape 9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 name="Freeform: Shape 9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3" name="Freeform: Shape 9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4" name="Freeform: Shape 9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5" name="Freeform: Shape 9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6" name="Freeform: Shape 9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7" name="Freeform: Shape 9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082A843-684F-0E9C-904E-60A1399B9D75}"/>
              </a:ext>
            </a:extLst>
          </p:cNvPr>
          <p:cNvSpPr>
            <a:spLocks noGrp="1"/>
          </p:cNvSpPr>
          <p:nvPr>
            <p:ph type="title"/>
          </p:nvPr>
        </p:nvSpPr>
        <p:spPr>
          <a:xfrm>
            <a:off x="1014985" y="986"/>
            <a:ext cx="9132253" cy="1342781"/>
          </a:xfrm>
        </p:spPr>
        <p:txBody>
          <a:bodyPr anchor="b">
            <a:normAutofit/>
          </a:bodyPr>
          <a:lstStyle/>
          <a:p>
            <a:r>
              <a:rPr lang="en-US" sz="4800" b="1" dirty="0">
                <a:solidFill>
                  <a:schemeClr val="bg1"/>
                </a:solidFill>
              </a:rPr>
              <a:t>Deployment  diagram</a:t>
            </a:r>
          </a:p>
        </p:txBody>
      </p:sp>
      <p:sp>
        <p:nvSpPr>
          <p:cNvPr id="3" name="Content Placeholder 2">
            <a:extLst>
              <a:ext uri="{FF2B5EF4-FFF2-40B4-BE49-F238E27FC236}">
                <a16:creationId xmlns:a16="http://schemas.microsoft.com/office/drawing/2014/main" id="{EEE05B8D-0C56-DB56-0F7B-78E1830D567B}"/>
              </a:ext>
            </a:extLst>
          </p:cNvPr>
          <p:cNvSpPr>
            <a:spLocks noGrp="1"/>
          </p:cNvSpPr>
          <p:nvPr>
            <p:ph idx="1"/>
          </p:nvPr>
        </p:nvSpPr>
        <p:spPr>
          <a:xfrm>
            <a:off x="566750" y="1649150"/>
            <a:ext cx="6398018" cy="4366518"/>
          </a:xfrm>
        </p:spPr>
        <p:txBody>
          <a:bodyPr vert="horz" lIns="91440" tIns="45720" rIns="91440" bIns="45720" rtlCol="0" anchor="t">
            <a:noAutofit/>
          </a:bodyPr>
          <a:lstStyle/>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endParaRPr lang="en-US" sz="700" dirty="0">
              <a:solidFill>
                <a:schemeClr val="bg1"/>
              </a:solidFill>
            </a:endParaRPr>
          </a:p>
        </p:txBody>
      </p:sp>
      <p:pic>
        <p:nvPicPr>
          <p:cNvPr id="5" name="Picture 4">
            <a:extLst>
              <a:ext uri="{FF2B5EF4-FFF2-40B4-BE49-F238E27FC236}">
                <a16:creationId xmlns:a16="http://schemas.microsoft.com/office/drawing/2014/main" id="{E063DB90-D56A-0FC7-3ECB-3D36889F2D98}"/>
              </a:ext>
            </a:extLst>
          </p:cNvPr>
          <p:cNvPicPr>
            <a:picLocks noChangeAspect="1"/>
          </p:cNvPicPr>
          <p:nvPr/>
        </p:nvPicPr>
        <p:blipFill>
          <a:blip r:embed="rId2"/>
          <a:stretch>
            <a:fillRect/>
          </a:stretch>
        </p:blipFill>
        <p:spPr>
          <a:xfrm>
            <a:off x="2806531" y="1473200"/>
            <a:ext cx="6578938" cy="4542468"/>
          </a:xfrm>
          <a:prstGeom prst="rect">
            <a:avLst/>
          </a:prstGeom>
        </p:spPr>
      </p:pic>
    </p:spTree>
    <p:extLst>
      <p:ext uri="{BB962C8B-B14F-4D97-AF65-F5344CB8AC3E}">
        <p14:creationId xmlns:p14="http://schemas.microsoft.com/office/powerpoint/2010/main" val="711929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08022-E7D0-AB2A-5DF7-02382C1871A5}"/>
              </a:ext>
            </a:extLst>
          </p:cNvPr>
          <p:cNvSpPr>
            <a:spLocks noGrp="1"/>
          </p:cNvSpPr>
          <p:nvPr>
            <p:ph type="title"/>
          </p:nvPr>
        </p:nvSpPr>
        <p:spPr>
          <a:xfrm>
            <a:off x="5868557" y="1138036"/>
            <a:ext cx="5444382" cy="1402470"/>
          </a:xfrm>
        </p:spPr>
        <p:txBody>
          <a:bodyPr anchor="t">
            <a:normAutofit/>
          </a:bodyPr>
          <a:lstStyle/>
          <a:p>
            <a:r>
              <a:rPr lang="en-US" sz="3200" b="1" dirty="0"/>
              <a:t>Future scope</a:t>
            </a:r>
          </a:p>
        </p:txBody>
      </p:sp>
      <p:pic>
        <p:nvPicPr>
          <p:cNvPr id="65" name="Picture 64" descr="A top view of books with different cover colours">
            <a:extLst>
              <a:ext uri="{FF2B5EF4-FFF2-40B4-BE49-F238E27FC236}">
                <a16:creationId xmlns:a16="http://schemas.microsoft.com/office/drawing/2014/main" id="{31A458DD-3DF1-D40A-D32F-344ABB3799F3}"/>
              </a:ext>
            </a:extLst>
          </p:cNvPr>
          <p:cNvPicPr>
            <a:picLocks noChangeAspect="1"/>
          </p:cNvPicPr>
          <p:nvPr/>
        </p:nvPicPr>
        <p:blipFill rotWithShape="1">
          <a:blip r:embed="rId2"/>
          <a:srcRect l="9143" r="15745"/>
          <a:stretch/>
        </p:blipFill>
        <p:spPr>
          <a:xfrm>
            <a:off x="-1" y="10"/>
            <a:ext cx="5151179" cy="6857990"/>
          </a:xfrm>
          <a:prstGeom prst="rect">
            <a:avLst/>
          </a:prstGeom>
        </p:spPr>
      </p:pic>
      <p:cxnSp>
        <p:nvCxnSpPr>
          <p:cNvPr id="142" name="Straight Connector 141">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3030B38-5734-4AD0-D6A8-F27F04E0431A}"/>
              </a:ext>
            </a:extLst>
          </p:cNvPr>
          <p:cNvSpPr>
            <a:spLocks noGrp="1"/>
          </p:cNvSpPr>
          <p:nvPr>
            <p:ph idx="1"/>
          </p:nvPr>
        </p:nvSpPr>
        <p:spPr>
          <a:xfrm>
            <a:off x="5868557" y="2551176"/>
            <a:ext cx="5444382" cy="3591207"/>
          </a:xfrm>
        </p:spPr>
        <p:txBody>
          <a:bodyPr vert="horz" lIns="91440" tIns="45720" rIns="91440" bIns="45720" rtlCol="0">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Creating a mobile application or enhancing web accessibility to guarantee seamless access to the platform across a variety of devices.</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Data analysis on the </a:t>
            </a:r>
            <a:r>
              <a:rPr lang="en-US" sz="2000">
                <a:latin typeface="Times New Roman" panose="02020603050405020304" pitchFamily="18" charset="0"/>
                <a:cs typeface="Times New Roman" panose="02020603050405020304" pitchFamily="18" charset="0"/>
              </a:rPr>
              <a:t>books feedback.</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P</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ersonalized book recommendations based on user behavior and preferences.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8259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323</TotalTime>
  <Words>361</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Calibri</vt:lpstr>
      <vt:lpstr>Times New Roman</vt:lpstr>
      <vt:lpstr>Wingdings</vt:lpstr>
      <vt:lpstr>office theme</vt:lpstr>
      <vt:lpstr>LIBRARY MANAGEMENT SYSTEM</vt:lpstr>
      <vt:lpstr>Project Goal</vt:lpstr>
      <vt:lpstr>Project Overview</vt:lpstr>
      <vt:lpstr>Functionalities and Tech stack</vt:lpstr>
      <vt:lpstr>Use case diagram</vt:lpstr>
      <vt:lpstr>Sequence diagram</vt:lpstr>
      <vt:lpstr>Class  diagram</vt:lpstr>
      <vt:lpstr>Deployment  diagram</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Aiswarya Reddy Karumuru</cp:lastModifiedBy>
  <cp:revision>579</cp:revision>
  <dcterms:created xsi:type="dcterms:W3CDTF">2024-03-21T18:39:57Z</dcterms:created>
  <dcterms:modified xsi:type="dcterms:W3CDTF">2024-04-16T22:14:03Z</dcterms:modified>
</cp:coreProperties>
</file>