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7"/>
  </p:notesMasterIdLst>
  <p:handoutMasterIdLst>
    <p:handoutMasterId r:id="rId18"/>
  </p:handoutMasterIdLst>
  <p:sldIdLst>
    <p:sldId id="256" r:id="rId5"/>
    <p:sldId id="330" r:id="rId6"/>
    <p:sldId id="343" r:id="rId7"/>
    <p:sldId id="344" r:id="rId8"/>
    <p:sldId id="350" r:id="rId9"/>
    <p:sldId id="351" r:id="rId10"/>
    <p:sldId id="352" r:id="rId11"/>
    <p:sldId id="345" r:id="rId12"/>
    <p:sldId id="346" r:id="rId13"/>
    <p:sldId id="348" r:id="rId14"/>
    <p:sldId id="349" r:id="rId15"/>
    <p:sldId id="33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725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/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2/9/2022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007834"/>
            <a:ext cx="9144000" cy="1481717"/>
          </a:xfrm>
        </p:spPr>
        <p:txBody>
          <a:bodyPr anchor="b" anchorCtr="0">
            <a:normAutofit/>
          </a:bodyPr>
          <a:lstStyle/>
          <a:p>
            <a:r>
              <a:rPr lang="en-US" sz="8800" dirty="0">
                <a:latin typeface="+mn-lt"/>
              </a:rPr>
              <a:t>Unit Testing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659697" y="3002211"/>
            <a:ext cx="9144000" cy="626993"/>
          </a:xfrm>
        </p:spPr>
        <p:txBody>
          <a:bodyPr/>
          <a:lstStyle/>
          <a:p>
            <a:r>
              <a:rPr lang="en-US" dirty="0"/>
              <a:t>Gangari Sai Harsha</a:t>
            </a:r>
          </a:p>
        </p:txBody>
      </p:sp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4FE648D-2FD8-49DC-A7AD-B33E537AB20B}"/>
              </a:ext>
            </a:extLst>
          </p:cNvPr>
          <p:cNvSpPr txBox="1">
            <a:spLocks/>
          </p:cNvSpPr>
          <p:nvPr/>
        </p:nvSpPr>
        <p:spPr>
          <a:xfrm>
            <a:off x="838200" y="337051"/>
            <a:ext cx="9988826" cy="6879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>
                <a:latin typeface="+mn-lt"/>
              </a:rPr>
              <a:t>Defining types of Test Doubles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573A53-193F-4961-8CD8-4C1BB1412687}"/>
              </a:ext>
            </a:extLst>
          </p:cNvPr>
          <p:cNvSpPr txBox="1"/>
          <p:nvPr/>
        </p:nvSpPr>
        <p:spPr>
          <a:xfrm>
            <a:off x="1020417" y="1443841"/>
            <a:ext cx="101511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Dummy : </a:t>
            </a:r>
          </a:p>
          <a:p>
            <a:r>
              <a:rPr lang="en-US" dirty="0"/>
              <a:t>Dummies are objects that a method under unit testing needs(as a parameter), but they are never used. We just need them to be present in a method but doesn’t concern about its usage in the test.</a:t>
            </a:r>
          </a:p>
          <a:p>
            <a:r>
              <a:rPr lang="en-US" b="1" dirty="0"/>
              <a:t>Fake : </a:t>
            </a:r>
          </a:p>
          <a:p>
            <a:r>
              <a:rPr lang="en-US" dirty="0"/>
              <a:t>A Fake is a simply an implementation of real object.</a:t>
            </a:r>
          </a:p>
          <a:p>
            <a:r>
              <a:rPr lang="en-US" dirty="0"/>
              <a:t>Fakes are used for the classed which are beyond our application limit.</a:t>
            </a:r>
          </a:p>
          <a:p>
            <a:r>
              <a:rPr lang="en-US" dirty="0"/>
              <a:t>Fake can behave like Dummy, stub, mock.</a:t>
            </a:r>
          </a:p>
          <a:p>
            <a:r>
              <a:rPr lang="en-US" b="1" dirty="0"/>
              <a:t>Stub : </a:t>
            </a:r>
          </a:p>
          <a:p>
            <a:r>
              <a:rPr lang="en-US" dirty="0"/>
              <a:t>A Stub is an object that returns fake data.</a:t>
            </a:r>
          </a:p>
          <a:p>
            <a:r>
              <a:rPr lang="en-US" dirty="0"/>
              <a:t>Stubs are temporary replacement of objects which gives same result as of real objects.</a:t>
            </a:r>
          </a:p>
          <a:p>
            <a:r>
              <a:rPr lang="en-US" b="1" dirty="0"/>
              <a:t>Mock :</a:t>
            </a:r>
          </a:p>
          <a:p>
            <a:r>
              <a:rPr lang="en-US" dirty="0"/>
              <a:t>A Mock is and object to test the behavior of the system under test and its collaborators.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83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4FE648D-2FD8-49DC-A7AD-B33E537AB20B}"/>
              </a:ext>
            </a:extLst>
          </p:cNvPr>
          <p:cNvSpPr txBox="1">
            <a:spLocks/>
          </p:cNvSpPr>
          <p:nvPr/>
        </p:nvSpPr>
        <p:spPr>
          <a:xfrm>
            <a:off x="838200" y="337051"/>
            <a:ext cx="9988826" cy="6879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>
                <a:latin typeface="+mn-lt"/>
              </a:rPr>
              <a:t>Test Coverage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573A53-193F-4961-8CD8-4C1BB1412687}"/>
              </a:ext>
            </a:extLst>
          </p:cNvPr>
          <p:cNvSpPr txBox="1"/>
          <p:nvPr/>
        </p:nvSpPr>
        <p:spPr>
          <a:xfrm>
            <a:off x="1020417" y="1903343"/>
            <a:ext cx="101511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Coverage is a metric that measures the amount of testing performed by a set of test.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about how well a test examines/hit every execution path in a program.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Simply put test coverage gives us information about how much of your code is exercised by a 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coverage exposes the area of code that is not implemented by a test cases.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Thus, it helps us to write test cases that could cover code 100%.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18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DBD4-E398-4AA3-AEC1-4BF03FC5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2197491"/>
            <a:ext cx="3998843" cy="757744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latin typeface="+mn-lt"/>
              </a:rPr>
              <a:t>Thank You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354B2E-C37D-4B68-9B83-A941B747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FABF8-6F79-4985-A2FB-99DAD9E6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55AA7-3B73-477B-A886-58F8E994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4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4FE648D-2FD8-49DC-A7AD-B33E537AB20B}"/>
              </a:ext>
            </a:extLst>
          </p:cNvPr>
          <p:cNvSpPr txBox="1">
            <a:spLocks/>
          </p:cNvSpPr>
          <p:nvPr/>
        </p:nvSpPr>
        <p:spPr>
          <a:xfrm>
            <a:off x="838200" y="337051"/>
            <a:ext cx="9988826" cy="6879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>
                <a:latin typeface="+mn-lt"/>
              </a:rPr>
              <a:t>What is Unit Testing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50C7EE-8A6E-4C96-B509-128C366180A2}"/>
              </a:ext>
            </a:extLst>
          </p:cNvPr>
          <p:cNvSpPr txBox="1"/>
          <p:nvPr/>
        </p:nvSpPr>
        <p:spPr>
          <a:xfrm>
            <a:off x="993913" y="1166190"/>
            <a:ext cx="106812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 Testing is a kind of testing where it targets a very small specific area of functionality of your code.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Usually, unit testing aims for testing a method or a context.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 testing are done by the developers themselves while developing the code and is not tested by testing team.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Developer should take care of unit testing while he/she is developing the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 testing is performed to make sure that the piece  of code is doing the intended task that the developer had thought of.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code doesn’t serve the purpose of the intended task, then it is a mere waste of time and resources.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Method’s functionalities are checked during unit testing.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342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4FE648D-2FD8-49DC-A7AD-B33E537AB20B}"/>
              </a:ext>
            </a:extLst>
          </p:cNvPr>
          <p:cNvSpPr txBox="1">
            <a:spLocks/>
          </p:cNvSpPr>
          <p:nvPr/>
        </p:nvSpPr>
        <p:spPr>
          <a:xfrm>
            <a:off x="838200" y="337051"/>
            <a:ext cx="9988826" cy="6879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>
                <a:latin typeface="+mn-lt"/>
              </a:rPr>
              <a:t>Why do we need Unit Testing?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50C7EE-8A6E-4C96-B509-128C366180A2}"/>
              </a:ext>
            </a:extLst>
          </p:cNvPr>
          <p:cNvSpPr txBox="1"/>
          <p:nvPr/>
        </p:nvSpPr>
        <p:spPr>
          <a:xfrm>
            <a:off x="993913" y="1166190"/>
            <a:ext cx="106812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 testing makes development of our code easier.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helps us to avoid spending more time on debugging and thus saves us bug fixing costs.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 testing exposes bugs in the early software development life cycle. It is easy to find bugs and quicker to fix those bugs.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Hence developer can be wary of the bugs and fixes them by saving time and cost.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 testing also serves as a kind of documentation of the code. Other developers can get the gist of the behavior of the method by examining the unit tests written on that method.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project is made up of individual modules that communicate together. If those basic modules doesn’t work well the whole components finds difficulty in communication.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fixing of low-level modules is done in unit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79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4FE648D-2FD8-49DC-A7AD-B33E537AB20B}"/>
              </a:ext>
            </a:extLst>
          </p:cNvPr>
          <p:cNvSpPr txBox="1">
            <a:spLocks/>
          </p:cNvSpPr>
          <p:nvPr/>
        </p:nvSpPr>
        <p:spPr>
          <a:xfrm>
            <a:off x="838200" y="337051"/>
            <a:ext cx="9988826" cy="6879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>
                <a:latin typeface="+mn-lt"/>
              </a:rPr>
              <a:t>How is Unit Testing performed?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637691-69B0-4F5A-94B8-177B16EFF435}"/>
              </a:ext>
            </a:extLst>
          </p:cNvPr>
          <p:cNvSpPr txBox="1"/>
          <p:nvPr/>
        </p:nvSpPr>
        <p:spPr>
          <a:xfrm>
            <a:off x="838200" y="1693691"/>
            <a:ext cx="95515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 testing is performed on a module by completely isolating it.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Isolation means the module is freed from its external dependencies.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the inputs are provided in the unit testing itself.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Developer has to decide on how to test a given method before writing the code itself.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the minimal knowledge on inputs, the code is developed concurrently with the test code.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you run the tests. It is mandatory that all the test cases are passed.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79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4FE648D-2FD8-49DC-A7AD-B33E537AB20B}"/>
              </a:ext>
            </a:extLst>
          </p:cNvPr>
          <p:cNvSpPr txBox="1">
            <a:spLocks/>
          </p:cNvSpPr>
          <p:nvPr/>
        </p:nvSpPr>
        <p:spPr>
          <a:xfrm>
            <a:off x="838200" y="337051"/>
            <a:ext cx="9988826" cy="6879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>
                <a:latin typeface="+mn-lt"/>
              </a:rPr>
              <a:t>Structing a Unit Test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6886E-60C2-4A05-A68D-EA1045B28EBE}"/>
              </a:ext>
            </a:extLst>
          </p:cNvPr>
          <p:cNvSpPr txBox="1"/>
          <p:nvPr/>
        </p:nvSpPr>
        <p:spPr>
          <a:xfrm>
            <a:off x="952500" y="1238250"/>
            <a:ext cx="10629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Basically, to structure a unit test AAA pattern is used.</a:t>
            </a:r>
          </a:p>
          <a:p>
            <a:r>
              <a:rPr lang="en-US" dirty="0"/>
              <a:t>AAA stands for Arrange, Act, Assert.</a:t>
            </a:r>
          </a:p>
          <a:p>
            <a:endParaRPr lang="en-US" dirty="0"/>
          </a:p>
          <a:p>
            <a:r>
              <a:rPr lang="en-IN" b="1" dirty="0"/>
              <a:t>Arrange :</a:t>
            </a:r>
          </a:p>
          <a:p>
            <a:r>
              <a:rPr lang="en-IN" dirty="0"/>
              <a:t>In this phase, you set up all the objects that are needed by the method under test. You provide all the dependencies, parameters etc</a:t>
            </a:r>
          </a:p>
          <a:p>
            <a:endParaRPr lang="en-IN" dirty="0"/>
          </a:p>
          <a:p>
            <a:r>
              <a:rPr lang="en-IN" b="1" dirty="0"/>
              <a:t>Act : </a:t>
            </a:r>
          </a:p>
          <a:p>
            <a:r>
              <a:rPr lang="en-IN" dirty="0"/>
              <a:t>This phase is where you run your test. You do this by calling the method and capture the output if any.</a:t>
            </a:r>
          </a:p>
          <a:p>
            <a:endParaRPr lang="en-IN" dirty="0"/>
          </a:p>
          <a:p>
            <a:r>
              <a:rPr lang="en-IN" b="1" dirty="0"/>
              <a:t>Assert : </a:t>
            </a:r>
          </a:p>
          <a:p>
            <a:r>
              <a:rPr lang="en-IN" dirty="0"/>
              <a:t>Assert is the last phase where you verify the output. You compare the desired output with the tested output.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5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4FE648D-2FD8-49DC-A7AD-B33E537AB20B}"/>
              </a:ext>
            </a:extLst>
          </p:cNvPr>
          <p:cNvSpPr txBox="1">
            <a:spLocks/>
          </p:cNvSpPr>
          <p:nvPr/>
        </p:nvSpPr>
        <p:spPr>
          <a:xfrm>
            <a:off x="838200" y="337051"/>
            <a:ext cx="9988826" cy="6879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>
                <a:latin typeface="+mn-lt"/>
              </a:rPr>
              <a:t>The four pillars of Unit Test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B95C59-0FE3-4994-BBF0-B599B09D846D}"/>
              </a:ext>
            </a:extLst>
          </p:cNvPr>
          <p:cNvSpPr txBox="1"/>
          <p:nvPr/>
        </p:nvSpPr>
        <p:spPr>
          <a:xfrm>
            <a:off x="1085850" y="1120275"/>
            <a:ext cx="96488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Protection against Regression</a:t>
            </a:r>
          </a:p>
          <a:p>
            <a:pPr marL="342900" indent="-342900">
              <a:buAutoNum type="arabicPeriod"/>
            </a:pPr>
            <a:r>
              <a:rPr lang="en-US" sz="2400" dirty="0"/>
              <a:t>Resistance to Refactoring</a:t>
            </a:r>
          </a:p>
          <a:p>
            <a:pPr marL="342900" indent="-342900">
              <a:buAutoNum type="arabicPeriod"/>
            </a:pPr>
            <a:r>
              <a:rPr lang="en-US" sz="2400" dirty="0"/>
              <a:t>Fast Feedback</a:t>
            </a:r>
          </a:p>
          <a:p>
            <a:pPr marL="342900" indent="-342900">
              <a:buAutoNum type="arabicPeriod"/>
            </a:pPr>
            <a:r>
              <a:rPr lang="en-US" sz="2400" dirty="0"/>
              <a:t>Maintainability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FDFEFD-F16D-4DC9-9A0C-88FEBF224CFB}"/>
              </a:ext>
            </a:extLst>
          </p:cNvPr>
          <p:cNvSpPr txBox="1"/>
          <p:nvPr/>
        </p:nvSpPr>
        <p:spPr>
          <a:xfrm>
            <a:off x="1085850" y="2857500"/>
            <a:ext cx="9363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Protection against Regression :</a:t>
            </a:r>
          </a:p>
          <a:p>
            <a:r>
              <a:rPr lang="en-US" dirty="0"/>
              <a:t>A </a:t>
            </a:r>
            <a:r>
              <a:rPr lang="en-US" b="1" dirty="0"/>
              <a:t>Regression</a:t>
            </a:r>
            <a:r>
              <a:rPr lang="en-US" dirty="0"/>
              <a:t> is a software bug, where a part of the code stops working when changed/modified a behavior in another part of the code.</a:t>
            </a:r>
          </a:p>
          <a:p>
            <a:endParaRPr lang="en-US" dirty="0"/>
          </a:p>
          <a:p>
            <a:r>
              <a:rPr lang="en-IN" b="1" dirty="0"/>
              <a:t>Resistance to Refactoring :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31469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3243-E049-41DF-936F-0803E006B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49" y="304801"/>
            <a:ext cx="10588751" cy="838199"/>
          </a:xfrm>
        </p:spPr>
        <p:txBody>
          <a:bodyPr>
            <a:normAutofit/>
          </a:bodyPr>
          <a:lstStyle/>
          <a:p>
            <a:r>
              <a:rPr lang="en-US" sz="4700" dirty="0">
                <a:latin typeface="+mn-lt"/>
              </a:rPr>
              <a:t>The four pillars of Unit Test (</a:t>
            </a:r>
            <a:r>
              <a:rPr lang="en-US" sz="4700" dirty="0" err="1">
                <a:latin typeface="+mn-lt"/>
              </a:rPr>
              <a:t>contd</a:t>
            </a:r>
            <a:r>
              <a:rPr lang="en-US" sz="4700" dirty="0">
                <a:latin typeface="+mn-lt"/>
              </a:rPr>
              <a:t>…)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9197F-7784-47D8-81CF-41C43CF0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7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432AA9-FA78-4DCF-9389-06D2C6AD6A7D}"/>
              </a:ext>
            </a:extLst>
          </p:cNvPr>
          <p:cNvSpPr txBox="1"/>
          <p:nvPr/>
        </p:nvSpPr>
        <p:spPr>
          <a:xfrm>
            <a:off x="952500" y="1266825"/>
            <a:ext cx="9486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Faster Feedback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83838"/>
                </a:solidFill>
                <a:effectLst/>
              </a:rPr>
              <a:t>A Unit Test should be fast. This way you can have more of them and you can run them much more frequently for get faster feedback</a:t>
            </a:r>
          </a:p>
          <a:p>
            <a:endParaRPr lang="en-US" dirty="0">
              <a:solidFill>
                <a:srgbClr val="383838"/>
              </a:solidFill>
            </a:endParaRPr>
          </a:p>
          <a:p>
            <a:r>
              <a:rPr lang="en-US" b="1" dirty="0">
                <a:solidFill>
                  <a:srgbClr val="383838"/>
                </a:solidFill>
              </a:rPr>
              <a:t>Maintainability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83838"/>
                </a:solidFill>
              </a:rPr>
              <a:t>It is all about how a test is easier to understand and how the test is hard to run.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83838"/>
                </a:solidFill>
              </a:rPr>
              <a:t>The lesser the lines of code in a test, the easier to understand it better.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83838"/>
                </a:solidFill>
              </a:rPr>
              <a:t>Besides, the testing code should not be more complex so that it is hard for a tester to test it. It also degrades the understandability of the 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7427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4FE648D-2FD8-49DC-A7AD-B33E537AB20B}"/>
              </a:ext>
            </a:extLst>
          </p:cNvPr>
          <p:cNvSpPr txBox="1">
            <a:spLocks/>
          </p:cNvSpPr>
          <p:nvPr/>
        </p:nvSpPr>
        <p:spPr>
          <a:xfrm>
            <a:off x="838200" y="337051"/>
            <a:ext cx="9988826" cy="6879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>
                <a:latin typeface="+mn-lt"/>
              </a:rPr>
              <a:t>Available tools for Unit Testing in C#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637691-69B0-4F5A-94B8-177B16EFF435}"/>
              </a:ext>
            </a:extLst>
          </p:cNvPr>
          <p:cNvSpPr txBox="1"/>
          <p:nvPr/>
        </p:nvSpPr>
        <p:spPr>
          <a:xfrm>
            <a:off x="838200" y="1232048"/>
            <a:ext cx="95515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There are plenty of tools that aids a developer in unit testing. Few of them 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NUnit</a:t>
            </a:r>
            <a:endParaRPr lang="en-US" sz="2800" dirty="0"/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MSTest</a:t>
            </a:r>
            <a:endParaRPr lang="en-US" sz="2800" dirty="0"/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Xunit</a:t>
            </a:r>
            <a:endParaRPr lang="en-US" sz="2800" dirty="0"/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CSUnit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72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4FE648D-2FD8-49DC-A7AD-B33E537AB20B}"/>
              </a:ext>
            </a:extLst>
          </p:cNvPr>
          <p:cNvSpPr txBox="1">
            <a:spLocks/>
          </p:cNvSpPr>
          <p:nvPr/>
        </p:nvSpPr>
        <p:spPr>
          <a:xfrm>
            <a:off x="838200" y="337051"/>
            <a:ext cx="9988826" cy="6879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>
                <a:latin typeface="+mn-lt"/>
              </a:rPr>
              <a:t>Test Doubles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573A53-193F-4961-8CD8-4C1BB1412687}"/>
              </a:ext>
            </a:extLst>
          </p:cNvPr>
          <p:cNvSpPr txBox="1"/>
          <p:nvPr/>
        </p:nvSpPr>
        <p:spPr>
          <a:xfrm>
            <a:off x="1020417" y="1179443"/>
            <a:ext cx="101511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Doubles are objects that mimics the real objects.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doubles are substitutable to these real objects when you are unit testing a method that has dependencies on other classes.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doubles provide us with dummy object instead of original object to work with in a unit test.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Doubles are of basically 4 types. They are as follows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Dummy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Fake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Stubs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Mocks </a:t>
            </a:r>
          </a:p>
        </p:txBody>
      </p:sp>
    </p:spTree>
    <p:extLst>
      <p:ext uri="{BB962C8B-B14F-4D97-AF65-F5344CB8AC3E}">
        <p14:creationId xmlns:p14="http://schemas.microsoft.com/office/powerpoint/2010/main" val="3673241693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Luminous design</Template>
  <TotalTime>206</TotalTime>
  <Words>968</Words>
  <Application>Microsoft Office PowerPoint</Application>
  <PresentationFormat>Widescreen</PresentationFormat>
  <Paragraphs>128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Calibri</vt:lpstr>
      <vt:lpstr>Sabon Next LT</vt:lpstr>
      <vt:lpstr>Wingdings</vt:lpstr>
      <vt:lpstr>LuminousVTI</vt:lpstr>
      <vt:lpstr>Unit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four pillars of Unit Test (contd…)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Sai Harsha Gangari</dc:creator>
  <cp:lastModifiedBy>Sai Harsha Gangari</cp:lastModifiedBy>
  <cp:revision>14</cp:revision>
  <dcterms:created xsi:type="dcterms:W3CDTF">2022-02-08T04:31:37Z</dcterms:created>
  <dcterms:modified xsi:type="dcterms:W3CDTF">2022-02-09T08:14:45Z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