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61" r:id="rId2"/>
    <p:sldId id="269" r:id="rId3"/>
    <p:sldId id="260" r:id="rId4"/>
    <p:sldId id="271" r:id="rId5"/>
    <p:sldId id="257" r:id="rId6"/>
    <p:sldId id="267" r:id="rId7"/>
    <p:sldId id="266" r:id="rId8"/>
    <p:sldId id="275" r:id="rId9"/>
    <p:sldId id="280" r:id="rId10"/>
    <p:sldId id="259" r:id="rId11"/>
    <p:sldId id="263" r:id="rId12"/>
    <p:sldId id="264" r:id="rId13"/>
    <p:sldId id="273" r:id="rId14"/>
    <p:sldId id="274" r:id="rId15"/>
    <p:sldId id="265" r:id="rId16"/>
    <p:sldId id="276" r:id="rId17"/>
    <p:sldId id="277" r:id="rId18"/>
    <p:sldId id="278" r:id="rId19"/>
    <p:sldId id="279" r:id="rId20"/>
    <p:sldId id="281" r:id="rId21"/>
    <p:sldId id="284"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206" autoAdjust="0"/>
  </p:normalViewPr>
  <p:slideViewPr>
    <p:cSldViewPr snapToGrid="0">
      <p:cViewPr varScale="1">
        <p:scale>
          <a:sx n="76" d="100"/>
          <a:sy n="76" d="100"/>
        </p:scale>
        <p:origin x="946" y="53"/>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D8800-AC8E-4578-86D5-91D319DE7654}"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5ED5F-DEE8-47A3-86A3-57CAEB1E862F}" type="slidenum">
              <a:rPr lang="en-US" smtClean="0"/>
              <a:t>‹#›</a:t>
            </a:fld>
            <a:endParaRPr lang="en-US"/>
          </a:p>
        </p:txBody>
      </p:sp>
    </p:spTree>
    <p:extLst>
      <p:ext uri="{BB962C8B-B14F-4D97-AF65-F5344CB8AC3E}">
        <p14:creationId xmlns:p14="http://schemas.microsoft.com/office/powerpoint/2010/main" val="3837163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35ED5F-DEE8-47A3-86A3-57CAEB1E862F}" type="slidenum">
              <a:rPr lang="en-US" smtClean="0"/>
              <a:t>6</a:t>
            </a:fld>
            <a:endParaRPr lang="en-US"/>
          </a:p>
        </p:txBody>
      </p:sp>
    </p:spTree>
    <p:extLst>
      <p:ext uri="{BB962C8B-B14F-4D97-AF65-F5344CB8AC3E}">
        <p14:creationId xmlns:p14="http://schemas.microsoft.com/office/powerpoint/2010/main" val="150687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35ED5F-DEE8-47A3-86A3-57CAEB1E862F}" type="slidenum">
              <a:rPr lang="en-US" smtClean="0"/>
              <a:t>15</a:t>
            </a:fld>
            <a:endParaRPr lang="en-US"/>
          </a:p>
        </p:txBody>
      </p:sp>
    </p:spTree>
    <p:extLst>
      <p:ext uri="{BB962C8B-B14F-4D97-AF65-F5344CB8AC3E}">
        <p14:creationId xmlns:p14="http://schemas.microsoft.com/office/powerpoint/2010/main" val="334186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35ED5F-DEE8-47A3-86A3-57CAEB1E862F}" type="slidenum">
              <a:rPr lang="en-US" smtClean="0"/>
              <a:t>19</a:t>
            </a:fld>
            <a:endParaRPr lang="en-US"/>
          </a:p>
        </p:txBody>
      </p:sp>
    </p:spTree>
    <p:extLst>
      <p:ext uri="{BB962C8B-B14F-4D97-AF65-F5344CB8AC3E}">
        <p14:creationId xmlns:p14="http://schemas.microsoft.com/office/powerpoint/2010/main" val="1178675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AFF0705-F309-4634-A9FA-9808919081A5}" type="datetime1">
              <a:rPr lang="en-US" smtClean="0"/>
              <a:t>1/23/2019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3836938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128314-72E7-4C67-9B27-44D9256C1444}" type="datetime1">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399315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FA224BC-8A5F-4C1F-8C90-9A68DD35098A}" type="datetime1">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534953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1AC335F-E66D-4432-BF10-6E651F6372C5}" type="datetime1">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1254423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D283D8-1397-4A33-95AD-8528949D2311}" type="datetime1">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2610174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4D7D8B-5DB2-4E46-85C7-27B9E77A9707}" type="datetime1">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4276993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137E90B-0237-4616-B1FB-CE41A8F2DD20}" type="datetime1">
              <a:rPr lang="en-US" smtClean="0"/>
              <a:t>1/23/2019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1464175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7800DDC-F9BE-495C-9AAB-7FF3F50FFA9E}" type="datetime1">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1450717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9EEFFB-56E5-476D-8792-2507119E742E}" type="datetime1">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185025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8D194-DA6C-44FB-A277-A44354A050A6}" type="datetime1">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428077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B6BB29-D7B2-40D6-87DF-96405406EB0B}" type="datetime1">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367634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308AA-E2F7-4FD7-A04C-C90B3A3C7FD6}" type="datetime1">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379841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9E0B5-E3C2-499B-BA04-79312A06D3A9}" type="datetime1">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250907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734CF2-A5F0-468A-9B54-7C2A6A771FEE}" type="datetime1">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305984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6CE94-76C8-40FD-A07E-B2EC555EB77B}" type="datetime1">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2060819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41855E-B90A-4743-8763-133974E53EEB}" type="datetime1">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273907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C2929-6647-4345-97E6-6BFEFAE954F5}" type="datetime1">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20AB478-D37C-430C-A51D-84646FEF8828}" type="slidenum">
              <a:rPr lang="en-US" smtClean="0"/>
              <a:t>‹#›</a:t>
            </a:fld>
            <a:endParaRPr lang="en-US"/>
          </a:p>
        </p:txBody>
      </p:sp>
    </p:spTree>
    <p:extLst>
      <p:ext uri="{BB962C8B-B14F-4D97-AF65-F5344CB8AC3E}">
        <p14:creationId xmlns:p14="http://schemas.microsoft.com/office/powerpoint/2010/main" val="249347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5BC2DBF-BA2E-4C87-9CA4-647F5A95FD80}" type="datetime1">
              <a:rPr lang="en-US" smtClean="0"/>
              <a:t>1/23/2019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20AB478-D37C-430C-A51D-84646FEF8828}" type="slidenum">
              <a:rPr lang="en-US" smtClean="0"/>
              <a:t>‹#›</a:t>
            </a:fld>
            <a:endParaRPr lang="en-US"/>
          </a:p>
        </p:txBody>
      </p:sp>
    </p:spTree>
    <p:extLst>
      <p:ext uri="{BB962C8B-B14F-4D97-AF65-F5344CB8AC3E}">
        <p14:creationId xmlns:p14="http://schemas.microsoft.com/office/powerpoint/2010/main" val="25632098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20AC3E-B5E8-440D-99AA-28C7337EEC64}"/>
              </a:ext>
            </a:extLst>
          </p:cNvPr>
          <p:cNvSpPr txBox="1"/>
          <p:nvPr/>
        </p:nvSpPr>
        <p:spPr>
          <a:xfrm>
            <a:off x="1222159" y="2644169"/>
            <a:ext cx="9747682" cy="369332"/>
          </a:xfrm>
          <a:prstGeom prst="rect">
            <a:avLst/>
          </a:prstGeom>
          <a:noFill/>
        </p:spPr>
        <p:txBody>
          <a:bodyPr wrap="square" rtlCol="0">
            <a:spAutoFit/>
          </a:bodyPr>
          <a:lstStyle/>
          <a:p>
            <a:pPr algn="ctr"/>
            <a:endParaRPr lang="en-US" dirty="0">
              <a:solidFill>
                <a:schemeClr val="bg1"/>
              </a:solidFill>
            </a:endParaRPr>
          </a:p>
        </p:txBody>
      </p:sp>
      <p:sp>
        <p:nvSpPr>
          <p:cNvPr id="5" name="Slide Number Placeholder 4">
            <a:extLst>
              <a:ext uri="{FF2B5EF4-FFF2-40B4-BE49-F238E27FC236}">
                <a16:creationId xmlns:a16="http://schemas.microsoft.com/office/drawing/2014/main" id="{950F0ED6-69D4-42E2-A400-DA8728FC7D47}"/>
              </a:ext>
            </a:extLst>
          </p:cNvPr>
          <p:cNvSpPr>
            <a:spLocks noGrp="1"/>
          </p:cNvSpPr>
          <p:nvPr>
            <p:ph type="sldNum" sz="quarter" idx="12"/>
          </p:nvPr>
        </p:nvSpPr>
        <p:spPr/>
        <p:txBody>
          <a:bodyPr/>
          <a:lstStyle/>
          <a:p>
            <a:fld id="{720AB478-D37C-430C-A51D-84646FEF8828}" type="slidenum">
              <a:rPr lang="en-US" smtClean="0"/>
              <a:t>1</a:t>
            </a:fld>
            <a:endParaRPr lang="en-US"/>
          </a:p>
        </p:txBody>
      </p:sp>
      <p:sp>
        <p:nvSpPr>
          <p:cNvPr id="2" name="TextBox 1">
            <a:extLst>
              <a:ext uri="{FF2B5EF4-FFF2-40B4-BE49-F238E27FC236}">
                <a16:creationId xmlns:a16="http://schemas.microsoft.com/office/drawing/2014/main" id="{941B73BE-06CB-4116-8D0A-81B23FE7ED6A}"/>
              </a:ext>
            </a:extLst>
          </p:cNvPr>
          <p:cNvSpPr txBox="1"/>
          <p:nvPr/>
        </p:nvSpPr>
        <p:spPr>
          <a:xfrm>
            <a:off x="1825901" y="3013502"/>
            <a:ext cx="8540198" cy="830997"/>
          </a:xfrm>
          <a:prstGeom prst="rect">
            <a:avLst/>
          </a:prstGeom>
          <a:noFill/>
        </p:spPr>
        <p:txBody>
          <a:bodyPr wrap="square" rtlCol="0">
            <a:spAutoFit/>
          </a:bodyPr>
          <a:lstStyle/>
          <a:p>
            <a:pPr algn="ctr"/>
            <a:r>
              <a:rPr lang="en-US" sz="2400" b="1" dirty="0">
                <a:solidFill>
                  <a:schemeClr val="bg1"/>
                </a:solidFill>
              </a:rPr>
              <a:t>OPTIMIZATION OF BELLMAN FORD ALGORITHM</a:t>
            </a:r>
          </a:p>
          <a:p>
            <a:pPr algn="ctr"/>
            <a:endParaRPr lang="en-US" sz="2400" dirty="0">
              <a:solidFill>
                <a:schemeClr val="bg1"/>
              </a:solidFill>
            </a:endParaRPr>
          </a:p>
        </p:txBody>
      </p:sp>
      <p:sp>
        <p:nvSpPr>
          <p:cNvPr id="3" name="TextBox 2">
            <a:extLst>
              <a:ext uri="{FF2B5EF4-FFF2-40B4-BE49-F238E27FC236}">
                <a16:creationId xmlns:a16="http://schemas.microsoft.com/office/drawing/2014/main" id="{6D4EFB73-0E88-433F-A241-11EF79CB8230}"/>
              </a:ext>
            </a:extLst>
          </p:cNvPr>
          <p:cNvSpPr txBox="1"/>
          <p:nvPr/>
        </p:nvSpPr>
        <p:spPr>
          <a:xfrm>
            <a:off x="4739699" y="3844498"/>
            <a:ext cx="2712602" cy="923330"/>
          </a:xfrm>
          <a:prstGeom prst="rect">
            <a:avLst/>
          </a:prstGeom>
          <a:noFill/>
        </p:spPr>
        <p:txBody>
          <a:bodyPr wrap="none" rtlCol="0" anchor="ctr">
            <a:spAutoFit/>
          </a:bodyPr>
          <a:lstStyle/>
          <a:p>
            <a:pPr algn="ctr"/>
            <a:r>
              <a:rPr lang="en-US" dirty="0">
                <a:solidFill>
                  <a:schemeClr val="bg1"/>
                </a:solidFill>
              </a:rPr>
              <a:t>  By</a:t>
            </a:r>
          </a:p>
          <a:p>
            <a:pPr algn="ctr"/>
            <a:r>
              <a:rPr lang="en-US" dirty="0">
                <a:solidFill>
                  <a:schemeClr val="bg1"/>
                </a:solidFill>
              </a:rPr>
              <a:t>Vivek Koodli Udupa</a:t>
            </a:r>
          </a:p>
          <a:p>
            <a:pPr algn="ctr"/>
            <a:r>
              <a:rPr lang="en-US">
                <a:solidFill>
                  <a:schemeClr val="bg1"/>
                </a:solidFill>
              </a:rPr>
              <a:t>Sai Harsha </a:t>
            </a:r>
            <a:r>
              <a:rPr lang="en-US" dirty="0">
                <a:solidFill>
                  <a:schemeClr val="bg1"/>
                </a:solidFill>
              </a:rPr>
              <a:t>Nagabothu</a:t>
            </a:r>
          </a:p>
        </p:txBody>
      </p:sp>
      <p:pic>
        <p:nvPicPr>
          <p:cNvPr id="7" name="Picture 6">
            <a:extLst>
              <a:ext uri="{FF2B5EF4-FFF2-40B4-BE49-F238E27FC236}">
                <a16:creationId xmlns:a16="http://schemas.microsoft.com/office/drawing/2014/main" id="{0F8E961E-2604-4C99-9932-B7F580B26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915" y="680440"/>
            <a:ext cx="1836171" cy="1836171"/>
          </a:xfrm>
          <a:prstGeom prst="rect">
            <a:avLst/>
          </a:prstGeom>
        </p:spPr>
      </p:pic>
    </p:spTree>
    <p:extLst>
      <p:ext uri="{BB962C8B-B14F-4D97-AF65-F5344CB8AC3E}">
        <p14:creationId xmlns:p14="http://schemas.microsoft.com/office/powerpoint/2010/main" val="126000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C73C-7DCE-4BD4-AF7B-027809860FAE}"/>
              </a:ext>
            </a:extLst>
          </p:cNvPr>
          <p:cNvSpPr>
            <a:spLocks noGrp="1"/>
          </p:cNvSpPr>
          <p:nvPr>
            <p:ph type="title"/>
          </p:nvPr>
        </p:nvSpPr>
        <p:spPr/>
        <p:txBody>
          <a:bodyPr/>
          <a:lstStyle/>
          <a:p>
            <a:r>
              <a:rPr lang="en-US" dirty="0"/>
              <a:t>Shortest Path Faster Algorithm (SPFA)</a:t>
            </a:r>
          </a:p>
        </p:txBody>
      </p:sp>
      <p:sp>
        <p:nvSpPr>
          <p:cNvPr id="3" name="Content Placeholder 2">
            <a:extLst>
              <a:ext uri="{FF2B5EF4-FFF2-40B4-BE49-F238E27FC236}">
                <a16:creationId xmlns:a16="http://schemas.microsoft.com/office/drawing/2014/main" id="{0B608FD0-9848-4D05-8934-B96A2AFBC0C0}"/>
              </a:ext>
            </a:extLst>
          </p:cNvPr>
          <p:cNvSpPr>
            <a:spLocks noGrp="1"/>
          </p:cNvSpPr>
          <p:nvPr>
            <p:ph idx="1"/>
          </p:nvPr>
        </p:nvSpPr>
        <p:spPr>
          <a:xfrm>
            <a:off x="872213" y="2603499"/>
            <a:ext cx="10447574" cy="3495375"/>
          </a:xfrm>
        </p:spPr>
        <p:txBody>
          <a:bodyPr/>
          <a:lstStyle/>
          <a:p>
            <a:pPr algn="just"/>
            <a:r>
              <a:rPr lang="en-US" dirty="0"/>
              <a:t>The Shortest Path Faster Algorithm (SPFA) is an improvement of the Bellman–Ford algorithm which computes single-source shortest paths in a weighted directed graph.</a:t>
            </a:r>
          </a:p>
          <a:p>
            <a:pPr algn="just"/>
            <a:endParaRPr lang="en-US" dirty="0"/>
          </a:p>
          <a:p>
            <a:pPr algn="just"/>
            <a:r>
              <a:rPr lang="en-US" dirty="0"/>
              <a:t>The basic idea of SPFA is the same as Bellman–Ford algorithm in that each vertex is used as a candidate to relax its adjacent vertices. The improvement over the latter is that instead of trying all vertices blindly, SPFA maintains a queue of candidate vertices and adds a vertex to the queue only if that vertex is relaxed. This process repeats until no more vertex can be relaxed.</a:t>
            </a:r>
          </a:p>
        </p:txBody>
      </p:sp>
      <p:sp>
        <p:nvSpPr>
          <p:cNvPr id="4" name="Slide Number Placeholder 3">
            <a:extLst>
              <a:ext uri="{FF2B5EF4-FFF2-40B4-BE49-F238E27FC236}">
                <a16:creationId xmlns:a16="http://schemas.microsoft.com/office/drawing/2014/main" id="{3C7A009D-6234-43CF-89B4-4848D74051C7}"/>
              </a:ext>
            </a:extLst>
          </p:cNvPr>
          <p:cNvSpPr>
            <a:spLocks noGrp="1"/>
          </p:cNvSpPr>
          <p:nvPr>
            <p:ph type="sldNum" sz="quarter" idx="12"/>
          </p:nvPr>
        </p:nvSpPr>
        <p:spPr/>
        <p:txBody>
          <a:bodyPr/>
          <a:lstStyle/>
          <a:p>
            <a:fld id="{720AB478-D37C-430C-A51D-84646FEF8828}" type="slidenum">
              <a:rPr lang="en-US" smtClean="0"/>
              <a:t>10</a:t>
            </a:fld>
            <a:endParaRPr lang="en-US"/>
          </a:p>
        </p:txBody>
      </p:sp>
    </p:spTree>
    <p:extLst>
      <p:ext uri="{BB962C8B-B14F-4D97-AF65-F5344CB8AC3E}">
        <p14:creationId xmlns:p14="http://schemas.microsoft.com/office/powerpoint/2010/main" val="370333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F2DF-20F8-4569-A0B6-51560055DD61}"/>
              </a:ext>
            </a:extLst>
          </p:cNvPr>
          <p:cNvSpPr>
            <a:spLocks noGrp="1"/>
          </p:cNvSpPr>
          <p:nvPr>
            <p:ph type="title"/>
          </p:nvPr>
        </p:nvSpPr>
        <p:spPr/>
        <p:txBody>
          <a:bodyPr/>
          <a:lstStyle/>
          <a:p>
            <a:r>
              <a:rPr lang="en-US" dirty="0"/>
              <a:t>Pseudo Code</a:t>
            </a:r>
          </a:p>
        </p:txBody>
      </p:sp>
      <p:pic>
        <p:nvPicPr>
          <p:cNvPr id="6" name="Content Placeholder 5">
            <a:extLst>
              <a:ext uri="{FF2B5EF4-FFF2-40B4-BE49-F238E27FC236}">
                <a16:creationId xmlns:a16="http://schemas.microsoft.com/office/drawing/2014/main" id="{D3638508-23FF-424C-BD36-80706BB98102}"/>
              </a:ext>
            </a:extLst>
          </p:cNvPr>
          <p:cNvPicPr>
            <a:picLocks noGrp="1" noChangeAspect="1"/>
          </p:cNvPicPr>
          <p:nvPr>
            <p:ph idx="1"/>
          </p:nvPr>
        </p:nvPicPr>
        <p:blipFill>
          <a:blip r:embed="rId2"/>
          <a:stretch>
            <a:fillRect/>
          </a:stretch>
        </p:blipFill>
        <p:spPr>
          <a:xfrm>
            <a:off x="2119746" y="2560107"/>
            <a:ext cx="6817220" cy="3717361"/>
          </a:xfrm>
          <a:prstGeom prst="rect">
            <a:avLst/>
          </a:prstGeom>
        </p:spPr>
      </p:pic>
      <p:sp>
        <p:nvSpPr>
          <p:cNvPr id="4" name="Slide Number Placeholder 3">
            <a:extLst>
              <a:ext uri="{FF2B5EF4-FFF2-40B4-BE49-F238E27FC236}">
                <a16:creationId xmlns:a16="http://schemas.microsoft.com/office/drawing/2014/main" id="{6E32049C-3DE8-4E4E-A5C8-2188646320AC}"/>
              </a:ext>
            </a:extLst>
          </p:cNvPr>
          <p:cNvSpPr>
            <a:spLocks noGrp="1"/>
          </p:cNvSpPr>
          <p:nvPr>
            <p:ph type="sldNum" sz="quarter" idx="12"/>
          </p:nvPr>
        </p:nvSpPr>
        <p:spPr/>
        <p:txBody>
          <a:bodyPr/>
          <a:lstStyle/>
          <a:p>
            <a:fld id="{720AB478-D37C-430C-A51D-84646FEF8828}" type="slidenum">
              <a:rPr lang="en-US" smtClean="0"/>
              <a:t>11</a:t>
            </a:fld>
            <a:endParaRPr lang="en-US"/>
          </a:p>
        </p:txBody>
      </p:sp>
    </p:spTree>
    <p:extLst>
      <p:ext uri="{BB962C8B-B14F-4D97-AF65-F5344CB8AC3E}">
        <p14:creationId xmlns:p14="http://schemas.microsoft.com/office/powerpoint/2010/main" val="91252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9" name="Picture 8">
            <a:extLst>
              <a:ext uri="{FF2B5EF4-FFF2-40B4-BE49-F238E27FC236}">
                <a16:creationId xmlns:a16="http://schemas.microsoft.com/office/drawing/2014/main" id="{00AF80CB-3DA8-4ED5-9D87-3B2B2C326D7A}"/>
              </a:ext>
            </a:extLst>
          </p:cNvPr>
          <p:cNvPicPr>
            <a:picLocks noChangeAspect="1"/>
          </p:cNvPicPr>
          <p:nvPr/>
        </p:nvPicPr>
        <p:blipFill>
          <a:blip r:embed="rId3"/>
          <a:stretch>
            <a:fillRect/>
          </a:stretch>
        </p:blipFill>
        <p:spPr>
          <a:xfrm>
            <a:off x="5914852" y="2489134"/>
            <a:ext cx="5717923" cy="3022732"/>
          </a:xfrm>
          <a:prstGeom prst="rect">
            <a:avLst/>
          </a:prstGeom>
        </p:spPr>
      </p:pic>
      <p:sp>
        <p:nvSpPr>
          <p:cNvPr id="2" name="Title 1">
            <a:extLst>
              <a:ext uri="{FF2B5EF4-FFF2-40B4-BE49-F238E27FC236}">
                <a16:creationId xmlns:a16="http://schemas.microsoft.com/office/drawing/2014/main" id="{4D662CC1-7C9E-429A-ABC6-7324695D75F0}"/>
              </a:ext>
            </a:extLst>
          </p:cNvPr>
          <p:cNvSpPr>
            <a:spLocks noGrp="1"/>
          </p:cNvSpPr>
          <p:nvPr>
            <p:ph type="title"/>
          </p:nvPr>
        </p:nvSpPr>
        <p:spPr>
          <a:xfrm>
            <a:off x="6639283" y="848339"/>
            <a:ext cx="4798142" cy="888144"/>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SPFA-FIFO</a:t>
            </a:r>
          </a:p>
        </p:txBody>
      </p:sp>
      <p:sp>
        <p:nvSpPr>
          <p:cNvPr id="21" name="Rectangle 2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9661CC8-FF71-46EC-8220-15A7683BAB17}"/>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720AB478-D37C-430C-A51D-84646FEF8828}" type="slidenum">
              <a:rPr lang="en-US">
                <a:solidFill>
                  <a:srgbClr val="FFFFFF"/>
                </a:solidFill>
              </a:rPr>
              <a:pPr defTabSz="914400">
                <a:spcAft>
                  <a:spcPts val="600"/>
                </a:spcAft>
              </a:pPr>
              <a:t>12</a:t>
            </a:fld>
            <a:endParaRPr lang="en-US">
              <a:solidFill>
                <a:srgbClr val="FFFFFF"/>
              </a:solidFill>
            </a:endParaRPr>
          </a:p>
        </p:txBody>
      </p:sp>
      <p:pic>
        <p:nvPicPr>
          <p:cNvPr id="8" name="Content Placeholder 7">
            <a:extLst>
              <a:ext uri="{FF2B5EF4-FFF2-40B4-BE49-F238E27FC236}">
                <a16:creationId xmlns:a16="http://schemas.microsoft.com/office/drawing/2014/main" id="{3175A0A5-5FD6-4ED5-A61A-FEFF38D8E72A}"/>
              </a:ext>
            </a:extLst>
          </p:cNvPr>
          <p:cNvPicPr>
            <a:picLocks noGrp="1" noChangeAspect="1"/>
          </p:cNvPicPr>
          <p:nvPr>
            <p:ph idx="1"/>
          </p:nvPr>
        </p:nvPicPr>
        <p:blipFill>
          <a:blip r:embed="rId4"/>
          <a:stretch>
            <a:fillRect/>
          </a:stretch>
        </p:blipFill>
        <p:spPr>
          <a:xfrm>
            <a:off x="628833" y="650309"/>
            <a:ext cx="5235779" cy="559976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657386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9" name="Picture 8">
            <a:extLst>
              <a:ext uri="{FF2B5EF4-FFF2-40B4-BE49-F238E27FC236}">
                <a16:creationId xmlns:a16="http://schemas.microsoft.com/office/drawing/2014/main" id="{00AF80CB-3DA8-4ED5-9D87-3B2B2C326D7A}"/>
              </a:ext>
            </a:extLst>
          </p:cNvPr>
          <p:cNvPicPr>
            <a:picLocks noChangeAspect="1"/>
          </p:cNvPicPr>
          <p:nvPr/>
        </p:nvPicPr>
        <p:blipFill>
          <a:blip r:embed="rId3"/>
          <a:stretch>
            <a:fillRect/>
          </a:stretch>
        </p:blipFill>
        <p:spPr>
          <a:xfrm>
            <a:off x="5914852" y="2489134"/>
            <a:ext cx="5717923" cy="3022732"/>
          </a:xfrm>
          <a:prstGeom prst="rect">
            <a:avLst/>
          </a:prstGeom>
        </p:spPr>
      </p:pic>
      <p:sp>
        <p:nvSpPr>
          <p:cNvPr id="2" name="Title 1">
            <a:extLst>
              <a:ext uri="{FF2B5EF4-FFF2-40B4-BE49-F238E27FC236}">
                <a16:creationId xmlns:a16="http://schemas.microsoft.com/office/drawing/2014/main" id="{4D662CC1-7C9E-429A-ABC6-7324695D75F0}"/>
              </a:ext>
            </a:extLst>
          </p:cNvPr>
          <p:cNvSpPr>
            <a:spLocks noGrp="1"/>
          </p:cNvSpPr>
          <p:nvPr>
            <p:ph type="title"/>
          </p:nvPr>
        </p:nvSpPr>
        <p:spPr>
          <a:xfrm>
            <a:off x="6639283" y="848339"/>
            <a:ext cx="4798142" cy="888144"/>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SPFA-</a:t>
            </a:r>
            <a:r>
              <a:rPr lang="en-US" sz="5400" dirty="0">
                <a:solidFill>
                  <a:srgbClr val="EBEBEB"/>
                </a:solidFill>
              </a:rPr>
              <a:t>L</a:t>
            </a:r>
            <a:r>
              <a:rPr lang="en-US" sz="5400" b="0" i="0" kern="1200" dirty="0">
                <a:solidFill>
                  <a:srgbClr val="EBEBEB"/>
                </a:solidFill>
                <a:latin typeface="+mj-lt"/>
                <a:ea typeface="+mj-ea"/>
                <a:cs typeface="+mj-cs"/>
              </a:rPr>
              <a:t>IFO</a:t>
            </a:r>
          </a:p>
        </p:txBody>
      </p:sp>
      <p:sp>
        <p:nvSpPr>
          <p:cNvPr id="21" name="Rectangle 2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9661CC8-FF71-46EC-8220-15A7683BAB17}"/>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720AB478-D37C-430C-A51D-84646FEF8828}" type="slidenum">
              <a:rPr lang="en-US">
                <a:solidFill>
                  <a:srgbClr val="FFFFFF"/>
                </a:solidFill>
              </a:rPr>
              <a:pPr defTabSz="914400">
                <a:spcAft>
                  <a:spcPts val="600"/>
                </a:spcAft>
              </a:pPr>
              <a:t>13</a:t>
            </a:fld>
            <a:endParaRPr lang="en-US">
              <a:solidFill>
                <a:srgbClr val="FFFFFF"/>
              </a:solidFill>
            </a:endParaRPr>
          </a:p>
        </p:txBody>
      </p:sp>
      <p:pic>
        <p:nvPicPr>
          <p:cNvPr id="3" name="Picture 2">
            <a:extLst>
              <a:ext uri="{FF2B5EF4-FFF2-40B4-BE49-F238E27FC236}">
                <a16:creationId xmlns:a16="http://schemas.microsoft.com/office/drawing/2014/main" id="{800BAF2F-5F0D-41B9-A3CC-D5247B5EB1A0}"/>
              </a:ext>
            </a:extLst>
          </p:cNvPr>
          <p:cNvPicPr>
            <a:picLocks noChangeAspect="1"/>
          </p:cNvPicPr>
          <p:nvPr/>
        </p:nvPicPr>
        <p:blipFill>
          <a:blip r:embed="rId4"/>
          <a:stretch>
            <a:fillRect/>
          </a:stretch>
        </p:blipFill>
        <p:spPr>
          <a:xfrm>
            <a:off x="587989" y="614088"/>
            <a:ext cx="5249472" cy="5663904"/>
          </a:xfrm>
          <a:prstGeom prst="rect">
            <a:avLst/>
          </a:prstGeom>
        </p:spPr>
      </p:pic>
    </p:spTree>
    <p:extLst>
      <p:ext uri="{BB962C8B-B14F-4D97-AF65-F5344CB8AC3E}">
        <p14:creationId xmlns:p14="http://schemas.microsoft.com/office/powerpoint/2010/main" val="23797697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D662CC1-7C9E-429A-ABC6-7324695D75F0}"/>
              </a:ext>
            </a:extLst>
          </p:cNvPr>
          <p:cNvSpPr>
            <a:spLocks noGrp="1"/>
          </p:cNvSpPr>
          <p:nvPr>
            <p:ph type="title"/>
          </p:nvPr>
        </p:nvSpPr>
        <p:spPr>
          <a:xfrm>
            <a:off x="6639283" y="848339"/>
            <a:ext cx="4798142" cy="888144"/>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SPFA-PAPE</a:t>
            </a:r>
          </a:p>
        </p:txBody>
      </p:sp>
      <p:sp>
        <p:nvSpPr>
          <p:cNvPr id="21" name="Rectangle 2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9661CC8-FF71-46EC-8220-15A7683BAB17}"/>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720AB478-D37C-430C-A51D-84646FEF8828}" type="slidenum">
              <a:rPr lang="en-US">
                <a:solidFill>
                  <a:srgbClr val="FFFFFF"/>
                </a:solidFill>
              </a:rPr>
              <a:pPr defTabSz="914400">
                <a:spcAft>
                  <a:spcPts val="600"/>
                </a:spcAft>
              </a:pPr>
              <a:t>14</a:t>
            </a:fld>
            <a:endParaRPr lang="en-US">
              <a:solidFill>
                <a:srgbClr val="FFFFFF"/>
              </a:solidFill>
            </a:endParaRPr>
          </a:p>
        </p:txBody>
      </p:sp>
      <p:pic>
        <p:nvPicPr>
          <p:cNvPr id="5" name="Picture 4">
            <a:extLst>
              <a:ext uri="{FF2B5EF4-FFF2-40B4-BE49-F238E27FC236}">
                <a16:creationId xmlns:a16="http://schemas.microsoft.com/office/drawing/2014/main" id="{BE03988C-63B6-45BD-B2E9-F606AA8FA76F}"/>
              </a:ext>
            </a:extLst>
          </p:cNvPr>
          <p:cNvPicPr>
            <a:picLocks noChangeAspect="1"/>
          </p:cNvPicPr>
          <p:nvPr/>
        </p:nvPicPr>
        <p:blipFill>
          <a:blip r:embed="rId3"/>
          <a:stretch>
            <a:fillRect/>
          </a:stretch>
        </p:blipFill>
        <p:spPr>
          <a:xfrm>
            <a:off x="519033" y="651200"/>
            <a:ext cx="5346349" cy="5458198"/>
          </a:xfrm>
          <a:prstGeom prst="rect">
            <a:avLst/>
          </a:prstGeom>
        </p:spPr>
      </p:pic>
      <p:pic>
        <p:nvPicPr>
          <p:cNvPr id="6" name="Picture 5">
            <a:extLst>
              <a:ext uri="{FF2B5EF4-FFF2-40B4-BE49-F238E27FC236}">
                <a16:creationId xmlns:a16="http://schemas.microsoft.com/office/drawing/2014/main" id="{0A42C21D-497C-46CE-BA34-E80B210D74E8}"/>
              </a:ext>
            </a:extLst>
          </p:cNvPr>
          <p:cNvPicPr>
            <a:picLocks noChangeAspect="1"/>
          </p:cNvPicPr>
          <p:nvPr/>
        </p:nvPicPr>
        <p:blipFill>
          <a:blip r:embed="rId4"/>
          <a:stretch>
            <a:fillRect/>
          </a:stretch>
        </p:blipFill>
        <p:spPr>
          <a:xfrm>
            <a:off x="5900602" y="2229612"/>
            <a:ext cx="5772365" cy="3879786"/>
          </a:xfrm>
          <a:prstGeom prst="rect">
            <a:avLst/>
          </a:prstGeom>
        </p:spPr>
      </p:pic>
    </p:spTree>
    <p:extLst>
      <p:ext uri="{BB962C8B-B14F-4D97-AF65-F5344CB8AC3E}">
        <p14:creationId xmlns:p14="http://schemas.microsoft.com/office/powerpoint/2010/main" val="8455239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7515-366C-48A1-AFEC-AA172F9B8A14}"/>
              </a:ext>
            </a:extLst>
          </p:cNvPr>
          <p:cNvSpPr>
            <a:spLocks noGrp="1"/>
          </p:cNvSpPr>
          <p:nvPr>
            <p:ph type="title"/>
          </p:nvPr>
        </p:nvSpPr>
        <p:spPr>
          <a:xfrm>
            <a:off x="1154954" y="973668"/>
            <a:ext cx="8761413" cy="706964"/>
          </a:xfrm>
        </p:spPr>
        <p:txBody>
          <a:bodyPr/>
          <a:lstStyle/>
          <a:p>
            <a:r>
              <a:rPr lang="en-US" dirty="0"/>
              <a:t>Results</a:t>
            </a:r>
          </a:p>
        </p:txBody>
      </p:sp>
      <p:sp>
        <p:nvSpPr>
          <p:cNvPr id="4" name="Slide Number Placeholder 3">
            <a:extLst>
              <a:ext uri="{FF2B5EF4-FFF2-40B4-BE49-F238E27FC236}">
                <a16:creationId xmlns:a16="http://schemas.microsoft.com/office/drawing/2014/main" id="{CB30EEB1-3BF2-491D-AAAA-CFAD0E42A382}"/>
              </a:ext>
            </a:extLst>
          </p:cNvPr>
          <p:cNvSpPr>
            <a:spLocks noGrp="1"/>
          </p:cNvSpPr>
          <p:nvPr>
            <p:ph type="sldNum" sz="quarter" idx="12"/>
          </p:nvPr>
        </p:nvSpPr>
        <p:spPr>
          <a:xfrm>
            <a:off x="10352540" y="295729"/>
            <a:ext cx="838199" cy="767687"/>
          </a:xfrm>
        </p:spPr>
        <p:txBody>
          <a:bodyPr/>
          <a:lstStyle/>
          <a:p>
            <a:fld id="{720AB478-D37C-430C-A51D-84646FEF8828}" type="slidenum">
              <a:rPr lang="en-US" smtClean="0"/>
              <a:t>15</a:t>
            </a:fld>
            <a:endParaRPr lang="en-US"/>
          </a:p>
        </p:txBody>
      </p:sp>
      <p:graphicFrame>
        <p:nvGraphicFramePr>
          <p:cNvPr id="13" name="Content Placeholder 12">
            <a:extLst>
              <a:ext uri="{FF2B5EF4-FFF2-40B4-BE49-F238E27FC236}">
                <a16:creationId xmlns:a16="http://schemas.microsoft.com/office/drawing/2014/main" id="{4A6F890B-21D5-44F3-8F8E-9B8C647828BE}"/>
              </a:ext>
            </a:extLst>
          </p:cNvPr>
          <p:cNvGraphicFramePr>
            <a:graphicFrameLocks noGrp="1"/>
          </p:cNvGraphicFramePr>
          <p:nvPr>
            <p:ph idx="1"/>
            <p:extLst>
              <p:ext uri="{D42A27DB-BD31-4B8C-83A1-F6EECF244321}">
                <p14:modId xmlns:p14="http://schemas.microsoft.com/office/powerpoint/2010/main" val="2730993667"/>
              </p:ext>
            </p:extLst>
          </p:nvPr>
        </p:nvGraphicFramePr>
        <p:xfrm>
          <a:off x="433758" y="2935095"/>
          <a:ext cx="11324483" cy="3754462"/>
        </p:xfrm>
        <a:graphic>
          <a:graphicData uri="http://schemas.openxmlformats.org/drawingml/2006/table">
            <a:tbl>
              <a:tblPr firstRow="1" bandRow="1">
                <a:tableStyleId>{5C22544A-7EE6-4342-B048-85BDC9FD1C3A}</a:tableStyleId>
              </a:tblPr>
              <a:tblGrid>
                <a:gridCol w="1194075">
                  <a:extLst>
                    <a:ext uri="{9D8B030D-6E8A-4147-A177-3AD203B41FA5}">
                      <a16:colId xmlns:a16="http://schemas.microsoft.com/office/drawing/2014/main" val="4051325780"/>
                    </a:ext>
                  </a:extLst>
                </a:gridCol>
                <a:gridCol w="783771">
                  <a:extLst>
                    <a:ext uri="{9D8B030D-6E8A-4147-A177-3AD203B41FA5}">
                      <a16:colId xmlns:a16="http://schemas.microsoft.com/office/drawing/2014/main" val="1966353459"/>
                    </a:ext>
                  </a:extLst>
                </a:gridCol>
                <a:gridCol w="763675">
                  <a:extLst>
                    <a:ext uri="{9D8B030D-6E8A-4147-A177-3AD203B41FA5}">
                      <a16:colId xmlns:a16="http://schemas.microsoft.com/office/drawing/2014/main" val="2743042982"/>
                    </a:ext>
                  </a:extLst>
                </a:gridCol>
                <a:gridCol w="823965">
                  <a:extLst>
                    <a:ext uri="{9D8B030D-6E8A-4147-A177-3AD203B41FA5}">
                      <a16:colId xmlns:a16="http://schemas.microsoft.com/office/drawing/2014/main" val="2341841458"/>
                    </a:ext>
                  </a:extLst>
                </a:gridCol>
                <a:gridCol w="790085">
                  <a:extLst>
                    <a:ext uri="{9D8B030D-6E8A-4147-A177-3AD203B41FA5}">
                      <a16:colId xmlns:a16="http://schemas.microsoft.com/office/drawing/2014/main" val="65282817"/>
                    </a:ext>
                  </a:extLst>
                </a:gridCol>
                <a:gridCol w="871114">
                  <a:extLst>
                    <a:ext uri="{9D8B030D-6E8A-4147-A177-3AD203B41FA5}">
                      <a16:colId xmlns:a16="http://schemas.microsoft.com/office/drawing/2014/main" val="3500137037"/>
                    </a:ext>
                  </a:extLst>
                </a:gridCol>
                <a:gridCol w="871114">
                  <a:extLst>
                    <a:ext uri="{9D8B030D-6E8A-4147-A177-3AD203B41FA5}">
                      <a16:colId xmlns:a16="http://schemas.microsoft.com/office/drawing/2014/main" val="2161048011"/>
                    </a:ext>
                  </a:extLst>
                </a:gridCol>
                <a:gridCol w="871114">
                  <a:extLst>
                    <a:ext uri="{9D8B030D-6E8A-4147-A177-3AD203B41FA5}">
                      <a16:colId xmlns:a16="http://schemas.microsoft.com/office/drawing/2014/main" val="1730049203"/>
                    </a:ext>
                  </a:extLst>
                </a:gridCol>
                <a:gridCol w="871114">
                  <a:extLst>
                    <a:ext uri="{9D8B030D-6E8A-4147-A177-3AD203B41FA5}">
                      <a16:colId xmlns:a16="http://schemas.microsoft.com/office/drawing/2014/main" val="4097279545"/>
                    </a:ext>
                  </a:extLst>
                </a:gridCol>
                <a:gridCol w="871114">
                  <a:extLst>
                    <a:ext uri="{9D8B030D-6E8A-4147-A177-3AD203B41FA5}">
                      <a16:colId xmlns:a16="http://schemas.microsoft.com/office/drawing/2014/main" val="2874157955"/>
                    </a:ext>
                  </a:extLst>
                </a:gridCol>
                <a:gridCol w="871114">
                  <a:extLst>
                    <a:ext uri="{9D8B030D-6E8A-4147-A177-3AD203B41FA5}">
                      <a16:colId xmlns:a16="http://schemas.microsoft.com/office/drawing/2014/main" val="726163057"/>
                    </a:ext>
                  </a:extLst>
                </a:gridCol>
                <a:gridCol w="871114">
                  <a:extLst>
                    <a:ext uri="{9D8B030D-6E8A-4147-A177-3AD203B41FA5}">
                      <a16:colId xmlns:a16="http://schemas.microsoft.com/office/drawing/2014/main" val="2963321152"/>
                    </a:ext>
                  </a:extLst>
                </a:gridCol>
                <a:gridCol w="871114">
                  <a:extLst>
                    <a:ext uri="{9D8B030D-6E8A-4147-A177-3AD203B41FA5}">
                      <a16:colId xmlns:a16="http://schemas.microsoft.com/office/drawing/2014/main" val="1287067719"/>
                    </a:ext>
                  </a:extLst>
                </a:gridCol>
              </a:tblGrid>
              <a:tr h="554062">
                <a:tc>
                  <a:txBody>
                    <a:bodyPr/>
                    <a:lstStyle/>
                    <a:p>
                      <a:endParaRPr lang="en-US" b="1" dirty="0"/>
                    </a:p>
                  </a:txBody>
                  <a:tcPr/>
                </a:tc>
                <a:tc>
                  <a:txBody>
                    <a:bodyPr/>
                    <a:lstStyle/>
                    <a:p>
                      <a:r>
                        <a:rPr lang="en-US" b="1" dirty="0"/>
                        <a:t>10</a:t>
                      </a:r>
                    </a:p>
                  </a:txBody>
                  <a:tcPr/>
                </a:tc>
                <a:tc>
                  <a:txBody>
                    <a:bodyPr/>
                    <a:lstStyle/>
                    <a:p>
                      <a:r>
                        <a:rPr lang="en-US" b="1" dirty="0"/>
                        <a:t>20</a:t>
                      </a:r>
                    </a:p>
                  </a:txBody>
                  <a:tcPr/>
                </a:tc>
                <a:tc>
                  <a:txBody>
                    <a:bodyPr/>
                    <a:lstStyle/>
                    <a:p>
                      <a:r>
                        <a:rPr lang="en-US" b="1" dirty="0"/>
                        <a:t>50</a:t>
                      </a:r>
                    </a:p>
                  </a:txBody>
                  <a:tcPr/>
                </a:tc>
                <a:tc>
                  <a:txBody>
                    <a:bodyPr/>
                    <a:lstStyle/>
                    <a:p>
                      <a:r>
                        <a:rPr lang="en-US" b="1" dirty="0"/>
                        <a:t>75</a:t>
                      </a:r>
                    </a:p>
                  </a:txBody>
                  <a:tcPr/>
                </a:tc>
                <a:tc>
                  <a:txBody>
                    <a:bodyPr/>
                    <a:lstStyle/>
                    <a:p>
                      <a:r>
                        <a:rPr lang="en-US" b="1" dirty="0"/>
                        <a:t>100</a:t>
                      </a:r>
                    </a:p>
                  </a:txBody>
                  <a:tcPr/>
                </a:tc>
                <a:tc>
                  <a:txBody>
                    <a:bodyPr/>
                    <a:lstStyle/>
                    <a:p>
                      <a:r>
                        <a:rPr lang="en-US" b="1" dirty="0"/>
                        <a:t>250</a:t>
                      </a:r>
                    </a:p>
                  </a:txBody>
                  <a:tcPr/>
                </a:tc>
                <a:tc>
                  <a:txBody>
                    <a:bodyPr/>
                    <a:lstStyle/>
                    <a:p>
                      <a:r>
                        <a:rPr lang="en-US" b="1" dirty="0"/>
                        <a:t>500</a:t>
                      </a:r>
                    </a:p>
                  </a:txBody>
                  <a:tcPr/>
                </a:tc>
                <a:tc>
                  <a:txBody>
                    <a:bodyPr/>
                    <a:lstStyle/>
                    <a:p>
                      <a:r>
                        <a:rPr lang="en-US" b="1" dirty="0"/>
                        <a:t>750</a:t>
                      </a:r>
                    </a:p>
                  </a:txBody>
                  <a:tcPr/>
                </a:tc>
                <a:tc>
                  <a:txBody>
                    <a:bodyPr/>
                    <a:lstStyle/>
                    <a:p>
                      <a:r>
                        <a:rPr lang="en-US" b="1" dirty="0"/>
                        <a:t>1000</a:t>
                      </a:r>
                    </a:p>
                  </a:txBody>
                  <a:tcPr/>
                </a:tc>
                <a:tc>
                  <a:txBody>
                    <a:bodyPr/>
                    <a:lstStyle/>
                    <a:p>
                      <a:r>
                        <a:rPr lang="en-US" b="1" dirty="0"/>
                        <a:t>1500</a:t>
                      </a:r>
                    </a:p>
                  </a:txBody>
                  <a:tcPr/>
                </a:tc>
                <a:tc>
                  <a:txBody>
                    <a:bodyPr/>
                    <a:lstStyle/>
                    <a:p>
                      <a:r>
                        <a:rPr lang="en-US" b="1" dirty="0"/>
                        <a:t>2000</a:t>
                      </a:r>
                    </a:p>
                  </a:txBody>
                  <a:tcPr/>
                </a:tc>
                <a:tc>
                  <a:txBody>
                    <a:bodyPr/>
                    <a:lstStyle/>
                    <a:p>
                      <a:r>
                        <a:rPr lang="en-US" b="1" dirty="0"/>
                        <a:t>5000</a:t>
                      </a:r>
                    </a:p>
                  </a:txBody>
                  <a:tcPr/>
                </a:tc>
                <a:extLst>
                  <a:ext uri="{0D108BD9-81ED-4DB2-BD59-A6C34878D82A}">
                    <a16:rowId xmlns:a16="http://schemas.microsoft.com/office/drawing/2014/main" val="2122554863"/>
                  </a:ext>
                </a:extLst>
              </a:tr>
              <a:tr h="489884">
                <a:tc>
                  <a:txBody>
                    <a:bodyPr/>
                    <a:lstStyle/>
                    <a:p>
                      <a:r>
                        <a:rPr lang="en-US" sz="1600" b="1" dirty="0"/>
                        <a:t>DIJKSTRA</a:t>
                      </a:r>
                    </a:p>
                  </a:txBody>
                  <a:tcPr/>
                </a:tc>
                <a:tc>
                  <a:txBody>
                    <a:bodyPr/>
                    <a:lstStyle/>
                    <a:p>
                      <a:r>
                        <a:rPr lang="en-US" b="1" dirty="0"/>
                        <a:t>37.7 </a:t>
                      </a:r>
                      <a:r>
                        <a:rPr lang="en-US" b="1" dirty="0" err="1"/>
                        <a:t>usec</a:t>
                      </a:r>
                      <a:endParaRPr lang="en-US" b="1" dirty="0"/>
                    </a:p>
                  </a:txBody>
                  <a:tcPr/>
                </a:tc>
                <a:tc>
                  <a:txBody>
                    <a:bodyPr/>
                    <a:lstStyle/>
                    <a:p>
                      <a:r>
                        <a:rPr lang="en-US" b="1" dirty="0"/>
                        <a:t>122 </a:t>
                      </a:r>
                      <a:r>
                        <a:rPr lang="en-US" b="1" dirty="0" err="1"/>
                        <a:t>usec</a:t>
                      </a:r>
                      <a:endParaRPr lang="en-US" b="1" dirty="0"/>
                    </a:p>
                  </a:txBody>
                  <a:tcPr/>
                </a:tc>
                <a:tc>
                  <a:txBody>
                    <a:bodyPr/>
                    <a:lstStyle/>
                    <a:p>
                      <a:r>
                        <a:rPr lang="en-US" b="1" dirty="0"/>
                        <a:t>637 </a:t>
                      </a:r>
                      <a:r>
                        <a:rPr lang="en-US" b="1" dirty="0" err="1"/>
                        <a:t>usec</a:t>
                      </a:r>
                      <a:endParaRPr lang="en-US" b="1" dirty="0"/>
                    </a:p>
                  </a:txBody>
                  <a:tcPr/>
                </a:tc>
                <a:tc>
                  <a:txBody>
                    <a:bodyPr/>
                    <a:lstStyle/>
                    <a:p>
                      <a:r>
                        <a:rPr lang="en-US" b="1" dirty="0"/>
                        <a:t>1.03</a:t>
                      </a:r>
                    </a:p>
                    <a:p>
                      <a:r>
                        <a:rPr lang="en-US" b="1" dirty="0" err="1"/>
                        <a:t>msec</a:t>
                      </a:r>
                      <a:endParaRPr lang="en-US" b="1" dirty="0"/>
                    </a:p>
                  </a:txBody>
                  <a:tcPr/>
                </a:tc>
                <a:tc>
                  <a:txBody>
                    <a:bodyPr/>
                    <a:lstStyle/>
                    <a:p>
                      <a:r>
                        <a:rPr lang="en-US" b="1" dirty="0"/>
                        <a:t>1.86 </a:t>
                      </a:r>
                      <a:r>
                        <a:rPr lang="en-US" b="1" dirty="0" err="1"/>
                        <a:t>msec</a:t>
                      </a:r>
                      <a:endParaRPr lang="en-US" b="1" dirty="0"/>
                    </a:p>
                  </a:txBody>
                  <a:tcPr/>
                </a:tc>
                <a:tc>
                  <a:txBody>
                    <a:bodyPr/>
                    <a:lstStyle/>
                    <a:p>
                      <a:r>
                        <a:rPr lang="en-US" b="1" dirty="0"/>
                        <a:t>8.4 </a:t>
                      </a:r>
                      <a:r>
                        <a:rPr lang="en-US" b="1" dirty="0" err="1"/>
                        <a:t>msec</a:t>
                      </a:r>
                      <a:endParaRPr lang="en-US" b="1" dirty="0"/>
                    </a:p>
                  </a:txBody>
                  <a:tcPr/>
                </a:tc>
                <a:tc>
                  <a:txBody>
                    <a:bodyPr/>
                    <a:lstStyle/>
                    <a:p>
                      <a:r>
                        <a:rPr lang="en-US" b="1" dirty="0"/>
                        <a:t>30.2 </a:t>
                      </a:r>
                      <a:r>
                        <a:rPr lang="en-US" b="1" dirty="0" err="1"/>
                        <a:t>msec</a:t>
                      </a:r>
                      <a:endParaRPr lang="en-US" b="1" dirty="0"/>
                    </a:p>
                  </a:txBody>
                  <a:tcPr/>
                </a:tc>
                <a:tc>
                  <a:txBody>
                    <a:bodyPr/>
                    <a:lstStyle/>
                    <a:p>
                      <a:r>
                        <a:rPr lang="en-US" b="1" dirty="0"/>
                        <a:t>69.2 </a:t>
                      </a:r>
                      <a:r>
                        <a:rPr lang="en-US" b="1" dirty="0" err="1"/>
                        <a:t>msec</a:t>
                      </a:r>
                      <a:endParaRPr lang="en-US" b="1" dirty="0"/>
                    </a:p>
                  </a:txBody>
                  <a:tcPr/>
                </a:tc>
                <a:tc>
                  <a:txBody>
                    <a:bodyPr/>
                    <a:lstStyle/>
                    <a:p>
                      <a:r>
                        <a:rPr lang="en-US" b="1" dirty="0"/>
                        <a:t>148 </a:t>
                      </a:r>
                      <a:r>
                        <a:rPr lang="en-US" b="1" dirty="0" err="1"/>
                        <a:t>msec</a:t>
                      </a:r>
                      <a:endParaRPr lang="en-US" b="1" dirty="0"/>
                    </a:p>
                  </a:txBody>
                  <a:tcPr/>
                </a:tc>
                <a:tc>
                  <a:txBody>
                    <a:bodyPr/>
                    <a:lstStyle/>
                    <a:p>
                      <a:r>
                        <a:rPr lang="en-US" b="1" dirty="0"/>
                        <a:t>424 </a:t>
                      </a:r>
                      <a:r>
                        <a:rPr lang="en-US" b="1" dirty="0" err="1"/>
                        <a:t>msec</a:t>
                      </a:r>
                      <a:endParaRPr lang="en-US" b="1" dirty="0"/>
                    </a:p>
                  </a:txBody>
                  <a:tcPr/>
                </a:tc>
                <a:tc>
                  <a:txBody>
                    <a:bodyPr/>
                    <a:lstStyle/>
                    <a:p>
                      <a:r>
                        <a:rPr lang="en-US" b="1" dirty="0"/>
                        <a:t>733 </a:t>
                      </a:r>
                      <a:r>
                        <a:rPr lang="en-US" b="1" dirty="0" err="1"/>
                        <a:t>msec</a:t>
                      </a:r>
                      <a:endParaRPr lang="en-US" b="1" dirty="0"/>
                    </a:p>
                  </a:txBody>
                  <a:tcPr/>
                </a:tc>
                <a:tc>
                  <a:txBody>
                    <a:bodyPr/>
                    <a:lstStyle/>
                    <a:p>
                      <a:r>
                        <a:rPr lang="en-US" b="1" dirty="0"/>
                        <a:t>4.54 sec</a:t>
                      </a:r>
                    </a:p>
                  </a:txBody>
                  <a:tcPr/>
                </a:tc>
                <a:extLst>
                  <a:ext uri="{0D108BD9-81ED-4DB2-BD59-A6C34878D82A}">
                    <a16:rowId xmlns:a16="http://schemas.microsoft.com/office/drawing/2014/main" val="394843138"/>
                  </a:ext>
                </a:extLst>
              </a:tr>
              <a:tr h="489884">
                <a:tc>
                  <a:txBody>
                    <a:bodyPr/>
                    <a:lstStyle/>
                    <a:p>
                      <a:r>
                        <a:rPr lang="en-US" b="1" dirty="0"/>
                        <a:t>Bellman-Ford</a:t>
                      </a:r>
                    </a:p>
                  </a:txBody>
                  <a:tcPr/>
                </a:tc>
                <a:tc>
                  <a:txBody>
                    <a:bodyPr/>
                    <a:lstStyle/>
                    <a:p>
                      <a:r>
                        <a:rPr lang="en-US" b="1" dirty="0"/>
                        <a:t>120 </a:t>
                      </a:r>
                      <a:r>
                        <a:rPr lang="en-US" b="1" dirty="0" err="1"/>
                        <a:t>usec</a:t>
                      </a:r>
                      <a:endParaRPr lang="en-US" b="1" dirty="0"/>
                    </a:p>
                  </a:txBody>
                  <a:tcPr/>
                </a:tc>
                <a:tc>
                  <a:txBody>
                    <a:bodyPr/>
                    <a:lstStyle/>
                    <a:p>
                      <a:r>
                        <a:rPr lang="en-US" b="1" dirty="0"/>
                        <a:t>501 </a:t>
                      </a:r>
                      <a:r>
                        <a:rPr lang="en-US" b="1" dirty="0" err="1"/>
                        <a:t>usec</a:t>
                      </a:r>
                      <a:endParaRPr lang="en-US" b="1" dirty="0"/>
                    </a:p>
                  </a:txBody>
                  <a:tcPr/>
                </a:tc>
                <a:tc>
                  <a:txBody>
                    <a:bodyPr/>
                    <a:lstStyle/>
                    <a:p>
                      <a:r>
                        <a:rPr lang="en-US" b="1" dirty="0"/>
                        <a:t>3.2</a:t>
                      </a:r>
                    </a:p>
                    <a:p>
                      <a:r>
                        <a:rPr lang="en-US" b="1" dirty="0" err="1"/>
                        <a:t>msec</a:t>
                      </a:r>
                      <a:endParaRPr lang="en-US" b="1" dirty="0"/>
                    </a:p>
                  </a:txBody>
                  <a:tcPr/>
                </a:tc>
                <a:tc>
                  <a:txBody>
                    <a:bodyPr/>
                    <a:lstStyle/>
                    <a:p>
                      <a:r>
                        <a:rPr lang="en-US" b="1" dirty="0"/>
                        <a:t>7.38</a:t>
                      </a:r>
                    </a:p>
                    <a:p>
                      <a:r>
                        <a:rPr lang="en-US" b="1" dirty="0" err="1"/>
                        <a:t>msec</a:t>
                      </a:r>
                      <a:endParaRPr lang="en-US" b="1" dirty="0"/>
                    </a:p>
                  </a:txBody>
                  <a:tcPr/>
                </a:tc>
                <a:tc>
                  <a:txBody>
                    <a:bodyPr/>
                    <a:lstStyle/>
                    <a:p>
                      <a:r>
                        <a:rPr lang="en-US" b="1" dirty="0"/>
                        <a:t>19.3 </a:t>
                      </a:r>
                      <a:r>
                        <a:rPr lang="en-US" b="1" dirty="0" err="1"/>
                        <a:t>msec</a:t>
                      </a:r>
                      <a:endParaRPr lang="en-US" b="1" dirty="0"/>
                    </a:p>
                  </a:txBody>
                  <a:tcPr/>
                </a:tc>
                <a:tc>
                  <a:txBody>
                    <a:bodyPr/>
                    <a:lstStyle/>
                    <a:p>
                      <a:r>
                        <a:rPr lang="en-US" b="1" dirty="0"/>
                        <a:t>115 </a:t>
                      </a:r>
                      <a:r>
                        <a:rPr lang="en-US" b="1" dirty="0" err="1"/>
                        <a:t>msec</a:t>
                      </a:r>
                      <a:endParaRPr lang="en-US" b="1" dirty="0"/>
                    </a:p>
                  </a:txBody>
                  <a:tcPr/>
                </a:tc>
                <a:tc>
                  <a:txBody>
                    <a:bodyPr/>
                    <a:lstStyle/>
                    <a:p>
                      <a:r>
                        <a:rPr lang="en-US" b="1" dirty="0"/>
                        <a:t>422 </a:t>
                      </a:r>
                      <a:r>
                        <a:rPr lang="en-US" b="1" dirty="0" err="1"/>
                        <a:t>msec</a:t>
                      </a:r>
                      <a:endParaRPr lang="en-US" b="1" dirty="0"/>
                    </a:p>
                  </a:txBody>
                  <a:tcPr/>
                </a:tc>
                <a:tc>
                  <a:txBody>
                    <a:bodyPr/>
                    <a:lstStyle/>
                    <a:p>
                      <a:r>
                        <a:rPr lang="en-US" b="1" dirty="0"/>
                        <a:t>1.03 sec</a:t>
                      </a:r>
                    </a:p>
                  </a:txBody>
                  <a:tcPr/>
                </a:tc>
                <a:tc>
                  <a:txBody>
                    <a:bodyPr/>
                    <a:lstStyle/>
                    <a:p>
                      <a:r>
                        <a:rPr lang="en-US" b="1" dirty="0"/>
                        <a:t>1.95 sec</a:t>
                      </a:r>
                    </a:p>
                  </a:txBody>
                  <a:tcPr/>
                </a:tc>
                <a:tc>
                  <a:txBody>
                    <a:bodyPr/>
                    <a:lstStyle/>
                    <a:p>
                      <a:r>
                        <a:rPr lang="en-US" b="1" dirty="0"/>
                        <a:t>6.23 sec</a:t>
                      </a:r>
                    </a:p>
                  </a:txBody>
                  <a:tcPr/>
                </a:tc>
                <a:tc>
                  <a:txBody>
                    <a:bodyPr/>
                    <a:lstStyle/>
                    <a:p>
                      <a:r>
                        <a:rPr lang="en-US" b="1" dirty="0"/>
                        <a:t>11.2 sec</a:t>
                      </a:r>
                    </a:p>
                  </a:txBody>
                  <a:tcPr/>
                </a:tc>
                <a:tc>
                  <a:txBody>
                    <a:bodyPr/>
                    <a:lstStyle/>
                    <a:p>
                      <a:r>
                        <a:rPr lang="en-US" b="1" dirty="0"/>
                        <a:t>75 sec</a:t>
                      </a:r>
                    </a:p>
                  </a:txBody>
                  <a:tcPr/>
                </a:tc>
                <a:extLst>
                  <a:ext uri="{0D108BD9-81ED-4DB2-BD59-A6C34878D82A}">
                    <a16:rowId xmlns:a16="http://schemas.microsoft.com/office/drawing/2014/main" val="2097501696"/>
                  </a:ext>
                </a:extLst>
              </a:tr>
              <a:tr h="489884">
                <a:tc>
                  <a:txBody>
                    <a:bodyPr/>
                    <a:lstStyle/>
                    <a:p>
                      <a:r>
                        <a:rPr lang="en-US" b="1" dirty="0"/>
                        <a:t>SPFA FIFO</a:t>
                      </a:r>
                    </a:p>
                  </a:txBody>
                  <a:tcPr/>
                </a:tc>
                <a:tc>
                  <a:txBody>
                    <a:bodyPr/>
                    <a:lstStyle/>
                    <a:p>
                      <a:r>
                        <a:rPr lang="en-US" b="1" dirty="0"/>
                        <a:t>14 </a:t>
                      </a:r>
                      <a:r>
                        <a:rPr lang="en-US" b="1" dirty="0" err="1"/>
                        <a:t>usec</a:t>
                      </a:r>
                      <a:endParaRPr lang="en-US" b="1" dirty="0"/>
                    </a:p>
                  </a:txBody>
                  <a:tcPr/>
                </a:tc>
                <a:tc>
                  <a:txBody>
                    <a:bodyPr/>
                    <a:lstStyle/>
                    <a:p>
                      <a:r>
                        <a:rPr lang="en-US" b="1" dirty="0"/>
                        <a:t>46.7usec</a:t>
                      </a:r>
                    </a:p>
                  </a:txBody>
                  <a:tcPr/>
                </a:tc>
                <a:tc>
                  <a:txBody>
                    <a:bodyPr/>
                    <a:lstStyle/>
                    <a:p>
                      <a:r>
                        <a:rPr lang="en-US" b="1" dirty="0"/>
                        <a:t>266 </a:t>
                      </a:r>
                      <a:r>
                        <a:rPr lang="en-US" b="1" dirty="0" err="1"/>
                        <a:t>usec</a:t>
                      </a:r>
                      <a:endParaRPr lang="en-US" b="1" dirty="0"/>
                    </a:p>
                  </a:txBody>
                  <a:tcPr/>
                </a:tc>
                <a:tc>
                  <a:txBody>
                    <a:bodyPr/>
                    <a:lstStyle/>
                    <a:p>
                      <a:r>
                        <a:rPr lang="en-US" b="1" dirty="0"/>
                        <a:t>528</a:t>
                      </a:r>
                    </a:p>
                    <a:p>
                      <a:r>
                        <a:rPr lang="en-US" b="1" dirty="0" err="1"/>
                        <a:t>usec</a:t>
                      </a:r>
                      <a:endParaRPr lang="en-US" b="1" dirty="0"/>
                    </a:p>
                  </a:txBody>
                  <a:tcPr/>
                </a:tc>
                <a:tc>
                  <a:txBody>
                    <a:bodyPr/>
                    <a:lstStyle/>
                    <a:p>
                      <a:r>
                        <a:rPr lang="en-US" b="1" dirty="0"/>
                        <a:t>1.11 </a:t>
                      </a:r>
                      <a:r>
                        <a:rPr lang="en-US" b="1" dirty="0" err="1"/>
                        <a:t>msec</a:t>
                      </a:r>
                      <a:endParaRPr lang="en-US" b="1" dirty="0"/>
                    </a:p>
                  </a:txBody>
                  <a:tcPr/>
                </a:tc>
                <a:tc>
                  <a:txBody>
                    <a:bodyPr/>
                    <a:lstStyle/>
                    <a:p>
                      <a:r>
                        <a:rPr lang="en-US" b="1" dirty="0"/>
                        <a:t>7.35 </a:t>
                      </a:r>
                      <a:r>
                        <a:rPr lang="en-US" b="1" dirty="0" err="1"/>
                        <a:t>msec</a:t>
                      </a:r>
                      <a:endParaRPr lang="en-US" b="1" dirty="0"/>
                    </a:p>
                  </a:txBody>
                  <a:tcPr/>
                </a:tc>
                <a:tc>
                  <a:txBody>
                    <a:bodyPr/>
                    <a:lstStyle/>
                    <a:p>
                      <a:r>
                        <a:rPr lang="en-US" b="1" dirty="0"/>
                        <a:t>28.8 </a:t>
                      </a:r>
                      <a:r>
                        <a:rPr lang="en-US" b="1" dirty="0" err="1"/>
                        <a:t>msec</a:t>
                      </a:r>
                      <a:endParaRPr lang="en-US" b="1" dirty="0"/>
                    </a:p>
                  </a:txBody>
                  <a:tcPr/>
                </a:tc>
                <a:tc>
                  <a:txBody>
                    <a:bodyPr/>
                    <a:lstStyle/>
                    <a:p>
                      <a:r>
                        <a:rPr lang="en-US" b="1" dirty="0"/>
                        <a:t>79 </a:t>
                      </a:r>
                      <a:r>
                        <a:rPr lang="en-US" b="1" dirty="0" err="1"/>
                        <a:t>msec</a:t>
                      </a:r>
                      <a:endParaRPr lang="en-US" b="1" dirty="0"/>
                    </a:p>
                  </a:txBody>
                  <a:tcPr/>
                </a:tc>
                <a:tc>
                  <a:txBody>
                    <a:bodyPr/>
                    <a:lstStyle/>
                    <a:p>
                      <a:r>
                        <a:rPr lang="en-US" b="1" dirty="0"/>
                        <a:t>169 </a:t>
                      </a:r>
                      <a:r>
                        <a:rPr lang="en-US" b="1" dirty="0" err="1"/>
                        <a:t>msec</a:t>
                      </a:r>
                      <a:endParaRPr lang="en-US" b="1" dirty="0"/>
                    </a:p>
                  </a:txBody>
                  <a:tcPr/>
                </a:tc>
                <a:tc>
                  <a:txBody>
                    <a:bodyPr/>
                    <a:lstStyle/>
                    <a:p>
                      <a:r>
                        <a:rPr lang="en-US" b="1" dirty="0"/>
                        <a:t>451 </a:t>
                      </a:r>
                      <a:r>
                        <a:rPr lang="en-US" b="1" dirty="0" err="1"/>
                        <a:t>msec</a:t>
                      </a:r>
                      <a:endParaRPr lang="en-US" b="1" dirty="0"/>
                    </a:p>
                  </a:txBody>
                  <a:tcPr/>
                </a:tc>
                <a:tc>
                  <a:txBody>
                    <a:bodyPr/>
                    <a:lstStyle/>
                    <a:p>
                      <a:r>
                        <a:rPr lang="en-US" b="1" dirty="0"/>
                        <a:t>815 </a:t>
                      </a:r>
                      <a:r>
                        <a:rPr lang="en-US" b="1" dirty="0" err="1"/>
                        <a:t>msec</a:t>
                      </a:r>
                      <a:endParaRPr lang="en-US" b="1" dirty="0"/>
                    </a:p>
                  </a:txBody>
                  <a:tcPr/>
                </a:tc>
                <a:tc>
                  <a:txBody>
                    <a:bodyPr/>
                    <a:lstStyle/>
                    <a:p>
                      <a:r>
                        <a:rPr lang="en-US" b="1" dirty="0"/>
                        <a:t>4.87 sec</a:t>
                      </a:r>
                    </a:p>
                  </a:txBody>
                  <a:tcPr/>
                </a:tc>
                <a:extLst>
                  <a:ext uri="{0D108BD9-81ED-4DB2-BD59-A6C34878D82A}">
                    <a16:rowId xmlns:a16="http://schemas.microsoft.com/office/drawing/2014/main" val="253335072"/>
                  </a:ext>
                </a:extLst>
              </a:tr>
              <a:tr h="489884">
                <a:tc>
                  <a:txBody>
                    <a:bodyPr/>
                    <a:lstStyle/>
                    <a:p>
                      <a:r>
                        <a:rPr lang="en-US" b="1" dirty="0"/>
                        <a:t>SPFA LIFO</a:t>
                      </a:r>
                    </a:p>
                  </a:txBody>
                  <a:tcPr/>
                </a:tc>
                <a:tc>
                  <a:txBody>
                    <a:bodyPr/>
                    <a:lstStyle/>
                    <a:p>
                      <a:r>
                        <a:rPr lang="en-US" b="1" dirty="0"/>
                        <a:t>14.4 </a:t>
                      </a:r>
                      <a:r>
                        <a:rPr lang="en-US" b="1" dirty="0" err="1"/>
                        <a:t>usec</a:t>
                      </a:r>
                      <a:endParaRPr lang="en-US" b="1" dirty="0"/>
                    </a:p>
                  </a:txBody>
                  <a:tcPr/>
                </a:tc>
                <a:tc>
                  <a:txBody>
                    <a:bodyPr/>
                    <a:lstStyle/>
                    <a:p>
                      <a:r>
                        <a:rPr lang="en-US" b="1" dirty="0"/>
                        <a:t>44.7</a:t>
                      </a:r>
                    </a:p>
                    <a:p>
                      <a:r>
                        <a:rPr lang="en-US" b="1" dirty="0" err="1"/>
                        <a:t>usec</a:t>
                      </a:r>
                      <a:endParaRPr lang="en-US" b="1" dirty="0"/>
                    </a:p>
                  </a:txBody>
                  <a:tcPr/>
                </a:tc>
                <a:tc>
                  <a:txBody>
                    <a:bodyPr/>
                    <a:lstStyle/>
                    <a:p>
                      <a:r>
                        <a:rPr lang="en-US" b="1" dirty="0"/>
                        <a:t>286 </a:t>
                      </a:r>
                      <a:r>
                        <a:rPr lang="en-US" b="1" dirty="0" err="1"/>
                        <a:t>usec</a:t>
                      </a:r>
                      <a:endParaRPr lang="en-US" b="1" dirty="0"/>
                    </a:p>
                  </a:txBody>
                  <a:tcPr/>
                </a:tc>
                <a:tc>
                  <a:txBody>
                    <a:bodyPr/>
                    <a:lstStyle/>
                    <a:p>
                      <a:r>
                        <a:rPr lang="en-US" b="1" dirty="0"/>
                        <a:t>640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t>usec</a:t>
                      </a:r>
                      <a:endParaRPr lang="en-US" b="1" dirty="0"/>
                    </a:p>
                  </a:txBody>
                  <a:tcPr/>
                </a:tc>
                <a:tc>
                  <a:txBody>
                    <a:bodyPr/>
                    <a:lstStyle/>
                    <a:p>
                      <a:r>
                        <a:rPr lang="en-US" b="1" dirty="0"/>
                        <a:t>1.21 </a:t>
                      </a:r>
                      <a:r>
                        <a:rPr lang="en-US" b="1" dirty="0" err="1"/>
                        <a:t>msec</a:t>
                      </a:r>
                      <a:endParaRPr lang="en-US" b="1" dirty="0"/>
                    </a:p>
                  </a:txBody>
                  <a:tcPr/>
                </a:tc>
                <a:tc>
                  <a:txBody>
                    <a:bodyPr/>
                    <a:lstStyle/>
                    <a:p>
                      <a:r>
                        <a:rPr lang="en-US" b="1" dirty="0"/>
                        <a:t>7.09 </a:t>
                      </a:r>
                      <a:r>
                        <a:rPr lang="en-US" b="1" dirty="0" err="1"/>
                        <a:t>msec</a:t>
                      </a:r>
                      <a:endParaRPr lang="en-US" b="1" dirty="0"/>
                    </a:p>
                  </a:txBody>
                  <a:tcPr/>
                </a:tc>
                <a:tc>
                  <a:txBody>
                    <a:bodyPr/>
                    <a:lstStyle/>
                    <a:p>
                      <a:r>
                        <a:rPr lang="en-US" b="1" dirty="0"/>
                        <a:t>32.6 </a:t>
                      </a:r>
                      <a:r>
                        <a:rPr lang="en-US" b="1" dirty="0" err="1"/>
                        <a:t>msec</a:t>
                      </a:r>
                      <a:endParaRPr lang="en-US" b="1" dirty="0"/>
                    </a:p>
                  </a:txBody>
                  <a:tcPr/>
                </a:tc>
                <a:tc>
                  <a:txBody>
                    <a:bodyPr/>
                    <a:lstStyle/>
                    <a:p>
                      <a:r>
                        <a:rPr lang="en-US" b="1" dirty="0"/>
                        <a:t>90 </a:t>
                      </a:r>
                      <a:r>
                        <a:rPr lang="en-US" b="1" dirty="0" err="1"/>
                        <a:t>msec</a:t>
                      </a:r>
                      <a:endParaRPr lang="en-US" b="1" dirty="0"/>
                    </a:p>
                  </a:txBody>
                  <a:tcPr/>
                </a:tc>
                <a:tc>
                  <a:txBody>
                    <a:bodyPr/>
                    <a:lstStyle/>
                    <a:p>
                      <a:r>
                        <a:rPr lang="en-US" b="1" dirty="0"/>
                        <a:t>179 </a:t>
                      </a:r>
                      <a:r>
                        <a:rPr lang="en-US" b="1" dirty="0" err="1"/>
                        <a:t>msec</a:t>
                      </a:r>
                      <a:endParaRPr lang="en-US" b="1" dirty="0"/>
                    </a:p>
                  </a:txBody>
                  <a:tcPr/>
                </a:tc>
                <a:tc>
                  <a:txBody>
                    <a:bodyPr/>
                    <a:lstStyle/>
                    <a:p>
                      <a:r>
                        <a:rPr lang="en-US" b="1" dirty="0"/>
                        <a:t>474 </a:t>
                      </a:r>
                      <a:r>
                        <a:rPr lang="en-US" b="1" dirty="0" err="1"/>
                        <a:t>msec</a:t>
                      </a:r>
                      <a:endParaRPr lang="en-US" b="1" dirty="0"/>
                    </a:p>
                  </a:txBody>
                  <a:tcPr/>
                </a:tc>
                <a:tc>
                  <a:txBody>
                    <a:bodyPr/>
                    <a:lstStyle/>
                    <a:p>
                      <a:r>
                        <a:rPr lang="en-US" b="1" dirty="0"/>
                        <a:t>781 </a:t>
                      </a:r>
                      <a:r>
                        <a:rPr lang="en-US" b="1" dirty="0" err="1"/>
                        <a:t>msec</a:t>
                      </a:r>
                      <a:endParaRPr lang="en-US" b="1" dirty="0"/>
                    </a:p>
                  </a:txBody>
                  <a:tcPr/>
                </a:tc>
                <a:tc>
                  <a:txBody>
                    <a:bodyPr/>
                    <a:lstStyle/>
                    <a:p>
                      <a:r>
                        <a:rPr lang="en-US" b="1" dirty="0"/>
                        <a:t>5.23 sec</a:t>
                      </a:r>
                    </a:p>
                  </a:txBody>
                  <a:tcPr/>
                </a:tc>
                <a:extLst>
                  <a:ext uri="{0D108BD9-81ED-4DB2-BD59-A6C34878D82A}">
                    <a16:rowId xmlns:a16="http://schemas.microsoft.com/office/drawing/2014/main" val="4107879428"/>
                  </a:ext>
                </a:extLst>
              </a:tr>
              <a:tr h="489884">
                <a:tc>
                  <a:txBody>
                    <a:bodyPr/>
                    <a:lstStyle/>
                    <a:p>
                      <a:r>
                        <a:rPr lang="en-US" b="1" dirty="0"/>
                        <a:t>SPFA PAPE</a:t>
                      </a:r>
                    </a:p>
                  </a:txBody>
                  <a:tcPr/>
                </a:tc>
                <a:tc>
                  <a:txBody>
                    <a:bodyPr/>
                    <a:lstStyle/>
                    <a:p>
                      <a:r>
                        <a:rPr lang="en-US" b="1" dirty="0"/>
                        <a:t>15 </a:t>
                      </a:r>
                      <a:r>
                        <a:rPr lang="en-US" b="1" dirty="0" err="1"/>
                        <a:t>usec</a:t>
                      </a:r>
                      <a:endParaRPr lang="en-US" b="1" dirty="0"/>
                    </a:p>
                  </a:txBody>
                  <a:tcPr/>
                </a:tc>
                <a:tc>
                  <a:txBody>
                    <a:bodyPr/>
                    <a:lstStyle/>
                    <a:p>
                      <a:r>
                        <a:rPr lang="en-US" b="1" dirty="0"/>
                        <a:t>51.2 </a:t>
                      </a:r>
                      <a:r>
                        <a:rPr lang="en-US" b="1" dirty="0" err="1"/>
                        <a:t>usec</a:t>
                      </a:r>
                      <a:endParaRPr lang="en-US" b="1" dirty="0"/>
                    </a:p>
                  </a:txBody>
                  <a:tcPr/>
                </a:tc>
                <a:tc>
                  <a:txBody>
                    <a:bodyPr/>
                    <a:lstStyle/>
                    <a:p>
                      <a:r>
                        <a:rPr lang="en-US" b="1" dirty="0"/>
                        <a:t>294</a:t>
                      </a:r>
                    </a:p>
                    <a:p>
                      <a:r>
                        <a:rPr lang="en-US" b="1" dirty="0" err="1"/>
                        <a:t>usec</a:t>
                      </a:r>
                      <a:endParaRPr lang="en-US" b="1" dirty="0"/>
                    </a:p>
                  </a:txBody>
                  <a:tcPr/>
                </a:tc>
                <a:tc>
                  <a:txBody>
                    <a:bodyPr/>
                    <a:lstStyle/>
                    <a:p>
                      <a:r>
                        <a:rPr lang="en-US" b="1" dirty="0"/>
                        <a:t>557</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t>usec</a:t>
                      </a:r>
                      <a:endParaRPr lang="en-US" b="1" dirty="0"/>
                    </a:p>
                  </a:txBody>
                  <a:tcPr/>
                </a:tc>
                <a:tc>
                  <a:txBody>
                    <a:bodyPr/>
                    <a:lstStyle/>
                    <a:p>
                      <a:r>
                        <a:rPr lang="en-US" b="1" dirty="0"/>
                        <a:t>1.19 </a:t>
                      </a:r>
                      <a:r>
                        <a:rPr lang="en-US" b="1" dirty="0" err="1"/>
                        <a:t>msec</a:t>
                      </a:r>
                      <a:endParaRPr lang="en-US" b="1" dirty="0"/>
                    </a:p>
                  </a:txBody>
                  <a:tcPr/>
                </a:tc>
                <a:tc>
                  <a:txBody>
                    <a:bodyPr/>
                    <a:lstStyle/>
                    <a:p>
                      <a:r>
                        <a:rPr lang="en-US" b="1" dirty="0"/>
                        <a:t>7.72 </a:t>
                      </a:r>
                      <a:r>
                        <a:rPr lang="en-US" b="1" dirty="0" err="1"/>
                        <a:t>msec</a:t>
                      </a:r>
                      <a:endParaRPr lang="en-US" b="1" dirty="0"/>
                    </a:p>
                  </a:txBody>
                  <a:tcPr/>
                </a:tc>
                <a:tc>
                  <a:txBody>
                    <a:bodyPr/>
                    <a:lstStyle/>
                    <a:p>
                      <a:r>
                        <a:rPr lang="en-US" b="1" dirty="0"/>
                        <a:t>33.8 </a:t>
                      </a:r>
                      <a:r>
                        <a:rPr lang="en-US" b="1" dirty="0" err="1"/>
                        <a:t>msec</a:t>
                      </a:r>
                      <a:endParaRPr lang="en-US" b="1" dirty="0"/>
                    </a:p>
                  </a:txBody>
                  <a:tcPr/>
                </a:tc>
                <a:tc>
                  <a:txBody>
                    <a:bodyPr/>
                    <a:lstStyle/>
                    <a:p>
                      <a:r>
                        <a:rPr lang="en-US" b="1" dirty="0"/>
                        <a:t>80.7 </a:t>
                      </a:r>
                      <a:r>
                        <a:rPr lang="en-US" b="1" dirty="0" err="1"/>
                        <a:t>msec</a:t>
                      </a:r>
                      <a:endParaRPr lang="en-US" b="1" dirty="0"/>
                    </a:p>
                  </a:txBody>
                  <a:tcPr/>
                </a:tc>
                <a:tc>
                  <a:txBody>
                    <a:bodyPr/>
                    <a:lstStyle/>
                    <a:p>
                      <a:r>
                        <a:rPr lang="en-US" b="1" dirty="0"/>
                        <a:t>169 </a:t>
                      </a:r>
                      <a:r>
                        <a:rPr lang="en-US" b="1" dirty="0" err="1"/>
                        <a:t>msec</a:t>
                      </a:r>
                      <a:endParaRPr lang="en-US" b="1" dirty="0"/>
                    </a:p>
                  </a:txBody>
                  <a:tcPr/>
                </a:tc>
                <a:tc>
                  <a:txBody>
                    <a:bodyPr/>
                    <a:lstStyle/>
                    <a:p>
                      <a:r>
                        <a:rPr lang="en-US" b="1" dirty="0"/>
                        <a:t>473 </a:t>
                      </a:r>
                      <a:r>
                        <a:rPr lang="en-US" b="1" dirty="0" err="1"/>
                        <a:t>msec</a:t>
                      </a:r>
                      <a:endParaRPr lang="en-US" b="1" dirty="0"/>
                    </a:p>
                  </a:txBody>
                  <a:tcPr/>
                </a:tc>
                <a:tc>
                  <a:txBody>
                    <a:bodyPr/>
                    <a:lstStyle/>
                    <a:p>
                      <a:r>
                        <a:rPr lang="en-US" b="1" dirty="0"/>
                        <a:t>884 </a:t>
                      </a:r>
                      <a:r>
                        <a:rPr lang="en-US" b="1" dirty="0" err="1"/>
                        <a:t>msec</a:t>
                      </a:r>
                      <a:endParaRPr lang="en-US" b="1" dirty="0"/>
                    </a:p>
                  </a:txBody>
                  <a:tcPr/>
                </a:tc>
                <a:tc>
                  <a:txBody>
                    <a:bodyPr/>
                    <a:lstStyle/>
                    <a:p>
                      <a:r>
                        <a:rPr lang="en-US" b="1" dirty="0"/>
                        <a:t>4.94 sec</a:t>
                      </a:r>
                    </a:p>
                  </a:txBody>
                  <a:tcPr/>
                </a:tc>
                <a:extLst>
                  <a:ext uri="{0D108BD9-81ED-4DB2-BD59-A6C34878D82A}">
                    <a16:rowId xmlns:a16="http://schemas.microsoft.com/office/drawing/2014/main" val="274925136"/>
                  </a:ext>
                </a:extLst>
              </a:tr>
            </a:tbl>
          </a:graphicData>
        </a:graphic>
      </p:graphicFrame>
      <p:sp>
        <p:nvSpPr>
          <p:cNvPr id="14" name="TextBox 13">
            <a:extLst>
              <a:ext uri="{FF2B5EF4-FFF2-40B4-BE49-F238E27FC236}">
                <a16:creationId xmlns:a16="http://schemas.microsoft.com/office/drawing/2014/main" id="{EC86CF27-4AE9-4D8D-9B87-71E32CAD3B71}"/>
              </a:ext>
            </a:extLst>
          </p:cNvPr>
          <p:cNvSpPr txBox="1"/>
          <p:nvPr/>
        </p:nvSpPr>
        <p:spPr>
          <a:xfrm>
            <a:off x="433759" y="2311120"/>
            <a:ext cx="11324483" cy="400110"/>
          </a:xfrm>
          <a:prstGeom prst="rect">
            <a:avLst/>
          </a:prstGeom>
          <a:noFill/>
        </p:spPr>
        <p:txBody>
          <a:bodyPr wrap="square" rtlCol="0">
            <a:spAutoFit/>
          </a:bodyPr>
          <a:lstStyle/>
          <a:p>
            <a:pPr algn="ctr"/>
            <a:r>
              <a:rPr lang="en-US" sz="2000" b="1" dirty="0"/>
              <a:t>n – Nodes , ( n * ( n – 1 ) ) / 2 Edges , Weights in range 1 to 10</a:t>
            </a:r>
          </a:p>
        </p:txBody>
      </p:sp>
    </p:spTree>
    <p:extLst>
      <p:ext uri="{BB962C8B-B14F-4D97-AF65-F5344CB8AC3E}">
        <p14:creationId xmlns:p14="http://schemas.microsoft.com/office/powerpoint/2010/main" val="125413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60AC-A153-4EA8-B811-F761FF4B68B4}"/>
              </a:ext>
            </a:extLst>
          </p:cNvPr>
          <p:cNvSpPr>
            <a:spLocks noGrp="1"/>
          </p:cNvSpPr>
          <p:nvPr>
            <p:ph type="title"/>
          </p:nvPr>
        </p:nvSpPr>
        <p:spPr/>
        <p:txBody>
          <a:bodyPr/>
          <a:lstStyle/>
          <a:p>
            <a:r>
              <a:rPr lang="en-US" dirty="0"/>
              <a:t>Results (Contd.)</a:t>
            </a:r>
          </a:p>
        </p:txBody>
      </p:sp>
      <p:graphicFrame>
        <p:nvGraphicFramePr>
          <p:cNvPr id="5" name="Content Placeholder 4">
            <a:extLst>
              <a:ext uri="{FF2B5EF4-FFF2-40B4-BE49-F238E27FC236}">
                <a16:creationId xmlns:a16="http://schemas.microsoft.com/office/drawing/2014/main" id="{138BAB84-12BB-41CB-92BE-56832513A98A}"/>
              </a:ext>
            </a:extLst>
          </p:cNvPr>
          <p:cNvGraphicFramePr>
            <a:graphicFrameLocks noGrp="1"/>
          </p:cNvGraphicFramePr>
          <p:nvPr>
            <p:ph idx="1"/>
            <p:extLst>
              <p:ext uri="{D42A27DB-BD31-4B8C-83A1-F6EECF244321}">
                <p14:modId xmlns:p14="http://schemas.microsoft.com/office/powerpoint/2010/main" val="2619162314"/>
              </p:ext>
            </p:extLst>
          </p:nvPr>
        </p:nvGraphicFramePr>
        <p:xfrm>
          <a:off x="477742" y="3156154"/>
          <a:ext cx="4687112" cy="3615692"/>
        </p:xfrm>
        <a:graphic>
          <a:graphicData uri="http://schemas.openxmlformats.org/drawingml/2006/table">
            <a:tbl>
              <a:tblPr firstRow="1" bandRow="1">
                <a:tableStyleId>{5C22544A-7EE6-4342-B048-85BDC9FD1C3A}</a:tableStyleId>
              </a:tblPr>
              <a:tblGrid>
                <a:gridCol w="1171778">
                  <a:extLst>
                    <a:ext uri="{9D8B030D-6E8A-4147-A177-3AD203B41FA5}">
                      <a16:colId xmlns:a16="http://schemas.microsoft.com/office/drawing/2014/main" val="3679601197"/>
                    </a:ext>
                  </a:extLst>
                </a:gridCol>
                <a:gridCol w="1171778">
                  <a:extLst>
                    <a:ext uri="{9D8B030D-6E8A-4147-A177-3AD203B41FA5}">
                      <a16:colId xmlns:a16="http://schemas.microsoft.com/office/drawing/2014/main" val="1755948883"/>
                    </a:ext>
                  </a:extLst>
                </a:gridCol>
                <a:gridCol w="1171778">
                  <a:extLst>
                    <a:ext uri="{9D8B030D-6E8A-4147-A177-3AD203B41FA5}">
                      <a16:colId xmlns:a16="http://schemas.microsoft.com/office/drawing/2014/main" val="405472938"/>
                    </a:ext>
                  </a:extLst>
                </a:gridCol>
                <a:gridCol w="1171778">
                  <a:extLst>
                    <a:ext uri="{9D8B030D-6E8A-4147-A177-3AD203B41FA5}">
                      <a16:colId xmlns:a16="http://schemas.microsoft.com/office/drawing/2014/main" val="1305362836"/>
                    </a:ext>
                  </a:extLst>
                </a:gridCol>
              </a:tblGrid>
              <a:tr h="389118">
                <a:tc>
                  <a:txBody>
                    <a:bodyPr/>
                    <a:lstStyle/>
                    <a:p>
                      <a:pPr algn="ctr"/>
                      <a:endParaRPr lang="en-US" b="1" dirty="0"/>
                    </a:p>
                  </a:txBody>
                  <a:tcPr/>
                </a:tc>
                <a:tc>
                  <a:txBody>
                    <a:bodyPr/>
                    <a:lstStyle/>
                    <a:p>
                      <a:pPr algn="ctr"/>
                      <a:r>
                        <a:rPr lang="en-US" b="1" dirty="0"/>
                        <a:t>100</a:t>
                      </a:r>
                    </a:p>
                  </a:txBody>
                  <a:tcPr/>
                </a:tc>
                <a:tc>
                  <a:txBody>
                    <a:bodyPr/>
                    <a:lstStyle/>
                    <a:p>
                      <a:pPr algn="ctr"/>
                      <a:r>
                        <a:rPr lang="en-US" b="1" dirty="0"/>
                        <a:t>1000</a:t>
                      </a:r>
                    </a:p>
                  </a:txBody>
                  <a:tcPr/>
                </a:tc>
                <a:tc>
                  <a:txBody>
                    <a:bodyPr/>
                    <a:lstStyle/>
                    <a:p>
                      <a:pPr algn="ctr"/>
                      <a:r>
                        <a:rPr lang="en-US" b="1" dirty="0"/>
                        <a:t>5000</a:t>
                      </a:r>
                    </a:p>
                  </a:txBody>
                  <a:tcPr/>
                </a:tc>
                <a:extLst>
                  <a:ext uri="{0D108BD9-81ED-4DB2-BD59-A6C34878D82A}">
                    <a16:rowId xmlns:a16="http://schemas.microsoft.com/office/drawing/2014/main" val="719399074"/>
                  </a:ext>
                </a:extLst>
              </a:tr>
              <a:tr h="389118">
                <a:tc>
                  <a:txBody>
                    <a:bodyPr/>
                    <a:lstStyle/>
                    <a:p>
                      <a:pPr algn="ctr"/>
                      <a:r>
                        <a:rPr lang="en-US" b="1" dirty="0"/>
                        <a:t>Dijkstra’s</a:t>
                      </a:r>
                    </a:p>
                  </a:txBody>
                  <a:tcPr/>
                </a:tc>
                <a:tc>
                  <a:txBody>
                    <a:bodyPr/>
                    <a:lstStyle/>
                    <a:p>
                      <a:pPr algn="ctr"/>
                      <a:r>
                        <a:rPr lang="en-US" b="1" dirty="0"/>
                        <a:t>2.24 </a:t>
                      </a:r>
                      <a:r>
                        <a:rPr lang="en-US" b="1" dirty="0" err="1"/>
                        <a:t>msec</a:t>
                      </a:r>
                      <a:endParaRPr lang="en-US" b="1" dirty="0"/>
                    </a:p>
                  </a:txBody>
                  <a:tcPr/>
                </a:tc>
                <a:tc>
                  <a:txBody>
                    <a:bodyPr/>
                    <a:lstStyle/>
                    <a:p>
                      <a:pPr algn="ctr"/>
                      <a:r>
                        <a:rPr lang="en-US" b="1" dirty="0"/>
                        <a:t>158 </a:t>
                      </a:r>
                      <a:r>
                        <a:rPr lang="en-US" b="1" dirty="0" err="1"/>
                        <a:t>msec</a:t>
                      </a:r>
                      <a:endParaRPr lang="en-US" b="1" dirty="0"/>
                    </a:p>
                  </a:txBody>
                  <a:tcPr/>
                </a:tc>
                <a:tc>
                  <a:txBody>
                    <a:bodyPr/>
                    <a:lstStyle/>
                    <a:p>
                      <a:pPr algn="ctr"/>
                      <a:r>
                        <a:rPr lang="en-US" b="1" dirty="0"/>
                        <a:t>4.58 sec</a:t>
                      </a:r>
                    </a:p>
                  </a:txBody>
                  <a:tcPr/>
                </a:tc>
                <a:extLst>
                  <a:ext uri="{0D108BD9-81ED-4DB2-BD59-A6C34878D82A}">
                    <a16:rowId xmlns:a16="http://schemas.microsoft.com/office/drawing/2014/main" val="1594276207"/>
                  </a:ext>
                </a:extLst>
              </a:tr>
              <a:tr h="664221">
                <a:tc>
                  <a:txBody>
                    <a:bodyPr/>
                    <a:lstStyle/>
                    <a:p>
                      <a:pPr algn="ctr"/>
                      <a:r>
                        <a:rPr lang="en-US" b="1" dirty="0"/>
                        <a:t>Bellman-Ford</a:t>
                      </a:r>
                    </a:p>
                  </a:txBody>
                  <a:tcPr/>
                </a:tc>
                <a:tc>
                  <a:txBody>
                    <a:bodyPr/>
                    <a:lstStyle/>
                    <a:p>
                      <a:pPr algn="ctr"/>
                      <a:r>
                        <a:rPr lang="en-US" b="1" dirty="0"/>
                        <a:t>17.6 </a:t>
                      </a:r>
                      <a:r>
                        <a:rPr lang="en-US" b="1" dirty="0" err="1"/>
                        <a:t>msec</a:t>
                      </a:r>
                      <a:endParaRPr lang="en-US" b="1" dirty="0"/>
                    </a:p>
                  </a:txBody>
                  <a:tcPr/>
                </a:tc>
                <a:tc>
                  <a:txBody>
                    <a:bodyPr/>
                    <a:lstStyle/>
                    <a:p>
                      <a:pPr algn="ctr"/>
                      <a:r>
                        <a:rPr lang="en-US" b="1" dirty="0"/>
                        <a:t>2.66 sec</a:t>
                      </a:r>
                    </a:p>
                  </a:txBody>
                  <a:tcPr/>
                </a:tc>
                <a:tc>
                  <a:txBody>
                    <a:bodyPr/>
                    <a:lstStyle/>
                    <a:p>
                      <a:pPr algn="ctr"/>
                      <a:r>
                        <a:rPr lang="en-US" b="1" dirty="0"/>
                        <a:t>73 sec</a:t>
                      </a:r>
                    </a:p>
                  </a:txBody>
                  <a:tcPr/>
                </a:tc>
                <a:extLst>
                  <a:ext uri="{0D108BD9-81ED-4DB2-BD59-A6C34878D82A}">
                    <a16:rowId xmlns:a16="http://schemas.microsoft.com/office/drawing/2014/main" val="937009709"/>
                  </a:ext>
                </a:extLst>
              </a:tr>
              <a:tr h="389118">
                <a:tc>
                  <a:txBody>
                    <a:bodyPr/>
                    <a:lstStyle/>
                    <a:p>
                      <a:pPr algn="ctr"/>
                      <a:r>
                        <a:rPr lang="en-US" b="1" dirty="0"/>
                        <a:t>SPFA FIFO</a:t>
                      </a:r>
                    </a:p>
                  </a:txBody>
                  <a:tcPr/>
                </a:tc>
                <a:tc>
                  <a:txBody>
                    <a:bodyPr/>
                    <a:lstStyle/>
                    <a:p>
                      <a:pPr algn="ctr"/>
                      <a:r>
                        <a:rPr lang="en-US" b="1" dirty="0"/>
                        <a:t>1.24 </a:t>
                      </a:r>
                      <a:r>
                        <a:rPr lang="en-US" b="1" dirty="0" err="1"/>
                        <a:t>msec</a:t>
                      </a:r>
                      <a:endParaRPr lang="en-US" b="1" dirty="0"/>
                    </a:p>
                  </a:txBody>
                  <a:tcPr/>
                </a:tc>
                <a:tc>
                  <a:txBody>
                    <a:bodyPr/>
                    <a:lstStyle/>
                    <a:p>
                      <a:pPr algn="ctr"/>
                      <a:r>
                        <a:rPr lang="en-US" b="1" dirty="0"/>
                        <a:t>202 </a:t>
                      </a:r>
                      <a:r>
                        <a:rPr lang="en-US" b="1" dirty="0" err="1"/>
                        <a:t>msec</a:t>
                      </a:r>
                      <a:endParaRPr lang="en-US" b="1" dirty="0"/>
                    </a:p>
                  </a:txBody>
                  <a:tcPr/>
                </a:tc>
                <a:tc>
                  <a:txBody>
                    <a:bodyPr/>
                    <a:lstStyle/>
                    <a:p>
                      <a:pPr algn="ctr"/>
                      <a:r>
                        <a:rPr lang="en-US" b="1" dirty="0"/>
                        <a:t>5.3 sec</a:t>
                      </a:r>
                    </a:p>
                  </a:txBody>
                  <a:tcPr/>
                </a:tc>
                <a:extLst>
                  <a:ext uri="{0D108BD9-81ED-4DB2-BD59-A6C34878D82A}">
                    <a16:rowId xmlns:a16="http://schemas.microsoft.com/office/drawing/2014/main" val="3871894817"/>
                  </a:ext>
                </a:extLst>
              </a:tr>
              <a:tr h="389118">
                <a:tc>
                  <a:txBody>
                    <a:bodyPr/>
                    <a:lstStyle/>
                    <a:p>
                      <a:pPr algn="ctr"/>
                      <a:r>
                        <a:rPr lang="en-US" b="1" dirty="0"/>
                        <a:t>SPFA LIFO</a:t>
                      </a:r>
                    </a:p>
                  </a:txBody>
                  <a:tcPr/>
                </a:tc>
                <a:tc>
                  <a:txBody>
                    <a:bodyPr/>
                    <a:lstStyle/>
                    <a:p>
                      <a:pPr algn="ctr"/>
                      <a:r>
                        <a:rPr lang="en-US" b="1" dirty="0"/>
                        <a:t>1.28 </a:t>
                      </a:r>
                      <a:r>
                        <a:rPr lang="en-US" b="1" dirty="0" err="1"/>
                        <a:t>msec</a:t>
                      </a:r>
                      <a:endParaRPr lang="en-US" b="1" dirty="0"/>
                    </a:p>
                  </a:txBody>
                  <a:tcPr/>
                </a:tc>
                <a:tc>
                  <a:txBody>
                    <a:bodyPr/>
                    <a:lstStyle/>
                    <a:p>
                      <a:pPr algn="ctr"/>
                      <a:r>
                        <a:rPr lang="en-US" b="1" dirty="0"/>
                        <a:t>239 </a:t>
                      </a:r>
                      <a:r>
                        <a:rPr lang="en-US" b="1" dirty="0" err="1"/>
                        <a:t>msec</a:t>
                      </a:r>
                      <a:endParaRPr lang="en-US" b="1" dirty="0"/>
                    </a:p>
                  </a:txBody>
                  <a:tcPr/>
                </a:tc>
                <a:tc>
                  <a:txBody>
                    <a:bodyPr/>
                    <a:lstStyle/>
                    <a:p>
                      <a:pPr algn="ctr"/>
                      <a:r>
                        <a:rPr lang="en-US" b="1" dirty="0"/>
                        <a:t>6.14 sec</a:t>
                      </a:r>
                    </a:p>
                  </a:txBody>
                  <a:tcPr/>
                </a:tc>
                <a:extLst>
                  <a:ext uri="{0D108BD9-81ED-4DB2-BD59-A6C34878D82A}">
                    <a16:rowId xmlns:a16="http://schemas.microsoft.com/office/drawing/2014/main" val="2024772995"/>
                  </a:ext>
                </a:extLst>
              </a:tr>
              <a:tr h="642113">
                <a:tc>
                  <a:txBody>
                    <a:bodyPr/>
                    <a:lstStyle/>
                    <a:p>
                      <a:pPr algn="ctr"/>
                      <a:r>
                        <a:rPr lang="en-US" b="1" dirty="0"/>
                        <a:t>SPFA PAPE</a:t>
                      </a:r>
                    </a:p>
                  </a:txBody>
                  <a:tcPr/>
                </a:tc>
                <a:tc>
                  <a:txBody>
                    <a:bodyPr/>
                    <a:lstStyle/>
                    <a:p>
                      <a:pPr algn="ctr"/>
                      <a:r>
                        <a:rPr lang="en-US" b="1" dirty="0"/>
                        <a:t>1.36 </a:t>
                      </a:r>
                      <a:r>
                        <a:rPr lang="en-US" b="1" dirty="0" err="1"/>
                        <a:t>msec</a:t>
                      </a:r>
                      <a:endParaRPr lang="en-US" b="1" dirty="0"/>
                    </a:p>
                  </a:txBody>
                  <a:tcPr/>
                </a:tc>
                <a:tc>
                  <a:txBody>
                    <a:bodyPr/>
                    <a:lstStyle/>
                    <a:p>
                      <a:pPr algn="ctr"/>
                      <a:r>
                        <a:rPr lang="en-US" b="1" dirty="0"/>
                        <a:t>261 </a:t>
                      </a:r>
                      <a:r>
                        <a:rPr lang="en-US" b="1" dirty="0" err="1"/>
                        <a:t>msec</a:t>
                      </a:r>
                      <a:endParaRPr lang="en-US" b="1" dirty="0"/>
                    </a:p>
                  </a:txBody>
                  <a:tcPr/>
                </a:tc>
                <a:tc>
                  <a:txBody>
                    <a:bodyPr/>
                    <a:lstStyle/>
                    <a:p>
                      <a:pPr algn="ctr"/>
                      <a:r>
                        <a:rPr lang="en-US" b="1" dirty="0"/>
                        <a:t>5.59 sec</a:t>
                      </a:r>
                    </a:p>
                  </a:txBody>
                  <a:tcPr/>
                </a:tc>
                <a:extLst>
                  <a:ext uri="{0D108BD9-81ED-4DB2-BD59-A6C34878D82A}">
                    <a16:rowId xmlns:a16="http://schemas.microsoft.com/office/drawing/2014/main" val="3055726258"/>
                  </a:ext>
                </a:extLst>
              </a:tr>
            </a:tbl>
          </a:graphicData>
        </a:graphic>
      </p:graphicFrame>
      <p:sp>
        <p:nvSpPr>
          <p:cNvPr id="4" name="Slide Number Placeholder 3">
            <a:extLst>
              <a:ext uri="{FF2B5EF4-FFF2-40B4-BE49-F238E27FC236}">
                <a16:creationId xmlns:a16="http://schemas.microsoft.com/office/drawing/2014/main" id="{2077A49C-73BC-4005-964E-527CE67621BC}"/>
              </a:ext>
            </a:extLst>
          </p:cNvPr>
          <p:cNvSpPr>
            <a:spLocks noGrp="1"/>
          </p:cNvSpPr>
          <p:nvPr>
            <p:ph type="sldNum" sz="quarter" idx="12"/>
          </p:nvPr>
        </p:nvSpPr>
        <p:spPr/>
        <p:txBody>
          <a:bodyPr/>
          <a:lstStyle/>
          <a:p>
            <a:fld id="{720AB478-D37C-430C-A51D-84646FEF8828}" type="slidenum">
              <a:rPr lang="en-US" smtClean="0"/>
              <a:t>16</a:t>
            </a:fld>
            <a:endParaRPr lang="en-US"/>
          </a:p>
        </p:txBody>
      </p:sp>
      <p:pic>
        <p:nvPicPr>
          <p:cNvPr id="7" name="Picture 6">
            <a:extLst>
              <a:ext uri="{FF2B5EF4-FFF2-40B4-BE49-F238E27FC236}">
                <a16:creationId xmlns:a16="http://schemas.microsoft.com/office/drawing/2014/main" id="{80BC4EF7-F05D-4C98-A7E0-A77FB4CD4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173" y="2339897"/>
            <a:ext cx="6189937" cy="4487958"/>
          </a:xfrm>
          <a:prstGeom prst="rect">
            <a:avLst/>
          </a:prstGeom>
        </p:spPr>
      </p:pic>
      <p:sp>
        <p:nvSpPr>
          <p:cNvPr id="8" name="Rectangle 7">
            <a:extLst>
              <a:ext uri="{FF2B5EF4-FFF2-40B4-BE49-F238E27FC236}">
                <a16:creationId xmlns:a16="http://schemas.microsoft.com/office/drawing/2014/main" id="{4D988988-1679-432E-A61F-0D67C5B2E3B1}"/>
              </a:ext>
            </a:extLst>
          </p:cNvPr>
          <p:cNvSpPr/>
          <p:nvPr/>
        </p:nvSpPr>
        <p:spPr>
          <a:xfrm>
            <a:off x="477741" y="2400185"/>
            <a:ext cx="11228589" cy="369332"/>
          </a:xfrm>
          <a:prstGeom prst="rect">
            <a:avLst/>
          </a:prstGeom>
        </p:spPr>
        <p:txBody>
          <a:bodyPr wrap="square">
            <a:spAutoFit/>
          </a:bodyPr>
          <a:lstStyle/>
          <a:p>
            <a:pPr algn="ctr"/>
            <a:r>
              <a:rPr lang="en-US" b="1" dirty="0"/>
              <a:t>n – Nodes , ( n * ( n – 1 ) ) / 2 Edges , Weights in range 1 to 20</a:t>
            </a:r>
          </a:p>
        </p:txBody>
      </p:sp>
    </p:spTree>
    <p:extLst>
      <p:ext uri="{BB962C8B-B14F-4D97-AF65-F5344CB8AC3E}">
        <p14:creationId xmlns:p14="http://schemas.microsoft.com/office/powerpoint/2010/main" val="2282226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60AC-A153-4EA8-B811-F761FF4B68B4}"/>
              </a:ext>
            </a:extLst>
          </p:cNvPr>
          <p:cNvSpPr>
            <a:spLocks noGrp="1"/>
          </p:cNvSpPr>
          <p:nvPr>
            <p:ph type="title"/>
          </p:nvPr>
        </p:nvSpPr>
        <p:spPr/>
        <p:txBody>
          <a:bodyPr/>
          <a:lstStyle/>
          <a:p>
            <a:r>
              <a:rPr lang="en-US" dirty="0"/>
              <a:t>Results (Contd.)</a:t>
            </a:r>
          </a:p>
        </p:txBody>
      </p:sp>
      <p:sp>
        <p:nvSpPr>
          <p:cNvPr id="4" name="Slide Number Placeholder 3">
            <a:extLst>
              <a:ext uri="{FF2B5EF4-FFF2-40B4-BE49-F238E27FC236}">
                <a16:creationId xmlns:a16="http://schemas.microsoft.com/office/drawing/2014/main" id="{2077A49C-73BC-4005-964E-527CE67621BC}"/>
              </a:ext>
            </a:extLst>
          </p:cNvPr>
          <p:cNvSpPr>
            <a:spLocks noGrp="1"/>
          </p:cNvSpPr>
          <p:nvPr>
            <p:ph type="sldNum" sz="quarter" idx="12"/>
          </p:nvPr>
        </p:nvSpPr>
        <p:spPr/>
        <p:txBody>
          <a:bodyPr/>
          <a:lstStyle/>
          <a:p>
            <a:fld id="{720AB478-D37C-430C-A51D-84646FEF8828}" type="slidenum">
              <a:rPr lang="en-US" smtClean="0"/>
              <a:t>17</a:t>
            </a:fld>
            <a:endParaRPr lang="en-US"/>
          </a:p>
        </p:txBody>
      </p:sp>
      <p:pic>
        <p:nvPicPr>
          <p:cNvPr id="7" name="Picture 6">
            <a:extLst>
              <a:ext uri="{FF2B5EF4-FFF2-40B4-BE49-F238E27FC236}">
                <a16:creationId xmlns:a16="http://schemas.microsoft.com/office/drawing/2014/main" id="{80BC4EF7-F05D-4C98-A7E0-A77FB4CD4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191" y="2339897"/>
            <a:ext cx="5799900" cy="4487958"/>
          </a:xfrm>
          <a:prstGeom prst="rect">
            <a:avLst/>
          </a:prstGeom>
        </p:spPr>
      </p:pic>
      <p:sp>
        <p:nvSpPr>
          <p:cNvPr id="8" name="Rectangle 7">
            <a:extLst>
              <a:ext uri="{FF2B5EF4-FFF2-40B4-BE49-F238E27FC236}">
                <a16:creationId xmlns:a16="http://schemas.microsoft.com/office/drawing/2014/main" id="{4D988988-1679-432E-A61F-0D67C5B2E3B1}"/>
              </a:ext>
            </a:extLst>
          </p:cNvPr>
          <p:cNvSpPr/>
          <p:nvPr/>
        </p:nvSpPr>
        <p:spPr>
          <a:xfrm>
            <a:off x="477741" y="2400185"/>
            <a:ext cx="11228589" cy="369332"/>
          </a:xfrm>
          <a:prstGeom prst="rect">
            <a:avLst/>
          </a:prstGeom>
        </p:spPr>
        <p:txBody>
          <a:bodyPr wrap="square">
            <a:spAutoFit/>
          </a:bodyPr>
          <a:lstStyle/>
          <a:p>
            <a:pPr algn="ctr"/>
            <a:r>
              <a:rPr lang="en-US" b="1" dirty="0"/>
              <a:t>n – Nodes ,  2n Edges , Weights in range 1 to 20</a:t>
            </a:r>
          </a:p>
        </p:txBody>
      </p:sp>
      <p:graphicFrame>
        <p:nvGraphicFramePr>
          <p:cNvPr id="6" name="Content Placeholder 5">
            <a:extLst>
              <a:ext uri="{FF2B5EF4-FFF2-40B4-BE49-F238E27FC236}">
                <a16:creationId xmlns:a16="http://schemas.microsoft.com/office/drawing/2014/main" id="{9022DC44-CFB4-4754-A6E0-D1CC3B530DF9}"/>
              </a:ext>
            </a:extLst>
          </p:cNvPr>
          <p:cNvGraphicFramePr>
            <a:graphicFrameLocks noGrp="1"/>
          </p:cNvGraphicFramePr>
          <p:nvPr>
            <p:ph idx="1"/>
            <p:extLst>
              <p:ext uri="{D42A27DB-BD31-4B8C-83A1-F6EECF244321}">
                <p14:modId xmlns:p14="http://schemas.microsoft.com/office/powerpoint/2010/main" val="3002067758"/>
              </p:ext>
            </p:extLst>
          </p:nvPr>
        </p:nvGraphicFramePr>
        <p:xfrm>
          <a:off x="128031" y="2977565"/>
          <a:ext cx="5649774" cy="3563235"/>
        </p:xfrm>
        <a:graphic>
          <a:graphicData uri="http://schemas.openxmlformats.org/drawingml/2006/table">
            <a:tbl>
              <a:tblPr firstRow="1" bandRow="1">
                <a:tableStyleId>{5C22544A-7EE6-4342-B048-85BDC9FD1C3A}</a:tableStyleId>
              </a:tblPr>
              <a:tblGrid>
                <a:gridCol w="1318932">
                  <a:extLst>
                    <a:ext uri="{9D8B030D-6E8A-4147-A177-3AD203B41FA5}">
                      <a16:colId xmlns:a16="http://schemas.microsoft.com/office/drawing/2014/main" val="2013641798"/>
                    </a:ext>
                  </a:extLst>
                </a:gridCol>
                <a:gridCol w="783771">
                  <a:extLst>
                    <a:ext uri="{9D8B030D-6E8A-4147-A177-3AD203B41FA5}">
                      <a16:colId xmlns:a16="http://schemas.microsoft.com/office/drawing/2014/main" val="1134442832"/>
                    </a:ext>
                  </a:extLst>
                </a:gridCol>
                <a:gridCol w="823965">
                  <a:extLst>
                    <a:ext uri="{9D8B030D-6E8A-4147-A177-3AD203B41FA5}">
                      <a16:colId xmlns:a16="http://schemas.microsoft.com/office/drawing/2014/main" val="3244069535"/>
                    </a:ext>
                  </a:extLst>
                </a:gridCol>
                <a:gridCol w="874206">
                  <a:extLst>
                    <a:ext uri="{9D8B030D-6E8A-4147-A177-3AD203B41FA5}">
                      <a16:colId xmlns:a16="http://schemas.microsoft.com/office/drawing/2014/main" val="698543786"/>
                    </a:ext>
                  </a:extLst>
                </a:gridCol>
                <a:gridCol w="924449">
                  <a:extLst>
                    <a:ext uri="{9D8B030D-6E8A-4147-A177-3AD203B41FA5}">
                      <a16:colId xmlns:a16="http://schemas.microsoft.com/office/drawing/2014/main" val="2681425064"/>
                    </a:ext>
                  </a:extLst>
                </a:gridCol>
                <a:gridCol w="924451">
                  <a:extLst>
                    <a:ext uri="{9D8B030D-6E8A-4147-A177-3AD203B41FA5}">
                      <a16:colId xmlns:a16="http://schemas.microsoft.com/office/drawing/2014/main" val="3262735214"/>
                    </a:ext>
                  </a:extLst>
                </a:gridCol>
              </a:tblGrid>
              <a:tr h="412395">
                <a:tc>
                  <a:txBody>
                    <a:bodyPr/>
                    <a:lstStyle/>
                    <a:p>
                      <a:pPr algn="ctr"/>
                      <a:endParaRPr lang="en-US" sz="1600" b="1" dirty="0"/>
                    </a:p>
                  </a:txBody>
                  <a:tcPr/>
                </a:tc>
                <a:tc>
                  <a:txBody>
                    <a:bodyPr/>
                    <a:lstStyle/>
                    <a:p>
                      <a:pPr algn="ctr"/>
                      <a:r>
                        <a:rPr lang="en-US" sz="1600" b="1" dirty="0"/>
                        <a:t>100</a:t>
                      </a:r>
                    </a:p>
                  </a:txBody>
                  <a:tcPr/>
                </a:tc>
                <a:tc>
                  <a:txBody>
                    <a:bodyPr/>
                    <a:lstStyle/>
                    <a:p>
                      <a:pPr algn="ctr"/>
                      <a:r>
                        <a:rPr lang="en-US" sz="1600" b="1" dirty="0"/>
                        <a:t>1000</a:t>
                      </a:r>
                    </a:p>
                  </a:txBody>
                  <a:tcPr/>
                </a:tc>
                <a:tc>
                  <a:txBody>
                    <a:bodyPr/>
                    <a:lstStyle/>
                    <a:p>
                      <a:pPr algn="ctr"/>
                      <a:r>
                        <a:rPr lang="en-US" sz="1600" b="1" dirty="0"/>
                        <a:t>5000</a:t>
                      </a:r>
                    </a:p>
                  </a:txBody>
                  <a:tcPr/>
                </a:tc>
                <a:tc>
                  <a:txBody>
                    <a:bodyPr/>
                    <a:lstStyle/>
                    <a:p>
                      <a:pPr algn="ctr"/>
                      <a:r>
                        <a:rPr lang="en-US" sz="1600" b="1" dirty="0"/>
                        <a:t>10000</a:t>
                      </a:r>
                    </a:p>
                  </a:txBody>
                  <a:tcPr/>
                </a:tc>
                <a:tc>
                  <a:txBody>
                    <a:bodyPr/>
                    <a:lstStyle/>
                    <a:p>
                      <a:pPr algn="ctr"/>
                      <a:r>
                        <a:rPr lang="en-US" sz="1600" b="1" dirty="0"/>
                        <a:t>100000</a:t>
                      </a:r>
                    </a:p>
                  </a:txBody>
                  <a:tcPr/>
                </a:tc>
                <a:extLst>
                  <a:ext uri="{0D108BD9-81ED-4DB2-BD59-A6C34878D82A}">
                    <a16:rowId xmlns:a16="http://schemas.microsoft.com/office/drawing/2014/main" val="955333879"/>
                  </a:ext>
                </a:extLst>
              </a:tr>
              <a:tr h="629471">
                <a:tc>
                  <a:txBody>
                    <a:bodyPr/>
                    <a:lstStyle/>
                    <a:p>
                      <a:pPr algn="ctr"/>
                      <a:r>
                        <a:rPr lang="en-US" sz="1600" b="1" dirty="0"/>
                        <a:t>Dijkstra’s</a:t>
                      </a:r>
                    </a:p>
                  </a:txBody>
                  <a:tcPr/>
                </a:tc>
                <a:tc>
                  <a:txBody>
                    <a:bodyPr/>
                    <a:lstStyle/>
                    <a:p>
                      <a:pPr algn="ctr"/>
                      <a:r>
                        <a:rPr lang="en-US" sz="1600" b="1" dirty="0"/>
                        <a:t>11.3 </a:t>
                      </a:r>
                      <a:r>
                        <a:rPr lang="en-US" sz="1600" b="1" dirty="0" err="1"/>
                        <a:t>usec</a:t>
                      </a:r>
                      <a:endParaRPr lang="en-US" sz="1600" b="1" dirty="0"/>
                    </a:p>
                  </a:txBody>
                  <a:tcPr/>
                </a:tc>
                <a:tc>
                  <a:txBody>
                    <a:bodyPr/>
                    <a:lstStyle/>
                    <a:p>
                      <a:pPr algn="ctr"/>
                      <a:r>
                        <a:rPr lang="en-US" sz="1600" b="1" dirty="0"/>
                        <a:t>278 </a:t>
                      </a:r>
                      <a:r>
                        <a:rPr lang="en-US" sz="1600" b="1" dirty="0" err="1"/>
                        <a:t>usec</a:t>
                      </a:r>
                      <a:endParaRPr lang="en-US" sz="1600" b="1" dirty="0"/>
                    </a:p>
                  </a:txBody>
                  <a:tcPr/>
                </a:tc>
                <a:tc>
                  <a:txBody>
                    <a:bodyPr/>
                    <a:lstStyle/>
                    <a:p>
                      <a:pPr algn="ctr"/>
                      <a:r>
                        <a:rPr lang="en-US" sz="1600" b="1" dirty="0"/>
                        <a:t>140 </a:t>
                      </a:r>
                      <a:r>
                        <a:rPr lang="en-US" sz="1600" b="1" dirty="0" err="1"/>
                        <a:t>usec</a:t>
                      </a:r>
                      <a:endParaRPr lang="en-US" sz="1600" b="1" dirty="0"/>
                    </a:p>
                  </a:txBody>
                  <a:tcPr/>
                </a:tc>
                <a:tc>
                  <a:txBody>
                    <a:bodyPr/>
                    <a:lstStyle/>
                    <a:p>
                      <a:pPr algn="ctr"/>
                      <a:r>
                        <a:rPr lang="en-US" sz="1600" b="1" dirty="0"/>
                        <a:t>82.4 </a:t>
                      </a:r>
                      <a:r>
                        <a:rPr lang="en-US" sz="1600" b="1" dirty="0" err="1"/>
                        <a:t>usec</a:t>
                      </a:r>
                      <a:endParaRPr lang="en-US" sz="1600" b="1" dirty="0"/>
                    </a:p>
                  </a:txBody>
                  <a:tcPr/>
                </a:tc>
                <a:tc>
                  <a:txBody>
                    <a:bodyPr/>
                    <a:lstStyle/>
                    <a:p>
                      <a:pPr algn="ctr"/>
                      <a:r>
                        <a:rPr lang="en-US" sz="1600" b="1" dirty="0"/>
                        <a:t>24.1 </a:t>
                      </a:r>
                      <a:r>
                        <a:rPr lang="en-US" sz="1600" b="1" dirty="0" err="1"/>
                        <a:t>usec</a:t>
                      </a:r>
                      <a:endParaRPr lang="en-US" sz="1600" b="1" dirty="0"/>
                    </a:p>
                  </a:txBody>
                  <a:tcPr/>
                </a:tc>
                <a:extLst>
                  <a:ext uri="{0D108BD9-81ED-4DB2-BD59-A6C34878D82A}">
                    <a16:rowId xmlns:a16="http://schemas.microsoft.com/office/drawing/2014/main" val="3048391608"/>
                  </a:ext>
                </a:extLst>
              </a:tr>
              <a:tr h="632956">
                <a:tc>
                  <a:txBody>
                    <a:bodyPr/>
                    <a:lstStyle/>
                    <a:p>
                      <a:pPr algn="ctr"/>
                      <a:r>
                        <a:rPr lang="en-US" sz="1600" b="1" dirty="0"/>
                        <a:t>Bellman-Ford</a:t>
                      </a:r>
                    </a:p>
                  </a:txBody>
                  <a:tcPr/>
                </a:tc>
                <a:tc>
                  <a:txBody>
                    <a:bodyPr/>
                    <a:lstStyle/>
                    <a:p>
                      <a:pPr algn="ctr"/>
                      <a:r>
                        <a:rPr lang="en-US" sz="1600" b="1" dirty="0"/>
                        <a:t>341 </a:t>
                      </a:r>
                      <a:r>
                        <a:rPr lang="en-US" sz="1600" b="1" dirty="0" err="1"/>
                        <a:t>usec</a:t>
                      </a:r>
                      <a:endParaRPr lang="en-US" sz="1600" b="1" dirty="0"/>
                    </a:p>
                  </a:txBody>
                  <a:tcPr/>
                </a:tc>
                <a:tc>
                  <a:txBody>
                    <a:bodyPr/>
                    <a:lstStyle/>
                    <a:p>
                      <a:pPr algn="ctr"/>
                      <a:r>
                        <a:rPr lang="en-US" sz="1600" b="1" dirty="0"/>
                        <a:t>6.82 </a:t>
                      </a:r>
                      <a:r>
                        <a:rPr lang="en-US" sz="1600" b="1" dirty="0" err="1"/>
                        <a:t>msec</a:t>
                      </a:r>
                      <a:endParaRPr lang="en-US" sz="1600" b="1" dirty="0"/>
                    </a:p>
                  </a:txBody>
                  <a:tcPr/>
                </a:tc>
                <a:tc>
                  <a:txBody>
                    <a:bodyPr/>
                    <a:lstStyle/>
                    <a:p>
                      <a:pPr algn="ctr"/>
                      <a:r>
                        <a:rPr lang="en-US" sz="1600" b="1" dirty="0"/>
                        <a:t>28 </a:t>
                      </a:r>
                      <a:r>
                        <a:rPr lang="en-US" sz="1600" b="1" dirty="0" err="1"/>
                        <a:t>msec</a:t>
                      </a:r>
                      <a:endParaRPr lang="en-US" sz="1600" b="1" dirty="0"/>
                    </a:p>
                  </a:txBody>
                  <a:tcPr/>
                </a:tc>
                <a:tc>
                  <a:txBody>
                    <a:bodyPr/>
                    <a:lstStyle/>
                    <a:p>
                      <a:pPr algn="ctr"/>
                      <a:r>
                        <a:rPr lang="en-US" sz="1600" b="1" dirty="0"/>
                        <a:t>55.6 </a:t>
                      </a:r>
                      <a:r>
                        <a:rPr lang="en-US" sz="1600" b="1" dirty="0" err="1"/>
                        <a:t>msec</a:t>
                      </a:r>
                      <a:endParaRPr lang="en-US" sz="1600" b="1" dirty="0"/>
                    </a:p>
                  </a:txBody>
                  <a:tcPr/>
                </a:tc>
                <a:tc>
                  <a:txBody>
                    <a:bodyPr/>
                    <a:lstStyle/>
                    <a:p>
                      <a:pPr algn="ctr"/>
                      <a:r>
                        <a:rPr lang="en-US" sz="1600" b="1" dirty="0"/>
                        <a:t>478 </a:t>
                      </a:r>
                      <a:r>
                        <a:rPr lang="en-US" sz="1600" b="1" dirty="0" err="1"/>
                        <a:t>msec</a:t>
                      </a:r>
                      <a:endParaRPr lang="en-US" sz="1600" b="1" dirty="0"/>
                    </a:p>
                  </a:txBody>
                  <a:tcPr/>
                </a:tc>
                <a:extLst>
                  <a:ext uri="{0D108BD9-81ED-4DB2-BD59-A6C34878D82A}">
                    <a16:rowId xmlns:a16="http://schemas.microsoft.com/office/drawing/2014/main" val="1288662625"/>
                  </a:ext>
                </a:extLst>
              </a:tr>
              <a:tr h="629471">
                <a:tc>
                  <a:txBody>
                    <a:bodyPr/>
                    <a:lstStyle/>
                    <a:p>
                      <a:pPr algn="ctr"/>
                      <a:r>
                        <a:rPr lang="en-US" sz="1600" b="1" dirty="0"/>
                        <a:t>SPFA FIFO</a:t>
                      </a:r>
                    </a:p>
                  </a:txBody>
                  <a:tcPr/>
                </a:tc>
                <a:tc>
                  <a:txBody>
                    <a:bodyPr/>
                    <a:lstStyle/>
                    <a:p>
                      <a:pPr algn="ctr"/>
                      <a:r>
                        <a:rPr lang="en-US" sz="1600" b="1" dirty="0"/>
                        <a:t>5.27 </a:t>
                      </a:r>
                      <a:r>
                        <a:rPr lang="en-US" sz="1600" b="1" dirty="0" err="1"/>
                        <a:t>usec</a:t>
                      </a:r>
                      <a:endParaRPr lang="en-US" sz="1600" b="1" dirty="0"/>
                    </a:p>
                  </a:txBody>
                  <a:tcPr/>
                </a:tc>
                <a:tc>
                  <a:txBody>
                    <a:bodyPr/>
                    <a:lstStyle/>
                    <a:p>
                      <a:pPr algn="ctr"/>
                      <a:r>
                        <a:rPr lang="en-US" sz="1600" b="1" dirty="0"/>
                        <a:t>77 </a:t>
                      </a:r>
                      <a:r>
                        <a:rPr lang="en-US" sz="1600" b="1" dirty="0" err="1"/>
                        <a:t>usec</a:t>
                      </a:r>
                      <a:endParaRPr lang="en-US" sz="1600" b="1" dirty="0"/>
                    </a:p>
                  </a:txBody>
                  <a:tcPr/>
                </a:tc>
                <a:tc>
                  <a:txBody>
                    <a:bodyPr/>
                    <a:lstStyle/>
                    <a:p>
                      <a:pPr algn="ctr"/>
                      <a:r>
                        <a:rPr lang="en-US" sz="1600" b="1" dirty="0"/>
                        <a:t>59.8 </a:t>
                      </a:r>
                      <a:r>
                        <a:rPr lang="en-US" sz="1600" b="1" dirty="0" err="1"/>
                        <a:t>usec</a:t>
                      </a:r>
                      <a:endParaRPr lang="en-US" sz="1600" b="1" dirty="0"/>
                    </a:p>
                  </a:txBody>
                  <a:tcPr/>
                </a:tc>
                <a:tc>
                  <a:txBody>
                    <a:bodyPr/>
                    <a:lstStyle/>
                    <a:p>
                      <a:pPr algn="ctr"/>
                      <a:r>
                        <a:rPr lang="en-US" sz="1600" b="1" dirty="0"/>
                        <a:t>62.2 </a:t>
                      </a:r>
                      <a:r>
                        <a:rPr lang="en-US" sz="1600" b="1" dirty="0" err="1"/>
                        <a:t>usec</a:t>
                      </a:r>
                      <a:endParaRPr lang="en-US" sz="1600" b="1" dirty="0"/>
                    </a:p>
                  </a:txBody>
                  <a:tcPr/>
                </a:tc>
                <a:tc>
                  <a:txBody>
                    <a:bodyPr/>
                    <a:lstStyle/>
                    <a:p>
                      <a:pPr algn="ctr"/>
                      <a:r>
                        <a:rPr lang="en-US" sz="1600" b="1" dirty="0"/>
                        <a:t>402 </a:t>
                      </a:r>
                      <a:r>
                        <a:rPr lang="en-US" sz="1600" b="1" dirty="0" err="1"/>
                        <a:t>usec</a:t>
                      </a:r>
                      <a:endParaRPr lang="en-US" sz="1600" b="1" dirty="0"/>
                    </a:p>
                  </a:txBody>
                  <a:tcPr/>
                </a:tc>
                <a:extLst>
                  <a:ext uri="{0D108BD9-81ED-4DB2-BD59-A6C34878D82A}">
                    <a16:rowId xmlns:a16="http://schemas.microsoft.com/office/drawing/2014/main" val="3531528924"/>
                  </a:ext>
                </a:extLst>
              </a:tr>
              <a:tr h="629471">
                <a:tc>
                  <a:txBody>
                    <a:bodyPr/>
                    <a:lstStyle/>
                    <a:p>
                      <a:pPr algn="ctr"/>
                      <a:r>
                        <a:rPr lang="en-US" sz="1600" b="1" dirty="0"/>
                        <a:t>SPFA LIFO</a:t>
                      </a:r>
                    </a:p>
                  </a:txBody>
                  <a:tcPr/>
                </a:tc>
                <a:tc>
                  <a:txBody>
                    <a:bodyPr/>
                    <a:lstStyle/>
                    <a:p>
                      <a:pPr algn="ctr"/>
                      <a:r>
                        <a:rPr lang="en-US" sz="1600" b="1" dirty="0"/>
                        <a:t>4.89 </a:t>
                      </a:r>
                      <a:r>
                        <a:rPr lang="en-US" sz="1600" b="1" dirty="0" err="1"/>
                        <a:t>usec</a:t>
                      </a:r>
                      <a:endParaRPr lang="en-US" sz="1600" b="1" dirty="0"/>
                    </a:p>
                  </a:txBody>
                  <a:tcPr/>
                </a:tc>
                <a:tc>
                  <a:txBody>
                    <a:bodyPr/>
                    <a:lstStyle/>
                    <a:p>
                      <a:pPr algn="ctr"/>
                      <a:r>
                        <a:rPr lang="en-US" sz="1600" b="1" dirty="0"/>
                        <a:t>73 </a:t>
                      </a:r>
                      <a:r>
                        <a:rPr lang="en-US" sz="1600" b="1" dirty="0" err="1"/>
                        <a:t>usec</a:t>
                      </a:r>
                      <a:endParaRPr lang="en-US" sz="1600" b="1" dirty="0"/>
                    </a:p>
                  </a:txBody>
                  <a:tcPr/>
                </a:tc>
                <a:tc>
                  <a:txBody>
                    <a:bodyPr/>
                    <a:lstStyle/>
                    <a:p>
                      <a:pPr algn="ctr"/>
                      <a:r>
                        <a:rPr lang="en-US" sz="1600" b="1" dirty="0"/>
                        <a:t>57.4 </a:t>
                      </a:r>
                      <a:r>
                        <a:rPr lang="en-US" sz="1600" b="1" dirty="0" err="1"/>
                        <a:t>usec</a:t>
                      </a:r>
                      <a:endParaRPr lang="en-US" sz="1600" b="1" dirty="0"/>
                    </a:p>
                  </a:txBody>
                  <a:tcPr/>
                </a:tc>
                <a:tc>
                  <a:txBody>
                    <a:bodyPr/>
                    <a:lstStyle/>
                    <a:p>
                      <a:pPr algn="ctr"/>
                      <a:r>
                        <a:rPr lang="en-US" sz="1600" b="1" dirty="0"/>
                        <a:t>61.3 </a:t>
                      </a:r>
                      <a:r>
                        <a:rPr lang="en-US" sz="1600" b="1" dirty="0" err="1"/>
                        <a:t>usec</a:t>
                      </a:r>
                      <a:endParaRPr lang="en-US" sz="1600" b="1" dirty="0"/>
                    </a:p>
                  </a:txBody>
                  <a:tcPr/>
                </a:tc>
                <a:tc>
                  <a:txBody>
                    <a:bodyPr/>
                    <a:lstStyle/>
                    <a:p>
                      <a:pPr algn="ctr"/>
                      <a:r>
                        <a:rPr lang="en-US" sz="1600" b="1" dirty="0"/>
                        <a:t>398 </a:t>
                      </a:r>
                      <a:r>
                        <a:rPr lang="en-US" sz="1600" b="1" dirty="0" err="1"/>
                        <a:t>usec</a:t>
                      </a:r>
                      <a:endParaRPr lang="en-US" sz="1600" b="1" dirty="0"/>
                    </a:p>
                  </a:txBody>
                  <a:tcPr/>
                </a:tc>
                <a:extLst>
                  <a:ext uri="{0D108BD9-81ED-4DB2-BD59-A6C34878D82A}">
                    <a16:rowId xmlns:a16="http://schemas.microsoft.com/office/drawing/2014/main" val="1024009263"/>
                  </a:ext>
                </a:extLst>
              </a:tr>
              <a:tr h="629471">
                <a:tc>
                  <a:txBody>
                    <a:bodyPr/>
                    <a:lstStyle/>
                    <a:p>
                      <a:pPr algn="ctr"/>
                      <a:r>
                        <a:rPr lang="en-US" sz="1600" b="1" dirty="0"/>
                        <a:t>SPFA PAPE</a:t>
                      </a:r>
                    </a:p>
                  </a:txBody>
                  <a:tcPr/>
                </a:tc>
                <a:tc>
                  <a:txBody>
                    <a:bodyPr/>
                    <a:lstStyle/>
                    <a:p>
                      <a:pPr algn="ctr"/>
                      <a:r>
                        <a:rPr lang="en-US" sz="1600" b="1" dirty="0"/>
                        <a:t>6.13 </a:t>
                      </a:r>
                      <a:r>
                        <a:rPr lang="en-US" sz="1600" b="1" dirty="0" err="1"/>
                        <a:t>usec</a:t>
                      </a:r>
                      <a:endParaRPr lang="en-US" sz="1600" b="1" dirty="0"/>
                    </a:p>
                  </a:txBody>
                  <a:tcPr/>
                </a:tc>
                <a:tc>
                  <a:txBody>
                    <a:bodyPr/>
                    <a:lstStyle/>
                    <a:p>
                      <a:pPr algn="ctr"/>
                      <a:r>
                        <a:rPr lang="en-US" sz="1600" b="1" dirty="0"/>
                        <a:t>86.7 </a:t>
                      </a:r>
                      <a:r>
                        <a:rPr lang="en-US" sz="1600" b="1" dirty="0" err="1"/>
                        <a:t>usec</a:t>
                      </a:r>
                      <a:endParaRPr lang="en-US" sz="1600" b="1" dirty="0"/>
                    </a:p>
                  </a:txBody>
                  <a:tcPr/>
                </a:tc>
                <a:tc>
                  <a:txBody>
                    <a:bodyPr/>
                    <a:lstStyle/>
                    <a:p>
                      <a:pPr algn="ctr"/>
                      <a:r>
                        <a:rPr lang="en-US" sz="1600" b="1" dirty="0"/>
                        <a:t>73 </a:t>
                      </a:r>
                      <a:r>
                        <a:rPr lang="en-US" sz="1600" b="1" dirty="0" err="1"/>
                        <a:t>usec</a:t>
                      </a:r>
                      <a:endParaRPr lang="en-US" sz="1600" b="1" dirty="0"/>
                    </a:p>
                  </a:txBody>
                  <a:tcPr/>
                </a:tc>
                <a:tc>
                  <a:txBody>
                    <a:bodyPr/>
                    <a:lstStyle/>
                    <a:p>
                      <a:pPr algn="ctr"/>
                      <a:r>
                        <a:rPr lang="en-US" sz="1600" b="1" dirty="0"/>
                        <a:t>84.4 </a:t>
                      </a:r>
                      <a:r>
                        <a:rPr lang="en-US" sz="1600" b="1" dirty="0" err="1"/>
                        <a:t>usec</a:t>
                      </a:r>
                      <a:endParaRPr lang="en-US" sz="1600" b="1" dirty="0"/>
                    </a:p>
                  </a:txBody>
                  <a:tcPr/>
                </a:tc>
                <a:tc>
                  <a:txBody>
                    <a:bodyPr/>
                    <a:lstStyle/>
                    <a:p>
                      <a:pPr algn="ctr"/>
                      <a:r>
                        <a:rPr lang="en-US" sz="1600" b="1" dirty="0"/>
                        <a:t>597 </a:t>
                      </a:r>
                      <a:r>
                        <a:rPr lang="en-US" sz="1600" b="1" dirty="0" err="1"/>
                        <a:t>usec</a:t>
                      </a:r>
                      <a:endParaRPr lang="en-US" sz="1600" b="1" dirty="0"/>
                    </a:p>
                  </a:txBody>
                  <a:tcPr/>
                </a:tc>
                <a:extLst>
                  <a:ext uri="{0D108BD9-81ED-4DB2-BD59-A6C34878D82A}">
                    <a16:rowId xmlns:a16="http://schemas.microsoft.com/office/drawing/2014/main" val="3915974259"/>
                  </a:ext>
                </a:extLst>
              </a:tr>
            </a:tbl>
          </a:graphicData>
        </a:graphic>
      </p:graphicFrame>
    </p:spTree>
    <p:extLst>
      <p:ext uri="{BB962C8B-B14F-4D97-AF65-F5344CB8AC3E}">
        <p14:creationId xmlns:p14="http://schemas.microsoft.com/office/powerpoint/2010/main" val="1960292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60AC-A153-4EA8-B811-F761FF4B68B4}"/>
              </a:ext>
            </a:extLst>
          </p:cNvPr>
          <p:cNvSpPr>
            <a:spLocks noGrp="1"/>
          </p:cNvSpPr>
          <p:nvPr>
            <p:ph type="title"/>
          </p:nvPr>
        </p:nvSpPr>
        <p:spPr/>
        <p:txBody>
          <a:bodyPr/>
          <a:lstStyle/>
          <a:p>
            <a:r>
              <a:rPr lang="en-US" dirty="0"/>
              <a:t>Results (Contd.)</a:t>
            </a:r>
          </a:p>
        </p:txBody>
      </p:sp>
      <p:sp>
        <p:nvSpPr>
          <p:cNvPr id="4" name="Slide Number Placeholder 3">
            <a:extLst>
              <a:ext uri="{FF2B5EF4-FFF2-40B4-BE49-F238E27FC236}">
                <a16:creationId xmlns:a16="http://schemas.microsoft.com/office/drawing/2014/main" id="{2077A49C-73BC-4005-964E-527CE67621BC}"/>
              </a:ext>
            </a:extLst>
          </p:cNvPr>
          <p:cNvSpPr>
            <a:spLocks noGrp="1"/>
          </p:cNvSpPr>
          <p:nvPr>
            <p:ph type="sldNum" sz="quarter" idx="12"/>
          </p:nvPr>
        </p:nvSpPr>
        <p:spPr/>
        <p:txBody>
          <a:bodyPr/>
          <a:lstStyle/>
          <a:p>
            <a:fld id="{720AB478-D37C-430C-A51D-84646FEF8828}" type="slidenum">
              <a:rPr lang="en-US" smtClean="0"/>
              <a:t>18</a:t>
            </a:fld>
            <a:endParaRPr lang="en-US"/>
          </a:p>
        </p:txBody>
      </p:sp>
      <p:pic>
        <p:nvPicPr>
          <p:cNvPr id="7" name="Picture 6">
            <a:extLst>
              <a:ext uri="{FF2B5EF4-FFF2-40B4-BE49-F238E27FC236}">
                <a16:creationId xmlns:a16="http://schemas.microsoft.com/office/drawing/2014/main" id="{80BC4EF7-F05D-4C98-A7E0-A77FB4CD4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191" y="2339897"/>
            <a:ext cx="5799900" cy="4487957"/>
          </a:xfrm>
          <a:prstGeom prst="rect">
            <a:avLst/>
          </a:prstGeom>
        </p:spPr>
      </p:pic>
      <p:sp>
        <p:nvSpPr>
          <p:cNvPr id="8" name="Rectangle 7">
            <a:extLst>
              <a:ext uri="{FF2B5EF4-FFF2-40B4-BE49-F238E27FC236}">
                <a16:creationId xmlns:a16="http://schemas.microsoft.com/office/drawing/2014/main" id="{4D988988-1679-432E-A61F-0D67C5B2E3B1}"/>
              </a:ext>
            </a:extLst>
          </p:cNvPr>
          <p:cNvSpPr/>
          <p:nvPr/>
        </p:nvSpPr>
        <p:spPr>
          <a:xfrm>
            <a:off x="477741" y="2400185"/>
            <a:ext cx="11228589" cy="369332"/>
          </a:xfrm>
          <a:prstGeom prst="rect">
            <a:avLst/>
          </a:prstGeom>
        </p:spPr>
        <p:txBody>
          <a:bodyPr wrap="square">
            <a:spAutoFit/>
          </a:bodyPr>
          <a:lstStyle/>
          <a:p>
            <a:pPr algn="ctr"/>
            <a:r>
              <a:rPr lang="en-US" b="1" dirty="0"/>
              <a:t>n – Nodes ,  n - 1 Edges , Weights in range 1 to 20</a:t>
            </a:r>
          </a:p>
        </p:txBody>
      </p:sp>
      <p:graphicFrame>
        <p:nvGraphicFramePr>
          <p:cNvPr id="6" name="Content Placeholder 5">
            <a:extLst>
              <a:ext uri="{FF2B5EF4-FFF2-40B4-BE49-F238E27FC236}">
                <a16:creationId xmlns:a16="http://schemas.microsoft.com/office/drawing/2014/main" id="{9022DC44-CFB4-4754-A6E0-D1CC3B530DF9}"/>
              </a:ext>
            </a:extLst>
          </p:cNvPr>
          <p:cNvGraphicFramePr>
            <a:graphicFrameLocks noGrp="1"/>
          </p:cNvGraphicFramePr>
          <p:nvPr>
            <p:ph idx="1"/>
            <p:extLst>
              <p:ext uri="{D42A27DB-BD31-4B8C-83A1-F6EECF244321}">
                <p14:modId xmlns:p14="http://schemas.microsoft.com/office/powerpoint/2010/main" val="4184574322"/>
              </p:ext>
            </p:extLst>
          </p:nvPr>
        </p:nvGraphicFramePr>
        <p:xfrm>
          <a:off x="128031" y="2977565"/>
          <a:ext cx="5509094" cy="3624201"/>
        </p:xfrm>
        <a:graphic>
          <a:graphicData uri="http://schemas.openxmlformats.org/drawingml/2006/table">
            <a:tbl>
              <a:tblPr firstRow="1" bandRow="1">
                <a:tableStyleId>{5C22544A-7EE6-4342-B048-85BDC9FD1C3A}</a:tableStyleId>
              </a:tblPr>
              <a:tblGrid>
                <a:gridCol w="1797638">
                  <a:extLst>
                    <a:ext uri="{9D8B030D-6E8A-4147-A177-3AD203B41FA5}">
                      <a16:colId xmlns:a16="http://schemas.microsoft.com/office/drawing/2014/main" val="2013641798"/>
                    </a:ext>
                  </a:extLst>
                </a:gridCol>
                <a:gridCol w="1191498">
                  <a:extLst>
                    <a:ext uri="{9D8B030D-6E8A-4147-A177-3AD203B41FA5}">
                      <a16:colId xmlns:a16="http://schemas.microsoft.com/office/drawing/2014/main" val="698543786"/>
                    </a:ext>
                  </a:extLst>
                </a:gridCol>
                <a:gridCol w="1259978">
                  <a:extLst>
                    <a:ext uri="{9D8B030D-6E8A-4147-A177-3AD203B41FA5}">
                      <a16:colId xmlns:a16="http://schemas.microsoft.com/office/drawing/2014/main" val="2681425064"/>
                    </a:ext>
                  </a:extLst>
                </a:gridCol>
                <a:gridCol w="1259980">
                  <a:extLst>
                    <a:ext uri="{9D8B030D-6E8A-4147-A177-3AD203B41FA5}">
                      <a16:colId xmlns:a16="http://schemas.microsoft.com/office/drawing/2014/main" val="3262735214"/>
                    </a:ext>
                  </a:extLst>
                </a:gridCol>
              </a:tblGrid>
              <a:tr h="419451">
                <a:tc>
                  <a:txBody>
                    <a:bodyPr/>
                    <a:lstStyle/>
                    <a:p>
                      <a:pPr algn="ctr"/>
                      <a:endParaRPr lang="en-US" sz="1600" b="1" dirty="0"/>
                    </a:p>
                  </a:txBody>
                  <a:tcPr/>
                </a:tc>
                <a:tc>
                  <a:txBody>
                    <a:bodyPr/>
                    <a:lstStyle/>
                    <a:p>
                      <a:pPr algn="ctr"/>
                      <a:r>
                        <a:rPr lang="en-US" sz="1600" b="1" dirty="0"/>
                        <a:t>5000</a:t>
                      </a:r>
                    </a:p>
                  </a:txBody>
                  <a:tcPr/>
                </a:tc>
                <a:tc>
                  <a:txBody>
                    <a:bodyPr/>
                    <a:lstStyle/>
                    <a:p>
                      <a:pPr algn="ctr"/>
                      <a:r>
                        <a:rPr lang="en-US" sz="1600" b="1" dirty="0"/>
                        <a:t>10000</a:t>
                      </a:r>
                    </a:p>
                  </a:txBody>
                  <a:tcPr/>
                </a:tc>
                <a:tc>
                  <a:txBody>
                    <a:bodyPr/>
                    <a:lstStyle/>
                    <a:p>
                      <a:pPr algn="ctr"/>
                      <a:r>
                        <a:rPr lang="en-US" sz="1600" b="1" dirty="0"/>
                        <a:t>100000</a:t>
                      </a:r>
                    </a:p>
                  </a:txBody>
                  <a:tcPr/>
                </a:tc>
                <a:extLst>
                  <a:ext uri="{0D108BD9-81ED-4DB2-BD59-A6C34878D82A}">
                    <a16:rowId xmlns:a16="http://schemas.microsoft.com/office/drawing/2014/main" val="955333879"/>
                  </a:ext>
                </a:extLst>
              </a:tr>
              <a:tr h="640241">
                <a:tc>
                  <a:txBody>
                    <a:bodyPr/>
                    <a:lstStyle/>
                    <a:p>
                      <a:pPr algn="ctr"/>
                      <a:r>
                        <a:rPr lang="en-US" sz="1600" b="1" dirty="0"/>
                        <a:t>Dijkstra’s</a:t>
                      </a:r>
                    </a:p>
                  </a:txBody>
                  <a:tcPr/>
                </a:tc>
                <a:tc>
                  <a:txBody>
                    <a:bodyPr/>
                    <a:lstStyle/>
                    <a:p>
                      <a:pPr algn="ctr"/>
                      <a:r>
                        <a:rPr lang="en-US" sz="1600" b="1" dirty="0"/>
                        <a:t>15.8 </a:t>
                      </a:r>
                      <a:r>
                        <a:rPr lang="en-US" sz="1600" b="1" dirty="0" err="1"/>
                        <a:t>usec</a:t>
                      </a:r>
                      <a:endParaRPr lang="en-US" sz="1600" b="1" dirty="0"/>
                    </a:p>
                  </a:txBody>
                  <a:tcPr/>
                </a:tc>
                <a:tc>
                  <a:txBody>
                    <a:bodyPr/>
                    <a:lstStyle/>
                    <a:p>
                      <a:pPr algn="ctr"/>
                      <a:r>
                        <a:rPr lang="en-US" sz="1600" b="1" dirty="0"/>
                        <a:t>32.6 </a:t>
                      </a:r>
                      <a:r>
                        <a:rPr lang="en-US" sz="1600" b="1" dirty="0" err="1"/>
                        <a:t>usec</a:t>
                      </a:r>
                      <a:endParaRPr lang="en-US" sz="1600" b="1" dirty="0"/>
                    </a:p>
                  </a:txBody>
                  <a:tcPr/>
                </a:tc>
                <a:tc>
                  <a:txBody>
                    <a:bodyPr/>
                    <a:lstStyle/>
                    <a:p>
                      <a:pPr algn="ctr"/>
                      <a:r>
                        <a:rPr lang="en-US" sz="1600" b="1" dirty="0"/>
                        <a:t>1.61 </a:t>
                      </a:r>
                      <a:r>
                        <a:rPr lang="en-US" sz="1600" b="1" dirty="0" err="1"/>
                        <a:t>usec</a:t>
                      </a:r>
                      <a:endParaRPr lang="en-US" sz="1600" b="1" dirty="0"/>
                    </a:p>
                  </a:txBody>
                  <a:tcPr/>
                </a:tc>
                <a:extLst>
                  <a:ext uri="{0D108BD9-81ED-4DB2-BD59-A6C34878D82A}">
                    <a16:rowId xmlns:a16="http://schemas.microsoft.com/office/drawing/2014/main" val="3048391608"/>
                  </a:ext>
                </a:extLst>
              </a:tr>
              <a:tr h="643786">
                <a:tc>
                  <a:txBody>
                    <a:bodyPr/>
                    <a:lstStyle/>
                    <a:p>
                      <a:pPr algn="ctr"/>
                      <a:r>
                        <a:rPr lang="en-US" sz="1600" b="1" dirty="0"/>
                        <a:t>Bellman-Ford</a:t>
                      </a:r>
                    </a:p>
                  </a:txBody>
                  <a:tcPr/>
                </a:tc>
                <a:tc>
                  <a:txBody>
                    <a:bodyPr/>
                    <a:lstStyle/>
                    <a:p>
                      <a:pPr algn="ctr"/>
                      <a:r>
                        <a:rPr lang="en-US" sz="1600" b="1" dirty="0"/>
                        <a:t>8.28 </a:t>
                      </a:r>
                      <a:r>
                        <a:rPr lang="en-US" sz="1600" b="1" dirty="0" err="1"/>
                        <a:t>msec</a:t>
                      </a:r>
                      <a:endParaRPr lang="en-US" sz="1600" b="1" dirty="0"/>
                    </a:p>
                  </a:txBody>
                  <a:tcPr/>
                </a:tc>
                <a:tc>
                  <a:txBody>
                    <a:bodyPr/>
                    <a:lstStyle/>
                    <a:p>
                      <a:pPr algn="ctr"/>
                      <a:r>
                        <a:rPr lang="en-US" sz="1600" b="1" dirty="0"/>
                        <a:t>28.2 </a:t>
                      </a:r>
                      <a:r>
                        <a:rPr lang="en-US" sz="1600" b="1" dirty="0" err="1"/>
                        <a:t>msec</a:t>
                      </a:r>
                      <a:endParaRPr lang="en-US" sz="1600" b="1" dirty="0"/>
                    </a:p>
                  </a:txBody>
                  <a:tcPr/>
                </a:tc>
                <a:tc>
                  <a:txBody>
                    <a:bodyPr/>
                    <a:lstStyle/>
                    <a:p>
                      <a:pPr algn="ctr"/>
                      <a:r>
                        <a:rPr lang="en-US" sz="1600" b="1" dirty="0"/>
                        <a:t>78.1 </a:t>
                      </a:r>
                      <a:r>
                        <a:rPr lang="en-US" sz="1600" b="1" dirty="0" err="1"/>
                        <a:t>msec</a:t>
                      </a:r>
                      <a:endParaRPr lang="en-US" sz="1600" b="1" dirty="0"/>
                    </a:p>
                  </a:txBody>
                  <a:tcPr/>
                </a:tc>
                <a:extLst>
                  <a:ext uri="{0D108BD9-81ED-4DB2-BD59-A6C34878D82A}">
                    <a16:rowId xmlns:a16="http://schemas.microsoft.com/office/drawing/2014/main" val="1288662625"/>
                  </a:ext>
                </a:extLst>
              </a:tr>
              <a:tr h="640241">
                <a:tc>
                  <a:txBody>
                    <a:bodyPr/>
                    <a:lstStyle/>
                    <a:p>
                      <a:pPr algn="ctr"/>
                      <a:r>
                        <a:rPr lang="en-US" sz="1600" b="1" dirty="0"/>
                        <a:t>SPFA FIFO</a:t>
                      </a:r>
                    </a:p>
                  </a:txBody>
                  <a:tcPr/>
                </a:tc>
                <a:tc>
                  <a:txBody>
                    <a:bodyPr/>
                    <a:lstStyle/>
                    <a:p>
                      <a:pPr algn="ctr"/>
                      <a:r>
                        <a:rPr lang="en-US" sz="1600" b="1" dirty="0"/>
                        <a:t>26.5 </a:t>
                      </a:r>
                      <a:r>
                        <a:rPr lang="en-US" sz="1600" b="1" dirty="0" err="1"/>
                        <a:t>usec</a:t>
                      </a:r>
                      <a:endParaRPr lang="en-US" sz="1600" b="1" dirty="0"/>
                    </a:p>
                  </a:txBody>
                  <a:tcPr/>
                </a:tc>
                <a:tc>
                  <a:txBody>
                    <a:bodyPr/>
                    <a:lstStyle/>
                    <a:p>
                      <a:pPr algn="ctr"/>
                      <a:r>
                        <a:rPr lang="en-US" sz="1600" b="1" dirty="0"/>
                        <a:t>50.3 </a:t>
                      </a:r>
                      <a:r>
                        <a:rPr lang="en-US" sz="1600" b="1" dirty="0" err="1"/>
                        <a:t>usec</a:t>
                      </a:r>
                      <a:endParaRPr lang="en-US" sz="1600" b="1" dirty="0"/>
                    </a:p>
                  </a:txBody>
                  <a:tcPr/>
                </a:tc>
                <a:tc>
                  <a:txBody>
                    <a:bodyPr/>
                    <a:lstStyle/>
                    <a:p>
                      <a:pPr algn="ctr"/>
                      <a:r>
                        <a:rPr lang="en-US" sz="1600" b="1" dirty="0"/>
                        <a:t>392 </a:t>
                      </a:r>
                      <a:r>
                        <a:rPr lang="en-US" sz="1600" b="1" dirty="0" err="1"/>
                        <a:t>usec</a:t>
                      </a:r>
                      <a:endParaRPr lang="en-US" sz="1600" b="1" dirty="0"/>
                    </a:p>
                  </a:txBody>
                  <a:tcPr/>
                </a:tc>
                <a:extLst>
                  <a:ext uri="{0D108BD9-81ED-4DB2-BD59-A6C34878D82A}">
                    <a16:rowId xmlns:a16="http://schemas.microsoft.com/office/drawing/2014/main" val="3531528924"/>
                  </a:ext>
                </a:extLst>
              </a:tr>
              <a:tr h="640241">
                <a:tc>
                  <a:txBody>
                    <a:bodyPr/>
                    <a:lstStyle/>
                    <a:p>
                      <a:pPr algn="ctr"/>
                      <a:r>
                        <a:rPr lang="en-US" sz="1600" b="1" dirty="0"/>
                        <a:t>SPFA LIFO</a:t>
                      </a:r>
                    </a:p>
                  </a:txBody>
                  <a:tcPr/>
                </a:tc>
                <a:tc>
                  <a:txBody>
                    <a:bodyPr/>
                    <a:lstStyle/>
                    <a:p>
                      <a:pPr algn="ctr"/>
                      <a:r>
                        <a:rPr lang="en-US" sz="1600" b="1" dirty="0"/>
                        <a:t>26.1 </a:t>
                      </a:r>
                      <a:r>
                        <a:rPr lang="en-US" sz="1600" b="1" dirty="0" err="1"/>
                        <a:t>usec</a:t>
                      </a:r>
                      <a:endParaRPr lang="en-US" sz="1600" b="1" dirty="0"/>
                    </a:p>
                  </a:txBody>
                  <a:tcPr/>
                </a:tc>
                <a:tc>
                  <a:txBody>
                    <a:bodyPr/>
                    <a:lstStyle/>
                    <a:p>
                      <a:pPr algn="ctr"/>
                      <a:r>
                        <a:rPr lang="en-US" sz="1600" b="1" dirty="0"/>
                        <a:t>50.4 </a:t>
                      </a:r>
                      <a:r>
                        <a:rPr lang="en-US" sz="1600" b="1" dirty="0" err="1"/>
                        <a:t>usec</a:t>
                      </a:r>
                      <a:endParaRPr lang="en-US" sz="1600" b="1" dirty="0"/>
                    </a:p>
                  </a:txBody>
                  <a:tcPr/>
                </a:tc>
                <a:tc>
                  <a:txBody>
                    <a:bodyPr/>
                    <a:lstStyle/>
                    <a:p>
                      <a:pPr algn="ctr"/>
                      <a:r>
                        <a:rPr lang="en-US" sz="1600" b="1" dirty="0"/>
                        <a:t>393 </a:t>
                      </a:r>
                      <a:r>
                        <a:rPr lang="en-US" sz="1600" b="1" dirty="0" err="1"/>
                        <a:t>usec</a:t>
                      </a:r>
                      <a:endParaRPr lang="en-US" sz="1600" b="1" dirty="0"/>
                    </a:p>
                  </a:txBody>
                  <a:tcPr/>
                </a:tc>
                <a:extLst>
                  <a:ext uri="{0D108BD9-81ED-4DB2-BD59-A6C34878D82A}">
                    <a16:rowId xmlns:a16="http://schemas.microsoft.com/office/drawing/2014/main" val="1024009263"/>
                  </a:ext>
                </a:extLst>
              </a:tr>
              <a:tr h="640241">
                <a:tc>
                  <a:txBody>
                    <a:bodyPr/>
                    <a:lstStyle/>
                    <a:p>
                      <a:pPr algn="ctr"/>
                      <a:r>
                        <a:rPr lang="en-US" sz="1600" b="1" dirty="0"/>
                        <a:t>SPFA PAPE</a:t>
                      </a:r>
                    </a:p>
                  </a:txBody>
                  <a:tcPr/>
                </a:tc>
                <a:tc>
                  <a:txBody>
                    <a:bodyPr/>
                    <a:lstStyle/>
                    <a:p>
                      <a:pPr algn="ctr"/>
                      <a:r>
                        <a:rPr lang="en-US" sz="1600" b="1" dirty="0"/>
                        <a:t>37.4 </a:t>
                      </a:r>
                      <a:r>
                        <a:rPr lang="en-US" sz="1600" b="1" dirty="0" err="1"/>
                        <a:t>usec</a:t>
                      </a:r>
                      <a:endParaRPr lang="en-US" sz="1600" b="1" dirty="0"/>
                    </a:p>
                  </a:txBody>
                  <a:tcPr/>
                </a:tc>
                <a:tc>
                  <a:txBody>
                    <a:bodyPr/>
                    <a:lstStyle/>
                    <a:p>
                      <a:pPr algn="ctr"/>
                      <a:r>
                        <a:rPr lang="en-US" sz="1600" b="1" dirty="0"/>
                        <a:t>71.3 </a:t>
                      </a:r>
                      <a:r>
                        <a:rPr lang="en-US" sz="1600" b="1" dirty="0" err="1"/>
                        <a:t>usec</a:t>
                      </a:r>
                      <a:endParaRPr lang="en-US" sz="1600" b="1" dirty="0"/>
                    </a:p>
                  </a:txBody>
                  <a:tcPr/>
                </a:tc>
                <a:tc>
                  <a:txBody>
                    <a:bodyPr/>
                    <a:lstStyle/>
                    <a:p>
                      <a:pPr algn="ctr"/>
                      <a:r>
                        <a:rPr lang="en-US" sz="1600" b="1" dirty="0"/>
                        <a:t>590 </a:t>
                      </a:r>
                      <a:r>
                        <a:rPr lang="en-US" sz="1600" b="1" dirty="0" err="1"/>
                        <a:t>usec</a:t>
                      </a:r>
                      <a:endParaRPr lang="en-US" sz="1600" b="1" dirty="0"/>
                    </a:p>
                  </a:txBody>
                  <a:tcPr/>
                </a:tc>
                <a:extLst>
                  <a:ext uri="{0D108BD9-81ED-4DB2-BD59-A6C34878D82A}">
                    <a16:rowId xmlns:a16="http://schemas.microsoft.com/office/drawing/2014/main" val="3915974259"/>
                  </a:ext>
                </a:extLst>
              </a:tr>
            </a:tbl>
          </a:graphicData>
        </a:graphic>
      </p:graphicFrame>
    </p:spTree>
    <p:extLst>
      <p:ext uri="{BB962C8B-B14F-4D97-AF65-F5344CB8AC3E}">
        <p14:creationId xmlns:p14="http://schemas.microsoft.com/office/powerpoint/2010/main" val="251791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7515-366C-48A1-AFEC-AA172F9B8A14}"/>
              </a:ext>
            </a:extLst>
          </p:cNvPr>
          <p:cNvSpPr>
            <a:spLocks noGrp="1"/>
          </p:cNvSpPr>
          <p:nvPr>
            <p:ph type="title"/>
          </p:nvPr>
        </p:nvSpPr>
        <p:spPr>
          <a:xfrm>
            <a:off x="1154954" y="973668"/>
            <a:ext cx="8761413" cy="706964"/>
          </a:xfrm>
        </p:spPr>
        <p:txBody>
          <a:bodyPr/>
          <a:lstStyle/>
          <a:p>
            <a:r>
              <a:rPr lang="en-US" dirty="0"/>
              <a:t>Results(Contd.)</a:t>
            </a:r>
          </a:p>
        </p:txBody>
      </p:sp>
      <p:sp>
        <p:nvSpPr>
          <p:cNvPr id="4" name="Slide Number Placeholder 3">
            <a:extLst>
              <a:ext uri="{FF2B5EF4-FFF2-40B4-BE49-F238E27FC236}">
                <a16:creationId xmlns:a16="http://schemas.microsoft.com/office/drawing/2014/main" id="{CB30EEB1-3BF2-491D-AAAA-CFAD0E42A382}"/>
              </a:ext>
            </a:extLst>
          </p:cNvPr>
          <p:cNvSpPr>
            <a:spLocks noGrp="1"/>
          </p:cNvSpPr>
          <p:nvPr>
            <p:ph type="sldNum" sz="quarter" idx="12"/>
          </p:nvPr>
        </p:nvSpPr>
        <p:spPr>
          <a:xfrm>
            <a:off x="10352540" y="295729"/>
            <a:ext cx="838199" cy="767687"/>
          </a:xfrm>
        </p:spPr>
        <p:txBody>
          <a:bodyPr/>
          <a:lstStyle/>
          <a:p>
            <a:fld id="{720AB478-D37C-430C-A51D-84646FEF8828}" type="slidenum">
              <a:rPr lang="en-US" smtClean="0"/>
              <a:t>19</a:t>
            </a:fld>
            <a:endParaRPr lang="en-US"/>
          </a:p>
        </p:txBody>
      </p:sp>
      <p:graphicFrame>
        <p:nvGraphicFramePr>
          <p:cNvPr id="13" name="Content Placeholder 12">
            <a:extLst>
              <a:ext uri="{FF2B5EF4-FFF2-40B4-BE49-F238E27FC236}">
                <a16:creationId xmlns:a16="http://schemas.microsoft.com/office/drawing/2014/main" id="{4A6F890B-21D5-44F3-8F8E-9B8C647828BE}"/>
              </a:ext>
            </a:extLst>
          </p:cNvPr>
          <p:cNvGraphicFramePr>
            <a:graphicFrameLocks noGrp="1"/>
          </p:cNvGraphicFramePr>
          <p:nvPr>
            <p:ph idx="1"/>
            <p:extLst>
              <p:ext uri="{D42A27DB-BD31-4B8C-83A1-F6EECF244321}">
                <p14:modId xmlns:p14="http://schemas.microsoft.com/office/powerpoint/2010/main" val="2263086691"/>
              </p:ext>
            </p:extLst>
          </p:nvPr>
        </p:nvGraphicFramePr>
        <p:xfrm>
          <a:off x="1178171" y="2935095"/>
          <a:ext cx="9835658" cy="3114382"/>
        </p:xfrm>
        <a:graphic>
          <a:graphicData uri="http://schemas.openxmlformats.org/drawingml/2006/table">
            <a:tbl>
              <a:tblPr firstRow="1" bandRow="1">
                <a:tableStyleId>{5C22544A-7EE6-4342-B048-85BDC9FD1C3A}</a:tableStyleId>
              </a:tblPr>
              <a:tblGrid>
                <a:gridCol w="1498019">
                  <a:extLst>
                    <a:ext uri="{9D8B030D-6E8A-4147-A177-3AD203B41FA5}">
                      <a16:colId xmlns:a16="http://schemas.microsoft.com/office/drawing/2014/main" val="4051325780"/>
                    </a:ext>
                  </a:extLst>
                </a:gridCol>
                <a:gridCol w="983275">
                  <a:extLst>
                    <a:ext uri="{9D8B030D-6E8A-4147-A177-3AD203B41FA5}">
                      <a16:colId xmlns:a16="http://schemas.microsoft.com/office/drawing/2014/main" val="1966353459"/>
                    </a:ext>
                  </a:extLst>
                </a:gridCol>
                <a:gridCol w="958064">
                  <a:extLst>
                    <a:ext uri="{9D8B030D-6E8A-4147-A177-3AD203B41FA5}">
                      <a16:colId xmlns:a16="http://schemas.microsoft.com/office/drawing/2014/main" val="2743042982"/>
                    </a:ext>
                  </a:extLst>
                </a:gridCol>
                <a:gridCol w="1033700">
                  <a:extLst>
                    <a:ext uri="{9D8B030D-6E8A-4147-A177-3AD203B41FA5}">
                      <a16:colId xmlns:a16="http://schemas.microsoft.com/office/drawing/2014/main" val="2341841458"/>
                    </a:ext>
                  </a:extLst>
                </a:gridCol>
                <a:gridCol w="991196">
                  <a:extLst>
                    <a:ext uri="{9D8B030D-6E8A-4147-A177-3AD203B41FA5}">
                      <a16:colId xmlns:a16="http://schemas.microsoft.com/office/drawing/2014/main" val="65282817"/>
                    </a:ext>
                  </a:extLst>
                </a:gridCol>
                <a:gridCol w="1092851">
                  <a:extLst>
                    <a:ext uri="{9D8B030D-6E8A-4147-A177-3AD203B41FA5}">
                      <a16:colId xmlns:a16="http://schemas.microsoft.com/office/drawing/2014/main" val="3500137037"/>
                    </a:ext>
                  </a:extLst>
                </a:gridCol>
                <a:gridCol w="1092851">
                  <a:extLst>
                    <a:ext uri="{9D8B030D-6E8A-4147-A177-3AD203B41FA5}">
                      <a16:colId xmlns:a16="http://schemas.microsoft.com/office/drawing/2014/main" val="2161048011"/>
                    </a:ext>
                  </a:extLst>
                </a:gridCol>
                <a:gridCol w="1092851">
                  <a:extLst>
                    <a:ext uri="{9D8B030D-6E8A-4147-A177-3AD203B41FA5}">
                      <a16:colId xmlns:a16="http://schemas.microsoft.com/office/drawing/2014/main" val="1730049203"/>
                    </a:ext>
                  </a:extLst>
                </a:gridCol>
                <a:gridCol w="1092851">
                  <a:extLst>
                    <a:ext uri="{9D8B030D-6E8A-4147-A177-3AD203B41FA5}">
                      <a16:colId xmlns:a16="http://schemas.microsoft.com/office/drawing/2014/main" val="4097279545"/>
                    </a:ext>
                  </a:extLst>
                </a:gridCol>
              </a:tblGrid>
              <a:tr h="554062">
                <a:tc>
                  <a:txBody>
                    <a:bodyPr/>
                    <a:lstStyle/>
                    <a:p>
                      <a:pPr algn="ctr"/>
                      <a:endParaRPr lang="en-US" b="1" dirty="0"/>
                    </a:p>
                  </a:txBody>
                  <a:tcPr/>
                </a:tc>
                <a:tc>
                  <a:txBody>
                    <a:bodyPr/>
                    <a:lstStyle/>
                    <a:p>
                      <a:pPr algn="ctr"/>
                      <a:r>
                        <a:rPr lang="en-US" b="1" dirty="0"/>
                        <a:t>10</a:t>
                      </a:r>
                    </a:p>
                  </a:txBody>
                  <a:tcPr/>
                </a:tc>
                <a:tc>
                  <a:txBody>
                    <a:bodyPr/>
                    <a:lstStyle/>
                    <a:p>
                      <a:pPr algn="ctr"/>
                      <a:r>
                        <a:rPr lang="en-US" b="1" dirty="0"/>
                        <a:t>20</a:t>
                      </a:r>
                    </a:p>
                  </a:txBody>
                  <a:tcPr/>
                </a:tc>
                <a:tc>
                  <a:txBody>
                    <a:bodyPr/>
                    <a:lstStyle/>
                    <a:p>
                      <a:pPr algn="ctr"/>
                      <a:r>
                        <a:rPr lang="en-US" b="1" dirty="0"/>
                        <a:t>50</a:t>
                      </a:r>
                    </a:p>
                  </a:txBody>
                  <a:tcPr/>
                </a:tc>
                <a:tc>
                  <a:txBody>
                    <a:bodyPr/>
                    <a:lstStyle/>
                    <a:p>
                      <a:pPr algn="ctr"/>
                      <a:r>
                        <a:rPr lang="en-US" b="1" dirty="0"/>
                        <a:t>75</a:t>
                      </a:r>
                    </a:p>
                  </a:txBody>
                  <a:tcPr/>
                </a:tc>
                <a:tc>
                  <a:txBody>
                    <a:bodyPr/>
                    <a:lstStyle/>
                    <a:p>
                      <a:pPr algn="ctr"/>
                      <a:r>
                        <a:rPr lang="en-US" b="1" dirty="0"/>
                        <a:t>100</a:t>
                      </a:r>
                    </a:p>
                  </a:txBody>
                  <a:tcPr/>
                </a:tc>
                <a:tc>
                  <a:txBody>
                    <a:bodyPr/>
                    <a:lstStyle/>
                    <a:p>
                      <a:pPr algn="ctr"/>
                      <a:r>
                        <a:rPr lang="en-US" b="1" dirty="0"/>
                        <a:t>250</a:t>
                      </a:r>
                    </a:p>
                  </a:txBody>
                  <a:tcPr/>
                </a:tc>
                <a:tc>
                  <a:txBody>
                    <a:bodyPr/>
                    <a:lstStyle/>
                    <a:p>
                      <a:pPr algn="ctr"/>
                      <a:r>
                        <a:rPr lang="en-US" b="1" dirty="0"/>
                        <a:t>500</a:t>
                      </a:r>
                    </a:p>
                  </a:txBody>
                  <a:tcPr/>
                </a:tc>
                <a:tc>
                  <a:txBody>
                    <a:bodyPr/>
                    <a:lstStyle/>
                    <a:p>
                      <a:pPr algn="ctr"/>
                      <a:r>
                        <a:rPr lang="en-US" b="1" dirty="0"/>
                        <a:t>1000</a:t>
                      </a:r>
                    </a:p>
                  </a:txBody>
                  <a:tcPr/>
                </a:tc>
                <a:extLst>
                  <a:ext uri="{0D108BD9-81ED-4DB2-BD59-A6C34878D82A}">
                    <a16:rowId xmlns:a16="http://schemas.microsoft.com/office/drawing/2014/main" val="2122554863"/>
                  </a:ext>
                </a:extLst>
              </a:tr>
              <a:tr h="489884">
                <a:tc>
                  <a:txBody>
                    <a:bodyPr/>
                    <a:lstStyle/>
                    <a:p>
                      <a:pPr algn="ctr"/>
                      <a:r>
                        <a:rPr lang="en-US" b="1" dirty="0"/>
                        <a:t>Bellman-Ford</a:t>
                      </a:r>
                    </a:p>
                  </a:txBody>
                  <a:tcPr/>
                </a:tc>
                <a:tc>
                  <a:txBody>
                    <a:bodyPr/>
                    <a:lstStyle/>
                    <a:p>
                      <a:pPr algn="ctr"/>
                      <a:r>
                        <a:rPr lang="en-US" b="1" dirty="0"/>
                        <a:t>165 </a:t>
                      </a:r>
                      <a:r>
                        <a:rPr lang="en-US" b="1" dirty="0" err="1"/>
                        <a:t>usec</a:t>
                      </a:r>
                      <a:endParaRPr lang="en-US" b="1" dirty="0"/>
                    </a:p>
                  </a:txBody>
                  <a:tcPr/>
                </a:tc>
                <a:tc>
                  <a:txBody>
                    <a:bodyPr/>
                    <a:lstStyle/>
                    <a:p>
                      <a:pPr algn="ctr"/>
                      <a:r>
                        <a:rPr lang="en-US" b="1" dirty="0"/>
                        <a:t>887 </a:t>
                      </a:r>
                      <a:r>
                        <a:rPr lang="en-US" b="1" dirty="0" err="1"/>
                        <a:t>usec</a:t>
                      </a:r>
                      <a:endParaRPr lang="en-US" b="1" dirty="0"/>
                    </a:p>
                  </a:txBody>
                  <a:tcPr/>
                </a:tc>
                <a:tc>
                  <a:txBody>
                    <a:bodyPr/>
                    <a:lstStyle/>
                    <a:p>
                      <a:pPr algn="ctr"/>
                      <a:r>
                        <a:rPr lang="en-US" b="1" dirty="0"/>
                        <a:t>8.88</a:t>
                      </a:r>
                    </a:p>
                    <a:p>
                      <a:pPr algn="ctr"/>
                      <a:r>
                        <a:rPr lang="en-US" b="1" dirty="0" err="1"/>
                        <a:t>msec</a:t>
                      </a:r>
                      <a:endParaRPr lang="en-US" b="1" dirty="0"/>
                    </a:p>
                  </a:txBody>
                  <a:tcPr/>
                </a:tc>
                <a:tc>
                  <a:txBody>
                    <a:bodyPr/>
                    <a:lstStyle/>
                    <a:p>
                      <a:pPr algn="ctr"/>
                      <a:r>
                        <a:rPr lang="en-US" b="1" dirty="0"/>
                        <a:t>31.2</a:t>
                      </a:r>
                    </a:p>
                    <a:p>
                      <a:pPr algn="ctr"/>
                      <a:r>
                        <a:rPr lang="en-US" b="1" dirty="0" err="1"/>
                        <a:t>msec</a:t>
                      </a:r>
                      <a:endParaRPr lang="en-US" b="1" dirty="0"/>
                    </a:p>
                  </a:txBody>
                  <a:tcPr/>
                </a:tc>
                <a:tc>
                  <a:txBody>
                    <a:bodyPr/>
                    <a:lstStyle/>
                    <a:p>
                      <a:pPr algn="ctr"/>
                      <a:r>
                        <a:rPr lang="en-US" b="1" dirty="0"/>
                        <a:t>82.4 </a:t>
                      </a:r>
                      <a:r>
                        <a:rPr lang="en-US" b="1" dirty="0" err="1"/>
                        <a:t>msec</a:t>
                      </a:r>
                      <a:endParaRPr lang="en-US" b="1" dirty="0"/>
                    </a:p>
                  </a:txBody>
                  <a:tcPr/>
                </a:tc>
                <a:tc>
                  <a:txBody>
                    <a:bodyPr/>
                    <a:lstStyle/>
                    <a:p>
                      <a:pPr algn="ctr"/>
                      <a:r>
                        <a:rPr lang="en-US" b="1" dirty="0"/>
                        <a:t>866 </a:t>
                      </a:r>
                      <a:r>
                        <a:rPr lang="en-US" b="1" dirty="0" err="1"/>
                        <a:t>msec</a:t>
                      </a:r>
                      <a:endParaRPr lang="en-US" b="1" dirty="0"/>
                    </a:p>
                  </a:txBody>
                  <a:tcPr/>
                </a:tc>
                <a:tc>
                  <a:txBody>
                    <a:bodyPr/>
                    <a:lstStyle/>
                    <a:p>
                      <a:pPr algn="ctr"/>
                      <a:r>
                        <a:rPr lang="en-US" b="1" dirty="0"/>
                        <a:t>9.82  sec</a:t>
                      </a:r>
                    </a:p>
                  </a:txBody>
                  <a:tcPr/>
                </a:tc>
                <a:tc>
                  <a:txBody>
                    <a:bodyPr/>
                    <a:lstStyle/>
                    <a:p>
                      <a:pPr algn="ctr"/>
                      <a:r>
                        <a:rPr lang="en-US" b="1" dirty="0"/>
                        <a:t>83     sec</a:t>
                      </a:r>
                    </a:p>
                  </a:txBody>
                  <a:tcPr/>
                </a:tc>
                <a:extLst>
                  <a:ext uri="{0D108BD9-81ED-4DB2-BD59-A6C34878D82A}">
                    <a16:rowId xmlns:a16="http://schemas.microsoft.com/office/drawing/2014/main" val="2097501696"/>
                  </a:ext>
                </a:extLst>
              </a:tr>
              <a:tr h="489884">
                <a:tc>
                  <a:txBody>
                    <a:bodyPr/>
                    <a:lstStyle/>
                    <a:p>
                      <a:pPr algn="ctr"/>
                      <a:r>
                        <a:rPr lang="en-US" b="1" dirty="0"/>
                        <a:t>SPFA FIFO</a:t>
                      </a:r>
                    </a:p>
                  </a:txBody>
                  <a:tcPr/>
                </a:tc>
                <a:tc>
                  <a:txBody>
                    <a:bodyPr/>
                    <a:lstStyle/>
                    <a:p>
                      <a:pPr algn="ctr"/>
                      <a:r>
                        <a:rPr lang="en-US" b="1" dirty="0"/>
                        <a:t>15.4 </a:t>
                      </a:r>
                      <a:r>
                        <a:rPr lang="en-US" b="1" dirty="0" err="1"/>
                        <a:t>usec</a:t>
                      </a:r>
                      <a:endParaRPr lang="en-US" b="1" dirty="0"/>
                    </a:p>
                  </a:txBody>
                  <a:tcPr/>
                </a:tc>
                <a:tc>
                  <a:txBody>
                    <a:bodyPr/>
                    <a:lstStyle/>
                    <a:p>
                      <a:pPr algn="ctr"/>
                      <a:r>
                        <a:rPr lang="en-US" b="1" dirty="0"/>
                        <a:t>64.3 </a:t>
                      </a:r>
                      <a:r>
                        <a:rPr lang="en-US" b="1" dirty="0" err="1"/>
                        <a:t>usec</a:t>
                      </a:r>
                      <a:endParaRPr lang="en-US" b="1" dirty="0"/>
                    </a:p>
                  </a:txBody>
                  <a:tcPr/>
                </a:tc>
                <a:tc>
                  <a:txBody>
                    <a:bodyPr/>
                    <a:lstStyle/>
                    <a:p>
                      <a:pPr algn="ctr"/>
                      <a:r>
                        <a:rPr lang="en-US" b="1" dirty="0"/>
                        <a:t>734 </a:t>
                      </a:r>
                      <a:r>
                        <a:rPr lang="en-US" b="1" dirty="0" err="1"/>
                        <a:t>usec</a:t>
                      </a:r>
                      <a:endParaRPr lang="en-US" b="1" dirty="0"/>
                    </a:p>
                  </a:txBody>
                  <a:tcPr/>
                </a:tc>
                <a:tc>
                  <a:txBody>
                    <a:bodyPr/>
                    <a:lstStyle/>
                    <a:p>
                      <a:pPr algn="ctr"/>
                      <a:r>
                        <a:rPr lang="en-US" b="1" dirty="0"/>
                        <a:t>1.92</a:t>
                      </a:r>
                    </a:p>
                    <a:p>
                      <a:pPr algn="ctr"/>
                      <a:r>
                        <a:rPr lang="en-US" b="1" dirty="0" err="1"/>
                        <a:t>msec</a:t>
                      </a:r>
                      <a:endParaRPr lang="en-US" b="1" dirty="0"/>
                    </a:p>
                  </a:txBody>
                  <a:tcPr/>
                </a:tc>
                <a:tc>
                  <a:txBody>
                    <a:bodyPr/>
                    <a:lstStyle/>
                    <a:p>
                      <a:pPr algn="ctr"/>
                      <a:r>
                        <a:rPr lang="en-US" b="1" dirty="0"/>
                        <a:t>4.68 </a:t>
                      </a:r>
                      <a:r>
                        <a:rPr lang="en-US" b="1" dirty="0" err="1"/>
                        <a:t>msec</a:t>
                      </a:r>
                      <a:endParaRPr lang="en-US" b="1" dirty="0"/>
                    </a:p>
                  </a:txBody>
                  <a:tcPr/>
                </a:tc>
                <a:tc>
                  <a:txBody>
                    <a:bodyPr/>
                    <a:lstStyle/>
                    <a:p>
                      <a:pPr algn="ctr"/>
                      <a:r>
                        <a:rPr lang="en-US" b="1" dirty="0"/>
                        <a:t>73.4 </a:t>
                      </a:r>
                      <a:r>
                        <a:rPr lang="en-US" b="1" dirty="0" err="1"/>
                        <a:t>msec</a:t>
                      </a:r>
                      <a:endParaRPr lang="en-US" b="1" dirty="0"/>
                    </a:p>
                  </a:txBody>
                  <a:tcPr/>
                </a:tc>
                <a:tc>
                  <a:txBody>
                    <a:bodyPr/>
                    <a:lstStyle/>
                    <a:p>
                      <a:pPr algn="ctr"/>
                      <a:r>
                        <a:rPr lang="en-US" b="1" dirty="0"/>
                        <a:t>731 </a:t>
                      </a:r>
                      <a:r>
                        <a:rPr lang="en-US" b="1" dirty="0" err="1"/>
                        <a:t>msec</a:t>
                      </a:r>
                      <a:endParaRPr lang="en-US" b="1" dirty="0"/>
                    </a:p>
                  </a:txBody>
                  <a:tcPr/>
                </a:tc>
                <a:tc>
                  <a:txBody>
                    <a:bodyPr/>
                    <a:lstStyle/>
                    <a:p>
                      <a:pPr algn="ctr"/>
                      <a:r>
                        <a:rPr lang="en-US" b="1" dirty="0"/>
                        <a:t>8.31  sec</a:t>
                      </a:r>
                    </a:p>
                  </a:txBody>
                  <a:tcPr/>
                </a:tc>
                <a:extLst>
                  <a:ext uri="{0D108BD9-81ED-4DB2-BD59-A6C34878D82A}">
                    <a16:rowId xmlns:a16="http://schemas.microsoft.com/office/drawing/2014/main" val="253335072"/>
                  </a:ext>
                </a:extLst>
              </a:tr>
              <a:tr h="489884">
                <a:tc>
                  <a:txBody>
                    <a:bodyPr/>
                    <a:lstStyle/>
                    <a:p>
                      <a:pPr algn="ctr"/>
                      <a:r>
                        <a:rPr lang="en-US" b="1" dirty="0"/>
                        <a:t>SPFA LIFO</a:t>
                      </a:r>
                    </a:p>
                  </a:txBody>
                  <a:tcPr/>
                </a:tc>
                <a:tc>
                  <a:txBody>
                    <a:bodyPr/>
                    <a:lstStyle/>
                    <a:p>
                      <a:pPr algn="ctr"/>
                      <a:r>
                        <a:rPr lang="en-US" b="1" dirty="0"/>
                        <a:t>14.8 </a:t>
                      </a:r>
                      <a:r>
                        <a:rPr lang="en-US" b="1" dirty="0" err="1"/>
                        <a:t>usec</a:t>
                      </a:r>
                      <a:endParaRPr lang="en-US" b="1" dirty="0"/>
                    </a:p>
                  </a:txBody>
                  <a:tcPr/>
                </a:tc>
                <a:tc>
                  <a:txBody>
                    <a:bodyPr/>
                    <a:lstStyle/>
                    <a:p>
                      <a:pPr algn="ctr"/>
                      <a:r>
                        <a:rPr lang="en-US" b="1" dirty="0"/>
                        <a:t>82.1</a:t>
                      </a:r>
                    </a:p>
                    <a:p>
                      <a:pPr algn="ctr"/>
                      <a:r>
                        <a:rPr lang="en-US" b="1" dirty="0" err="1"/>
                        <a:t>usec</a:t>
                      </a:r>
                      <a:endParaRPr lang="en-US" b="1" dirty="0"/>
                    </a:p>
                  </a:txBody>
                  <a:tcPr/>
                </a:tc>
                <a:tc>
                  <a:txBody>
                    <a:bodyPr/>
                    <a:lstStyle/>
                    <a:p>
                      <a:pPr algn="ctr"/>
                      <a:r>
                        <a:rPr lang="en-US" b="1" dirty="0"/>
                        <a:t>927 </a:t>
                      </a:r>
                      <a:r>
                        <a:rPr lang="en-US" b="1" dirty="0" err="1"/>
                        <a:t>usec</a:t>
                      </a:r>
                      <a:endParaRPr lang="en-US" b="1" dirty="0"/>
                    </a:p>
                  </a:txBody>
                  <a:tcPr/>
                </a:tc>
                <a:tc>
                  <a:txBody>
                    <a:bodyPr/>
                    <a:lstStyle/>
                    <a:p>
                      <a:pPr algn="ctr"/>
                      <a:r>
                        <a:rPr lang="en-US" b="1" dirty="0"/>
                        <a:t>2.77</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err="1"/>
                        <a:t>msec</a:t>
                      </a:r>
                      <a:endParaRPr lang="en-US" b="1" dirty="0"/>
                    </a:p>
                  </a:txBody>
                  <a:tcPr/>
                </a:tc>
                <a:tc>
                  <a:txBody>
                    <a:bodyPr/>
                    <a:lstStyle/>
                    <a:p>
                      <a:pPr algn="ctr"/>
                      <a:r>
                        <a:rPr lang="en-US" b="1" dirty="0"/>
                        <a:t>6.73 </a:t>
                      </a:r>
                      <a:r>
                        <a:rPr lang="en-US" b="1" dirty="0" err="1"/>
                        <a:t>msec</a:t>
                      </a:r>
                      <a:endParaRPr lang="en-US" b="1" dirty="0"/>
                    </a:p>
                  </a:txBody>
                  <a:tcPr/>
                </a:tc>
                <a:tc>
                  <a:txBody>
                    <a:bodyPr/>
                    <a:lstStyle/>
                    <a:p>
                      <a:pPr algn="ctr"/>
                      <a:r>
                        <a:rPr lang="en-US" b="1" dirty="0"/>
                        <a:t>140 </a:t>
                      </a:r>
                      <a:r>
                        <a:rPr lang="en-US" b="1" dirty="0" err="1"/>
                        <a:t>msec</a:t>
                      </a:r>
                      <a:endParaRPr lang="en-US" b="1" dirty="0"/>
                    </a:p>
                  </a:txBody>
                  <a:tcPr/>
                </a:tc>
                <a:tc>
                  <a:txBody>
                    <a:bodyPr/>
                    <a:lstStyle/>
                    <a:p>
                      <a:pPr algn="ctr"/>
                      <a:r>
                        <a:rPr lang="en-US" b="1" dirty="0"/>
                        <a:t>1.68  sec</a:t>
                      </a:r>
                    </a:p>
                  </a:txBody>
                  <a:tcPr/>
                </a:tc>
                <a:tc>
                  <a:txBody>
                    <a:bodyPr/>
                    <a:lstStyle/>
                    <a:p>
                      <a:pPr algn="ctr"/>
                      <a:r>
                        <a:rPr lang="en-US" b="1" dirty="0"/>
                        <a:t>21.8  sec</a:t>
                      </a:r>
                    </a:p>
                  </a:txBody>
                  <a:tcPr/>
                </a:tc>
                <a:extLst>
                  <a:ext uri="{0D108BD9-81ED-4DB2-BD59-A6C34878D82A}">
                    <a16:rowId xmlns:a16="http://schemas.microsoft.com/office/drawing/2014/main" val="4107879428"/>
                  </a:ext>
                </a:extLst>
              </a:tr>
              <a:tr h="489884">
                <a:tc>
                  <a:txBody>
                    <a:bodyPr/>
                    <a:lstStyle/>
                    <a:p>
                      <a:pPr algn="ctr"/>
                      <a:r>
                        <a:rPr lang="en-US" b="1" dirty="0"/>
                        <a:t>SPFA PAPE</a:t>
                      </a:r>
                    </a:p>
                  </a:txBody>
                  <a:tcPr/>
                </a:tc>
                <a:tc>
                  <a:txBody>
                    <a:bodyPr/>
                    <a:lstStyle/>
                    <a:p>
                      <a:pPr algn="ctr"/>
                      <a:r>
                        <a:rPr lang="en-US" b="1" dirty="0"/>
                        <a:t>16.4 </a:t>
                      </a:r>
                      <a:r>
                        <a:rPr lang="en-US" b="1" dirty="0" err="1"/>
                        <a:t>usec</a:t>
                      </a:r>
                      <a:endParaRPr lang="en-US" b="1" dirty="0"/>
                    </a:p>
                  </a:txBody>
                  <a:tcPr/>
                </a:tc>
                <a:tc>
                  <a:txBody>
                    <a:bodyPr/>
                    <a:lstStyle/>
                    <a:p>
                      <a:pPr algn="ctr"/>
                      <a:r>
                        <a:rPr lang="en-US" b="1" dirty="0"/>
                        <a:t>71.6 </a:t>
                      </a:r>
                      <a:r>
                        <a:rPr lang="en-US" b="1" dirty="0" err="1"/>
                        <a:t>usec</a:t>
                      </a:r>
                      <a:endParaRPr lang="en-US" b="1" dirty="0"/>
                    </a:p>
                  </a:txBody>
                  <a:tcPr/>
                </a:tc>
                <a:tc>
                  <a:txBody>
                    <a:bodyPr/>
                    <a:lstStyle/>
                    <a:p>
                      <a:pPr algn="ctr"/>
                      <a:r>
                        <a:rPr lang="en-US" b="1" dirty="0"/>
                        <a:t>945</a:t>
                      </a:r>
                    </a:p>
                    <a:p>
                      <a:pPr algn="ctr"/>
                      <a:r>
                        <a:rPr lang="en-US" b="1" dirty="0" err="1"/>
                        <a:t>usec</a:t>
                      </a:r>
                      <a:endParaRPr lang="en-US" b="1" dirty="0"/>
                    </a:p>
                  </a:txBody>
                  <a:tcPr/>
                </a:tc>
                <a:tc>
                  <a:txBody>
                    <a:bodyPr/>
                    <a:lstStyle/>
                    <a:p>
                      <a:pPr algn="ctr"/>
                      <a:r>
                        <a:rPr lang="en-US" b="1" dirty="0"/>
                        <a:t>2.25</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err="1"/>
                        <a:t>msec</a:t>
                      </a:r>
                      <a:endParaRPr lang="en-US" b="1" dirty="0"/>
                    </a:p>
                  </a:txBody>
                  <a:tcPr/>
                </a:tc>
                <a:tc>
                  <a:txBody>
                    <a:bodyPr/>
                    <a:lstStyle/>
                    <a:p>
                      <a:pPr algn="ctr"/>
                      <a:r>
                        <a:rPr lang="en-US" b="1" dirty="0"/>
                        <a:t>6.12 </a:t>
                      </a:r>
                      <a:r>
                        <a:rPr lang="en-US" b="1" dirty="0" err="1"/>
                        <a:t>msec</a:t>
                      </a:r>
                      <a:endParaRPr lang="en-US" b="1" dirty="0"/>
                    </a:p>
                  </a:txBody>
                  <a:tcPr/>
                </a:tc>
                <a:tc>
                  <a:txBody>
                    <a:bodyPr/>
                    <a:lstStyle/>
                    <a:p>
                      <a:pPr algn="ctr"/>
                      <a:r>
                        <a:rPr lang="en-US" b="1" dirty="0"/>
                        <a:t>142 </a:t>
                      </a:r>
                      <a:r>
                        <a:rPr lang="en-US" b="1" dirty="0" err="1"/>
                        <a:t>msec</a:t>
                      </a:r>
                      <a:endParaRPr lang="en-US" b="1" dirty="0"/>
                    </a:p>
                  </a:txBody>
                  <a:tcPr/>
                </a:tc>
                <a:tc>
                  <a:txBody>
                    <a:bodyPr/>
                    <a:lstStyle/>
                    <a:p>
                      <a:pPr algn="ctr"/>
                      <a:r>
                        <a:rPr lang="en-US" b="1" dirty="0"/>
                        <a:t>1.56  sec</a:t>
                      </a:r>
                    </a:p>
                  </a:txBody>
                  <a:tcPr/>
                </a:tc>
                <a:tc>
                  <a:txBody>
                    <a:bodyPr/>
                    <a:lstStyle/>
                    <a:p>
                      <a:pPr algn="ctr"/>
                      <a:r>
                        <a:rPr lang="en-US" b="1" dirty="0"/>
                        <a:t>20.6  sec</a:t>
                      </a:r>
                    </a:p>
                  </a:txBody>
                  <a:tcPr/>
                </a:tc>
                <a:extLst>
                  <a:ext uri="{0D108BD9-81ED-4DB2-BD59-A6C34878D82A}">
                    <a16:rowId xmlns:a16="http://schemas.microsoft.com/office/drawing/2014/main" val="274925136"/>
                  </a:ext>
                </a:extLst>
              </a:tr>
            </a:tbl>
          </a:graphicData>
        </a:graphic>
      </p:graphicFrame>
      <p:sp>
        <p:nvSpPr>
          <p:cNvPr id="14" name="TextBox 13">
            <a:extLst>
              <a:ext uri="{FF2B5EF4-FFF2-40B4-BE49-F238E27FC236}">
                <a16:creationId xmlns:a16="http://schemas.microsoft.com/office/drawing/2014/main" id="{EC86CF27-4AE9-4D8D-9B87-71E32CAD3B71}"/>
              </a:ext>
            </a:extLst>
          </p:cNvPr>
          <p:cNvSpPr txBox="1"/>
          <p:nvPr/>
        </p:nvSpPr>
        <p:spPr>
          <a:xfrm>
            <a:off x="433759" y="2311120"/>
            <a:ext cx="11324483" cy="400110"/>
          </a:xfrm>
          <a:prstGeom prst="rect">
            <a:avLst/>
          </a:prstGeom>
          <a:noFill/>
        </p:spPr>
        <p:txBody>
          <a:bodyPr wrap="square" rtlCol="0">
            <a:spAutoFit/>
          </a:bodyPr>
          <a:lstStyle/>
          <a:p>
            <a:pPr algn="ctr"/>
            <a:r>
              <a:rPr lang="en-US" sz="2000" b="1" dirty="0"/>
              <a:t>n – Nodes , ( n * ( n – 1 ) ) / 2 Edges , Weights in range -10 to 60</a:t>
            </a:r>
          </a:p>
        </p:txBody>
      </p:sp>
    </p:spTree>
    <p:extLst>
      <p:ext uri="{BB962C8B-B14F-4D97-AF65-F5344CB8AC3E}">
        <p14:creationId xmlns:p14="http://schemas.microsoft.com/office/powerpoint/2010/main" val="312023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4" name="Rectangle 13">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25B43AFF-E16A-4CCF-AA73-43C512821E3C}"/>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Contents</a:t>
            </a:r>
          </a:p>
        </p:txBody>
      </p:sp>
      <p:sp>
        <p:nvSpPr>
          <p:cNvPr id="3" name="Content Placeholder 2">
            <a:extLst>
              <a:ext uri="{FF2B5EF4-FFF2-40B4-BE49-F238E27FC236}">
                <a16:creationId xmlns:a16="http://schemas.microsoft.com/office/drawing/2014/main" id="{9A80EACC-633C-4679-AA6D-4ADCB4AEDEC4}"/>
              </a:ext>
            </a:extLst>
          </p:cNvPr>
          <p:cNvSpPr>
            <a:spLocks noGrp="1"/>
          </p:cNvSpPr>
          <p:nvPr>
            <p:ph idx="1"/>
          </p:nvPr>
        </p:nvSpPr>
        <p:spPr>
          <a:xfrm>
            <a:off x="4678424" y="1059025"/>
            <a:ext cx="5302189" cy="4739950"/>
          </a:xfrm>
        </p:spPr>
        <p:txBody>
          <a:bodyPr anchor="ctr">
            <a:normAutofit/>
          </a:bodyPr>
          <a:lstStyle/>
          <a:p>
            <a:r>
              <a:rPr lang="en-US" dirty="0">
                <a:solidFill>
                  <a:schemeClr val="tx1"/>
                </a:solidFill>
              </a:rPr>
              <a:t>Introduction</a:t>
            </a:r>
          </a:p>
          <a:p>
            <a:r>
              <a:rPr lang="en-US" dirty="0">
                <a:solidFill>
                  <a:schemeClr val="tx1"/>
                </a:solidFill>
              </a:rPr>
              <a:t>Problem Description</a:t>
            </a:r>
          </a:p>
          <a:p>
            <a:r>
              <a:rPr lang="en-US" dirty="0">
                <a:solidFill>
                  <a:schemeClr val="tx1"/>
                </a:solidFill>
              </a:rPr>
              <a:t>Algorithm</a:t>
            </a:r>
          </a:p>
          <a:p>
            <a:r>
              <a:rPr lang="en-US" dirty="0">
                <a:solidFill>
                  <a:schemeClr val="tx1"/>
                </a:solidFill>
              </a:rPr>
              <a:t>Code</a:t>
            </a:r>
          </a:p>
          <a:p>
            <a:r>
              <a:rPr lang="en-US" dirty="0">
                <a:solidFill>
                  <a:schemeClr val="tx1"/>
                </a:solidFill>
              </a:rPr>
              <a:t>Result</a:t>
            </a:r>
          </a:p>
          <a:p>
            <a:r>
              <a:rPr lang="en-US" dirty="0">
                <a:solidFill>
                  <a:schemeClr val="tx1"/>
                </a:solidFill>
              </a:rPr>
              <a:t>Conclusion</a:t>
            </a:r>
          </a:p>
          <a:p>
            <a:r>
              <a:rPr lang="en-US" dirty="0">
                <a:solidFill>
                  <a:schemeClr val="tx1"/>
                </a:solidFill>
              </a:rPr>
              <a:t>Future Work</a:t>
            </a:r>
          </a:p>
        </p:txBody>
      </p:sp>
      <p:sp>
        <p:nvSpPr>
          <p:cNvPr id="4" name="Slide Number Placeholder 3">
            <a:extLst>
              <a:ext uri="{FF2B5EF4-FFF2-40B4-BE49-F238E27FC236}">
                <a16:creationId xmlns:a16="http://schemas.microsoft.com/office/drawing/2014/main" id="{A51C6662-E691-44C8-A154-AB76EAF49A0A}"/>
              </a:ext>
            </a:extLst>
          </p:cNvPr>
          <p:cNvSpPr>
            <a:spLocks noGrp="1"/>
          </p:cNvSpPr>
          <p:nvPr>
            <p:ph type="sldNum" sz="quarter" idx="12"/>
          </p:nvPr>
        </p:nvSpPr>
        <p:spPr>
          <a:xfrm>
            <a:off x="11017538" y="610622"/>
            <a:ext cx="685802" cy="766675"/>
          </a:xfrm>
        </p:spPr>
        <p:txBody>
          <a:bodyPr anchor="ctr">
            <a:normAutofit/>
          </a:bodyPr>
          <a:lstStyle/>
          <a:p>
            <a:pPr>
              <a:spcAft>
                <a:spcPts val="600"/>
              </a:spcAft>
            </a:pPr>
            <a:fld id="{720AB478-D37C-430C-A51D-84646FEF8828}" type="slidenum">
              <a:rPr lang="en-US" sz="2000">
                <a:solidFill>
                  <a:srgbClr val="FFFFFF"/>
                </a:solidFill>
              </a:rPr>
              <a:pPr>
                <a:spcAft>
                  <a:spcPts val="600"/>
                </a:spcAft>
              </a:pPr>
              <a:t>2</a:t>
            </a:fld>
            <a:endParaRPr lang="en-US" sz="2000">
              <a:solidFill>
                <a:srgbClr val="FFFFFF"/>
              </a:solidFill>
            </a:endParaRPr>
          </a:p>
        </p:txBody>
      </p:sp>
      <p:cxnSp>
        <p:nvCxnSpPr>
          <p:cNvPr id="17" name="Straight Connector 16">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94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CE55-1138-4E9C-8227-4F7F99D16CE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DEABCEE-A065-4B38-AF59-4AC0748C8D91}"/>
              </a:ext>
            </a:extLst>
          </p:cNvPr>
          <p:cNvSpPr>
            <a:spLocks noGrp="1"/>
          </p:cNvSpPr>
          <p:nvPr>
            <p:ph idx="1"/>
          </p:nvPr>
        </p:nvSpPr>
        <p:spPr>
          <a:xfrm>
            <a:off x="1154954" y="2603499"/>
            <a:ext cx="10390602" cy="3958771"/>
          </a:xfrm>
        </p:spPr>
        <p:txBody>
          <a:bodyPr>
            <a:normAutofit/>
          </a:bodyPr>
          <a:lstStyle/>
          <a:p>
            <a:pPr algn="just"/>
            <a:r>
              <a:rPr lang="en-US" dirty="0"/>
              <a:t>Goal : Optimize Bellman-Ford algorithm to get run time closer to Dijkstra’s.</a:t>
            </a:r>
          </a:p>
          <a:p>
            <a:pPr algn="just"/>
            <a:endParaRPr lang="en-US" dirty="0"/>
          </a:p>
          <a:p>
            <a:pPr algn="just"/>
            <a:r>
              <a:rPr lang="en-US" dirty="0"/>
              <a:t>For high edge density graph SPFA performance is notably close to Dijkstra’s.</a:t>
            </a:r>
          </a:p>
          <a:p>
            <a:pPr algn="just"/>
            <a:endParaRPr lang="en-US" dirty="0"/>
          </a:p>
          <a:p>
            <a:pPr algn="just"/>
            <a:r>
              <a:rPr lang="en-US" dirty="0"/>
              <a:t>For medium and low edge density graphs Dijkstra’s holds an upper hand.</a:t>
            </a:r>
          </a:p>
          <a:p>
            <a:pPr algn="just"/>
            <a:endParaRPr lang="en-US" dirty="0"/>
          </a:p>
          <a:p>
            <a:pPr algn="just"/>
            <a:r>
              <a:rPr lang="en-US" dirty="0"/>
              <a:t>For non-negative weights -&gt; prefers Dijkstra’s</a:t>
            </a:r>
          </a:p>
          <a:p>
            <a:pPr algn="just"/>
            <a:endParaRPr lang="en-US" dirty="0"/>
          </a:p>
          <a:p>
            <a:pPr algn="just"/>
            <a:r>
              <a:rPr lang="en-US" dirty="0"/>
              <a:t>For negative weights -&gt; prefers SPFA FIFO</a:t>
            </a:r>
          </a:p>
        </p:txBody>
      </p:sp>
      <p:sp>
        <p:nvSpPr>
          <p:cNvPr id="4" name="Slide Number Placeholder 3">
            <a:extLst>
              <a:ext uri="{FF2B5EF4-FFF2-40B4-BE49-F238E27FC236}">
                <a16:creationId xmlns:a16="http://schemas.microsoft.com/office/drawing/2014/main" id="{41DB0F77-0829-4EAC-978B-04F681FD2F15}"/>
              </a:ext>
            </a:extLst>
          </p:cNvPr>
          <p:cNvSpPr>
            <a:spLocks noGrp="1"/>
          </p:cNvSpPr>
          <p:nvPr>
            <p:ph type="sldNum" sz="quarter" idx="12"/>
          </p:nvPr>
        </p:nvSpPr>
        <p:spPr/>
        <p:txBody>
          <a:bodyPr/>
          <a:lstStyle/>
          <a:p>
            <a:fld id="{720AB478-D37C-430C-A51D-84646FEF8828}" type="slidenum">
              <a:rPr lang="en-US" smtClean="0"/>
              <a:t>20</a:t>
            </a:fld>
            <a:endParaRPr lang="en-US"/>
          </a:p>
        </p:txBody>
      </p:sp>
    </p:spTree>
    <p:extLst>
      <p:ext uri="{BB962C8B-B14F-4D97-AF65-F5344CB8AC3E}">
        <p14:creationId xmlns:p14="http://schemas.microsoft.com/office/powerpoint/2010/main" val="237007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7948-72AF-4661-824C-CA98A2CAF718}"/>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32802A0E-AA9A-46A5-8EE4-95424438C5A2}"/>
              </a:ext>
            </a:extLst>
          </p:cNvPr>
          <p:cNvSpPr>
            <a:spLocks noGrp="1"/>
          </p:cNvSpPr>
          <p:nvPr>
            <p:ph idx="1"/>
          </p:nvPr>
        </p:nvSpPr>
        <p:spPr>
          <a:xfrm>
            <a:off x="1154954" y="2904951"/>
            <a:ext cx="8825659" cy="3416300"/>
          </a:xfrm>
        </p:spPr>
        <p:txBody>
          <a:bodyPr/>
          <a:lstStyle/>
          <a:p>
            <a:r>
              <a:rPr lang="en-IN" dirty="0"/>
              <a:t>Different weight ranges</a:t>
            </a:r>
          </a:p>
          <a:p>
            <a:endParaRPr lang="en-IN" dirty="0"/>
          </a:p>
          <a:p>
            <a:r>
              <a:rPr lang="en-IN" dirty="0"/>
              <a:t>Higher weight values</a:t>
            </a:r>
          </a:p>
          <a:p>
            <a:endParaRPr lang="en-IN" dirty="0"/>
          </a:p>
          <a:p>
            <a:r>
              <a:rPr lang="en-IN" dirty="0"/>
              <a:t>Grid Graphs</a:t>
            </a:r>
          </a:p>
          <a:p>
            <a:endParaRPr lang="en-IN" dirty="0"/>
          </a:p>
          <a:p>
            <a:endParaRPr lang="en-IN" dirty="0"/>
          </a:p>
        </p:txBody>
      </p:sp>
      <p:sp>
        <p:nvSpPr>
          <p:cNvPr id="4" name="Slide Number Placeholder 3">
            <a:extLst>
              <a:ext uri="{FF2B5EF4-FFF2-40B4-BE49-F238E27FC236}">
                <a16:creationId xmlns:a16="http://schemas.microsoft.com/office/drawing/2014/main" id="{C62280BD-13C2-460E-A6E3-3608305CDC74}"/>
              </a:ext>
            </a:extLst>
          </p:cNvPr>
          <p:cNvSpPr>
            <a:spLocks noGrp="1"/>
          </p:cNvSpPr>
          <p:nvPr>
            <p:ph type="sldNum" sz="quarter" idx="12"/>
          </p:nvPr>
        </p:nvSpPr>
        <p:spPr/>
        <p:txBody>
          <a:bodyPr/>
          <a:lstStyle/>
          <a:p>
            <a:fld id="{720AB478-D37C-430C-A51D-84646FEF8828}" type="slidenum">
              <a:rPr lang="en-US" smtClean="0"/>
              <a:t>21</a:t>
            </a:fld>
            <a:endParaRPr lang="en-US"/>
          </a:p>
        </p:txBody>
      </p:sp>
    </p:spTree>
    <p:extLst>
      <p:ext uri="{BB962C8B-B14F-4D97-AF65-F5344CB8AC3E}">
        <p14:creationId xmlns:p14="http://schemas.microsoft.com/office/powerpoint/2010/main" val="340388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89A7D-C31F-4838-8E80-EE99B7F6406F}"/>
              </a:ext>
            </a:extLst>
          </p:cNvPr>
          <p:cNvSpPr>
            <a:spLocks noGrp="1"/>
          </p:cNvSpPr>
          <p:nvPr>
            <p:ph idx="1"/>
          </p:nvPr>
        </p:nvSpPr>
        <p:spPr/>
        <p:txBody>
          <a:bodyPr>
            <a:normAutofit/>
          </a:bodyPr>
          <a:lstStyle/>
          <a:p>
            <a:pPr marL="0" indent="0" algn="ctr">
              <a:buNone/>
            </a:pPr>
            <a:r>
              <a:rPr lang="en-US" sz="2800" b="1" dirty="0"/>
              <a:t> </a:t>
            </a:r>
          </a:p>
        </p:txBody>
      </p:sp>
      <p:sp>
        <p:nvSpPr>
          <p:cNvPr id="4" name="Slide Number Placeholder 3">
            <a:extLst>
              <a:ext uri="{FF2B5EF4-FFF2-40B4-BE49-F238E27FC236}">
                <a16:creationId xmlns:a16="http://schemas.microsoft.com/office/drawing/2014/main" id="{8C687CED-E1E0-4364-814D-AA17796EE7D1}"/>
              </a:ext>
            </a:extLst>
          </p:cNvPr>
          <p:cNvSpPr>
            <a:spLocks noGrp="1"/>
          </p:cNvSpPr>
          <p:nvPr>
            <p:ph type="sldNum" sz="quarter" idx="12"/>
          </p:nvPr>
        </p:nvSpPr>
        <p:spPr/>
        <p:txBody>
          <a:bodyPr/>
          <a:lstStyle/>
          <a:p>
            <a:fld id="{720AB478-D37C-430C-A51D-84646FEF8828}" type="slidenum">
              <a:rPr lang="en-US" smtClean="0"/>
              <a:t>22</a:t>
            </a:fld>
            <a:endParaRPr lang="en-US"/>
          </a:p>
        </p:txBody>
      </p:sp>
      <p:sp>
        <p:nvSpPr>
          <p:cNvPr id="5" name="Rectangle 4">
            <a:extLst>
              <a:ext uri="{FF2B5EF4-FFF2-40B4-BE49-F238E27FC236}">
                <a16:creationId xmlns:a16="http://schemas.microsoft.com/office/drawing/2014/main" id="{14C1D74E-F009-49CC-B050-8B862E48169E}"/>
              </a:ext>
            </a:extLst>
          </p:cNvPr>
          <p:cNvSpPr/>
          <p:nvPr/>
        </p:nvSpPr>
        <p:spPr>
          <a:xfrm>
            <a:off x="2568431" y="2967335"/>
            <a:ext cx="7055138"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Questions ?</a:t>
            </a:r>
          </a:p>
        </p:txBody>
      </p:sp>
    </p:spTree>
    <p:extLst>
      <p:ext uri="{BB962C8B-B14F-4D97-AF65-F5344CB8AC3E}">
        <p14:creationId xmlns:p14="http://schemas.microsoft.com/office/powerpoint/2010/main" val="341953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FA0244-4D2D-4B3B-882A-F38C68E40722}"/>
              </a:ext>
            </a:extLst>
          </p:cNvPr>
          <p:cNvSpPr>
            <a:spLocks noGrp="1"/>
          </p:cNvSpPr>
          <p:nvPr>
            <p:ph type="sldNum" sz="quarter" idx="12"/>
          </p:nvPr>
        </p:nvSpPr>
        <p:spPr/>
        <p:txBody>
          <a:bodyPr/>
          <a:lstStyle/>
          <a:p>
            <a:fld id="{720AB478-D37C-430C-A51D-84646FEF8828}" type="slidenum">
              <a:rPr lang="en-US" smtClean="0"/>
              <a:t>23</a:t>
            </a:fld>
            <a:endParaRPr lang="en-US"/>
          </a:p>
        </p:txBody>
      </p:sp>
      <p:sp>
        <p:nvSpPr>
          <p:cNvPr id="5" name="Rectangle 4">
            <a:extLst>
              <a:ext uri="{FF2B5EF4-FFF2-40B4-BE49-F238E27FC236}">
                <a16:creationId xmlns:a16="http://schemas.microsoft.com/office/drawing/2014/main" id="{8D1C226A-AED1-4CB8-8885-37E19F47095B}"/>
              </a:ext>
            </a:extLst>
          </p:cNvPr>
          <p:cNvSpPr/>
          <p:nvPr/>
        </p:nvSpPr>
        <p:spPr>
          <a:xfrm>
            <a:off x="2569233" y="2967335"/>
            <a:ext cx="7053534" cy="1569660"/>
          </a:xfrm>
          <a:prstGeom prst="rect">
            <a:avLst/>
          </a:prstGeom>
          <a:noFill/>
        </p:spPr>
        <p:txBody>
          <a:bodyPr wrap="none" lIns="91440" tIns="45720" rIns="91440" bIns="45720">
            <a:spAutoFit/>
          </a:bodyPr>
          <a:lstStyle/>
          <a:p>
            <a:pPr algn="ctr"/>
            <a:r>
              <a:rPr lang="en-US" sz="96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63603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D860-AA28-41B0-97B6-AE1861E89C84}"/>
              </a:ext>
            </a:extLst>
          </p:cNvPr>
          <p:cNvSpPr>
            <a:spLocks noGrp="1"/>
          </p:cNvSpPr>
          <p:nvPr>
            <p:ph type="title"/>
          </p:nvPr>
        </p:nvSpPr>
        <p:spPr>
          <a:xfrm>
            <a:off x="1154954" y="973668"/>
            <a:ext cx="8761413" cy="706964"/>
          </a:xfrm>
        </p:spPr>
        <p:txBody>
          <a:bodyPr/>
          <a:lstStyle/>
          <a:p>
            <a:r>
              <a:rPr lang="en-US"/>
              <a:t>Introduction </a:t>
            </a:r>
            <a:endParaRPr lang="en-US" dirty="0"/>
          </a:p>
        </p:txBody>
      </p:sp>
      <p:sp>
        <p:nvSpPr>
          <p:cNvPr id="3" name="Content Placeholder 2">
            <a:extLst>
              <a:ext uri="{FF2B5EF4-FFF2-40B4-BE49-F238E27FC236}">
                <a16:creationId xmlns:a16="http://schemas.microsoft.com/office/drawing/2014/main" id="{BFE3E59C-9BCE-4160-A323-6962FCFB055E}"/>
              </a:ext>
            </a:extLst>
          </p:cNvPr>
          <p:cNvSpPr>
            <a:spLocks noGrp="1"/>
          </p:cNvSpPr>
          <p:nvPr>
            <p:ph idx="1"/>
          </p:nvPr>
        </p:nvSpPr>
        <p:spPr>
          <a:xfrm>
            <a:off x="1683171" y="2603500"/>
            <a:ext cx="8825659" cy="3280832"/>
          </a:xfrm>
        </p:spPr>
        <p:txBody>
          <a:bodyPr>
            <a:normAutofit/>
          </a:bodyPr>
          <a:lstStyle/>
          <a:p>
            <a:r>
              <a:rPr lang="en-US" b="1" dirty="0"/>
              <a:t>Single Source Shortest Path (SSSP)</a:t>
            </a:r>
          </a:p>
          <a:p>
            <a:pPr marL="0" indent="0">
              <a:buNone/>
            </a:pPr>
            <a:r>
              <a:rPr lang="en-US" dirty="0"/>
              <a:t>SSSP finds the shortest path weights from source to all other nodes in a graph. </a:t>
            </a:r>
          </a:p>
          <a:p>
            <a:pPr algn="just"/>
            <a:r>
              <a:rPr lang="en-US" b="1" dirty="0"/>
              <a:t>Applications</a:t>
            </a:r>
            <a:r>
              <a:rPr lang="en-US" dirty="0"/>
              <a:t> </a:t>
            </a:r>
          </a:p>
          <a:p>
            <a:pPr marL="0" indent="0" algn="just">
              <a:buNone/>
            </a:pPr>
            <a:r>
              <a:rPr lang="en-US" dirty="0"/>
              <a:t>Road networks, logistics, communications, electronic design and power grid contingency analysis. </a:t>
            </a:r>
          </a:p>
          <a:p>
            <a:pPr algn="just"/>
            <a:r>
              <a:rPr lang="en-US" b="1" dirty="0"/>
              <a:t>Algorithms</a:t>
            </a:r>
            <a:r>
              <a:rPr lang="en-US" dirty="0"/>
              <a:t> </a:t>
            </a:r>
          </a:p>
          <a:p>
            <a:pPr marL="0" indent="0" algn="just">
              <a:buNone/>
            </a:pPr>
            <a:r>
              <a:rPr lang="en-US" dirty="0"/>
              <a:t>Floyd-Warshall algorithm, Dijkstra’s, A* and Bellman-Ford are used to find solutions to the shortest path problem upon the search requirements.</a:t>
            </a:r>
            <a:endParaRPr lang="en-US" b="1" dirty="0"/>
          </a:p>
        </p:txBody>
      </p:sp>
      <p:sp>
        <p:nvSpPr>
          <p:cNvPr id="4" name="Slide Number Placeholder 3">
            <a:extLst>
              <a:ext uri="{FF2B5EF4-FFF2-40B4-BE49-F238E27FC236}">
                <a16:creationId xmlns:a16="http://schemas.microsoft.com/office/drawing/2014/main" id="{BC62A9F8-6104-49D2-A08A-5DB4AA190850}"/>
              </a:ext>
            </a:extLst>
          </p:cNvPr>
          <p:cNvSpPr>
            <a:spLocks noGrp="1"/>
          </p:cNvSpPr>
          <p:nvPr>
            <p:ph type="sldNum" sz="quarter" idx="12"/>
          </p:nvPr>
        </p:nvSpPr>
        <p:spPr>
          <a:xfrm>
            <a:off x="10352540" y="295729"/>
            <a:ext cx="838199" cy="767687"/>
          </a:xfrm>
        </p:spPr>
        <p:txBody>
          <a:bodyPr/>
          <a:lstStyle/>
          <a:p>
            <a:fld id="{720AB478-D37C-430C-A51D-84646FEF8828}" type="slidenum">
              <a:rPr lang="en-US" smtClean="0"/>
              <a:t>3</a:t>
            </a:fld>
            <a:endParaRPr lang="en-US"/>
          </a:p>
        </p:txBody>
      </p:sp>
    </p:spTree>
    <p:extLst>
      <p:ext uri="{BB962C8B-B14F-4D97-AF65-F5344CB8AC3E}">
        <p14:creationId xmlns:p14="http://schemas.microsoft.com/office/powerpoint/2010/main" val="332877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97A9-537D-4857-B85F-D2BA5B42D76E}"/>
              </a:ext>
            </a:extLst>
          </p:cNvPr>
          <p:cNvSpPr>
            <a:spLocks noGrp="1"/>
          </p:cNvSpPr>
          <p:nvPr>
            <p:ph type="title"/>
          </p:nvPr>
        </p:nvSpPr>
        <p:spPr/>
        <p:txBody>
          <a:bodyPr/>
          <a:lstStyle/>
          <a:p>
            <a:r>
              <a:rPr lang="en-US" dirty="0"/>
              <a:t>Time Complexity</a:t>
            </a:r>
          </a:p>
        </p:txBody>
      </p:sp>
      <p:sp>
        <p:nvSpPr>
          <p:cNvPr id="4" name="Slide Number Placeholder 3">
            <a:extLst>
              <a:ext uri="{FF2B5EF4-FFF2-40B4-BE49-F238E27FC236}">
                <a16:creationId xmlns:a16="http://schemas.microsoft.com/office/drawing/2014/main" id="{B4503E2F-5C8F-4A18-B972-6B5868C0BF89}"/>
              </a:ext>
            </a:extLst>
          </p:cNvPr>
          <p:cNvSpPr>
            <a:spLocks noGrp="1"/>
          </p:cNvSpPr>
          <p:nvPr>
            <p:ph type="sldNum" sz="quarter" idx="12"/>
          </p:nvPr>
        </p:nvSpPr>
        <p:spPr/>
        <p:txBody>
          <a:bodyPr/>
          <a:lstStyle/>
          <a:p>
            <a:fld id="{720AB478-D37C-430C-A51D-84646FEF8828}" type="slidenum">
              <a:rPr lang="en-US" smtClean="0"/>
              <a:t>4</a:t>
            </a:fld>
            <a:endParaRPr lang="en-US"/>
          </a:p>
        </p:txBody>
      </p:sp>
      <p:pic>
        <p:nvPicPr>
          <p:cNvPr id="5" name="Content Placeholder 4">
            <a:extLst>
              <a:ext uri="{FF2B5EF4-FFF2-40B4-BE49-F238E27FC236}">
                <a16:creationId xmlns:a16="http://schemas.microsoft.com/office/drawing/2014/main" id="{B52EEA39-0D33-4480-95B5-359217D4DBBE}"/>
              </a:ext>
            </a:extLst>
          </p:cNvPr>
          <p:cNvPicPr>
            <a:picLocks noGrp="1" noChangeAspect="1"/>
          </p:cNvPicPr>
          <p:nvPr>
            <p:ph idx="1"/>
          </p:nvPr>
        </p:nvPicPr>
        <p:blipFill>
          <a:blip r:embed="rId2"/>
          <a:stretch>
            <a:fillRect/>
          </a:stretch>
        </p:blipFill>
        <p:spPr>
          <a:xfrm>
            <a:off x="1386001" y="2733675"/>
            <a:ext cx="9419998" cy="3828596"/>
          </a:xfrm>
          <a:prstGeom prst="rect">
            <a:avLst/>
          </a:prstGeom>
        </p:spPr>
      </p:pic>
    </p:spTree>
    <p:extLst>
      <p:ext uri="{BB962C8B-B14F-4D97-AF65-F5344CB8AC3E}">
        <p14:creationId xmlns:p14="http://schemas.microsoft.com/office/powerpoint/2010/main" val="384062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E4B5-9EA4-44F0-B238-B0A351CE920E}"/>
              </a:ext>
            </a:extLst>
          </p:cNvPr>
          <p:cNvSpPr>
            <a:spLocks noGrp="1"/>
          </p:cNvSpPr>
          <p:nvPr>
            <p:ph type="title"/>
          </p:nvPr>
        </p:nvSpPr>
        <p:spPr>
          <a:xfrm>
            <a:off x="1154954" y="973668"/>
            <a:ext cx="8761413" cy="706964"/>
          </a:xfrm>
        </p:spPr>
        <p:txBody>
          <a:bodyPr/>
          <a:lstStyle/>
          <a:p>
            <a:r>
              <a:rPr lang="en-US"/>
              <a:t>Bellman Ford Algorithm</a:t>
            </a:r>
            <a:endParaRPr lang="en-US" dirty="0"/>
          </a:p>
        </p:txBody>
      </p:sp>
      <p:sp>
        <p:nvSpPr>
          <p:cNvPr id="3" name="Content Placeholder 2">
            <a:extLst>
              <a:ext uri="{FF2B5EF4-FFF2-40B4-BE49-F238E27FC236}">
                <a16:creationId xmlns:a16="http://schemas.microsoft.com/office/drawing/2014/main" id="{F75A7025-91EB-4F27-B06D-DD1B58565254}"/>
              </a:ext>
            </a:extLst>
          </p:cNvPr>
          <p:cNvSpPr>
            <a:spLocks noGrp="1"/>
          </p:cNvSpPr>
          <p:nvPr>
            <p:ph idx="1"/>
          </p:nvPr>
        </p:nvSpPr>
        <p:spPr>
          <a:xfrm>
            <a:off x="1683171" y="2914219"/>
            <a:ext cx="8825659" cy="3416300"/>
          </a:xfrm>
        </p:spPr>
        <p:txBody>
          <a:bodyPr/>
          <a:lstStyle/>
          <a:p>
            <a:pPr algn="just"/>
            <a:r>
              <a:rPr lang="en-US" dirty="0"/>
              <a:t> The Bellman–Ford</a:t>
            </a:r>
            <a:r>
              <a:rPr lang="en-US" b="1" dirty="0"/>
              <a:t> </a:t>
            </a:r>
            <a:r>
              <a:rPr lang="en-US" dirty="0"/>
              <a:t>algorithm is an algorithm that computes shortest paths from a single source vertex to all of the other vertices in a weighted digraph in which some of the edge weights can be negative.</a:t>
            </a:r>
          </a:p>
          <a:p>
            <a:pPr marL="0" indent="0" algn="just">
              <a:buNone/>
            </a:pPr>
            <a:endParaRPr lang="en-US" dirty="0"/>
          </a:p>
          <a:p>
            <a:pPr algn="just"/>
            <a:r>
              <a:rPr lang="en-US" dirty="0"/>
              <a:t>It can detect negative cycle.</a:t>
            </a:r>
          </a:p>
        </p:txBody>
      </p:sp>
      <p:sp>
        <p:nvSpPr>
          <p:cNvPr id="4" name="Slide Number Placeholder 3">
            <a:extLst>
              <a:ext uri="{FF2B5EF4-FFF2-40B4-BE49-F238E27FC236}">
                <a16:creationId xmlns:a16="http://schemas.microsoft.com/office/drawing/2014/main" id="{135625ED-5A94-4DF5-AECD-3D3AD7D12B26}"/>
              </a:ext>
            </a:extLst>
          </p:cNvPr>
          <p:cNvSpPr>
            <a:spLocks noGrp="1"/>
          </p:cNvSpPr>
          <p:nvPr>
            <p:ph type="sldNum" sz="quarter" idx="12"/>
          </p:nvPr>
        </p:nvSpPr>
        <p:spPr>
          <a:xfrm>
            <a:off x="10352540" y="295729"/>
            <a:ext cx="838199" cy="767687"/>
          </a:xfrm>
        </p:spPr>
        <p:txBody>
          <a:bodyPr/>
          <a:lstStyle/>
          <a:p>
            <a:fld id="{720AB478-D37C-430C-A51D-84646FEF8828}" type="slidenum">
              <a:rPr lang="en-US" smtClean="0"/>
              <a:t>5</a:t>
            </a:fld>
            <a:endParaRPr lang="en-US"/>
          </a:p>
        </p:txBody>
      </p:sp>
    </p:spTree>
    <p:extLst>
      <p:ext uri="{BB962C8B-B14F-4D97-AF65-F5344CB8AC3E}">
        <p14:creationId xmlns:p14="http://schemas.microsoft.com/office/powerpoint/2010/main" val="12054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3E6A-3A54-45A5-9B41-A04685248F03}"/>
              </a:ext>
            </a:extLst>
          </p:cNvPr>
          <p:cNvSpPr>
            <a:spLocks noGrp="1"/>
          </p:cNvSpPr>
          <p:nvPr>
            <p:ph type="title"/>
          </p:nvPr>
        </p:nvSpPr>
        <p:spPr/>
        <p:txBody>
          <a:bodyPr/>
          <a:lstStyle/>
          <a:p>
            <a:r>
              <a:rPr lang="en-US" dirty="0"/>
              <a:t>Negative weights and cycles</a:t>
            </a:r>
          </a:p>
        </p:txBody>
      </p:sp>
      <p:sp>
        <p:nvSpPr>
          <p:cNvPr id="3" name="Content Placeholder 2">
            <a:extLst>
              <a:ext uri="{FF2B5EF4-FFF2-40B4-BE49-F238E27FC236}">
                <a16:creationId xmlns:a16="http://schemas.microsoft.com/office/drawing/2014/main" id="{8257DEA1-F4B9-4B9F-AEF2-6E117AAEB9EA}"/>
              </a:ext>
            </a:extLst>
          </p:cNvPr>
          <p:cNvSpPr>
            <a:spLocks noGrp="1"/>
          </p:cNvSpPr>
          <p:nvPr>
            <p:ph sz="half" idx="1"/>
          </p:nvPr>
        </p:nvSpPr>
        <p:spPr>
          <a:xfrm>
            <a:off x="1014431" y="2543213"/>
            <a:ext cx="9369272" cy="1312892"/>
          </a:xfrm>
        </p:spPr>
        <p:txBody>
          <a:bodyPr>
            <a:noAutofit/>
          </a:bodyPr>
          <a:lstStyle/>
          <a:p>
            <a:pPr algn="just"/>
            <a:r>
              <a:rPr lang="en-US" b="1" dirty="0"/>
              <a:t>One might ask how negative weights make sense ?</a:t>
            </a:r>
          </a:p>
          <a:p>
            <a:pPr marL="0" indent="0" algn="just">
              <a:buNone/>
            </a:pPr>
            <a:r>
              <a:rPr lang="en-US" dirty="0"/>
              <a:t>If talking about distances on a map, they probably do not, but various other problems reduce to shortest paths, and in these reductions negative weights show up. </a:t>
            </a:r>
          </a:p>
          <a:p>
            <a:pPr marL="0" indent="0" algn="just">
              <a:buNone/>
            </a:pPr>
            <a:endParaRPr lang="en-US" dirty="0"/>
          </a:p>
        </p:txBody>
      </p:sp>
      <p:sp>
        <p:nvSpPr>
          <p:cNvPr id="9" name="Content Placeholder 8">
            <a:extLst>
              <a:ext uri="{FF2B5EF4-FFF2-40B4-BE49-F238E27FC236}">
                <a16:creationId xmlns:a16="http://schemas.microsoft.com/office/drawing/2014/main" id="{9A3CFD47-FD9F-473A-B3A7-BF2B7F252C85}"/>
              </a:ext>
            </a:extLst>
          </p:cNvPr>
          <p:cNvSpPr>
            <a:spLocks noGrp="1"/>
          </p:cNvSpPr>
          <p:nvPr>
            <p:ph sz="half" idx="2"/>
          </p:nvPr>
        </p:nvSpPr>
        <p:spPr>
          <a:xfrm>
            <a:off x="1014431" y="4042239"/>
            <a:ext cx="6240384" cy="3416300"/>
          </a:xfrm>
        </p:spPr>
        <p:txBody>
          <a:bodyPr/>
          <a:lstStyle/>
          <a:p>
            <a:pPr algn="just"/>
            <a:r>
              <a:rPr lang="en-US" b="1" dirty="0"/>
              <a:t>Negative Cycle</a:t>
            </a:r>
          </a:p>
          <a:p>
            <a:pPr marL="0" indent="0" algn="just">
              <a:buNone/>
            </a:pPr>
            <a:r>
              <a:rPr lang="en-US" dirty="0"/>
              <a:t>The sum of weights on the cycle is negative. There cannot be a solution in this case. This is because every time we go around the cycle we get a shorter path, so to find a shortest path we would just go around forever. </a:t>
            </a:r>
          </a:p>
          <a:p>
            <a:endParaRPr lang="en-US" dirty="0"/>
          </a:p>
        </p:txBody>
      </p:sp>
      <p:sp>
        <p:nvSpPr>
          <p:cNvPr id="4" name="Slide Number Placeholder 3">
            <a:extLst>
              <a:ext uri="{FF2B5EF4-FFF2-40B4-BE49-F238E27FC236}">
                <a16:creationId xmlns:a16="http://schemas.microsoft.com/office/drawing/2014/main" id="{03CCD5BA-E83E-4412-ACD9-12970B62E537}"/>
              </a:ext>
            </a:extLst>
          </p:cNvPr>
          <p:cNvSpPr>
            <a:spLocks noGrp="1"/>
          </p:cNvSpPr>
          <p:nvPr>
            <p:ph type="sldNum" sz="quarter" idx="12"/>
          </p:nvPr>
        </p:nvSpPr>
        <p:spPr/>
        <p:txBody>
          <a:bodyPr/>
          <a:lstStyle/>
          <a:p>
            <a:fld id="{720AB478-D37C-430C-A51D-84646FEF8828}" type="slidenum">
              <a:rPr lang="en-US" smtClean="0"/>
              <a:t>6</a:t>
            </a:fld>
            <a:endParaRPr lang="en-US"/>
          </a:p>
        </p:txBody>
      </p:sp>
      <p:pic>
        <p:nvPicPr>
          <p:cNvPr id="6" name="Picture 5">
            <a:extLst>
              <a:ext uri="{FF2B5EF4-FFF2-40B4-BE49-F238E27FC236}">
                <a16:creationId xmlns:a16="http://schemas.microsoft.com/office/drawing/2014/main" id="{F7866789-09E6-4D65-AC24-908E79849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700" y="3780983"/>
            <a:ext cx="2812658" cy="2720302"/>
          </a:xfrm>
          <a:prstGeom prst="rect">
            <a:avLst/>
          </a:prstGeom>
        </p:spPr>
      </p:pic>
    </p:spTree>
    <p:extLst>
      <p:ext uri="{BB962C8B-B14F-4D97-AF65-F5344CB8AC3E}">
        <p14:creationId xmlns:p14="http://schemas.microsoft.com/office/powerpoint/2010/main" val="257374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E4B5-9EA4-44F0-B238-B0A351CE920E}"/>
              </a:ext>
            </a:extLst>
          </p:cNvPr>
          <p:cNvSpPr>
            <a:spLocks noGrp="1"/>
          </p:cNvSpPr>
          <p:nvPr>
            <p:ph type="title"/>
          </p:nvPr>
        </p:nvSpPr>
        <p:spPr/>
        <p:txBody>
          <a:bodyPr/>
          <a:lstStyle/>
          <a:p>
            <a:r>
              <a:rPr lang="en-US" dirty="0"/>
              <a:t>Bellman Ford Algorithm</a:t>
            </a:r>
          </a:p>
        </p:txBody>
      </p:sp>
      <p:sp>
        <p:nvSpPr>
          <p:cNvPr id="3" name="Content Placeholder 2">
            <a:extLst>
              <a:ext uri="{FF2B5EF4-FFF2-40B4-BE49-F238E27FC236}">
                <a16:creationId xmlns:a16="http://schemas.microsoft.com/office/drawing/2014/main" id="{F75A7025-91EB-4F27-B06D-DD1B58565254}"/>
              </a:ext>
            </a:extLst>
          </p:cNvPr>
          <p:cNvSpPr>
            <a:spLocks noGrp="1"/>
          </p:cNvSpPr>
          <p:nvPr>
            <p:ph idx="1"/>
          </p:nvPr>
        </p:nvSpPr>
        <p:spPr>
          <a:xfrm>
            <a:off x="1497206" y="2552912"/>
            <a:ext cx="9346197" cy="3709866"/>
          </a:xfrm>
        </p:spPr>
        <p:txBody>
          <a:bodyPr>
            <a:normAutofit/>
          </a:bodyPr>
          <a:lstStyle/>
          <a:p>
            <a:pPr marL="0" indent="0">
              <a:buNone/>
            </a:pPr>
            <a:r>
              <a:rPr lang="en-US" dirty="0"/>
              <a:t>The Bellman-Ford algorithm can be described in three steps: </a:t>
            </a:r>
          </a:p>
          <a:p>
            <a:r>
              <a:rPr lang="en-US" b="1" dirty="0"/>
              <a:t>Initialize</a:t>
            </a:r>
          </a:p>
          <a:p>
            <a:pPr marL="0" indent="0">
              <a:buNone/>
            </a:pPr>
            <a:r>
              <a:rPr lang="en-US" dirty="0"/>
              <a:t>The starting node has cost zero and all other nodes have cost infinity</a:t>
            </a:r>
          </a:p>
          <a:p>
            <a:r>
              <a:rPr lang="en-US" b="1" dirty="0"/>
              <a:t>Relax</a:t>
            </a:r>
          </a:p>
          <a:p>
            <a:pPr marL="0" indent="0">
              <a:buNone/>
            </a:pPr>
            <a:r>
              <a:rPr lang="en-US" dirty="0"/>
              <a:t>Algorithm checks every node to see if the sum of cost of that node and the cost of the edge is less than the cost of target node. If so update the target node with least cost.</a:t>
            </a:r>
          </a:p>
          <a:p>
            <a:pPr algn="just"/>
            <a:r>
              <a:rPr lang="en-US" b="1" dirty="0"/>
              <a:t>Detect Negative Cycles</a:t>
            </a:r>
          </a:p>
          <a:p>
            <a:pPr marL="0" indent="0" algn="just">
              <a:buNone/>
            </a:pPr>
            <a:r>
              <a:rPr lang="en-US" dirty="0"/>
              <a:t>Shorter path found after V-1 iterations signifies the presence of negative cycle.</a:t>
            </a:r>
          </a:p>
          <a:p>
            <a:pPr marL="0" indent="0" algn="just">
              <a:buNone/>
            </a:pPr>
            <a:endParaRPr lang="en-US" b="1" dirty="0"/>
          </a:p>
        </p:txBody>
      </p:sp>
      <p:sp>
        <p:nvSpPr>
          <p:cNvPr id="4" name="Slide Number Placeholder 3">
            <a:extLst>
              <a:ext uri="{FF2B5EF4-FFF2-40B4-BE49-F238E27FC236}">
                <a16:creationId xmlns:a16="http://schemas.microsoft.com/office/drawing/2014/main" id="{135625ED-5A94-4DF5-AECD-3D3AD7D12B26}"/>
              </a:ext>
            </a:extLst>
          </p:cNvPr>
          <p:cNvSpPr>
            <a:spLocks noGrp="1"/>
          </p:cNvSpPr>
          <p:nvPr>
            <p:ph type="sldNum" sz="quarter" idx="12"/>
          </p:nvPr>
        </p:nvSpPr>
        <p:spPr/>
        <p:txBody>
          <a:bodyPr/>
          <a:lstStyle/>
          <a:p>
            <a:fld id="{720AB478-D37C-430C-A51D-84646FEF8828}" type="slidenum">
              <a:rPr lang="en-US" smtClean="0"/>
              <a:t>7</a:t>
            </a:fld>
            <a:endParaRPr lang="en-US"/>
          </a:p>
        </p:txBody>
      </p:sp>
    </p:spTree>
    <p:extLst>
      <p:ext uri="{BB962C8B-B14F-4D97-AF65-F5344CB8AC3E}">
        <p14:creationId xmlns:p14="http://schemas.microsoft.com/office/powerpoint/2010/main" val="84042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116186-3AC3-4507-978C-D293C655295E}"/>
              </a:ext>
            </a:extLst>
          </p:cNvPr>
          <p:cNvSpPr>
            <a:spLocks noGrp="1"/>
          </p:cNvSpPr>
          <p:nvPr>
            <p:ph type="sldNum" sz="quarter" idx="12"/>
          </p:nvPr>
        </p:nvSpPr>
        <p:spPr/>
        <p:txBody>
          <a:bodyPr/>
          <a:lstStyle/>
          <a:p>
            <a:fld id="{720AB478-D37C-430C-A51D-84646FEF8828}" type="slidenum">
              <a:rPr lang="en-US" smtClean="0"/>
              <a:t>8</a:t>
            </a:fld>
            <a:endParaRPr lang="en-US"/>
          </a:p>
        </p:txBody>
      </p:sp>
      <p:grpSp>
        <p:nvGrpSpPr>
          <p:cNvPr id="50" name="Group 49">
            <a:extLst>
              <a:ext uri="{FF2B5EF4-FFF2-40B4-BE49-F238E27FC236}">
                <a16:creationId xmlns:a16="http://schemas.microsoft.com/office/drawing/2014/main" id="{2B41A2D2-4816-4CE3-B619-A03936EEF9CF}"/>
              </a:ext>
            </a:extLst>
          </p:cNvPr>
          <p:cNvGrpSpPr/>
          <p:nvPr/>
        </p:nvGrpSpPr>
        <p:grpSpPr>
          <a:xfrm>
            <a:off x="7163270" y="1028261"/>
            <a:ext cx="4794788" cy="3876782"/>
            <a:chOff x="7163270" y="1028261"/>
            <a:chExt cx="4794788" cy="3876782"/>
          </a:xfrm>
        </p:grpSpPr>
        <p:grpSp>
          <p:nvGrpSpPr>
            <p:cNvPr id="37" name="Group 36">
              <a:extLst>
                <a:ext uri="{FF2B5EF4-FFF2-40B4-BE49-F238E27FC236}">
                  <a16:creationId xmlns:a16="http://schemas.microsoft.com/office/drawing/2014/main" id="{0FF8DFA6-3CE2-43EA-8F5E-D83FDEBB3EF5}"/>
                </a:ext>
              </a:extLst>
            </p:cNvPr>
            <p:cNvGrpSpPr/>
            <p:nvPr/>
          </p:nvGrpSpPr>
          <p:grpSpPr>
            <a:xfrm>
              <a:off x="7163270" y="1028261"/>
              <a:ext cx="4565300" cy="3876782"/>
              <a:chOff x="3468358" y="2318678"/>
              <a:chExt cx="4503334" cy="3360314"/>
            </a:xfrm>
          </p:grpSpPr>
          <p:sp>
            <p:nvSpPr>
              <p:cNvPr id="7" name="Oval 6">
                <a:extLst>
                  <a:ext uri="{FF2B5EF4-FFF2-40B4-BE49-F238E27FC236}">
                    <a16:creationId xmlns:a16="http://schemas.microsoft.com/office/drawing/2014/main" id="{E5DF4253-A0CB-4DB3-9E55-9B9C71662325}"/>
                  </a:ext>
                </a:extLst>
              </p:cNvPr>
              <p:cNvSpPr/>
              <p:nvPr/>
            </p:nvSpPr>
            <p:spPr>
              <a:xfrm>
                <a:off x="5234209" y="2318678"/>
                <a:ext cx="602901" cy="60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a:t>
                </a:r>
                <a:r>
                  <a:rPr lang="en-US" b="1" dirty="0"/>
                  <a:t>B</a:t>
                </a:r>
              </a:p>
            </p:txBody>
          </p:sp>
          <p:sp>
            <p:nvSpPr>
              <p:cNvPr id="8" name="Oval 7">
                <a:extLst>
                  <a:ext uri="{FF2B5EF4-FFF2-40B4-BE49-F238E27FC236}">
                    <a16:creationId xmlns:a16="http://schemas.microsoft.com/office/drawing/2014/main" id="{2591D3D2-A1DB-42FD-8792-320FCE058D12}"/>
                  </a:ext>
                </a:extLst>
              </p:cNvPr>
              <p:cNvSpPr/>
              <p:nvPr/>
            </p:nvSpPr>
            <p:spPr>
              <a:xfrm>
                <a:off x="3468358" y="3559627"/>
                <a:ext cx="602901" cy="60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a:t>
                </a:r>
                <a:r>
                  <a:rPr lang="en-US" b="1" dirty="0"/>
                  <a:t>A</a:t>
                </a:r>
              </a:p>
            </p:txBody>
          </p:sp>
          <p:sp>
            <p:nvSpPr>
              <p:cNvPr id="9" name="Oval 8">
                <a:extLst>
                  <a:ext uri="{FF2B5EF4-FFF2-40B4-BE49-F238E27FC236}">
                    <a16:creationId xmlns:a16="http://schemas.microsoft.com/office/drawing/2014/main" id="{DCBB347F-53C2-4AE5-A9F5-E652EA24467A}"/>
                  </a:ext>
                </a:extLst>
              </p:cNvPr>
              <p:cNvSpPr/>
              <p:nvPr/>
            </p:nvSpPr>
            <p:spPr>
              <a:xfrm>
                <a:off x="4432998" y="5076091"/>
                <a:ext cx="602901" cy="60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a:t>
                </a:r>
                <a:r>
                  <a:rPr lang="en-US" b="1" dirty="0"/>
                  <a:t>C</a:t>
                </a:r>
              </a:p>
            </p:txBody>
          </p:sp>
          <p:sp>
            <p:nvSpPr>
              <p:cNvPr id="10" name="Oval 9">
                <a:extLst>
                  <a:ext uri="{FF2B5EF4-FFF2-40B4-BE49-F238E27FC236}">
                    <a16:creationId xmlns:a16="http://schemas.microsoft.com/office/drawing/2014/main" id="{998B11BF-D78A-4438-B072-EE3168807D53}"/>
                  </a:ext>
                </a:extLst>
              </p:cNvPr>
              <p:cNvSpPr/>
              <p:nvPr/>
            </p:nvSpPr>
            <p:spPr>
              <a:xfrm>
                <a:off x="7368791" y="3559626"/>
                <a:ext cx="602901" cy="60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a:t>
                </a:r>
                <a:r>
                  <a:rPr lang="en-US" b="1" dirty="0"/>
                  <a:t>E</a:t>
                </a:r>
              </a:p>
            </p:txBody>
          </p:sp>
          <p:sp>
            <p:nvSpPr>
              <p:cNvPr id="11" name="Oval 10">
                <a:extLst>
                  <a:ext uri="{FF2B5EF4-FFF2-40B4-BE49-F238E27FC236}">
                    <a16:creationId xmlns:a16="http://schemas.microsoft.com/office/drawing/2014/main" id="{CC3B0093-9085-4413-A026-47DC4A866060}"/>
                  </a:ext>
                </a:extLst>
              </p:cNvPr>
              <p:cNvSpPr/>
              <p:nvPr/>
            </p:nvSpPr>
            <p:spPr>
              <a:xfrm>
                <a:off x="6658708" y="5076091"/>
                <a:ext cx="602901" cy="602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a:t>
                </a:r>
                <a:r>
                  <a:rPr lang="en-US" b="1" dirty="0"/>
                  <a:t>D</a:t>
                </a:r>
              </a:p>
            </p:txBody>
          </p:sp>
          <p:cxnSp>
            <p:nvCxnSpPr>
              <p:cNvPr id="13" name="Straight Arrow Connector 12">
                <a:extLst>
                  <a:ext uri="{FF2B5EF4-FFF2-40B4-BE49-F238E27FC236}">
                    <a16:creationId xmlns:a16="http://schemas.microsoft.com/office/drawing/2014/main" id="{9E50C744-710E-4225-A447-8CD669D74D27}"/>
                  </a:ext>
                </a:extLst>
              </p:cNvPr>
              <p:cNvCxnSpPr>
                <a:cxnSpLocks/>
                <a:stCxn id="8" idx="7"/>
                <a:endCxn id="7" idx="3"/>
              </p:cNvCxnSpPr>
              <p:nvPr/>
            </p:nvCxnSpPr>
            <p:spPr>
              <a:xfrm flipV="1">
                <a:off x="3982966" y="2833286"/>
                <a:ext cx="1339536" cy="814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8C974B-01E8-4BE0-87F9-542DA795271F}"/>
                  </a:ext>
                </a:extLst>
              </p:cNvPr>
              <p:cNvCxnSpPr>
                <a:cxnSpLocks/>
                <a:stCxn id="8" idx="5"/>
                <a:endCxn id="9" idx="1"/>
              </p:cNvCxnSpPr>
              <p:nvPr/>
            </p:nvCxnSpPr>
            <p:spPr>
              <a:xfrm>
                <a:off x="3982966" y="4074235"/>
                <a:ext cx="538325" cy="10901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08F63AC-2EAB-448B-AA0F-E16B147933EB}"/>
                  </a:ext>
                </a:extLst>
              </p:cNvPr>
              <p:cNvCxnSpPr>
                <a:cxnSpLocks/>
                <a:stCxn id="7" idx="4"/>
                <a:endCxn id="9" idx="7"/>
              </p:cNvCxnSpPr>
              <p:nvPr/>
            </p:nvCxnSpPr>
            <p:spPr>
              <a:xfrm flipH="1">
                <a:off x="4947606" y="2921579"/>
                <a:ext cx="548640" cy="22428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FCF693-9057-45BB-A6D7-964631D9C300}"/>
                  </a:ext>
                </a:extLst>
              </p:cNvPr>
              <p:cNvCxnSpPr>
                <a:cxnSpLocks/>
                <a:stCxn id="11" idx="1"/>
                <a:endCxn id="7" idx="5"/>
              </p:cNvCxnSpPr>
              <p:nvPr/>
            </p:nvCxnSpPr>
            <p:spPr>
              <a:xfrm flipH="1" flipV="1">
                <a:off x="5748817" y="2833286"/>
                <a:ext cx="998184" cy="23310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0406F3E-ADB1-456D-95AA-3AC435644897}"/>
                  </a:ext>
                </a:extLst>
              </p:cNvPr>
              <p:cNvCxnSpPr>
                <a:cxnSpLocks/>
                <a:stCxn id="11" idx="2"/>
                <a:endCxn id="9" idx="6"/>
              </p:cNvCxnSpPr>
              <p:nvPr/>
            </p:nvCxnSpPr>
            <p:spPr>
              <a:xfrm flipH="1">
                <a:off x="5035899" y="5377542"/>
                <a:ext cx="162280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A7F880E-B07C-4570-95CA-7FBD6207211D}"/>
                  </a:ext>
                </a:extLst>
              </p:cNvPr>
              <p:cNvCxnSpPr>
                <a:cxnSpLocks/>
                <a:stCxn id="7" idx="6"/>
                <a:endCxn id="11" idx="0"/>
              </p:cNvCxnSpPr>
              <p:nvPr/>
            </p:nvCxnSpPr>
            <p:spPr>
              <a:xfrm>
                <a:off x="5837110" y="2620129"/>
                <a:ext cx="1123049" cy="24559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5AC9BE0-87D7-449B-8E95-931A45EB2906}"/>
                  </a:ext>
                </a:extLst>
              </p:cNvPr>
              <p:cNvCxnSpPr>
                <a:cxnSpLocks/>
                <a:stCxn id="7" idx="7"/>
                <a:endCxn id="10" idx="1"/>
              </p:cNvCxnSpPr>
              <p:nvPr/>
            </p:nvCxnSpPr>
            <p:spPr>
              <a:xfrm>
                <a:off x="5748817" y="2406971"/>
                <a:ext cx="1708267" cy="12409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69BBB39-650A-4E02-A6F0-811BB365FCC3}"/>
                  </a:ext>
                </a:extLst>
              </p:cNvPr>
              <p:cNvCxnSpPr>
                <a:cxnSpLocks/>
                <a:stCxn id="10" idx="4"/>
                <a:endCxn id="11" idx="7"/>
              </p:cNvCxnSpPr>
              <p:nvPr/>
            </p:nvCxnSpPr>
            <p:spPr>
              <a:xfrm flipH="1">
                <a:off x="7173316" y="4162527"/>
                <a:ext cx="496926" cy="100185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265FD3C6-1359-4596-B7A2-FC2CAF3BB9F7}"/>
                </a:ext>
              </a:extLst>
            </p:cNvPr>
            <p:cNvSpPr/>
            <p:nvPr/>
          </p:nvSpPr>
          <p:spPr>
            <a:xfrm>
              <a:off x="7713096" y="1752648"/>
              <a:ext cx="722063" cy="461665"/>
            </a:xfrm>
            <a:prstGeom prst="rect">
              <a:avLst/>
            </a:prstGeom>
          </p:spPr>
          <p:txBody>
            <a:bodyPr wrap="square">
              <a:spAutoFit/>
            </a:bodyPr>
            <a:lstStyle/>
            <a:p>
              <a:r>
                <a:rPr lang="en-US" sz="2400" b="1" dirty="0"/>
                <a:t>-1</a:t>
              </a:r>
            </a:p>
          </p:txBody>
        </p:sp>
        <p:sp>
          <p:nvSpPr>
            <p:cNvPr id="39" name="Rectangle 38">
              <a:extLst>
                <a:ext uri="{FF2B5EF4-FFF2-40B4-BE49-F238E27FC236}">
                  <a16:creationId xmlns:a16="http://schemas.microsoft.com/office/drawing/2014/main" id="{920D3237-DF92-4C38-A3B7-1BFAF4BBCB99}"/>
                </a:ext>
              </a:extLst>
            </p:cNvPr>
            <p:cNvSpPr/>
            <p:nvPr/>
          </p:nvSpPr>
          <p:spPr>
            <a:xfrm>
              <a:off x="7496606" y="3384755"/>
              <a:ext cx="722063" cy="461665"/>
            </a:xfrm>
            <a:prstGeom prst="rect">
              <a:avLst/>
            </a:prstGeom>
          </p:spPr>
          <p:txBody>
            <a:bodyPr wrap="square">
              <a:spAutoFit/>
            </a:bodyPr>
            <a:lstStyle/>
            <a:p>
              <a:r>
                <a:rPr lang="en-US" sz="2400" b="1" dirty="0"/>
                <a:t>4</a:t>
              </a:r>
            </a:p>
          </p:txBody>
        </p:sp>
        <p:sp>
          <p:nvSpPr>
            <p:cNvPr id="40" name="Rectangle 39">
              <a:extLst>
                <a:ext uri="{FF2B5EF4-FFF2-40B4-BE49-F238E27FC236}">
                  <a16:creationId xmlns:a16="http://schemas.microsoft.com/office/drawing/2014/main" id="{95236B97-303E-4165-BC66-A5CC5CE4BA33}"/>
                </a:ext>
              </a:extLst>
            </p:cNvPr>
            <p:cNvSpPr/>
            <p:nvPr/>
          </p:nvSpPr>
          <p:spPr>
            <a:xfrm>
              <a:off x="8605048" y="2591976"/>
              <a:ext cx="722063" cy="461665"/>
            </a:xfrm>
            <a:prstGeom prst="rect">
              <a:avLst/>
            </a:prstGeom>
          </p:spPr>
          <p:txBody>
            <a:bodyPr wrap="square">
              <a:spAutoFit/>
            </a:bodyPr>
            <a:lstStyle/>
            <a:p>
              <a:r>
                <a:rPr lang="en-US" sz="2400" b="1" dirty="0"/>
                <a:t>3</a:t>
              </a:r>
            </a:p>
          </p:txBody>
        </p:sp>
        <p:sp>
          <p:nvSpPr>
            <p:cNvPr id="41" name="Rectangle 40">
              <a:extLst>
                <a:ext uri="{FF2B5EF4-FFF2-40B4-BE49-F238E27FC236}">
                  <a16:creationId xmlns:a16="http://schemas.microsoft.com/office/drawing/2014/main" id="{19D19A0A-343D-4CC8-82F6-F807EA7B505E}"/>
                </a:ext>
              </a:extLst>
            </p:cNvPr>
            <p:cNvSpPr/>
            <p:nvPr/>
          </p:nvSpPr>
          <p:spPr>
            <a:xfrm>
              <a:off x="9671056" y="2765171"/>
              <a:ext cx="722063" cy="461665"/>
            </a:xfrm>
            <a:prstGeom prst="rect">
              <a:avLst/>
            </a:prstGeom>
          </p:spPr>
          <p:txBody>
            <a:bodyPr wrap="square">
              <a:spAutoFit/>
            </a:bodyPr>
            <a:lstStyle/>
            <a:p>
              <a:r>
                <a:rPr lang="en-US" sz="2400" b="1" dirty="0"/>
                <a:t>1</a:t>
              </a:r>
            </a:p>
          </p:txBody>
        </p:sp>
        <p:sp>
          <p:nvSpPr>
            <p:cNvPr id="42" name="Rectangle 41">
              <a:extLst>
                <a:ext uri="{FF2B5EF4-FFF2-40B4-BE49-F238E27FC236}">
                  <a16:creationId xmlns:a16="http://schemas.microsoft.com/office/drawing/2014/main" id="{D8EBB976-569F-4EB5-9C9F-15F052284C11}"/>
                </a:ext>
              </a:extLst>
            </p:cNvPr>
            <p:cNvSpPr/>
            <p:nvPr/>
          </p:nvSpPr>
          <p:spPr>
            <a:xfrm>
              <a:off x="9425290" y="4075838"/>
              <a:ext cx="722063" cy="461665"/>
            </a:xfrm>
            <a:prstGeom prst="rect">
              <a:avLst/>
            </a:prstGeom>
          </p:spPr>
          <p:txBody>
            <a:bodyPr wrap="square">
              <a:spAutoFit/>
            </a:bodyPr>
            <a:lstStyle/>
            <a:p>
              <a:r>
                <a:rPr lang="en-US" sz="2400" b="1" dirty="0"/>
                <a:t>5</a:t>
              </a:r>
            </a:p>
          </p:txBody>
        </p:sp>
        <p:sp>
          <p:nvSpPr>
            <p:cNvPr id="43" name="Rectangle 42">
              <a:extLst>
                <a:ext uri="{FF2B5EF4-FFF2-40B4-BE49-F238E27FC236}">
                  <a16:creationId xmlns:a16="http://schemas.microsoft.com/office/drawing/2014/main" id="{9DAA8219-64F4-4DA9-9259-6E5577551330}"/>
                </a:ext>
              </a:extLst>
            </p:cNvPr>
            <p:cNvSpPr/>
            <p:nvPr/>
          </p:nvSpPr>
          <p:spPr>
            <a:xfrm>
              <a:off x="10162050" y="2499245"/>
              <a:ext cx="722063" cy="461665"/>
            </a:xfrm>
            <a:prstGeom prst="rect">
              <a:avLst/>
            </a:prstGeom>
          </p:spPr>
          <p:txBody>
            <a:bodyPr wrap="square">
              <a:spAutoFit/>
            </a:bodyPr>
            <a:lstStyle/>
            <a:p>
              <a:r>
                <a:rPr lang="en-US" sz="2400" b="1" dirty="0"/>
                <a:t>2</a:t>
              </a:r>
            </a:p>
          </p:txBody>
        </p:sp>
        <p:sp>
          <p:nvSpPr>
            <p:cNvPr id="44" name="Rectangle 43">
              <a:extLst>
                <a:ext uri="{FF2B5EF4-FFF2-40B4-BE49-F238E27FC236}">
                  <a16:creationId xmlns:a16="http://schemas.microsoft.com/office/drawing/2014/main" id="{AAAE0DA3-C1C1-445F-AE24-60E1A0D7E0EC}"/>
                </a:ext>
              </a:extLst>
            </p:cNvPr>
            <p:cNvSpPr/>
            <p:nvPr/>
          </p:nvSpPr>
          <p:spPr>
            <a:xfrm>
              <a:off x="10388111" y="1546259"/>
              <a:ext cx="722063" cy="461665"/>
            </a:xfrm>
            <a:prstGeom prst="rect">
              <a:avLst/>
            </a:prstGeom>
          </p:spPr>
          <p:txBody>
            <a:bodyPr wrap="square">
              <a:spAutoFit/>
            </a:bodyPr>
            <a:lstStyle/>
            <a:p>
              <a:r>
                <a:rPr lang="en-US" sz="2400" b="1" dirty="0"/>
                <a:t>2</a:t>
              </a:r>
            </a:p>
          </p:txBody>
        </p:sp>
        <p:sp>
          <p:nvSpPr>
            <p:cNvPr id="45" name="Rectangle 44">
              <a:extLst>
                <a:ext uri="{FF2B5EF4-FFF2-40B4-BE49-F238E27FC236}">
                  <a16:creationId xmlns:a16="http://schemas.microsoft.com/office/drawing/2014/main" id="{EB3EF18A-38B3-4B80-B4C7-B70257B03BBD}"/>
                </a:ext>
              </a:extLst>
            </p:cNvPr>
            <p:cNvSpPr/>
            <p:nvPr/>
          </p:nvSpPr>
          <p:spPr>
            <a:xfrm>
              <a:off x="11235995" y="3518371"/>
              <a:ext cx="722063" cy="461665"/>
            </a:xfrm>
            <a:prstGeom prst="rect">
              <a:avLst/>
            </a:prstGeom>
          </p:spPr>
          <p:txBody>
            <a:bodyPr wrap="square">
              <a:spAutoFit/>
            </a:bodyPr>
            <a:lstStyle/>
            <a:p>
              <a:r>
                <a:rPr lang="en-US" sz="2400" b="1" dirty="0"/>
                <a:t>-3</a:t>
              </a:r>
            </a:p>
          </p:txBody>
        </p:sp>
      </p:grpSp>
      <p:sp>
        <p:nvSpPr>
          <p:cNvPr id="51" name="Rectangle 50">
            <a:extLst>
              <a:ext uri="{FF2B5EF4-FFF2-40B4-BE49-F238E27FC236}">
                <a16:creationId xmlns:a16="http://schemas.microsoft.com/office/drawing/2014/main" id="{B9C55795-CF5D-4BCD-A79B-640C0B01B235}"/>
              </a:ext>
            </a:extLst>
          </p:cNvPr>
          <p:cNvSpPr/>
          <p:nvPr/>
        </p:nvSpPr>
        <p:spPr>
          <a:xfrm>
            <a:off x="6803286" y="2582063"/>
            <a:ext cx="722063" cy="461665"/>
          </a:xfrm>
          <a:prstGeom prst="rect">
            <a:avLst/>
          </a:prstGeom>
        </p:spPr>
        <p:txBody>
          <a:bodyPr wrap="square">
            <a:spAutoFit/>
          </a:bodyPr>
          <a:lstStyle/>
          <a:p>
            <a:r>
              <a:rPr lang="en-US" sz="2400" b="1" dirty="0">
                <a:solidFill>
                  <a:srgbClr val="00B050"/>
                </a:solidFill>
              </a:rPr>
              <a:t>0</a:t>
            </a:r>
          </a:p>
        </p:txBody>
      </p:sp>
      <p:sp>
        <p:nvSpPr>
          <p:cNvPr id="53" name="Rectangle 52">
            <a:extLst>
              <a:ext uri="{FF2B5EF4-FFF2-40B4-BE49-F238E27FC236}">
                <a16:creationId xmlns:a16="http://schemas.microsoft.com/office/drawing/2014/main" id="{5B30AFBD-38ED-4E13-9849-6DA2539F4848}"/>
              </a:ext>
            </a:extLst>
          </p:cNvPr>
          <p:cNvSpPr/>
          <p:nvPr/>
        </p:nvSpPr>
        <p:spPr>
          <a:xfrm>
            <a:off x="8987474" y="620559"/>
            <a:ext cx="487634" cy="461665"/>
          </a:xfrm>
          <a:prstGeom prst="rect">
            <a:avLst/>
          </a:prstGeom>
        </p:spPr>
        <p:txBody>
          <a:bodyPr wrap="none">
            <a:spAutoFit/>
          </a:bodyPr>
          <a:lstStyle/>
          <a:p>
            <a:pPr algn="ctr"/>
            <a:r>
              <a:rPr lang="en-US" sz="2400" b="1" dirty="0">
                <a:solidFill>
                  <a:srgbClr val="00B050"/>
                </a:solidFill>
              </a:rPr>
              <a:t>-1</a:t>
            </a:r>
          </a:p>
        </p:txBody>
      </p:sp>
      <p:sp>
        <p:nvSpPr>
          <p:cNvPr id="54" name="Rectangle 53">
            <a:extLst>
              <a:ext uri="{FF2B5EF4-FFF2-40B4-BE49-F238E27FC236}">
                <a16:creationId xmlns:a16="http://schemas.microsoft.com/office/drawing/2014/main" id="{A27320D9-CE8F-42CC-A22F-7BFFE706632F}"/>
              </a:ext>
            </a:extLst>
          </p:cNvPr>
          <p:cNvSpPr/>
          <p:nvPr/>
        </p:nvSpPr>
        <p:spPr>
          <a:xfrm>
            <a:off x="11708993" y="2582063"/>
            <a:ext cx="357790" cy="461665"/>
          </a:xfrm>
          <a:prstGeom prst="rect">
            <a:avLst/>
          </a:prstGeom>
        </p:spPr>
        <p:txBody>
          <a:bodyPr wrap="none">
            <a:spAutoFit/>
          </a:bodyPr>
          <a:lstStyle/>
          <a:p>
            <a:pPr algn="ctr"/>
            <a:r>
              <a:rPr lang="en-US" sz="2400" b="1" dirty="0">
                <a:solidFill>
                  <a:srgbClr val="00B050"/>
                </a:solidFill>
              </a:rPr>
              <a:t>1</a:t>
            </a:r>
          </a:p>
        </p:txBody>
      </p:sp>
      <p:sp>
        <p:nvSpPr>
          <p:cNvPr id="55" name="Rectangle 54">
            <a:extLst>
              <a:ext uri="{FF2B5EF4-FFF2-40B4-BE49-F238E27FC236}">
                <a16:creationId xmlns:a16="http://schemas.microsoft.com/office/drawing/2014/main" id="{81B178D4-AB18-4ED8-9E7D-B24AF0A01449}"/>
              </a:ext>
            </a:extLst>
          </p:cNvPr>
          <p:cNvSpPr/>
          <p:nvPr/>
        </p:nvSpPr>
        <p:spPr>
          <a:xfrm>
            <a:off x="10526484" y="4718986"/>
            <a:ext cx="551754" cy="646331"/>
          </a:xfrm>
          <a:prstGeom prst="rect">
            <a:avLst/>
          </a:prstGeom>
        </p:spPr>
        <p:txBody>
          <a:bodyPr wrap="none">
            <a:spAutoFit/>
          </a:bodyPr>
          <a:lstStyle/>
          <a:p>
            <a:pPr algn="ctr"/>
            <a:r>
              <a:rPr lang="en-US" sz="3600" b="1" dirty="0">
                <a:solidFill>
                  <a:srgbClr val="00B050"/>
                </a:solidFill>
              </a:rPr>
              <a:t>-</a:t>
            </a:r>
            <a:r>
              <a:rPr lang="en-US" sz="2400" b="1" dirty="0">
                <a:solidFill>
                  <a:srgbClr val="00B050"/>
                </a:solidFill>
              </a:rPr>
              <a:t>2</a:t>
            </a:r>
          </a:p>
        </p:txBody>
      </p:sp>
      <p:sp>
        <p:nvSpPr>
          <p:cNvPr id="56" name="Rectangle 55">
            <a:extLst>
              <a:ext uri="{FF2B5EF4-FFF2-40B4-BE49-F238E27FC236}">
                <a16:creationId xmlns:a16="http://schemas.microsoft.com/office/drawing/2014/main" id="{9B4A4E13-07C7-4684-852A-0DDDD385DFAE}"/>
              </a:ext>
            </a:extLst>
          </p:cNvPr>
          <p:cNvSpPr/>
          <p:nvPr/>
        </p:nvSpPr>
        <p:spPr>
          <a:xfrm>
            <a:off x="8256264" y="4847765"/>
            <a:ext cx="357790" cy="461665"/>
          </a:xfrm>
          <a:prstGeom prst="rect">
            <a:avLst/>
          </a:prstGeom>
        </p:spPr>
        <p:txBody>
          <a:bodyPr wrap="none">
            <a:spAutoFit/>
          </a:bodyPr>
          <a:lstStyle/>
          <a:p>
            <a:pPr algn="ctr"/>
            <a:r>
              <a:rPr lang="en-US" sz="2400" b="1" dirty="0">
                <a:solidFill>
                  <a:srgbClr val="00B050"/>
                </a:solidFill>
              </a:rPr>
              <a:t>2</a:t>
            </a:r>
          </a:p>
        </p:txBody>
      </p:sp>
      <p:sp>
        <p:nvSpPr>
          <p:cNvPr id="60" name="AutoShape 3">
            <a:extLst>
              <a:ext uri="{FF2B5EF4-FFF2-40B4-BE49-F238E27FC236}">
                <a16:creationId xmlns:a16="http://schemas.microsoft.com/office/drawing/2014/main" id="{CF0EE8D2-924F-4511-8878-AACD50C4F2E7}"/>
              </a:ext>
            </a:extLst>
          </p:cNvPr>
          <p:cNvSpPr>
            <a:spLocks noChangeAspect="1" noChangeArrowheads="1" noTextEdit="1"/>
          </p:cNvSpPr>
          <p:nvPr/>
        </p:nvSpPr>
        <p:spPr bwMode="auto">
          <a:xfrm>
            <a:off x="747164" y="1293557"/>
            <a:ext cx="5556530" cy="386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1" name="Rectangle 5">
            <a:extLst>
              <a:ext uri="{FF2B5EF4-FFF2-40B4-BE49-F238E27FC236}">
                <a16:creationId xmlns:a16="http://schemas.microsoft.com/office/drawing/2014/main" id="{EBD66F1E-34CD-4E0C-941D-599352E78090}"/>
              </a:ext>
            </a:extLst>
          </p:cNvPr>
          <p:cNvSpPr>
            <a:spLocks noChangeArrowheads="1"/>
          </p:cNvSpPr>
          <p:nvPr/>
        </p:nvSpPr>
        <p:spPr bwMode="auto">
          <a:xfrm>
            <a:off x="755495" y="1312301"/>
            <a:ext cx="1105891" cy="4790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2" name="Rectangle 6">
            <a:extLst>
              <a:ext uri="{FF2B5EF4-FFF2-40B4-BE49-F238E27FC236}">
                <a16:creationId xmlns:a16="http://schemas.microsoft.com/office/drawing/2014/main" id="{FE955BD3-7639-4F68-88CC-DE5FE1678513}"/>
              </a:ext>
            </a:extLst>
          </p:cNvPr>
          <p:cNvSpPr>
            <a:spLocks noChangeArrowheads="1"/>
          </p:cNvSpPr>
          <p:nvPr/>
        </p:nvSpPr>
        <p:spPr bwMode="auto">
          <a:xfrm>
            <a:off x="1861386" y="1312301"/>
            <a:ext cx="1103808" cy="4790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3" name="Rectangle 7">
            <a:extLst>
              <a:ext uri="{FF2B5EF4-FFF2-40B4-BE49-F238E27FC236}">
                <a16:creationId xmlns:a16="http://schemas.microsoft.com/office/drawing/2014/main" id="{7897A8AA-7F89-4223-88D5-168F1289AA31}"/>
              </a:ext>
            </a:extLst>
          </p:cNvPr>
          <p:cNvSpPr>
            <a:spLocks noChangeArrowheads="1"/>
          </p:cNvSpPr>
          <p:nvPr/>
        </p:nvSpPr>
        <p:spPr bwMode="auto">
          <a:xfrm>
            <a:off x="2965194" y="1312301"/>
            <a:ext cx="1105891" cy="4790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4" name="Rectangle 8">
            <a:extLst>
              <a:ext uri="{FF2B5EF4-FFF2-40B4-BE49-F238E27FC236}">
                <a16:creationId xmlns:a16="http://schemas.microsoft.com/office/drawing/2014/main" id="{C6C9953C-9436-41CE-936E-93B41F90BE8D}"/>
              </a:ext>
            </a:extLst>
          </p:cNvPr>
          <p:cNvSpPr>
            <a:spLocks noChangeArrowheads="1"/>
          </p:cNvSpPr>
          <p:nvPr/>
        </p:nvSpPr>
        <p:spPr bwMode="auto">
          <a:xfrm>
            <a:off x="4071085" y="1312301"/>
            <a:ext cx="1105891" cy="4790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5" name="Rectangle 9">
            <a:extLst>
              <a:ext uri="{FF2B5EF4-FFF2-40B4-BE49-F238E27FC236}">
                <a16:creationId xmlns:a16="http://schemas.microsoft.com/office/drawing/2014/main" id="{1605BA81-A6DE-4FE1-98A5-E15D175A86D0}"/>
              </a:ext>
            </a:extLst>
          </p:cNvPr>
          <p:cNvSpPr>
            <a:spLocks noChangeArrowheads="1"/>
          </p:cNvSpPr>
          <p:nvPr/>
        </p:nvSpPr>
        <p:spPr bwMode="auto">
          <a:xfrm>
            <a:off x="5176976" y="1312301"/>
            <a:ext cx="1103808" cy="4790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6" name="Rectangle 10">
            <a:extLst>
              <a:ext uri="{FF2B5EF4-FFF2-40B4-BE49-F238E27FC236}">
                <a16:creationId xmlns:a16="http://schemas.microsoft.com/office/drawing/2014/main" id="{6C87BB38-065D-48DE-9089-0C2B00643190}"/>
              </a:ext>
            </a:extLst>
          </p:cNvPr>
          <p:cNvSpPr>
            <a:spLocks noChangeArrowheads="1"/>
          </p:cNvSpPr>
          <p:nvPr/>
        </p:nvSpPr>
        <p:spPr bwMode="auto">
          <a:xfrm>
            <a:off x="755495" y="1791312"/>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dirty="0">
              <a:latin typeface="+mj-lt"/>
            </a:endParaRPr>
          </a:p>
        </p:txBody>
      </p:sp>
      <p:sp>
        <p:nvSpPr>
          <p:cNvPr id="67" name="Rectangle 11">
            <a:extLst>
              <a:ext uri="{FF2B5EF4-FFF2-40B4-BE49-F238E27FC236}">
                <a16:creationId xmlns:a16="http://schemas.microsoft.com/office/drawing/2014/main" id="{3B3CCF0B-6471-4089-AB3F-0E3B329A625B}"/>
              </a:ext>
            </a:extLst>
          </p:cNvPr>
          <p:cNvSpPr>
            <a:spLocks noChangeArrowheads="1"/>
          </p:cNvSpPr>
          <p:nvPr/>
        </p:nvSpPr>
        <p:spPr bwMode="auto">
          <a:xfrm>
            <a:off x="1861386" y="1791312"/>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dirty="0">
                <a:latin typeface="+mj-lt"/>
              </a:rPr>
              <a:t>∞</a:t>
            </a:r>
          </a:p>
        </p:txBody>
      </p:sp>
      <p:sp>
        <p:nvSpPr>
          <p:cNvPr id="68" name="Rectangle 12">
            <a:extLst>
              <a:ext uri="{FF2B5EF4-FFF2-40B4-BE49-F238E27FC236}">
                <a16:creationId xmlns:a16="http://schemas.microsoft.com/office/drawing/2014/main" id="{61B6D12C-3AF7-49A7-8184-07211502E98E}"/>
              </a:ext>
            </a:extLst>
          </p:cNvPr>
          <p:cNvSpPr>
            <a:spLocks noChangeArrowheads="1"/>
          </p:cNvSpPr>
          <p:nvPr/>
        </p:nvSpPr>
        <p:spPr bwMode="auto">
          <a:xfrm>
            <a:off x="2965194" y="1791312"/>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69" name="Rectangle 13">
            <a:extLst>
              <a:ext uri="{FF2B5EF4-FFF2-40B4-BE49-F238E27FC236}">
                <a16:creationId xmlns:a16="http://schemas.microsoft.com/office/drawing/2014/main" id="{9DE0A9A5-449E-4E39-8075-999A2362D969}"/>
              </a:ext>
            </a:extLst>
          </p:cNvPr>
          <p:cNvSpPr>
            <a:spLocks noChangeArrowheads="1"/>
          </p:cNvSpPr>
          <p:nvPr/>
        </p:nvSpPr>
        <p:spPr bwMode="auto">
          <a:xfrm>
            <a:off x="4071085" y="1791312"/>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70" name="Rectangle 14">
            <a:extLst>
              <a:ext uri="{FF2B5EF4-FFF2-40B4-BE49-F238E27FC236}">
                <a16:creationId xmlns:a16="http://schemas.microsoft.com/office/drawing/2014/main" id="{75DE0C5C-C40F-459E-AC13-712DB7DF31DF}"/>
              </a:ext>
            </a:extLst>
          </p:cNvPr>
          <p:cNvSpPr>
            <a:spLocks noChangeArrowheads="1"/>
          </p:cNvSpPr>
          <p:nvPr/>
        </p:nvSpPr>
        <p:spPr bwMode="auto">
          <a:xfrm>
            <a:off x="5176976" y="1791312"/>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71" name="Rectangle 15">
            <a:extLst>
              <a:ext uri="{FF2B5EF4-FFF2-40B4-BE49-F238E27FC236}">
                <a16:creationId xmlns:a16="http://schemas.microsoft.com/office/drawing/2014/main" id="{B2862EC6-18EC-409A-ACDB-2CC573B89154}"/>
              </a:ext>
            </a:extLst>
          </p:cNvPr>
          <p:cNvSpPr>
            <a:spLocks noChangeArrowheads="1"/>
          </p:cNvSpPr>
          <p:nvPr/>
        </p:nvSpPr>
        <p:spPr bwMode="auto">
          <a:xfrm>
            <a:off x="755495" y="2270323"/>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dirty="0">
                <a:solidFill>
                  <a:srgbClr val="000000"/>
                </a:solidFill>
                <a:latin typeface="+mj-lt"/>
              </a:rPr>
              <a:t>0</a:t>
            </a:r>
            <a:endParaRPr lang="en-US" sz="2400" b="1" dirty="0">
              <a:latin typeface="+mj-lt"/>
            </a:endParaRPr>
          </a:p>
        </p:txBody>
      </p:sp>
      <p:sp>
        <p:nvSpPr>
          <p:cNvPr id="72" name="Rectangle 16">
            <a:extLst>
              <a:ext uri="{FF2B5EF4-FFF2-40B4-BE49-F238E27FC236}">
                <a16:creationId xmlns:a16="http://schemas.microsoft.com/office/drawing/2014/main" id="{CCF09302-43F7-46B0-A919-68A3C993FC17}"/>
              </a:ext>
            </a:extLst>
          </p:cNvPr>
          <p:cNvSpPr>
            <a:spLocks noChangeArrowheads="1"/>
          </p:cNvSpPr>
          <p:nvPr/>
        </p:nvSpPr>
        <p:spPr bwMode="auto">
          <a:xfrm>
            <a:off x="1861386" y="2270323"/>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dirty="0">
                <a:solidFill>
                  <a:srgbClr val="000000"/>
                </a:solidFill>
                <a:latin typeface="+mj-lt"/>
              </a:rPr>
              <a:t>-1</a:t>
            </a:r>
            <a:endParaRPr lang="en-US" sz="2400" b="1" dirty="0">
              <a:latin typeface="+mj-lt"/>
            </a:endParaRPr>
          </a:p>
        </p:txBody>
      </p:sp>
      <p:sp>
        <p:nvSpPr>
          <p:cNvPr id="73" name="Rectangle 17">
            <a:extLst>
              <a:ext uri="{FF2B5EF4-FFF2-40B4-BE49-F238E27FC236}">
                <a16:creationId xmlns:a16="http://schemas.microsoft.com/office/drawing/2014/main" id="{54F0BC76-2C0A-4D55-A386-3303B4C60E05}"/>
              </a:ext>
            </a:extLst>
          </p:cNvPr>
          <p:cNvSpPr>
            <a:spLocks noChangeArrowheads="1"/>
          </p:cNvSpPr>
          <p:nvPr/>
        </p:nvSpPr>
        <p:spPr bwMode="auto">
          <a:xfrm>
            <a:off x="2965194" y="2270323"/>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defTabSz="914400"/>
            <a:r>
              <a:rPr lang="en-US" sz="2400" b="1"/>
              <a:t>∞</a:t>
            </a:r>
            <a:endParaRPr lang="en-US" sz="2400" b="1" dirty="0"/>
          </a:p>
        </p:txBody>
      </p:sp>
      <p:sp>
        <p:nvSpPr>
          <p:cNvPr id="74" name="Rectangle 18">
            <a:extLst>
              <a:ext uri="{FF2B5EF4-FFF2-40B4-BE49-F238E27FC236}">
                <a16:creationId xmlns:a16="http://schemas.microsoft.com/office/drawing/2014/main" id="{DE7184E5-0D63-45DD-844C-427F80202DAD}"/>
              </a:ext>
            </a:extLst>
          </p:cNvPr>
          <p:cNvSpPr>
            <a:spLocks noChangeArrowheads="1"/>
          </p:cNvSpPr>
          <p:nvPr/>
        </p:nvSpPr>
        <p:spPr bwMode="auto">
          <a:xfrm>
            <a:off x="4071085" y="2270323"/>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75" name="Rectangle 19">
            <a:extLst>
              <a:ext uri="{FF2B5EF4-FFF2-40B4-BE49-F238E27FC236}">
                <a16:creationId xmlns:a16="http://schemas.microsoft.com/office/drawing/2014/main" id="{AA8177F7-855A-415D-A774-F991332E60C9}"/>
              </a:ext>
            </a:extLst>
          </p:cNvPr>
          <p:cNvSpPr>
            <a:spLocks noChangeArrowheads="1"/>
          </p:cNvSpPr>
          <p:nvPr/>
        </p:nvSpPr>
        <p:spPr bwMode="auto">
          <a:xfrm>
            <a:off x="5176976" y="2270323"/>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76" name="Rectangle 20">
            <a:extLst>
              <a:ext uri="{FF2B5EF4-FFF2-40B4-BE49-F238E27FC236}">
                <a16:creationId xmlns:a16="http://schemas.microsoft.com/office/drawing/2014/main" id="{949EC155-3B66-416E-A55C-8A1D7BB67E13}"/>
              </a:ext>
            </a:extLst>
          </p:cNvPr>
          <p:cNvSpPr>
            <a:spLocks noChangeArrowheads="1"/>
          </p:cNvSpPr>
          <p:nvPr/>
        </p:nvSpPr>
        <p:spPr bwMode="auto">
          <a:xfrm>
            <a:off x="755495" y="2749335"/>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a:solidFill>
                  <a:srgbClr val="000000"/>
                </a:solidFill>
                <a:latin typeface="+mj-lt"/>
              </a:rPr>
              <a:t>0</a:t>
            </a:r>
            <a:endParaRPr lang="en-US" sz="2400" b="1">
              <a:latin typeface="+mj-lt"/>
            </a:endParaRPr>
          </a:p>
        </p:txBody>
      </p:sp>
      <p:sp>
        <p:nvSpPr>
          <p:cNvPr id="77" name="Rectangle 21">
            <a:extLst>
              <a:ext uri="{FF2B5EF4-FFF2-40B4-BE49-F238E27FC236}">
                <a16:creationId xmlns:a16="http://schemas.microsoft.com/office/drawing/2014/main" id="{9B7C0C90-FD99-4318-AE81-8A01744B7CD3}"/>
              </a:ext>
            </a:extLst>
          </p:cNvPr>
          <p:cNvSpPr>
            <a:spLocks noChangeArrowheads="1"/>
          </p:cNvSpPr>
          <p:nvPr/>
        </p:nvSpPr>
        <p:spPr bwMode="auto">
          <a:xfrm>
            <a:off x="1861386" y="2749335"/>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solidFill>
                  <a:srgbClr val="000000"/>
                </a:solidFill>
                <a:latin typeface="+mj-lt"/>
              </a:rPr>
              <a:t>-1</a:t>
            </a:r>
            <a:endParaRPr lang="en-US" sz="2400" b="1" dirty="0">
              <a:latin typeface="+mj-lt"/>
            </a:endParaRPr>
          </a:p>
        </p:txBody>
      </p:sp>
      <p:sp>
        <p:nvSpPr>
          <p:cNvPr id="78" name="Rectangle 22">
            <a:extLst>
              <a:ext uri="{FF2B5EF4-FFF2-40B4-BE49-F238E27FC236}">
                <a16:creationId xmlns:a16="http://schemas.microsoft.com/office/drawing/2014/main" id="{A25F758C-E0DB-4B91-94D7-E9CAEEF7C1BA}"/>
              </a:ext>
            </a:extLst>
          </p:cNvPr>
          <p:cNvSpPr>
            <a:spLocks noChangeArrowheads="1"/>
          </p:cNvSpPr>
          <p:nvPr/>
        </p:nvSpPr>
        <p:spPr bwMode="auto">
          <a:xfrm>
            <a:off x="2965194" y="2749335"/>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dirty="0">
                <a:latin typeface="+mj-lt"/>
              </a:rPr>
              <a:t>4</a:t>
            </a:r>
          </a:p>
        </p:txBody>
      </p:sp>
      <p:sp>
        <p:nvSpPr>
          <p:cNvPr id="79" name="Rectangle 23">
            <a:extLst>
              <a:ext uri="{FF2B5EF4-FFF2-40B4-BE49-F238E27FC236}">
                <a16:creationId xmlns:a16="http://schemas.microsoft.com/office/drawing/2014/main" id="{C5B6EF66-EF48-4ED7-ACCF-9D0B52A4EED1}"/>
              </a:ext>
            </a:extLst>
          </p:cNvPr>
          <p:cNvSpPr>
            <a:spLocks noChangeArrowheads="1"/>
          </p:cNvSpPr>
          <p:nvPr/>
        </p:nvSpPr>
        <p:spPr bwMode="auto">
          <a:xfrm>
            <a:off x="4071085" y="2749335"/>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80" name="Rectangle 24">
            <a:extLst>
              <a:ext uri="{FF2B5EF4-FFF2-40B4-BE49-F238E27FC236}">
                <a16:creationId xmlns:a16="http://schemas.microsoft.com/office/drawing/2014/main" id="{31598B6E-24A3-487A-9D9E-B3DC670E30CF}"/>
              </a:ext>
            </a:extLst>
          </p:cNvPr>
          <p:cNvSpPr>
            <a:spLocks noChangeArrowheads="1"/>
          </p:cNvSpPr>
          <p:nvPr/>
        </p:nvSpPr>
        <p:spPr bwMode="auto">
          <a:xfrm>
            <a:off x="5176976" y="2749335"/>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81" name="Rectangle 25">
            <a:extLst>
              <a:ext uri="{FF2B5EF4-FFF2-40B4-BE49-F238E27FC236}">
                <a16:creationId xmlns:a16="http://schemas.microsoft.com/office/drawing/2014/main" id="{2C6515D8-5485-42AE-8A89-60F1A73CF67A}"/>
              </a:ext>
            </a:extLst>
          </p:cNvPr>
          <p:cNvSpPr>
            <a:spLocks noChangeArrowheads="1"/>
          </p:cNvSpPr>
          <p:nvPr/>
        </p:nvSpPr>
        <p:spPr bwMode="auto">
          <a:xfrm>
            <a:off x="755495" y="3228346"/>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a:solidFill>
                  <a:srgbClr val="000000"/>
                </a:solidFill>
                <a:latin typeface="+mj-lt"/>
              </a:rPr>
              <a:t>0</a:t>
            </a:r>
            <a:endParaRPr lang="en-US" sz="2400" b="1">
              <a:latin typeface="+mj-lt"/>
            </a:endParaRPr>
          </a:p>
        </p:txBody>
      </p:sp>
      <p:sp>
        <p:nvSpPr>
          <p:cNvPr id="82" name="Rectangle 26">
            <a:extLst>
              <a:ext uri="{FF2B5EF4-FFF2-40B4-BE49-F238E27FC236}">
                <a16:creationId xmlns:a16="http://schemas.microsoft.com/office/drawing/2014/main" id="{07EE999C-E86A-405B-854B-BF81DB6E07AD}"/>
              </a:ext>
            </a:extLst>
          </p:cNvPr>
          <p:cNvSpPr>
            <a:spLocks noChangeArrowheads="1"/>
          </p:cNvSpPr>
          <p:nvPr/>
        </p:nvSpPr>
        <p:spPr bwMode="auto">
          <a:xfrm>
            <a:off x="1861386" y="3228346"/>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solidFill>
                  <a:srgbClr val="000000"/>
                </a:solidFill>
                <a:latin typeface="+mj-lt"/>
              </a:rPr>
              <a:t>-1</a:t>
            </a:r>
            <a:endParaRPr lang="en-US" sz="2400" b="1" dirty="0">
              <a:latin typeface="+mj-lt"/>
            </a:endParaRPr>
          </a:p>
        </p:txBody>
      </p:sp>
      <p:sp>
        <p:nvSpPr>
          <p:cNvPr id="83" name="Rectangle 27">
            <a:extLst>
              <a:ext uri="{FF2B5EF4-FFF2-40B4-BE49-F238E27FC236}">
                <a16:creationId xmlns:a16="http://schemas.microsoft.com/office/drawing/2014/main" id="{2343A369-AD5F-4E96-A17A-1E2634C445B3}"/>
              </a:ext>
            </a:extLst>
          </p:cNvPr>
          <p:cNvSpPr>
            <a:spLocks noChangeArrowheads="1"/>
          </p:cNvSpPr>
          <p:nvPr/>
        </p:nvSpPr>
        <p:spPr bwMode="auto">
          <a:xfrm>
            <a:off x="2965194" y="3228346"/>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2</a:t>
            </a:r>
            <a:endParaRPr lang="en-US" sz="2400" b="1" dirty="0">
              <a:latin typeface="+mj-lt"/>
            </a:endParaRPr>
          </a:p>
        </p:txBody>
      </p:sp>
      <p:sp>
        <p:nvSpPr>
          <p:cNvPr id="84" name="Rectangle 28">
            <a:extLst>
              <a:ext uri="{FF2B5EF4-FFF2-40B4-BE49-F238E27FC236}">
                <a16:creationId xmlns:a16="http://schemas.microsoft.com/office/drawing/2014/main" id="{CDD18B92-2DCD-4C45-A6EE-F7AF4312FCA9}"/>
              </a:ext>
            </a:extLst>
          </p:cNvPr>
          <p:cNvSpPr>
            <a:spLocks noChangeArrowheads="1"/>
          </p:cNvSpPr>
          <p:nvPr/>
        </p:nvSpPr>
        <p:spPr bwMode="auto">
          <a:xfrm>
            <a:off x="4071085" y="3228346"/>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85" name="Rectangle 29">
            <a:extLst>
              <a:ext uri="{FF2B5EF4-FFF2-40B4-BE49-F238E27FC236}">
                <a16:creationId xmlns:a16="http://schemas.microsoft.com/office/drawing/2014/main" id="{B914CE36-70C8-4F24-99C4-C401D1451F89}"/>
              </a:ext>
            </a:extLst>
          </p:cNvPr>
          <p:cNvSpPr>
            <a:spLocks noChangeArrowheads="1"/>
          </p:cNvSpPr>
          <p:nvPr/>
        </p:nvSpPr>
        <p:spPr bwMode="auto">
          <a:xfrm>
            <a:off x="5176976" y="3228346"/>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86" name="Rectangle 30">
            <a:extLst>
              <a:ext uri="{FF2B5EF4-FFF2-40B4-BE49-F238E27FC236}">
                <a16:creationId xmlns:a16="http://schemas.microsoft.com/office/drawing/2014/main" id="{1B1CBF7E-4C37-4CAB-96B5-9FF75DDD23BE}"/>
              </a:ext>
            </a:extLst>
          </p:cNvPr>
          <p:cNvSpPr>
            <a:spLocks noChangeArrowheads="1"/>
          </p:cNvSpPr>
          <p:nvPr/>
        </p:nvSpPr>
        <p:spPr bwMode="auto">
          <a:xfrm>
            <a:off x="755495" y="3707357"/>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a:solidFill>
                  <a:srgbClr val="000000"/>
                </a:solidFill>
                <a:latin typeface="+mj-lt"/>
              </a:rPr>
              <a:t>0</a:t>
            </a:r>
            <a:endParaRPr lang="en-US" sz="2400" b="1">
              <a:latin typeface="+mj-lt"/>
            </a:endParaRPr>
          </a:p>
        </p:txBody>
      </p:sp>
      <p:sp>
        <p:nvSpPr>
          <p:cNvPr id="87" name="Rectangle 31">
            <a:extLst>
              <a:ext uri="{FF2B5EF4-FFF2-40B4-BE49-F238E27FC236}">
                <a16:creationId xmlns:a16="http://schemas.microsoft.com/office/drawing/2014/main" id="{5ED11E6B-1074-4A05-804D-EE78B51F22A3}"/>
              </a:ext>
            </a:extLst>
          </p:cNvPr>
          <p:cNvSpPr>
            <a:spLocks noChangeArrowheads="1"/>
          </p:cNvSpPr>
          <p:nvPr/>
        </p:nvSpPr>
        <p:spPr bwMode="auto">
          <a:xfrm>
            <a:off x="1861386" y="3707357"/>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solidFill>
                  <a:srgbClr val="000000"/>
                </a:solidFill>
                <a:latin typeface="+mj-lt"/>
              </a:rPr>
              <a:t>-1</a:t>
            </a:r>
            <a:endParaRPr lang="en-US" sz="2400" b="1" dirty="0">
              <a:latin typeface="+mj-lt"/>
            </a:endParaRPr>
          </a:p>
        </p:txBody>
      </p:sp>
      <p:sp>
        <p:nvSpPr>
          <p:cNvPr id="88" name="Rectangle 32">
            <a:extLst>
              <a:ext uri="{FF2B5EF4-FFF2-40B4-BE49-F238E27FC236}">
                <a16:creationId xmlns:a16="http://schemas.microsoft.com/office/drawing/2014/main" id="{AF4C8023-B8BC-4308-A263-4B0FC98DA9B0}"/>
              </a:ext>
            </a:extLst>
          </p:cNvPr>
          <p:cNvSpPr>
            <a:spLocks noChangeArrowheads="1"/>
          </p:cNvSpPr>
          <p:nvPr/>
        </p:nvSpPr>
        <p:spPr bwMode="auto">
          <a:xfrm>
            <a:off x="2965194" y="3707357"/>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2</a:t>
            </a:r>
            <a:endParaRPr lang="en-US" sz="2400" b="1" dirty="0">
              <a:latin typeface="+mj-lt"/>
            </a:endParaRPr>
          </a:p>
        </p:txBody>
      </p:sp>
      <p:sp>
        <p:nvSpPr>
          <p:cNvPr id="89" name="Rectangle 33">
            <a:extLst>
              <a:ext uri="{FF2B5EF4-FFF2-40B4-BE49-F238E27FC236}">
                <a16:creationId xmlns:a16="http://schemas.microsoft.com/office/drawing/2014/main" id="{7AEA25FC-A43C-413B-A6A2-A777DCE2C94A}"/>
              </a:ext>
            </a:extLst>
          </p:cNvPr>
          <p:cNvSpPr>
            <a:spLocks noChangeArrowheads="1"/>
          </p:cNvSpPr>
          <p:nvPr/>
        </p:nvSpPr>
        <p:spPr bwMode="auto">
          <a:xfrm>
            <a:off x="4071085" y="3707357"/>
            <a:ext cx="1105891"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a:t>
            </a:r>
          </a:p>
        </p:txBody>
      </p:sp>
      <p:sp>
        <p:nvSpPr>
          <p:cNvPr id="90" name="Rectangle 34">
            <a:extLst>
              <a:ext uri="{FF2B5EF4-FFF2-40B4-BE49-F238E27FC236}">
                <a16:creationId xmlns:a16="http://schemas.microsoft.com/office/drawing/2014/main" id="{B060F341-4526-4429-BE74-687AA79C1D17}"/>
              </a:ext>
            </a:extLst>
          </p:cNvPr>
          <p:cNvSpPr>
            <a:spLocks noChangeArrowheads="1"/>
          </p:cNvSpPr>
          <p:nvPr/>
        </p:nvSpPr>
        <p:spPr bwMode="auto">
          <a:xfrm>
            <a:off x="5176976" y="3707357"/>
            <a:ext cx="1103808" cy="47901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1</a:t>
            </a:r>
            <a:endParaRPr lang="en-US" sz="2400" b="1" dirty="0">
              <a:latin typeface="+mj-lt"/>
            </a:endParaRPr>
          </a:p>
        </p:txBody>
      </p:sp>
      <p:sp>
        <p:nvSpPr>
          <p:cNvPr id="91" name="Rectangle 35">
            <a:extLst>
              <a:ext uri="{FF2B5EF4-FFF2-40B4-BE49-F238E27FC236}">
                <a16:creationId xmlns:a16="http://schemas.microsoft.com/office/drawing/2014/main" id="{7E2DD819-5A98-4748-8E17-9F1815F67906}"/>
              </a:ext>
            </a:extLst>
          </p:cNvPr>
          <p:cNvSpPr>
            <a:spLocks noChangeArrowheads="1"/>
          </p:cNvSpPr>
          <p:nvPr/>
        </p:nvSpPr>
        <p:spPr bwMode="auto">
          <a:xfrm>
            <a:off x="755495" y="4186368"/>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a:solidFill>
                  <a:srgbClr val="000000"/>
                </a:solidFill>
                <a:latin typeface="+mj-lt"/>
              </a:rPr>
              <a:t>0</a:t>
            </a:r>
            <a:endParaRPr lang="en-US" sz="2400" b="1">
              <a:latin typeface="+mj-lt"/>
            </a:endParaRPr>
          </a:p>
        </p:txBody>
      </p:sp>
      <p:sp>
        <p:nvSpPr>
          <p:cNvPr id="92" name="Rectangle 36">
            <a:extLst>
              <a:ext uri="{FF2B5EF4-FFF2-40B4-BE49-F238E27FC236}">
                <a16:creationId xmlns:a16="http://schemas.microsoft.com/office/drawing/2014/main" id="{A9B86479-DDC8-4DF3-8400-48E703249825}"/>
              </a:ext>
            </a:extLst>
          </p:cNvPr>
          <p:cNvSpPr>
            <a:spLocks noChangeArrowheads="1"/>
          </p:cNvSpPr>
          <p:nvPr/>
        </p:nvSpPr>
        <p:spPr bwMode="auto">
          <a:xfrm>
            <a:off x="1861386" y="4186368"/>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solidFill>
                  <a:srgbClr val="000000"/>
                </a:solidFill>
                <a:latin typeface="+mj-lt"/>
              </a:rPr>
              <a:t>-1</a:t>
            </a:r>
            <a:endParaRPr lang="en-US" sz="2400" b="1" dirty="0">
              <a:latin typeface="+mj-lt"/>
            </a:endParaRPr>
          </a:p>
        </p:txBody>
      </p:sp>
      <p:sp>
        <p:nvSpPr>
          <p:cNvPr id="93" name="Rectangle 37">
            <a:extLst>
              <a:ext uri="{FF2B5EF4-FFF2-40B4-BE49-F238E27FC236}">
                <a16:creationId xmlns:a16="http://schemas.microsoft.com/office/drawing/2014/main" id="{BA30CE26-62E8-4649-B582-2835FB10E69C}"/>
              </a:ext>
            </a:extLst>
          </p:cNvPr>
          <p:cNvSpPr>
            <a:spLocks noChangeArrowheads="1"/>
          </p:cNvSpPr>
          <p:nvPr/>
        </p:nvSpPr>
        <p:spPr bwMode="auto">
          <a:xfrm>
            <a:off x="2965194" y="4186368"/>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2</a:t>
            </a:r>
            <a:endParaRPr lang="en-US" sz="2400" b="1" dirty="0">
              <a:latin typeface="+mj-lt"/>
            </a:endParaRPr>
          </a:p>
        </p:txBody>
      </p:sp>
      <p:sp>
        <p:nvSpPr>
          <p:cNvPr id="94" name="Rectangle 38">
            <a:extLst>
              <a:ext uri="{FF2B5EF4-FFF2-40B4-BE49-F238E27FC236}">
                <a16:creationId xmlns:a16="http://schemas.microsoft.com/office/drawing/2014/main" id="{590B11D2-1981-4EE4-8187-E7C0858D83F1}"/>
              </a:ext>
            </a:extLst>
          </p:cNvPr>
          <p:cNvSpPr>
            <a:spLocks noChangeArrowheads="1"/>
          </p:cNvSpPr>
          <p:nvPr/>
        </p:nvSpPr>
        <p:spPr bwMode="auto">
          <a:xfrm>
            <a:off x="4071085" y="4186368"/>
            <a:ext cx="1105891"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dirty="0">
                <a:latin typeface="+mj-lt"/>
              </a:rPr>
              <a:t>1</a:t>
            </a:r>
          </a:p>
        </p:txBody>
      </p:sp>
      <p:sp>
        <p:nvSpPr>
          <p:cNvPr id="95" name="Rectangle 39">
            <a:extLst>
              <a:ext uri="{FF2B5EF4-FFF2-40B4-BE49-F238E27FC236}">
                <a16:creationId xmlns:a16="http://schemas.microsoft.com/office/drawing/2014/main" id="{1973AA89-09EC-4E22-97E2-D9EE7D9F6470}"/>
              </a:ext>
            </a:extLst>
          </p:cNvPr>
          <p:cNvSpPr>
            <a:spLocks noChangeArrowheads="1"/>
          </p:cNvSpPr>
          <p:nvPr/>
        </p:nvSpPr>
        <p:spPr bwMode="auto">
          <a:xfrm>
            <a:off x="5176976" y="4186368"/>
            <a:ext cx="1103808" cy="479011"/>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1</a:t>
            </a:r>
            <a:endParaRPr lang="en-US" sz="2400" b="1" dirty="0">
              <a:latin typeface="+mj-lt"/>
            </a:endParaRPr>
          </a:p>
        </p:txBody>
      </p:sp>
      <p:sp>
        <p:nvSpPr>
          <p:cNvPr id="96" name="Rectangle 40">
            <a:extLst>
              <a:ext uri="{FF2B5EF4-FFF2-40B4-BE49-F238E27FC236}">
                <a16:creationId xmlns:a16="http://schemas.microsoft.com/office/drawing/2014/main" id="{2571A277-DDD6-400F-9A26-088995D62F26}"/>
              </a:ext>
            </a:extLst>
          </p:cNvPr>
          <p:cNvSpPr>
            <a:spLocks noChangeArrowheads="1"/>
          </p:cNvSpPr>
          <p:nvPr/>
        </p:nvSpPr>
        <p:spPr bwMode="auto">
          <a:xfrm>
            <a:off x="755495" y="4665379"/>
            <a:ext cx="1105891" cy="476929"/>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2400" b="1">
                <a:solidFill>
                  <a:srgbClr val="000000"/>
                </a:solidFill>
                <a:latin typeface="+mj-lt"/>
              </a:rPr>
              <a:t>0</a:t>
            </a:r>
            <a:endParaRPr lang="en-US" sz="2400" b="1">
              <a:latin typeface="+mj-lt"/>
            </a:endParaRPr>
          </a:p>
        </p:txBody>
      </p:sp>
      <p:sp>
        <p:nvSpPr>
          <p:cNvPr id="97" name="Rectangle 41">
            <a:extLst>
              <a:ext uri="{FF2B5EF4-FFF2-40B4-BE49-F238E27FC236}">
                <a16:creationId xmlns:a16="http://schemas.microsoft.com/office/drawing/2014/main" id="{08F9F425-B5A3-4ABF-9460-04CA20FA54AB}"/>
              </a:ext>
            </a:extLst>
          </p:cNvPr>
          <p:cNvSpPr>
            <a:spLocks noChangeArrowheads="1"/>
          </p:cNvSpPr>
          <p:nvPr/>
        </p:nvSpPr>
        <p:spPr bwMode="auto">
          <a:xfrm>
            <a:off x="1861386" y="4665379"/>
            <a:ext cx="1103808" cy="476929"/>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solidFill>
                  <a:srgbClr val="000000"/>
                </a:solidFill>
                <a:latin typeface="+mj-lt"/>
              </a:rPr>
              <a:t>-1</a:t>
            </a:r>
            <a:endParaRPr lang="en-US" sz="2400" b="1" dirty="0">
              <a:latin typeface="+mj-lt"/>
            </a:endParaRPr>
          </a:p>
        </p:txBody>
      </p:sp>
      <p:sp>
        <p:nvSpPr>
          <p:cNvPr id="98" name="Rectangle 42">
            <a:extLst>
              <a:ext uri="{FF2B5EF4-FFF2-40B4-BE49-F238E27FC236}">
                <a16:creationId xmlns:a16="http://schemas.microsoft.com/office/drawing/2014/main" id="{0C5D4E4A-9FB8-4964-8080-57EE6CCB7292}"/>
              </a:ext>
            </a:extLst>
          </p:cNvPr>
          <p:cNvSpPr>
            <a:spLocks noChangeArrowheads="1"/>
          </p:cNvSpPr>
          <p:nvPr/>
        </p:nvSpPr>
        <p:spPr bwMode="auto">
          <a:xfrm>
            <a:off x="2965194" y="4665379"/>
            <a:ext cx="1105891" cy="476929"/>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2</a:t>
            </a:r>
            <a:endParaRPr lang="en-US" sz="2400" b="1" dirty="0">
              <a:latin typeface="+mj-lt"/>
            </a:endParaRPr>
          </a:p>
        </p:txBody>
      </p:sp>
      <p:sp>
        <p:nvSpPr>
          <p:cNvPr id="99" name="Rectangle 43">
            <a:extLst>
              <a:ext uri="{FF2B5EF4-FFF2-40B4-BE49-F238E27FC236}">
                <a16:creationId xmlns:a16="http://schemas.microsoft.com/office/drawing/2014/main" id="{24281613-6C82-403D-B6BB-A11A4326FFDF}"/>
              </a:ext>
            </a:extLst>
          </p:cNvPr>
          <p:cNvSpPr>
            <a:spLocks noChangeArrowheads="1"/>
          </p:cNvSpPr>
          <p:nvPr/>
        </p:nvSpPr>
        <p:spPr bwMode="auto">
          <a:xfrm>
            <a:off x="4071085" y="4665379"/>
            <a:ext cx="1105891" cy="476929"/>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dirty="0">
                <a:latin typeface="+mj-lt"/>
              </a:rPr>
              <a:t>-2</a:t>
            </a:r>
          </a:p>
        </p:txBody>
      </p:sp>
      <p:sp>
        <p:nvSpPr>
          <p:cNvPr id="100" name="Rectangle 44">
            <a:extLst>
              <a:ext uri="{FF2B5EF4-FFF2-40B4-BE49-F238E27FC236}">
                <a16:creationId xmlns:a16="http://schemas.microsoft.com/office/drawing/2014/main" id="{01CC5471-58BF-4D45-8711-78535402E168}"/>
              </a:ext>
            </a:extLst>
          </p:cNvPr>
          <p:cNvSpPr>
            <a:spLocks noChangeArrowheads="1"/>
          </p:cNvSpPr>
          <p:nvPr/>
        </p:nvSpPr>
        <p:spPr bwMode="auto">
          <a:xfrm>
            <a:off x="5176976" y="4665379"/>
            <a:ext cx="1103808" cy="476929"/>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400" b="1">
                <a:latin typeface="+mj-lt"/>
              </a:rPr>
              <a:t>1</a:t>
            </a:r>
            <a:endParaRPr lang="en-US" sz="2400" b="1" dirty="0">
              <a:latin typeface="+mj-lt"/>
            </a:endParaRPr>
          </a:p>
        </p:txBody>
      </p:sp>
      <p:sp>
        <p:nvSpPr>
          <p:cNvPr id="101" name="Line 45">
            <a:extLst>
              <a:ext uri="{FF2B5EF4-FFF2-40B4-BE49-F238E27FC236}">
                <a16:creationId xmlns:a16="http://schemas.microsoft.com/office/drawing/2014/main" id="{B45DFB96-28B3-4624-AC40-0D5DEF8CF40F}"/>
              </a:ext>
            </a:extLst>
          </p:cNvPr>
          <p:cNvSpPr>
            <a:spLocks noChangeShapeType="1"/>
          </p:cNvSpPr>
          <p:nvPr/>
        </p:nvSpPr>
        <p:spPr bwMode="auto">
          <a:xfrm>
            <a:off x="1861386"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2" name="Line 46">
            <a:extLst>
              <a:ext uri="{FF2B5EF4-FFF2-40B4-BE49-F238E27FC236}">
                <a16:creationId xmlns:a16="http://schemas.microsoft.com/office/drawing/2014/main" id="{E2CAFE6C-4558-4D28-9A4C-95372C9416C8}"/>
              </a:ext>
            </a:extLst>
          </p:cNvPr>
          <p:cNvSpPr>
            <a:spLocks noChangeShapeType="1"/>
          </p:cNvSpPr>
          <p:nvPr/>
        </p:nvSpPr>
        <p:spPr bwMode="auto">
          <a:xfrm>
            <a:off x="2965194"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3" name="Line 47">
            <a:extLst>
              <a:ext uri="{FF2B5EF4-FFF2-40B4-BE49-F238E27FC236}">
                <a16:creationId xmlns:a16="http://schemas.microsoft.com/office/drawing/2014/main" id="{3A0F0CB9-6FF8-4379-A5AB-E75F467E8721}"/>
              </a:ext>
            </a:extLst>
          </p:cNvPr>
          <p:cNvSpPr>
            <a:spLocks noChangeShapeType="1"/>
          </p:cNvSpPr>
          <p:nvPr/>
        </p:nvSpPr>
        <p:spPr bwMode="auto">
          <a:xfrm>
            <a:off x="4071085"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4" name="Line 48">
            <a:extLst>
              <a:ext uri="{FF2B5EF4-FFF2-40B4-BE49-F238E27FC236}">
                <a16:creationId xmlns:a16="http://schemas.microsoft.com/office/drawing/2014/main" id="{0EB5A595-C1B5-4435-A8BE-65E454DB64E6}"/>
              </a:ext>
            </a:extLst>
          </p:cNvPr>
          <p:cNvSpPr>
            <a:spLocks noChangeShapeType="1"/>
          </p:cNvSpPr>
          <p:nvPr/>
        </p:nvSpPr>
        <p:spPr bwMode="auto">
          <a:xfrm>
            <a:off x="5176976"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5" name="Line 49">
            <a:extLst>
              <a:ext uri="{FF2B5EF4-FFF2-40B4-BE49-F238E27FC236}">
                <a16:creationId xmlns:a16="http://schemas.microsoft.com/office/drawing/2014/main" id="{DF88CB0D-22F5-42E3-90E9-9AFC919409AA}"/>
              </a:ext>
            </a:extLst>
          </p:cNvPr>
          <p:cNvSpPr>
            <a:spLocks noChangeShapeType="1"/>
          </p:cNvSpPr>
          <p:nvPr/>
        </p:nvSpPr>
        <p:spPr bwMode="auto">
          <a:xfrm>
            <a:off x="749247" y="1791312"/>
            <a:ext cx="5537786" cy="0"/>
          </a:xfrm>
          <a:prstGeom prst="line">
            <a:avLst/>
          </a:prstGeom>
          <a:noFill/>
          <a:ln w="26988"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6" name="Line 50">
            <a:extLst>
              <a:ext uri="{FF2B5EF4-FFF2-40B4-BE49-F238E27FC236}">
                <a16:creationId xmlns:a16="http://schemas.microsoft.com/office/drawing/2014/main" id="{C69E2CD5-B6A7-49C8-98A9-BBA6F5D5F79C}"/>
              </a:ext>
            </a:extLst>
          </p:cNvPr>
          <p:cNvSpPr>
            <a:spLocks noChangeShapeType="1"/>
          </p:cNvSpPr>
          <p:nvPr/>
        </p:nvSpPr>
        <p:spPr bwMode="auto">
          <a:xfrm>
            <a:off x="749247" y="2270323"/>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7" name="Line 51">
            <a:extLst>
              <a:ext uri="{FF2B5EF4-FFF2-40B4-BE49-F238E27FC236}">
                <a16:creationId xmlns:a16="http://schemas.microsoft.com/office/drawing/2014/main" id="{D36FC00E-41F3-4074-B351-EC9928D0E7C5}"/>
              </a:ext>
            </a:extLst>
          </p:cNvPr>
          <p:cNvSpPr>
            <a:spLocks noChangeShapeType="1"/>
          </p:cNvSpPr>
          <p:nvPr/>
        </p:nvSpPr>
        <p:spPr bwMode="auto">
          <a:xfrm>
            <a:off x="749247" y="2749335"/>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8" name="Line 52">
            <a:extLst>
              <a:ext uri="{FF2B5EF4-FFF2-40B4-BE49-F238E27FC236}">
                <a16:creationId xmlns:a16="http://schemas.microsoft.com/office/drawing/2014/main" id="{894C522E-5D88-492E-8D69-32E351D43C5D}"/>
              </a:ext>
            </a:extLst>
          </p:cNvPr>
          <p:cNvSpPr>
            <a:spLocks noChangeShapeType="1"/>
          </p:cNvSpPr>
          <p:nvPr/>
        </p:nvSpPr>
        <p:spPr bwMode="auto">
          <a:xfrm>
            <a:off x="749247" y="3228346"/>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09" name="Line 53">
            <a:extLst>
              <a:ext uri="{FF2B5EF4-FFF2-40B4-BE49-F238E27FC236}">
                <a16:creationId xmlns:a16="http://schemas.microsoft.com/office/drawing/2014/main" id="{9FF11AD1-BBB4-48E3-A5E8-7F4FDF525930}"/>
              </a:ext>
            </a:extLst>
          </p:cNvPr>
          <p:cNvSpPr>
            <a:spLocks noChangeShapeType="1"/>
          </p:cNvSpPr>
          <p:nvPr/>
        </p:nvSpPr>
        <p:spPr bwMode="auto">
          <a:xfrm>
            <a:off x="749247" y="3707357"/>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0" name="Line 54">
            <a:extLst>
              <a:ext uri="{FF2B5EF4-FFF2-40B4-BE49-F238E27FC236}">
                <a16:creationId xmlns:a16="http://schemas.microsoft.com/office/drawing/2014/main" id="{C883956B-D41C-4630-89E3-DC11145B0DF0}"/>
              </a:ext>
            </a:extLst>
          </p:cNvPr>
          <p:cNvSpPr>
            <a:spLocks noChangeShapeType="1"/>
          </p:cNvSpPr>
          <p:nvPr/>
        </p:nvSpPr>
        <p:spPr bwMode="auto">
          <a:xfrm>
            <a:off x="749247" y="4186368"/>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1" name="Line 55">
            <a:extLst>
              <a:ext uri="{FF2B5EF4-FFF2-40B4-BE49-F238E27FC236}">
                <a16:creationId xmlns:a16="http://schemas.microsoft.com/office/drawing/2014/main" id="{55C9DFF5-B469-4EBF-9873-82C71C0D609A}"/>
              </a:ext>
            </a:extLst>
          </p:cNvPr>
          <p:cNvSpPr>
            <a:spLocks noChangeShapeType="1"/>
          </p:cNvSpPr>
          <p:nvPr/>
        </p:nvSpPr>
        <p:spPr bwMode="auto">
          <a:xfrm>
            <a:off x="749247" y="4665379"/>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2" name="Line 56">
            <a:extLst>
              <a:ext uri="{FF2B5EF4-FFF2-40B4-BE49-F238E27FC236}">
                <a16:creationId xmlns:a16="http://schemas.microsoft.com/office/drawing/2014/main" id="{926520A7-7EB5-482F-B67A-CFAC6EB641D0}"/>
              </a:ext>
            </a:extLst>
          </p:cNvPr>
          <p:cNvSpPr>
            <a:spLocks noChangeShapeType="1"/>
          </p:cNvSpPr>
          <p:nvPr/>
        </p:nvSpPr>
        <p:spPr bwMode="auto">
          <a:xfrm>
            <a:off x="755495"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3" name="Line 57">
            <a:extLst>
              <a:ext uri="{FF2B5EF4-FFF2-40B4-BE49-F238E27FC236}">
                <a16:creationId xmlns:a16="http://schemas.microsoft.com/office/drawing/2014/main" id="{15C6AE07-0E12-4F56-8320-A59C360359CA}"/>
              </a:ext>
            </a:extLst>
          </p:cNvPr>
          <p:cNvSpPr>
            <a:spLocks noChangeShapeType="1"/>
          </p:cNvSpPr>
          <p:nvPr/>
        </p:nvSpPr>
        <p:spPr bwMode="auto">
          <a:xfrm>
            <a:off x="6280785" y="1308136"/>
            <a:ext cx="0" cy="384042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4" name="Line 58">
            <a:extLst>
              <a:ext uri="{FF2B5EF4-FFF2-40B4-BE49-F238E27FC236}">
                <a16:creationId xmlns:a16="http://schemas.microsoft.com/office/drawing/2014/main" id="{F3FB5221-9556-4AF3-A183-387211E7B121}"/>
              </a:ext>
            </a:extLst>
          </p:cNvPr>
          <p:cNvSpPr>
            <a:spLocks noChangeShapeType="1"/>
          </p:cNvSpPr>
          <p:nvPr/>
        </p:nvSpPr>
        <p:spPr bwMode="auto">
          <a:xfrm>
            <a:off x="749247" y="1312301"/>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5" name="Line 59">
            <a:extLst>
              <a:ext uri="{FF2B5EF4-FFF2-40B4-BE49-F238E27FC236}">
                <a16:creationId xmlns:a16="http://schemas.microsoft.com/office/drawing/2014/main" id="{EFADC70A-A357-450F-92F5-AD981A9F72A2}"/>
              </a:ext>
            </a:extLst>
          </p:cNvPr>
          <p:cNvSpPr>
            <a:spLocks noChangeShapeType="1"/>
          </p:cNvSpPr>
          <p:nvPr/>
        </p:nvSpPr>
        <p:spPr bwMode="auto">
          <a:xfrm>
            <a:off x="749247" y="5142308"/>
            <a:ext cx="5537786" cy="0"/>
          </a:xfrm>
          <a:prstGeom prst="line">
            <a:avLst/>
          </a:prstGeom>
          <a:noFill/>
          <a:ln w="9525"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ctr"/>
            <a:endParaRPr lang="en-US" sz="2400" b="1">
              <a:latin typeface="+mj-lt"/>
            </a:endParaRPr>
          </a:p>
        </p:txBody>
      </p:sp>
      <p:sp>
        <p:nvSpPr>
          <p:cNvPr id="116" name="Rectangle 60">
            <a:extLst>
              <a:ext uri="{FF2B5EF4-FFF2-40B4-BE49-F238E27FC236}">
                <a16:creationId xmlns:a16="http://schemas.microsoft.com/office/drawing/2014/main" id="{D189D66D-CFCA-424B-B621-63706FF2BD81}"/>
              </a:ext>
            </a:extLst>
          </p:cNvPr>
          <p:cNvSpPr>
            <a:spLocks noChangeArrowheads="1"/>
          </p:cNvSpPr>
          <p:nvPr/>
        </p:nvSpPr>
        <p:spPr bwMode="auto">
          <a:xfrm>
            <a:off x="1176161" y="1362285"/>
            <a:ext cx="2276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mj-lt"/>
              </a:rPr>
              <a:t>A</a:t>
            </a:r>
            <a:endParaRPr kumimoji="0" lang="en-US" altLang="en-US" sz="2400" b="1" i="0" u="none" strike="noStrike" cap="none" normalizeH="0" baseline="0">
              <a:ln>
                <a:noFill/>
              </a:ln>
              <a:solidFill>
                <a:schemeClr val="tx1"/>
              </a:solidFill>
              <a:effectLst/>
              <a:latin typeface="+mj-lt"/>
            </a:endParaRPr>
          </a:p>
        </p:txBody>
      </p:sp>
      <p:sp>
        <p:nvSpPr>
          <p:cNvPr id="117" name="Rectangle 61">
            <a:extLst>
              <a:ext uri="{FF2B5EF4-FFF2-40B4-BE49-F238E27FC236}">
                <a16:creationId xmlns:a16="http://schemas.microsoft.com/office/drawing/2014/main" id="{3FDFA36D-5AE0-43F0-9787-17C1ABFA0421}"/>
              </a:ext>
            </a:extLst>
          </p:cNvPr>
          <p:cNvSpPr>
            <a:spLocks noChangeArrowheads="1"/>
          </p:cNvSpPr>
          <p:nvPr/>
        </p:nvSpPr>
        <p:spPr bwMode="auto">
          <a:xfrm>
            <a:off x="2314099" y="1362285"/>
            <a:ext cx="177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mj-lt"/>
              </a:rPr>
              <a:t>B</a:t>
            </a:r>
            <a:endParaRPr kumimoji="0" lang="en-US" altLang="en-US" sz="2400" b="1" i="0" u="none" strike="noStrike" cap="none" normalizeH="0" baseline="0">
              <a:ln>
                <a:noFill/>
              </a:ln>
              <a:solidFill>
                <a:schemeClr val="tx1"/>
              </a:solidFill>
              <a:effectLst/>
              <a:latin typeface="+mj-lt"/>
            </a:endParaRPr>
          </a:p>
        </p:txBody>
      </p:sp>
      <p:sp>
        <p:nvSpPr>
          <p:cNvPr id="118" name="Rectangle 62">
            <a:extLst>
              <a:ext uri="{FF2B5EF4-FFF2-40B4-BE49-F238E27FC236}">
                <a16:creationId xmlns:a16="http://schemas.microsoft.com/office/drawing/2014/main" id="{5389A25E-058A-452B-9C81-666C97C9C005}"/>
              </a:ext>
            </a:extLst>
          </p:cNvPr>
          <p:cNvSpPr>
            <a:spLocks noChangeArrowheads="1"/>
          </p:cNvSpPr>
          <p:nvPr/>
        </p:nvSpPr>
        <p:spPr bwMode="auto">
          <a:xfrm>
            <a:off x="3384737" y="1362285"/>
            <a:ext cx="24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mj-lt"/>
              </a:rPr>
              <a:t>C</a:t>
            </a:r>
            <a:endParaRPr kumimoji="0" lang="en-US" altLang="en-US" sz="2400" b="1" i="0" u="none" strike="noStrike" cap="none" normalizeH="0" baseline="0">
              <a:ln>
                <a:noFill/>
              </a:ln>
              <a:solidFill>
                <a:schemeClr val="tx1"/>
              </a:solidFill>
              <a:effectLst/>
              <a:latin typeface="+mj-lt"/>
            </a:endParaRPr>
          </a:p>
        </p:txBody>
      </p:sp>
      <p:sp>
        <p:nvSpPr>
          <p:cNvPr id="119" name="Rectangle 63">
            <a:extLst>
              <a:ext uri="{FF2B5EF4-FFF2-40B4-BE49-F238E27FC236}">
                <a16:creationId xmlns:a16="http://schemas.microsoft.com/office/drawing/2014/main" id="{5FDE89FF-70D0-46F5-AFC9-C408FD88D572}"/>
              </a:ext>
            </a:extLst>
          </p:cNvPr>
          <p:cNvSpPr>
            <a:spLocks noChangeArrowheads="1"/>
          </p:cNvSpPr>
          <p:nvPr/>
        </p:nvSpPr>
        <p:spPr bwMode="auto">
          <a:xfrm>
            <a:off x="4503288" y="1362285"/>
            <a:ext cx="2148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mj-lt"/>
              </a:rPr>
              <a:t>D</a:t>
            </a:r>
            <a:endParaRPr kumimoji="0" lang="en-US" altLang="en-US" sz="2400" b="1" i="0" u="none" strike="noStrike" cap="none" normalizeH="0" baseline="0">
              <a:ln>
                <a:noFill/>
              </a:ln>
              <a:solidFill>
                <a:schemeClr val="tx1"/>
              </a:solidFill>
              <a:effectLst/>
              <a:latin typeface="+mj-lt"/>
            </a:endParaRPr>
          </a:p>
        </p:txBody>
      </p:sp>
      <p:sp>
        <p:nvSpPr>
          <p:cNvPr id="120" name="Rectangle 64">
            <a:extLst>
              <a:ext uri="{FF2B5EF4-FFF2-40B4-BE49-F238E27FC236}">
                <a16:creationId xmlns:a16="http://schemas.microsoft.com/office/drawing/2014/main" id="{2FB671EE-35DF-435C-AA56-D0A42336EDD0}"/>
              </a:ext>
            </a:extLst>
          </p:cNvPr>
          <p:cNvSpPr>
            <a:spLocks noChangeArrowheads="1"/>
          </p:cNvSpPr>
          <p:nvPr/>
        </p:nvSpPr>
        <p:spPr bwMode="auto">
          <a:xfrm>
            <a:off x="5635300" y="1362285"/>
            <a:ext cx="160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mj-lt"/>
              </a:rPr>
              <a:t>E</a:t>
            </a:r>
            <a:endParaRPr kumimoji="0" lang="en-US" altLang="en-US" sz="2400" b="1" i="0" u="none" strike="noStrike" cap="none" normalizeH="0" baseline="0">
              <a:ln>
                <a:noFill/>
              </a:ln>
              <a:solidFill>
                <a:schemeClr val="tx1"/>
              </a:solidFill>
              <a:effectLst/>
              <a:latin typeface="+mj-lt"/>
            </a:endParaRPr>
          </a:p>
        </p:txBody>
      </p:sp>
      <p:sp>
        <p:nvSpPr>
          <p:cNvPr id="121" name="Rectangle 65">
            <a:extLst>
              <a:ext uri="{FF2B5EF4-FFF2-40B4-BE49-F238E27FC236}">
                <a16:creationId xmlns:a16="http://schemas.microsoft.com/office/drawing/2014/main" id="{134BF501-D5BD-4AEE-B9B6-1ADE5F57274C}"/>
              </a:ext>
            </a:extLst>
          </p:cNvPr>
          <p:cNvSpPr>
            <a:spLocks noChangeArrowheads="1"/>
          </p:cNvSpPr>
          <p:nvPr/>
        </p:nvSpPr>
        <p:spPr bwMode="auto">
          <a:xfrm>
            <a:off x="1295812" y="1837131"/>
            <a:ext cx="17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mj-lt"/>
              </a:rPr>
              <a:t>0</a:t>
            </a:r>
            <a:endParaRPr kumimoji="0" lang="en-US" altLang="en-US" sz="2400" b="1" i="0" u="none" strike="noStrike" cap="none" normalizeH="0" baseline="0" dirty="0">
              <a:ln>
                <a:noFill/>
              </a:ln>
              <a:solidFill>
                <a:schemeClr val="tx1"/>
              </a:solidFill>
              <a:effectLst/>
              <a:latin typeface="+mj-lt"/>
            </a:endParaRPr>
          </a:p>
        </p:txBody>
      </p:sp>
      <p:sp>
        <p:nvSpPr>
          <p:cNvPr id="122" name="Rectangle 66">
            <a:extLst>
              <a:ext uri="{FF2B5EF4-FFF2-40B4-BE49-F238E27FC236}">
                <a16:creationId xmlns:a16="http://schemas.microsoft.com/office/drawing/2014/main" id="{90C5D0B3-CB40-48A5-8F12-AB060705D2E1}"/>
              </a:ext>
            </a:extLst>
          </p:cNvPr>
          <p:cNvSpPr>
            <a:spLocks noChangeArrowheads="1"/>
          </p:cNvSpPr>
          <p:nvPr/>
        </p:nvSpPr>
        <p:spPr bwMode="auto">
          <a:xfrm>
            <a:off x="2313322" y="1837131"/>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mj-lt"/>
            </a:endParaRPr>
          </a:p>
        </p:txBody>
      </p:sp>
      <p:sp>
        <p:nvSpPr>
          <p:cNvPr id="123" name="Rectangle 67">
            <a:extLst>
              <a:ext uri="{FF2B5EF4-FFF2-40B4-BE49-F238E27FC236}">
                <a16:creationId xmlns:a16="http://schemas.microsoft.com/office/drawing/2014/main" id="{4B3445C8-B427-4415-A0C8-1EFD6D996C4A}"/>
              </a:ext>
            </a:extLst>
          </p:cNvPr>
          <p:cNvSpPr>
            <a:spLocks noChangeArrowheads="1"/>
          </p:cNvSpPr>
          <p:nvPr/>
        </p:nvSpPr>
        <p:spPr bwMode="auto">
          <a:xfrm>
            <a:off x="3270879" y="1837131"/>
            <a:ext cx="2196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sz="2400" b="1" dirty="0">
                <a:latin typeface="+mj-lt"/>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mj-lt"/>
            </a:endParaRPr>
          </a:p>
        </p:txBody>
      </p:sp>
      <p:sp>
        <p:nvSpPr>
          <p:cNvPr id="124" name="Rectangle 68">
            <a:extLst>
              <a:ext uri="{FF2B5EF4-FFF2-40B4-BE49-F238E27FC236}">
                <a16:creationId xmlns:a16="http://schemas.microsoft.com/office/drawing/2014/main" id="{ECE41905-88E7-40A0-AD09-391DD2E3C473}"/>
              </a:ext>
            </a:extLst>
          </p:cNvPr>
          <p:cNvSpPr>
            <a:spLocks noChangeArrowheads="1"/>
          </p:cNvSpPr>
          <p:nvPr/>
        </p:nvSpPr>
        <p:spPr bwMode="auto">
          <a:xfrm>
            <a:off x="4524639" y="1837131"/>
            <a:ext cx="2196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sz="2400" b="1" dirty="0">
                <a:latin typeface="+mj-lt"/>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mj-lt"/>
            </a:endParaRPr>
          </a:p>
        </p:txBody>
      </p:sp>
      <p:sp>
        <p:nvSpPr>
          <p:cNvPr id="125" name="Rectangle 69">
            <a:extLst>
              <a:ext uri="{FF2B5EF4-FFF2-40B4-BE49-F238E27FC236}">
                <a16:creationId xmlns:a16="http://schemas.microsoft.com/office/drawing/2014/main" id="{92836393-868B-45BF-B8E8-4581BEF63534}"/>
              </a:ext>
            </a:extLst>
          </p:cNvPr>
          <p:cNvSpPr>
            <a:spLocks noChangeArrowheads="1"/>
          </p:cNvSpPr>
          <p:nvPr/>
        </p:nvSpPr>
        <p:spPr bwMode="auto">
          <a:xfrm>
            <a:off x="5630996" y="1837131"/>
            <a:ext cx="218679" cy="739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sz="2400" b="1" dirty="0">
                <a:latin typeface="+mj-lt"/>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4066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ECE92DE-1B3E-48DE-B44A-630D5CC6F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570" y="1519960"/>
            <a:ext cx="3741118" cy="3031596"/>
          </a:xfrm>
        </p:spPr>
      </p:pic>
      <p:sp>
        <p:nvSpPr>
          <p:cNvPr id="4" name="Slide Number Placeholder 3">
            <a:extLst>
              <a:ext uri="{FF2B5EF4-FFF2-40B4-BE49-F238E27FC236}">
                <a16:creationId xmlns:a16="http://schemas.microsoft.com/office/drawing/2014/main" id="{1D51A988-43FC-44DB-AF9E-429FF7050ACE}"/>
              </a:ext>
            </a:extLst>
          </p:cNvPr>
          <p:cNvSpPr>
            <a:spLocks noGrp="1"/>
          </p:cNvSpPr>
          <p:nvPr>
            <p:ph type="sldNum" sz="quarter" idx="12"/>
          </p:nvPr>
        </p:nvSpPr>
        <p:spPr/>
        <p:txBody>
          <a:bodyPr/>
          <a:lstStyle/>
          <a:p>
            <a:fld id="{720AB478-D37C-430C-A51D-84646FEF8828}" type="slidenum">
              <a:rPr lang="en-US" smtClean="0"/>
              <a:t>9</a:t>
            </a:fld>
            <a:endParaRPr lang="en-US"/>
          </a:p>
        </p:txBody>
      </p:sp>
      <p:pic>
        <p:nvPicPr>
          <p:cNvPr id="7" name="Graphic 6">
            <a:extLst>
              <a:ext uri="{FF2B5EF4-FFF2-40B4-BE49-F238E27FC236}">
                <a16:creationId xmlns:a16="http://schemas.microsoft.com/office/drawing/2014/main" id="{D733151A-B260-450F-9A89-E08A61F607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40648" y="406118"/>
            <a:ext cx="4279424" cy="6045763"/>
          </a:xfrm>
          <a:prstGeom prst="rect">
            <a:avLst/>
          </a:prstGeom>
        </p:spPr>
      </p:pic>
    </p:spTree>
    <p:extLst>
      <p:ext uri="{BB962C8B-B14F-4D97-AF65-F5344CB8AC3E}">
        <p14:creationId xmlns:p14="http://schemas.microsoft.com/office/powerpoint/2010/main" val="2610934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1075</Words>
  <Application>Microsoft Office PowerPoint</Application>
  <PresentationFormat>Widescreen</PresentationFormat>
  <Paragraphs>375</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 Boardroom</vt:lpstr>
      <vt:lpstr>PowerPoint Presentation</vt:lpstr>
      <vt:lpstr>Contents</vt:lpstr>
      <vt:lpstr>Introduction </vt:lpstr>
      <vt:lpstr>Time Complexity</vt:lpstr>
      <vt:lpstr>Bellman Ford Algorithm</vt:lpstr>
      <vt:lpstr>Negative weights and cycles</vt:lpstr>
      <vt:lpstr>Bellman Ford Algorithm</vt:lpstr>
      <vt:lpstr>PowerPoint Presentation</vt:lpstr>
      <vt:lpstr>PowerPoint Presentation</vt:lpstr>
      <vt:lpstr>Shortest Path Faster Algorithm (SPFA)</vt:lpstr>
      <vt:lpstr>Pseudo Code</vt:lpstr>
      <vt:lpstr>SPFA-FIFO</vt:lpstr>
      <vt:lpstr>SPFA-LIFO</vt:lpstr>
      <vt:lpstr>SPFA-PAPE</vt:lpstr>
      <vt:lpstr>Results</vt:lpstr>
      <vt:lpstr>Results (Contd.)</vt:lpstr>
      <vt:lpstr>Results (Contd.)</vt:lpstr>
      <vt:lpstr>Results (Contd.)</vt:lpstr>
      <vt:lpstr>Results(Contd.)</vt:lpstr>
      <vt:lpstr>Conclusion</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Harsha</dc:creator>
  <cp:lastModifiedBy>Sai Harsha</cp:lastModifiedBy>
  <cp:revision>28</cp:revision>
  <dcterms:created xsi:type="dcterms:W3CDTF">2018-12-12T02:24:17Z</dcterms:created>
  <dcterms:modified xsi:type="dcterms:W3CDTF">2019-01-23T19:01:47Z</dcterms:modified>
</cp:coreProperties>
</file>