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e43849d05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e43849d05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43849d05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e43849d05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e43849d05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e43849d05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e43849d05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e43849d05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e43849d05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e43849d05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e43849d05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e43849d05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e43849d05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e43849d05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e43849d05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e43849d05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e43849d05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e43849d05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e43849d05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e43849d05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e43849d0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e43849d0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e43849d05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e43849d05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43849d05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e43849d05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e43849d05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e43849d05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86100" y="1117300"/>
            <a:ext cx="6282300" cy="187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Neural Networks for Enhanced Air Quality Forecasting</a:t>
            </a:r>
            <a:endParaRPr/>
          </a:p>
        </p:txBody>
      </p:sp>
      <p:sp>
        <p:nvSpPr>
          <p:cNvPr id="87" name="Google Shape;87;p13"/>
          <p:cNvSpPr txBox="1"/>
          <p:nvPr>
            <p:ph idx="1" type="subTitle"/>
          </p:nvPr>
        </p:nvSpPr>
        <p:spPr>
          <a:xfrm>
            <a:off x="534375" y="4061775"/>
            <a:ext cx="78546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23442					  				           	Muhammad Zubair Khan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7650" y="57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1" name="Google Shape;141;p22"/>
          <p:cNvSpPr txBox="1"/>
          <p:nvPr>
            <p:ph idx="1" type="body"/>
          </p:nvPr>
        </p:nvSpPr>
        <p:spPr>
          <a:xfrm>
            <a:off x="727650" y="1156800"/>
            <a:ext cx="7688700" cy="134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t>Temperature and Humidity Prediction Accuracy</a:t>
            </a:r>
            <a:r>
              <a:rPr lang="en"/>
              <a:t>: The LSTM model showcased remarkable predictive capabilities for humidity levels, essential for assessing air quality. Simultaneously, it demonstrated a nuanced understanding of temperature fluctuations, critical factors in air quality dynamics. These results underline the LSTM's strength in handling temporal data, crucial for comprehensive air quality forecasting.</a:t>
            </a:r>
            <a:endParaRPr/>
          </a:p>
        </p:txBody>
      </p:sp>
      <p:pic>
        <p:nvPicPr>
          <p:cNvPr id="142" name="Google Shape;142;p22"/>
          <p:cNvPicPr preferRelativeResize="0"/>
          <p:nvPr/>
        </p:nvPicPr>
        <p:blipFill>
          <a:blip r:embed="rId3">
            <a:alphaModFix/>
          </a:blip>
          <a:stretch>
            <a:fillRect/>
          </a:stretch>
        </p:blipFill>
        <p:spPr>
          <a:xfrm>
            <a:off x="2459075" y="2503200"/>
            <a:ext cx="4482760" cy="233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650" y="55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8" name="Google Shape;148;p23"/>
          <p:cNvSpPr txBox="1"/>
          <p:nvPr>
            <p:ph idx="1" type="body"/>
          </p:nvPr>
        </p:nvSpPr>
        <p:spPr>
          <a:xfrm>
            <a:off x="727650" y="1282375"/>
            <a:ext cx="7688700" cy="1289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Handling Volatile Environmental Conditions: The study's models, particularly the CNN, adeptly predicted the Index of Air Pollution (ISPU) values, reflecting their capacity to process spatial information related to air quality. This capability is instrumental in adapting to sudden environmental changes, such as urban pollution spikes and shifts in weather patterns, showcasing the models' robustness and versatility.</a:t>
            </a:r>
            <a:endParaRPr/>
          </a:p>
        </p:txBody>
      </p:sp>
      <p:pic>
        <p:nvPicPr>
          <p:cNvPr id="149" name="Google Shape;149;p23"/>
          <p:cNvPicPr preferRelativeResize="0"/>
          <p:nvPr/>
        </p:nvPicPr>
        <p:blipFill>
          <a:blip r:embed="rId3">
            <a:alphaModFix/>
          </a:blip>
          <a:stretch>
            <a:fillRect/>
          </a:stretch>
        </p:blipFill>
        <p:spPr>
          <a:xfrm>
            <a:off x="727650" y="2475925"/>
            <a:ext cx="4351140" cy="2266927"/>
          </a:xfrm>
          <a:prstGeom prst="rect">
            <a:avLst/>
          </a:prstGeom>
          <a:noFill/>
          <a:ln>
            <a:noFill/>
          </a:ln>
        </p:spPr>
      </p:pic>
      <p:pic>
        <p:nvPicPr>
          <p:cNvPr id="150" name="Google Shape;150;p23"/>
          <p:cNvPicPr preferRelativeResize="0"/>
          <p:nvPr/>
        </p:nvPicPr>
        <p:blipFill>
          <a:blip r:embed="rId4">
            <a:alphaModFix/>
          </a:blip>
          <a:stretch>
            <a:fillRect/>
          </a:stretch>
        </p:blipFill>
        <p:spPr>
          <a:xfrm>
            <a:off x="5448415" y="2475925"/>
            <a:ext cx="3032381" cy="226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7650" y="55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56" name="Google Shape;156;p24"/>
          <p:cNvSpPr txBox="1"/>
          <p:nvPr>
            <p:ph idx="1" type="body"/>
          </p:nvPr>
        </p:nvSpPr>
        <p:spPr>
          <a:xfrm>
            <a:off x="4861625" y="672100"/>
            <a:ext cx="4002900" cy="3848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307"/>
              <a:t>In comparing the performance of CNN and LSTM models, our study observed a notable difference in how each model handles overfitting, a critical aspect in the accuracy and reliability of air quality forecasting. </a:t>
            </a:r>
            <a:endParaRPr sz="1307"/>
          </a:p>
          <a:p>
            <a:pPr indent="0" lvl="0" marL="0" rtl="0" algn="just">
              <a:lnSpc>
                <a:spcPct val="95000"/>
              </a:lnSpc>
              <a:spcBef>
                <a:spcPts val="1200"/>
              </a:spcBef>
              <a:spcAft>
                <a:spcPts val="0"/>
              </a:spcAft>
              <a:buSzPts val="852"/>
              <a:buNone/>
            </a:pPr>
            <a:r>
              <a:rPr lang="en" sz="1307"/>
              <a:t>The LSTM model, while demonstrating superior ability to capture temporal dependencies crucial for predicting variables like humidity and temperature, showed a tendency towards overfitting, as evidenced by lower training loss coupled with higher validation loss over successive epochs. </a:t>
            </a:r>
            <a:endParaRPr sz="1307"/>
          </a:p>
          <a:p>
            <a:pPr indent="0" lvl="0" marL="0" rtl="0" algn="just">
              <a:lnSpc>
                <a:spcPct val="95000"/>
              </a:lnSpc>
              <a:spcBef>
                <a:spcPts val="1200"/>
              </a:spcBef>
              <a:spcAft>
                <a:spcPts val="0"/>
              </a:spcAft>
              <a:buSzPts val="852"/>
              <a:buNone/>
            </a:pPr>
            <a:r>
              <a:rPr lang="en" sz="1307"/>
              <a:t>In contrast, the CNN model, adept at processing spatial data for predicting the Index of Air Pollution (ISPU), maintained a more consistent performance between training and testing phases. </a:t>
            </a:r>
            <a:endParaRPr sz="1307"/>
          </a:p>
          <a:p>
            <a:pPr indent="0" lvl="0" marL="0" rtl="0" algn="just">
              <a:lnSpc>
                <a:spcPct val="95000"/>
              </a:lnSpc>
              <a:spcBef>
                <a:spcPts val="1200"/>
              </a:spcBef>
              <a:spcAft>
                <a:spcPts val="1200"/>
              </a:spcAft>
              <a:buSzPts val="852"/>
              <a:buNone/>
            </a:pPr>
            <a:r>
              <a:t/>
            </a:r>
            <a:endParaRPr sz="1307"/>
          </a:p>
        </p:txBody>
      </p:sp>
      <p:pic>
        <p:nvPicPr>
          <p:cNvPr id="157" name="Google Shape;157;p24"/>
          <p:cNvPicPr preferRelativeResize="0"/>
          <p:nvPr/>
        </p:nvPicPr>
        <p:blipFill>
          <a:blip r:embed="rId3">
            <a:alphaModFix/>
          </a:blip>
          <a:stretch>
            <a:fillRect/>
          </a:stretch>
        </p:blipFill>
        <p:spPr>
          <a:xfrm>
            <a:off x="0" y="1400175"/>
            <a:ext cx="4918649" cy="2499474"/>
          </a:xfrm>
          <a:prstGeom prst="rect">
            <a:avLst/>
          </a:prstGeom>
          <a:noFill/>
          <a:ln>
            <a:noFill/>
          </a:ln>
        </p:spPr>
      </p:pic>
      <p:sp>
        <p:nvSpPr>
          <p:cNvPr id="158" name="Google Shape;158;p24"/>
          <p:cNvSpPr txBox="1"/>
          <p:nvPr/>
        </p:nvSpPr>
        <p:spPr>
          <a:xfrm>
            <a:off x="403400" y="4034125"/>
            <a:ext cx="8461200" cy="10446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Clr>
                <a:srgbClr val="000000"/>
              </a:buClr>
              <a:buSzPts val="852"/>
              <a:buFont typeface="Arial"/>
              <a:buNone/>
            </a:pPr>
            <a:r>
              <a:rPr lang="en" sz="1307">
                <a:solidFill>
                  <a:schemeClr val="accent1"/>
                </a:solidFill>
                <a:latin typeface="Lato"/>
                <a:ea typeface="Lato"/>
                <a:cs typeface="Lato"/>
                <a:sym typeface="Lato"/>
              </a:rPr>
              <a:t>This contrast underscores the importance of employing regularization, dropout, and cross-validation techniques to mitigate overfitting in LSTM models, ensuring the robustness and generalizability of air quality forecasts.</a:t>
            </a:r>
            <a:endParaRPr sz="1307">
              <a:solidFill>
                <a:schemeClr val="accent1"/>
              </a:solidFill>
              <a:latin typeface="Lato"/>
              <a:ea typeface="Lato"/>
              <a:cs typeface="Lato"/>
              <a:sym typeface="Lato"/>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7650" y="55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a:t>
            </a:r>
            <a:endParaRPr/>
          </a:p>
        </p:txBody>
      </p:sp>
      <p:sp>
        <p:nvSpPr>
          <p:cNvPr id="164" name="Google Shape;164;p25"/>
          <p:cNvSpPr txBox="1"/>
          <p:nvPr/>
        </p:nvSpPr>
        <p:spPr>
          <a:xfrm>
            <a:off x="727650" y="1303325"/>
            <a:ext cx="7882200" cy="136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solidFill>
                  <a:schemeClr val="accent1"/>
                </a:solidFill>
                <a:latin typeface="Lato"/>
                <a:ea typeface="Lato"/>
                <a:cs typeface="Lato"/>
                <a:sym typeface="Lato"/>
              </a:rPr>
              <a:t>Abhiroopsudansh Karengula</a:t>
            </a:r>
            <a:endParaRPr b="1" sz="1300">
              <a:solidFill>
                <a:schemeClr val="accent1"/>
              </a:solidFill>
              <a:latin typeface="Lato"/>
              <a:ea typeface="Lato"/>
              <a:cs typeface="Lato"/>
              <a:sym typeface="Lato"/>
            </a:endParaRPr>
          </a:p>
          <a:p>
            <a:pPr indent="0" lvl="0" marL="0" rtl="0" algn="just">
              <a:spcBef>
                <a:spcPts val="0"/>
              </a:spcBef>
              <a:spcAft>
                <a:spcPts val="0"/>
              </a:spcAft>
              <a:buNone/>
            </a:pPr>
            <a:r>
              <a:rPr b="1" lang="en" sz="1300">
                <a:solidFill>
                  <a:schemeClr val="accent1"/>
                </a:solidFill>
                <a:latin typeface="Lato"/>
                <a:ea typeface="Lato"/>
                <a:cs typeface="Lato"/>
                <a:sym typeface="Lato"/>
              </a:rPr>
              <a:t>Lead on Model Development</a:t>
            </a:r>
            <a:r>
              <a:rPr lang="en" sz="1300">
                <a:solidFill>
                  <a:schemeClr val="accent1"/>
                </a:solidFill>
                <a:latin typeface="Lato"/>
                <a:ea typeface="Lato"/>
                <a:cs typeface="Lato"/>
                <a:sym typeface="Lato"/>
              </a:rPr>
              <a:t>: Spearheaded the integration and optimization of Convolutional Neural Networks (CNNs), focusing on enhancing the spatial data analysis capabilities crucial for interpreting complex environmental patterns affecting air quality.</a:t>
            </a:r>
            <a:endParaRPr sz="1300">
              <a:solidFill>
                <a:schemeClr val="accent1"/>
              </a:solidFill>
              <a:latin typeface="Lato"/>
              <a:ea typeface="Lato"/>
              <a:cs typeface="Lato"/>
              <a:sym typeface="Lato"/>
            </a:endParaRPr>
          </a:p>
          <a:p>
            <a:pPr indent="0" lvl="0" marL="0" rtl="0" algn="just">
              <a:spcBef>
                <a:spcPts val="0"/>
              </a:spcBef>
              <a:spcAft>
                <a:spcPts val="0"/>
              </a:spcAft>
              <a:buNone/>
            </a:pPr>
            <a:r>
              <a:rPr b="1" lang="en" sz="1300">
                <a:solidFill>
                  <a:schemeClr val="accent1"/>
                </a:solidFill>
                <a:latin typeface="Lato"/>
                <a:ea typeface="Lato"/>
                <a:cs typeface="Lato"/>
                <a:sym typeface="Lato"/>
              </a:rPr>
              <a:t>Data Analysis Expertise</a:t>
            </a:r>
            <a:r>
              <a:rPr lang="en" sz="1300">
                <a:solidFill>
                  <a:schemeClr val="accent1"/>
                </a:solidFill>
                <a:latin typeface="Lato"/>
                <a:ea typeface="Lato"/>
                <a:cs typeface="Lato"/>
                <a:sym typeface="Lato"/>
              </a:rPr>
              <a:t>: Played a key role in analyzing the outcomes of the CNN models, particularly in their application to spatially related air quality indicators, ensuring the models' adaptability and accuracy in forecasting.</a:t>
            </a:r>
            <a:endParaRPr sz="1300">
              <a:solidFill>
                <a:schemeClr val="accent1"/>
              </a:solidFill>
              <a:latin typeface="Lato"/>
              <a:ea typeface="Lato"/>
              <a:cs typeface="Lato"/>
              <a:sym typeface="Lato"/>
            </a:endParaRPr>
          </a:p>
          <a:p>
            <a:pPr indent="0" lvl="0" marL="0" rtl="0" algn="just">
              <a:spcBef>
                <a:spcPts val="0"/>
              </a:spcBef>
              <a:spcAft>
                <a:spcPts val="0"/>
              </a:spcAft>
              <a:buNone/>
            </a:pPr>
            <a:r>
              <a:t/>
            </a:r>
            <a:endParaRPr sz="1300">
              <a:solidFill>
                <a:schemeClr val="accent1"/>
              </a:solidFill>
              <a:latin typeface="Lato"/>
              <a:ea typeface="Lato"/>
              <a:cs typeface="Lato"/>
              <a:sym typeface="Lato"/>
            </a:endParaRPr>
          </a:p>
          <a:p>
            <a:pPr indent="0" lvl="0" marL="0" rtl="0" algn="just">
              <a:spcBef>
                <a:spcPts val="0"/>
              </a:spcBef>
              <a:spcAft>
                <a:spcPts val="0"/>
              </a:spcAft>
              <a:buNone/>
            </a:pPr>
            <a:r>
              <a:t/>
            </a:r>
            <a:endParaRPr sz="1300">
              <a:solidFill>
                <a:schemeClr val="accent1"/>
              </a:solidFill>
              <a:latin typeface="Lato"/>
              <a:ea typeface="Lato"/>
              <a:cs typeface="Lato"/>
              <a:sym typeface="Lato"/>
            </a:endParaRPr>
          </a:p>
        </p:txBody>
      </p:sp>
      <p:sp>
        <p:nvSpPr>
          <p:cNvPr id="165" name="Google Shape;165;p25"/>
          <p:cNvSpPr txBox="1"/>
          <p:nvPr/>
        </p:nvSpPr>
        <p:spPr>
          <a:xfrm>
            <a:off x="806825" y="3080100"/>
            <a:ext cx="7934700" cy="136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solidFill>
                  <a:schemeClr val="accent1"/>
                </a:solidFill>
                <a:latin typeface="Lato"/>
                <a:ea typeface="Lato"/>
                <a:cs typeface="Lato"/>
                <a:sym typeface="Lato"/>
              </a:rPr>
              <a:t>Lakshmi Sai Harshini Kambampati</a:t>
            </a:r>
            <a:endParaRPr b="1" sz="1300">
              <a:solidFill>
                <a:schemeClr val="accent1"/>
              </a:solidFill>
              <a:latin typeface="Lato"/>
              <a:ea typeface="Lato"/>
              <a:cs typeface="Lato"/>
              <a:sym typeface="Lato"/>
            </a:endParaRPr>
          </a:p>
          <a:p>
            <a:pPr indent="0" lvl="0" marL="0" rtl="0" algn="just">
              <a:spcBef>
                <a:spcPts val="0"/>
              </a:spcBef>
              <a:spcAft>
                <a:spcPts val="0"/>
              </a:spcAft>
              <a:buNone/>
            </a:pPr>
            <a:r>
              <a:rPr b="1" lang="en" sz="1300">
                <a:solidFill>
                  <a:schemeClr val="accent1"/>
                </a:solidFill>
                <a:latin typeface="Lato"/>
                <a:ea typeface="Lato"/>
                <a:cs typeface="Lato"/>
                <a:sym typeface="Lato"/>
              </a:rPr>
              <a:t>Temporal Data Analysis: </a:t>
            </a:r>
            <a:r>
              <a:rPr lang="en" sz="1300">
                <a:solidFill>
                  <a:schemeClr val="accent1"/>
                </a:solidFill>
                <a:latin typeface="Lato"/>
                <a:ea typeface="Lato"/>
                <a:cs typeface="Lato"/>
                <a:sym typeface="Lato"/>
              </a:rPr>
              <a:t>Focused on the development and fine-tuning of Long Short-Term Memory (LSTM) networks, aiming to accurately capture the temporal dynamics of air quality indicators like humidity and temperature fluctuations.</a:t>
            </a:r>
            <a:endParaRPr sz="1300">
              <a:solidFill>
                <a:schemeClr val="accent1"/>
              </a:solidFill>
              <a:latin typeface="Lato"/>
              <a:ea typeface="Lato"/>
              <a:cs typeface="Lato"/>
              <a:sym typeface="Lato"/>
            </a:endParaRPr>
          </a:p>
          <a:p>
            <a:pPr indent="0" lvl="0" marL="0" rtl="0" algn="just">
              <a:spcBef>
                <a:spcPts val="0"/>
              </a:spcBef>
              <a:spcAft>
                <a:spcPts val="0"/>
              </a:spcAft>
              <a:buNone/>
            </a:pPr>
            <a:r>
              <a:rPr b="1" lang="en" sz="1300">
                <a:solidFill>
                  <a:schemeClr val="accent1"/>
                </a:solidFill>
                <a:latin typeface="Lato"/>
                <a:ea typeface="Lato"/>
                <a:cs typeface="Lato"/>
                <a:sym typeface="Lato"/>
              </a:rPr>
              <a:t>Overfitting Mitigation Strategies: </a:t>
            </a:r>
            <a:r>
              <a:rPr lang="en" sz="1300">
                <a:solidFill>
                  <a:schemeClr val="accent1"/>
                </a:solidFill>
                <a:latin typeface="Lato"/>
                <a:ea typeface="Lato"/>
                <a:cs typeface="Lato"/>
                <a:sym typeface="Lato"/>
              </a:rPr>
              <a:t>Implemented advanced techniques to prevent overfitting in LSTM models, enhancing their generalization ability across different environmental conditions and datasets.</a:t>
            </a:r>
            <a:endParaRPr sz="1300">
              <a:solidFill>
                <a:schemeClr val="accent1"/>
              </a:solidFill>
              <a:latin typeface="Lato"/>
              <a:ea typeface="Lato"/>
              <a:cs typeface="Lato"/>
              <a:sym typeface="Lato"/>
            </a:endParaRPr>
          </a:p>
          <a:p>
            <a:pPr indent="0" lvl="0" marL="0" rtl="0" algn="just">
              <a:spcBef>
                <a:spcPts val="0"/>
              </a:spcBef>
              <a:spcAft>
                <a:spcPts val="0"/>
              </a:spcAft>
              <a:buNone/>
            </a:pPr>
            <a:r>
              <a:t/>
            </a:r>
            <a:endParaRPr sz="1300">
              <a:solidFill>
                <a:schemeClr val="accent1"/>
              </a:solidFill>
              <a:latin typeface="Lato"/>
              <a:ea typeface="Lato"/>
              <a:cs typeface="Lato"/>
              <a:sym typeface="Lato"/>
            </a:endParaRPr>
          </a:p>
          <a:p>
            <a:pPr indent="0" lvl="0" marL="0" rtl="0" algn="just">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7650" y="55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a:t>
            </a:r>
            <a:endParaRPr/>
          </a:p>
        </p:txBody>
      </p:sp>
      <p:sp>
        <p:nvSpPr>
          <p:cNvPr id="171" name="Google Shape;171;p26"/>
          <p:cNvSpPr txBox="1"/>
          <p:nvPr/>
        </p:nvSpPr>
        <p:spPr>
          <a:xfrm>
            <a:off x="727650" y="1303325"/>
            <a:ext cx="7882200" cy="136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solidFill>
                  <a:schemeClr val="accent1"/>
                </a:solidFill>
                <a:latin typeface="Lato"/>
                <a:ea typeface="Lato"/>
                <a:cs typeface="Lato"/>
                <a:sym typeface="Lato"/>
              </a:rPr>
              <a:t>Lakshmi Narayana Velpula</a:t>
            </a:r>
            <a:endParaRPr b="1" sz="1300">
              <a:solidFill>
                <a:schemeClr val="accent1"/>
              </a:solidFill>
              <a:latin typeface="Lato"/>
              <a:ea typeface="Lato"/>
              <a:cs typeface="Lato"/>
              <a:sym typeface="Lato"/>
            </a:endParaRPr>
          </a:p>
          <a:p>
            <a:pPr indent="0" lvl="0" marL="0" rtl="0" algn="just">
              <a:spcBef>
                <a:spcPts val="0"/>
              </a:spcBef>
              <a:spcAft>
                <a:spcPts val="0"/>
              </a:spcAft>
              <a:buNone/>
            </a:pPr>
            <a:r>
              <a:rPr b="1" lang="en" sz="1300">
                <a:solidFill>
                  <a:schemeClr val="accent1"/>
                </a:solidFill>
                <a:latin typeface="Lato"/>
                <a:ea typeface="Lato"/>
                <a:cs typeface="Lato"/>
                <a:sym typeface="Lato"/>
              </a:rPr>
              <a:t>Data Collection and Preprocessing: </a:t>
            </a:r>
            <a:r>
              <a:rPr lang="en" sz="1300">
                <a:solidFill>
                  <a:schemeClr val="accent1"/>
                </a:solidFill>
                <a:latin typeface="Lato"/>
                <a:ea typeface="Lato"/>
                <a:cs typeface="Lato"/>
                <a:sym typeface="Lato"/>
              </a:rPr>
              <a:t>Led the efforts in gathering comprehensive environmental datasets, including real-time and historical measurements from global monitoring sources, and prepared this data for model training and validation.</a:t>
            </a:r>
            <a:endParaRPr sz="1300">
              <a:solidFill>
                <a:schemeClr val="accent1"/>
              </a:solidFill>
              <a:latin typeface="Lato"/>
              <a:ea typeface="Lato"/>
              <a:cs typeface="Lato"/>
              <a:sym typeface="Lato"/>
            </a:endParaRPr>
          </a:p>
          <a:p>
            <a:pPr indent="0" lvl="0" marL="0" rtl="0" algn="just">
              <a:spcBef>
                <a:spcPts val="0"/>
              </a:spcBef>
              <a:spcAft>
                <a:spcPts val="0"/>
              </a:spcAft>
              <a:buNone/>
            </a:pPr>
            <a:r>
              <a:rPr b="1" lang="en" sz="1300">
                <a:solidFill>
                  <a:schemeClr val="accent1"/>
                </a:solidFill>
                <a:latin typeface="Lato"/>
                <a:ea typeface="Lato"/>
                <a:cs typeface="Lato"/>
                <a:sym typeface="Lato"/>
              </a:rPr>
              <a:t>Feature Engineering: A</a:t>
            </a:r>
            <a:r>
              <a:rPr lang="en" sz="1300">
                <a:solidFill>
                  <a:schemeClr val="accent1"/>
                </a:solidFill>
                <a:latin typeface="Lato"/>
                <a:ea typeface="Lato"/>
                <a:cs typeface="Lato"/>
                <a:sym typeface="Lato"/>
              </a:rPr>
              <a:t>pplied expertise in feature engineering to identify and select the most predictive variables for air quality, optimizing the input data for both CNN and LSTM models to improve forecasting accuracy.</a:t>
            </a:r>
            <a:endParaRPr sz="1300">
              <a:solidFill>
                <a:schemeClr val="accent1"/>
              </a:solidFill>
              <a:latin typeface="Lato"/>
              <a:ea typeface="Lato"/>
              <a:cs typeface="Lato"/>
              <a:sym typeface="Lato"/>
            </a:endParaRPr>
          </a:p>
          <a:p>
            <a:pPr indent="0" lvl="0" marL="0" rtl="0" algn="just">
              <a:spcBef>
                <a:spcPts val="0"/>
              </a:spcBef>
              <a:spcAft>
                <a:spcPts val="0"/>
              </a:spcAft>
              <a:buNone/>
            </a:pPr>
            <a:r>
              <a:t/>
            </a:r>
            <a:endParaRPr b="1" sz="1300">
              <a:solidFill>
                <a:schemeClr val="accent1"/>
              </a:solidFill>
              <a:latin typeface="Lato"/>
              <a:ea typeface="Lato"/>
              <a:cs typeface="Lato"/>
              <a:sym typeface="Lato"/>
            </a:endParaRPr>
          </a:p>
          <a:p>
            <a:pPr indent="0" lvl="0" marL="0" rtl="0" algn="just">
              <a:spcBef>
                <a:spcPts val="0"/>
              </a:spcBef>
              <a:spcAft>
                <a:spcPts val="0"/>
              </a:spcAft>
              <a:buNone/>
            </a:pPr>
            <a:r>
              <a:rPr b="1" lang="en" sz="1300">
                <a:solidFill>
                  <a:schemeClr val="accent1"/>
                </a:solidFill>
                <a:latin typeface="Lato"/>
                <a:ea typeface="Lato"/>
                <a:cs typeface="Lato"/>
                <a:sym typeface="Lato"/>
              </a:rPr>
              <a:t>Hemanth Kumar Panikala</a:t>
            </a:r>
            <a:endParaRPr b="1" sz="1300">
              <a:solidFill>
                <a:schemeClr val="accent1"/>
              </a:solidFill>
              <a:latin typeface="Lato"/>
              <a:ea typeface="Lato"/>
              <a:cs typeface="Lato"/>
              <a:sym typeface="Lato"/>
            </a:endParaRPr>
          </a:p>
          <a:p>
            <a:pPr indent="0" lvl="0" marL="0" rtl="0" algn="just">
              <a:spcBef>
                <a:spcPts val="0"/>
              </a:spcBef>
              <a:spcAft>
                <a:spcPts val="0"/>
              </a:spcAft>
              <a:buNone/>
            </a:pPr>
            <a:r>
              <a:rPr b="1" lang="en" sz="1300">
                <a:solidFill>
                  <a:schemeClr val="accent1"/>
                </a:solidFill>
                <a:latin typeface="Lato"/>
                <a:ea typeface="Lato"/>
                <a:cs typeface="Lato"/>
                <a:sym typeface="Lato"/>
              </a:rPr>
              <a:t>Integration and System Testing: </a:t>
            </a:r>
            <a:r>
              <a:rPr lang="en" sz="1300">
                <a:solidFill>
                  <a:schemeClr val="accent1"/>
                </a:solidFill>
                <a:latin typeface="Lato"/>
                <a:ea typeface="Lato"/>
                <a:cs typeface="Lato"/>
                <a:sym typeface="Lato"/>
              </a:rPr>
              <a:t>Oversaw the integration of CNN, RNN, and LSTM models into a unified forecasting framework, ensuring seamless operation and data flow between components.</a:t>
            </a:r>
            <a:endParaRPr sz="1300">
              <a:solidFill>
                <a:schemeClr val="accent1"/>
              </a:solidFill>
              <a:latin typeface="Lato"/>
              <a:ea typeface="Lato"/>
              <a:cs typeface="Lato"/>
              <a:sym typeface="Lato"/>
            </a:endParaRPr>
          </a:p>
          <a:p>
            <a:pPr indent="0" lvl="0" marL="0" rtl="0" algn="just">
              <a:spcBef>
                <a:spcPts val="0"/>
              </a:spcBef>
              <a:spcAft>
                <a:spcPts val="0"/>
              </a:spcAft>
              <a:buNone/>
            </a:pPr>
            <a:r>
              <a:rPr b="1" lang="en" sz="1300">
                <a:solidFill>
                  <a:schemeClr val="accent1"/>
                </a:solidFill>
                <a:latin typeface="Lato"/>
                <a:ea typeface="Lato"/>
                <a:cs typeface="Lato"/>
                <a:sym typeface="Lato"/>
              </a:rPr>
              <a:t>Real-time Data Integration: </a:t>
            </a:r>
            <a:r>
              <a:rPr lang="en" sz="1300">
                <a:solidFill>
                  <a:schemeClr val="accent1"/>
                </a:solidFill>
                <a:latin typeface="Lato"/>
                <a:ea typeface="Lato"/>
                <a:cs typeface="Lato"/>
                <a:sym typeface="Lato"/>
              </a:rPr>
              <a:t>Pioneered the incorporation of real-time environmental data into the predictive models, enabling dynamic forecasting capabilities that can respond promptly to sudden air quality changes.</a:t>
            </a:r>
            <a:endParaRPr sz="1300">
              <a:solidFill>
                <a:schemeClr val="accent1"/>
              </a:solidFill>
              <a:latin typeface="Lato"/>
              <a:ea typeface="Lato"/>
              <a:cs typeface="Lato"/>
              <a:sym typeface="Lato"/>
            </a:endParaRPr>
          </a:p>
          <a:p>
            <a:pPr indent="0" lvl="0" marL="0" rtl="0" algn="just">
              <a:spcBef>
                <a:spcPts val="0"/>
              </a:spcBef>
              <a:spcAft>
                <a:spcPts val="0"/>
              </a:spcAft>
              <a:buNone/>
            </a:pPr>
            <a:r>
              <a:t/>
            </a:r>
            <a:endParaRPr b="1" sz="1300">
              <a:solidFill>
                <a:schemeClr val="accent1"/>
              </a:solidFill>
              <a:latin typeface="Lato"/>
              <a:ea typeface="Lato"/>
              <a:cs typeface="Lato"/>
              <a:sym typeface="Lato"/>
            </a:endParaRPr>
          </a:p>
          <a:p>
            <a:pPr indent="0" lvl="0" marL="0" rtl="0" algn="just">
              <a:spcBef>
                <a:spcPts val="0"/>
              </a:spcBef>
              <a:spcAft>
                <a:spcPts val="0"/>
              </a:spcAft>
              <a:buNone/>
            </a:pPr>
            <a:r>
              <a:t/>
            </a:r>
            <a:endParaRPr b="1"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7650" y="55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7" name="Google Shape;177;p27"/>
          <p:cNvSpPr txBox="1"/>
          <p:nvPr>
            <p:ph idx="1" type="body"/>
          </p:nvPr>
        </p:nvSpPr>
        <p:spPr>
          <a:xfrm>
            <a:off x="727650" y="1179200"/>
            <a:ext cx="7688700" cy="30366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Zhu, Y., Xie, J., Huang, F., &amp; Cao, Y. (2019). "Deep learning integrated with convolutional neural networks and long short-term memory networks for air quality prediction." Journal of Cleaner Production, 220, 355-365.</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Li, X., Peng, L., Yao, X., Cui, S., &amp; Hu, Y. (2020). "Using graph convolutional networks for air quality predictions in smart cities." IEEE Internet of Things Journal, 7(10), 9225-9233.</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Wang, J., Zhu, L., &amp; Liu, X. (2021). "A transfer learning approach for air quality forecasting with deep neural networks." Environmental Research, 194, 110690.</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Park, H.S., Kim, S.H., &amp; Kim, N. (2019). "Air quality prediction using recurrent neural networks." IEEE Access, 7, 118164-118173.</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Guo, H., Chen, Q., Jin, X., &amp; Xiang, Y. (2020). "Attention-based spatial-temporal graph convolutional networks for traffic flow forecasting." Transportation Research Part C: Emerging Technologies, 115, 102622.</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Singh, K.P., Gupta, S., &amp; Rai, P. (2021). "Advancements in air quality prediction models using machine learning and deep learning approaches: A review." Atmospheric Environment, 246, 118134.</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He, Z., Jin, M., &amp; Du, Y. (2018). "Real-time air quality forecasting using deep learning." Atmospheric Environment, 185, 84-93.</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35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Details and 700 Numbers</a:t>
            </a:r>
            <a:endParaRPr/>
          </a:p>
        </p:txBody>
      </p:sp>
      <p:sp>
        <p:nvSpPr>
          <p:cNvPr id="93" name="Google Shape;93;p14"/>
          <p:cNvSpPr txBox="1"/>
          <p:nvPr>
            <p:ph idx="1" type="body"/>
          </p:nvPr>
        </p:nvSpPr>
        <p:spPr>
          <a:xfrm>
            <a:off x="1169325" y="1452175"/>
            <a:ext cx="74367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Abhiroopsudansh Karengula					  	700758658 </a:t>
            </a:r>
            <a:endParaRPr sz="1700"/>
          </a:p>
          <a:p>
            <a:pPr indent="0" lvl="0" marL="0" rtl="0" algn="l">
              <a:spcBef>
                <a:spcPts val="1200"/>
              </a:spcBef>
              <a:spcAft>
                <a:spcPts val="0"/>
              </a:spcAft>
              <a:buNone/>
            </a:pPr>
            <a:r>
              <a:rPr lang="en" sz="1700"/>
              <a:t>Lakshmi Sai Harshini Kambampati 					700759673 </a:t>
            </a:r>
            <a:endParaRPr sz="1700"/>
          </a:p>
          <a:p>
            <a:pPr indent="0" lvl="0" marL="0" rtl="0" algn="l">
              <a:spcBef>
                <a:spcPts val="1200"/>
              </a:spcBef>
              <a:spcAft>
                <a:spcPts val="0"/>
              </a:spcAft>
              <a:buNone/>
            </a:pPr>
            <a:r>
              <a:rPr lang="en" sz="1700"/>
              <a:t>Lakshmi Narayana Velpula						  	700756288 </a:t>
            </a:r>
            <a:endParaRPr sz="1700"/>
          </a:p>
          <a:p>
            <a:pPr indent="0" lvl="0" marL="0" rtl="0" algn="l">
              <a:spcBef>
                <a:spcPts val="1200"/>
              </a:spcBef>
              <a:spcAft>
                <a:spcPts val="1200"/>
              </a:spcAft>
              <a:buNone/>
            </a:pPr>
            <a:r>
              <a:rPr lang="en" sz="1700"/>
              <a:t>Hemanth Kumar Panikala						 	700744924</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45225" y="548225"/>
            <a:ext cx="7030500" cy="65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99" name="Google Shape;99;p15"/>
          <p:cNvSpPr txBox="1"/>
          <p:nvPr>
            <p:ph idx="1" type="body"/>
          </p:nvPr>
        </p:nvSpPr>
        <p:spPr>
          <a:xfrm>
            <a:off x="579250" y="1310100"/>
            <a:ext cx="81510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This study pioneers a dynamic approach to air quality forecasting, integrating Convolutional Neural Networks (CNNs), Recurrent Neural Networks (RNNs), and Long Short-Term Memory (LSTM) networks to address public health and environmental policy needs. </a:t>
            </a:r>
            <a:endParaRPr sz="1600"/>
          </a:p>
          <a:p>
            <a:pPr indent="0" lvl="0" marL="0" rtl="0" algn="just">
              <a:spcBef>
                <a:spcPts val="1200"/>
              </a:spcBef>
              <a:spcAft>
                <a:spcPts val="0"/>
              </a:spcAft>
              <a:buNone/>
            </a:pPr>
            <a:r>
              <a:rPr lang="en" sz="1600"/>
              <a:t>These models excel in analyzing the complex temporal sequences and spatial distributions affecting air quality, utilizing comprehensive datasets from sources like the World Air Quality Index and the United States Environmental Protection Agency. </a:t>
            </a:r>
            <a:endParaRPr sz="1600"/>
          </a:p>
          <a:p>
            <a:pPr indent="0" lvl="0" marL="0" rtl="0" algn="just">
              <a:spcBef>
                <a:spcPts val="1200"/>
              </a:spcBef>
              <a:spcAft>
                <a:spcPts val="1200"/>
              </a:spcAft>
              <a:buNone/>
            </a:pPr>
            <a:r>
              <a:rPr lang="en" sz="1600"/>
              <a:t>By capturing the nuances of temporal and spatial variations in pollutant levels, our approach enhances the ability to accurately forecast air quality across diverse geographic and temporal landscapes.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62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5" name="Google Shape;105;p16"/>
          <p:cNvSpPr txBox="1"/>
          <p:nvPr>
            <p:ph idx="1" type="body"/>
          </p:nvPr>
        </p:nvSpPr>
        <p:spPr>
          <a:xfrm>
            <a:off x="646700" y="1344700"/>
            <a:ext cx="7688700" cy="299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The necessity for accurate and dynamic air quality forecasting has escalated, driven by its critical impact on public health, ecosystems, and policy. </a:t>
            </a:r>
            <a:endParaRPr sz="1600"/>
          </a:p>
          <a:p>
            <a:pPr indent="0" lvl="0" marL="0" rtl="0" algn="just">
              <a:spcBef>
                <a:spcPts val="1200"/>
              </a:spcBef>
              <a:spcAft>
                <a:spcPts val="0"/>
              </a:spcAft>
              <a:buNone/>
            </a:pPr>
            <a:r>
              <a:rPr lang="en" sz="1600"/>
              <a:t>Traditional forecasting methods, primarily based on static models, struggle to adapt to the dynamic environmental variables affecting air quality. </a:t>
            </a:r>
            <a:endParaRPr sz="1600"/>
          </a:p>
          <a:p>
            <a:pPr indent="0" lvl="0" marL="0" rtl="0" algn="just">
              <a:spcBef>
                <a:spcPts val="1200"/>
              </a:spcBef>
              <a:spcAft>
                <a:spcPts val="0"/>
              </a:spcAft>
              <a:buNone/>
            </a:pPr>
            <a:r>
              <a:rPr lang="en" sz="1600"/>
              <a:t>These methods often fail in real-world applications, where sudden changes in pollutants due to human activities or natural events are common. </a:t>
            </a:r>
            <a:endParaRPr sz="1600"/>
          </a:p>
          <a:p>
            <a:pPr indent="0" lvl="0" marL="0" rtl="0" algn="just">
              <a:spcBef>
                <a:spcPts val="1200"/>
              </a:spcBef>
              <a:spcAft>
                <a:spcPts val="1200"/>
              </a:spcAft>
              <a:buNone/>
            </a:pPr>
            <a:r>
              <a:rPr lang="en" sz="1600"/>
              <a:t>Consequently, there's an urgent demand for forecasting tools that can dynamically adapt to changing environmental conditions, offering a more reliable basis for health advisories and policy-making in response to air quality fluctuations.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2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11" name="Google Shape;111;p17"/>
          <p:cNvSpPr txBox="1"/>
          <p:nvPr>
            <p:ph idx="1" type="body"/>
          </p:nvPr>
        </p:nvSpPr>
        <p:spPr>
          <a:xfrm>
            <a:off x="727650" y="1230925"/>
            <a:ext cx="7688700" cy="3527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500"/>
              <a:t>Urgent Need for Precision</a:t>
            </a:r>
            <a:r>
              <a:rPr lang="en" sz="1500"/>
              <a:t>: Recognizing air pollution as a global health crisis requires forecasting methods that can accurately predict fluctuating air quality levels.</a:t>
            </a:r>
            <a:endParaRPr sz="1500"/>
          </a:p>
          <a:p>
            <a:pPr indent="0" lvl="0" marL="0" rtl="0" algn="just">
              <a:lnSpc>
                <a:spcPct val="95000"/>
              </a:lnSpc>
              <a:spcBef>
                <a:spcPts val="1200"/>
              </a:spcBef>
              <a:spcAft>
                <a:spcPts val="0"/>
              </a:spcAft>
              <a:buNone/>
            </a:pPr>
            <a:r>
              <a:rPr b="1" lang="en" sz="1500"/>
              <a:t>Limitations of Current Models:</a:t>
            </a:r>
            <a:r>
              <a:rPr lang="en" sz="1500"/>
              <a:t> Traditional forecasting models fall short, unable to adapt to rapid environmental changes caused by human and natural activities.</a:t>
            </a:r>
            <a:endParaRPr sz="1500"/>
          </a:p>
          <a:p>
            <a:pPr indent="0" lvl="0" marL="0" rtl="0" algn="just">
              <a:lnSpc>
                <a:spcPct val="95000"/>
              </a:lnSpc>
              <a:spcBef>
                <a:spcPts val="1200"/>
              </a:spcBef>
              <a:spcAft>
                <a:spcPts val="0"/>
              </a:spcAft>
              <a:buNone/>
            </a:pPr>
            <a:r>
              <a:rPr b="1" lang="en" sz="1500"/>
              <a:t>Promise of Deep Learning</a:t>
            </a:r>
            <a:r>
              <a:rPr lang="en" sz="1500"/>
              <a:t>: The integration of CNNs, RNNs, and LSTMs offers a new frontier in dynamically adapting forecasting tools, capable of handling complex data patterns in real-time.</a:t>
            </a:r>
            <a:endParaRPr sz="1500"/>
          </a:p>
          <a:p>
            <a:pPr indent="0" lvl="0" marL="0" rtl="0" algn="just">
              <a:lnSpc>
                <a:spcPct val="95000"/>
              </a:lnSpc>
              <a:spcBef>
                <a:spcPts val="1200"/>
              </a:spcBef>
              <a:spcAft>
                <a:spcPts val="0"/>
              </a:spcAft>
              <a:buNone/>
            </a:pPr>
            <a:r>
              <a:rPr b="1" lang="en" sz="1500"/>
              <a:t>Overcoming Predictive Challenges</a:t>
            </a:r>
            <a:r>
              <a:rPr lang="en" sz="1500"/>
              <a:t>: This research aims to address the unpredictability of air quality, developing models that can swiftly adapt to sudden environmental shifts, ensuring more reliable forecasts.</a:t>
            </a:r>
            <a:endParaRPr sz="1500"/>
          </a:p>
          <a:p>
            <a:pPr indent="0" lvl="0" marL="0" rtl="0" algn="just">
              <a:lnSpc>
                <a:spcPct val="95000"/>
              </a:lnSpc>
              <a:spcBef>
                <a:spcPts val="1200"/>
              </a:spcBef>
              <a:spcAft>
                <a:spcPts val="1200"/>
              </a:spcAft>
              <a:buNone/>
            </a:pPr>
            <a:r>
              <a:rPr b="1" lang="en" sz="1500"/>
              <a:t>Impact on Policy and Health</a:t>
            </a:r>
            <a:r>
              <a:rPr lang="en" sz="1500"/>
              <a:t>: Enhanced forecasting accuracy will empower policymakers and health officials with timely data, enabling proactive measures against pollution’s adverse effects.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59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117" name="Google Shape;117;p18"/>
          <p:cNvSpPr txBox="1"/>
          <p:nvPr>
            <p:ph idx="1" type="body"/>
          </p:nvPr>
        </p:nvSpPr>
        <p:spPr>
          <a:xfrm>
            <a:off x="727650" y="1220575"/>
            <a:ext cx="8135400" cy="328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Develop Adaptive Models</a:t>
            </a:r>
            <a:r>
              <a:rPr lang="en" sz="1500"/>
              <a:t>: To create advanced neural network architectures that adjust in real-time to changing air quality conditions, improving prediction accuracy.</a:t>
            </a:r>
            <a:endParaRPr sz="1500"/>
          </a:p>
          <a:p>
            <a:pPr indent="0" lvl="0" marL="0" rtl="0" algn="just">
              <a:spcBef>
                <a:spcPts val="1200"/>
              </a:spcBef>
              <a:spcAft>
                <a:spcPts val="0"/>
              </a:spcAft>
              <a:buNone/>
            </a:pPr>
            <a:r>
              <a:rPr b="1" lang="en" sz="1500"/>
              <a:t>Tackle Domain Shift</a:t>
            </a:r>
            <a:r>
              <a:rPr lang="en" sz="1500"/>
              <a:t>: To devise strategies that enable models to generalize across different environmental settings, ensuring consistent performance in varied geographic regions.</a:t>
            </a:r>
            <a:endParaRPr sz="1500"/>
          </a:p>
          <a:p>
            <a:pPr indent="0" lvl="0" marL="0" rtl="0" algn="just">
              <a:spcBef>
                <a:spcPts val="1200"/>
              </a:spcBef>
              <a:spcAft>
                <a:spcPts val="0"/>
              </a:spcAft>
              <a:buNone/>
            </a:pPr>
            <a:r>
              <a:rPr b="1" lang="en" sz="1500"/>
              <a:t>Implement Continual Learning</a:t>
            </a:r>
            <a:r>
              <a:rPr lang="en" sz="1500"/>
              <a:t>: To incorporate mechanisms that allow models to learn incrementally, absorbing new data while retaining accuracy on previously learned information, preventing catastrophic forgetting.</a:t>
            </a:r>
            <a:endParaRPr sz="1500"/>
          </a:p>
          <a:p>
            <a:pPr indent="0" lvl="0" marL="0" rtl="0" algn="just">
              <a:spcBef>
                <a:spcPts val="1200"/>
              </a:spcBef>
              <a:spcAft>
                <a:spcPts val="0"/>
              </a:spcAft>
              <a:buNone/>
            </a:pPr>
            <a:r>
              <a:rPr b="1" lang="en" sz="1500"/>
              <a:t>Ensure Real-time Adaptability</a:t>
            </a:r>
            <a:r>
              <a:rPr lang="en" sz="1500"/>
              <a:t>: To design models capable of integrating real-time environmental data for immediate forecasting, crucial for responding to sudden air quality changes.</a:t>
            </a:r>
            <a:endParaRPr sz="1500"/>
          </a:p>
          <a:p>
            <a:pPr indent="0" lvl="0" marL="0" rtl="0" algn="just">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594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23" name="Google Shape;123;p19"/>
          <p:cNvSpPr txBox="1"/>
          <p:nvPr>
            <p:ph idx="1" type="body"/>
          </p:nvPr>
        </p:nvSpPr>
        <p:spPr>
          <a:xfrm>
            <a:off x="729450" y="1489525"/>
            <a:ext cx="7688700" cy="2850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The core challenge addressed by our study is the significant gap in current air quality forecasting models' ability to adapt to the rapidly changing and unpredictable nature of atmospheric conditions. Traditional forecasting methods, relying heavily on static historical data, are often inadequate in real-time environmental assessment, struggling to accommodate sudden shifts in air quality due to industrial emissions, traffic patterns, weather events, and other dynamic factors. This inadequacy leads to less reliable forecasts, hindering timely decision-making for public health and environmental management. Our research seeks to revolutionize air quality forecasting by employing dynamic neural networks that can process complex spatial and temporal data, offering a more accurate, adaptable, and responsive tool for environmental monitoring and policy support.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54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129" name="Google Shape;129;p20"/>
          <p:cNvSpPr txBox="1"/>
          <p:nvPr>
            <p:ph idx="1" type="body"/>
          </p:nvPr>
        </p:nvSpPr>
        <p:spPr>
          <a:xfrm>
            <a:off x="729450" y="1386075"/>
            <a:ext cx="8042100" cy="2953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770"/>
              <a:buNone/>
            </a:pPr>
            <a:r>
              <a:rPr lang="en" sz="1510"/>
              <a:t>Our proposed solution to the challenge of accurate and adaptable air quality forecasting involves the development and integration of advanced dynamic neural network architectures—specifically, Convolutional Neural Networks (CNNs), Recurrent Neural Networks (RNNs), and Long Short-Term Memory (LSTM) networks. These models are designed to effectively analyze and interpret the complex interplay of spatial and temporal data influencing air quality. The solution encompasses several key components:</a:t>
            </a:r>
            <a:endParaRPr sz="1510"/>
          </a:p>
          <a:p>
            <a:pPr indent="0" lvl="0" marL="0" rtl="0" algn="just">
              <a:lnSpc>
                <a:spcPct val="105000"/>
              </a:lnSpc>
              <a:spcBef>
                <a:spcPts val="1200"/>
              </a:spcBef>
              <a:spcAft>
                <a:spcPts val="0"/>
              </a:spcAft>
              <a:buSzPts val="770"/>
              <a:buNone/>
            </a:pPr>
            <a:r>
              <a:rPr b="1" lang="en" sz="1510"/>
              <a:t>Data Collection and Processing</a:t>
            </a:r>
            <a:r>
              <a:rPr lang="en" sz="1510"/>
              <a:t>: Utilizing comprehensive datasets from global air quality monitoring networks, including real-time and historical measurements of pollutants and meteorological conditions. This step ensures the models are trained on diverse environmental data.</a:t>
            </a:r>
            <a:endParaRPr sz="1510"/>
          </a:p>
          <a:p>
            <a:pPr indent="0" lvl="0" marL="0" rtl="0" algn="just">
              <a:lnSpc>
                <a:spcPct val="105000"/>
              </a:lnSpc>
              <a:spcBef>
                <a:spcPts val="1200"/>
              </a:spcBef>
              <a:spcAft>
                <a:spcPts val="1200"/>
              </a:spcAft>
              <a:buSzPts val="770"/>
              <a:buNone/>
            </a:pPr>
            <a:r>
              <a:t/>
            </a:r>
            <a:endParaRPr sz="151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54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 cont.</a:t>
            </a:r>
            <a:endParaRPr/>
          </a:p>
        </p:txBody>
      </p:sp>
      <p:sp>
        <p:nvSpPr>
          <p:cNvPr id="135" name="Google Shape;135;p21"/>
          <p:cNvSpPr txBox="1"/>
          <p:nvPr>
            <p:ph idx="1" type="body"/>
          </p:nvPr>
        </p:nvSpPr>
        <p:spPr>
          <a:xfrm>
            <a:off x="729450" y="1386075"/>
            <a:ext cx="8042100" cy="2953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770"/>
              <a:buNone/>
            </a:pPr>
            <a:r>
              <a:rPr b="1" lang="en" sz="1510"/>
              <a:t>Dynamic Neural Network Architectures</a:t>
            </a:r>
            <a:r>
              <a:rPr lang="en" sz="1510"/>
              <a:t>: Developing adaptive models that leverage CNNs for analyzing spatial patterns, and RNNs/LSTMs for capturing temporal dependencies in air quality data. This hybrid approach aims to provide a nuanced understanding of how various factors impact air quality across different times and locations.</a:t>
            </a:r>
            <a:endParaRPr sz="1510"/>
          </a:p>
          <a:p>
            <a:pPr indent="0" lvl="0" marL="0" rtl="0" algn="just">
              <a:lnSpc>
                <a:spcPct val="105000"/>
              </a:lnSpc>
              <a:spcBef>
                <a:spcPts val="1200"/>
              </a:spcBef>
              <a:spcAft>
                <a:spcPts val="0"/>
              </a:spcAft>
              <a:buSzPts val="770"/>
              <a:buNone/>
            </a:pPr>
            <a:r>
              <a:rPr b="1" lang="en" sz="1510"/>
              <a:t>Real-time Data Integration</a:t>
            </a:r>
            <a:r>
              <a:rPr lang="en" sz="1510"/>
              <a:t>: Incorporating live environmental data feeds into the models to enable real-time forecasting. This capability allows the models to adapt to new information, ensuring forecasts remain accurate and relevant.</a:t>
            </a:r>
            <a:endParaRPr sz="1510"/>
          </a:p>
          <a:p>
            <a:pPr indent="0" lvl="0" marL="0" rtl="0" algn="just">
              <a:lnSpc>
                <a:spcPct val="105000"/>
              </a:lnSpc>
              <a:spcBef>
                <a:spcPts val="1200"/>
              </a:spcBef>
              <a:spcAft>
                <a:spcPts val="0"/>
              </a:spcAft>
              <a:buSzPts val="770"/>
              <a:buNone/>
            </a:pPr>
            <a:r>
              <a:rPr b="1" lang="en" sz="1510"/>
              <a:t>Adaptive Learning and Generalization</a:t>
            </a:r>
            <a:r>
              <a:rPr lang="en" sz="1510"/>
              <a:t>: Implementing strategies to mitigate the effects of domain shift, enabling the models to perform consistently across different geographic regions and environmental conditions. This includes the application of transfer learning and domain adaptation techniques.</a:t>
            </a:r>
            <a:endParaRPr sz="1510"/>
          </a:p>
          <a:p>
            <a:pPr indent="0" lvl="0" marL="0" rtl="0" algn="just">
              <a:lnSpc>
                <a:spcPct val="105000"/>
              </a:lnSpc>
              <a:spcBef>
                <a:spcPts val="1200"/>
              </a:spcBef>
              <a:spcAft>
                <a:spcPts val="0"/>
              </a:spcAft>
              <a:buSzPts val="770"/>
              <a:buNone/>
            </a:pPr>
            <a:r>
              <a:t/>
            </a:r>
            <a:endParaRPr sz="1510"/>
          </a:p>
          <a:p>
            <a:pPr indent="0" lvl="0" marL="0" rtl="0" algn="just">
              <a:lnSpc>
                <a:spcPct val="105000"/>
              </a:lnSpc>
              <a:spcBef>
                <a:spcPts val="1200"/>
              </a:spcBef>
              <a:spcAft>
                <a:spcPts val="1200"/>
              </a:spcAft>
              <a:buSzPts val="770"/>
              <a:buNone/>
            </a:pPr>
            <a:r>
              <a:t/>
            </a:r>
            <a:endParaRPr sz="151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