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Sai Harshith" userId="8505c96164f80074" providerId="LiveId" clId="{09872F98-210F-46A1-B18D-51E9C84D272A}"/>
    <pc:docChg chg="undo custSel modSld sldOrd">
      <pc:chgData name="G Sai Harshith" userId="8505c96164f80074" providerId="LiveId" clId="{09872F98-210F-46A1-B18D-51E9C84D272A}" dt="2023-10-05T09:25:24.710" v="622"/>
      <pc:docMkLst>
        <pc:docMk/>
      </pc:docMkLst>
      <pc:sldChg chg="modSp mod">
        <pc:chgData name="G Sai Harshith" userId="8505c96164f80074" providerId="LiveId" clId="{09872F98-210F-46A1-B18D-51E9C84D272A}" dt="2023-10-05T09:00:39.311" v="23" actId="20577"/>
        <pc:sldMkLst>
          <pc:docMk/>
          <pc:sldMk cId="3599917642" sldId="256"/>
        </pc:sldMkLst>
        <pc:spChg chg="mod">
          <ac:chgData name="G Sai Harshith" userId="8505c96164f80074" providerId="LiveId" clId="{09872F98-210F-46A1-B18D-51E9C84D272A}" dt="2023-10-05T09:00:39.311" v="23" actId="20577"/>
          <ac:spMkLst>
            <pc:docMk/>
            <pc:sldMk cId="3599917642" sldId="256"/>
            <ac:spMk id="5" creationId="{00000000-0000-0000-0000-000000000000}"/>
          </ac:spMkLst>
        </pc:spChg>
      </pc:sldChg>
      <pc:sldChg chg="modSp mod">
        <pc:chgData name="G Sai Harshith" userId="8505c96164f80074" providerId="LiveId" clId="{09872F98-210F-46A1-B18D-51E9C84D272A}" dt="2023-10-05T08:42:13.065" v="9" actId="20577"/>
        <pc:sldMkLst>
          <pc:docMk/>
          <pc:sldMk cId="2730718040" sldId="257"/>
        </pc:sldMkLst>
        <pc:spChg chg="mod">
          <ac:chgData name="G Sai Harshith" userId="8505c96164f80074" providerId="LiveId" clId="{09872F98-210F-46A1-B18D-51E9C84D272A}" dt="2023-10-05T08:42:13.065" v="9" actId="20577"/>
          <ac:spMkLst>
            <pc:docMk/>
            <pc:sldMk cId="2730718040" sldId="257"/>
            <ac:spMk id="3" creationId="{00000000-0000-0000-0000-000000000000}"/>
          </ac:spMkLst>
        </pc:spChg>
      </pc:sldChg>
      <pc:sldChg chg="modSp mod">
        <pc:chgData name="G Sai Harshith" userId="8505c96164f80074" providerId="LiveId" clId="{09872F98-210F-46A1-B18D-51E9C84D272A}" dt="2023-10-05T09:24:54.123" v="619" actId="404"/>
        <pc:sldMkLst>
          <pc:docMk/>
          <pc:sldMk cId="563627063" sldId="258"/>
        </pc:sldMkLst>
        <pc:graphicFrameChg chg="mod">
          <ac:chgData name="G Sai Harshith" userId="8505c96164f80074" providerId="LiveId" clId="{09872F98-210F-46A1-B18D-51E9C84D272A}" dt="2023-10-05T09:24:54.123" v="619" actId="404"/>
          <ac:graphicFrameMkLst>
            <pc:docMk/>
            <pc:sldMk cId="563627063" sldId="258"/>
            <ac:graphicFrameMk id="7" creationId="{B3407E06-22D9-EC34-8549-FCD2DA795B26}"/>
          </ac:graphicFrameMkLst>
        </pc:graphicFrameChg>
      </pc:sldChg>
      <pc:sldChg chg="modSp">
        <pc:chgData name="G Sai Harshith" userId="8505c96164f80074" providerId="LiveId" clId="{09872F98-210F-46A1-B18D-51E9C84D272A}" dt="2023-10-05T09:24:21.184" v="612" actId="403"/>
        <pc:sldMkLst>
          <pc:docMk/>
          <pc:sldMk cId="19460913" sldId="259"/>
        </pc:sldMkLst>
        <pc:graphicFrameChg chg="mod">
          <ac:chgData name="G Sai Harshith" userId="8505c96164f80074" providerId="LiveId" clId="{09872F98-210F-46A1-B18D-51E9C84D272A}" dt="2023-10-05T09:24:21.184" v="612" actId="403"/>
          <ac:graphicFrameMkLst>
            <pc:docMk/>
            <pc:sldMk cId="19460913" sldId="259"/>
            <ac:graphicFrameMk id="6" creationId="{AD775247-D1EF-EF2D-53DB-F2D33A6BE89F}"/>
          </ac:graphicFrameMkLst>
        </pc:graphicFrameChg>
      </pc:sldChg>
      <pc:sldChg chg="modSp mod">
        <pc:chgData name="G Sai Harshith" userId="8505c96164f80074" providerId="LiveId" clId="{09872F98-210F-46A1-B18D-51E9C84D272A}" dt="2023-10-05T09:18:12.849" v="561" actId="1076"/>
        <pc:sldMkLst>
          <pc:docMk/>
          <pc:sldMk cId="4029028751" sldId="260"/>
        </pc:sldMkLst>
        <pc:graphicFrameChg chg="mod">
          <ac:chgData name="G Sai Harshith" userId="8505c96164f80074" providerId="LiveId" clId="{09872F98-210F-46A1-B18D-51E9C84D272A}" dt="2023-10-05T09:18:12.849" v="561" actId="1076"/>
          <ac:graphicFrameMkLst>
            <pc:docMk/>
            <pc:sldMk cId="4029028751" sldId="260"/>
            <ac:graphicFrameMk id="5" creationId="{C70D6A5E-5973-4F09-A916-042EB2503C21}"/>
          </ac:graphicFrameMkLst>
        </pc:graphicFrameChg>
      </pc:sldChg>
      <pc:sldChg chg="modSp">
        <pc:chgData name="G Sai Harshith" userId="8505c96164f80074" providerId="LiveId" clId="{09872F98-210F-46A1-B18D-51E9C84D272A}" dt="2023-10-05T09:23:32.382" v="609" actId="404"/>
        <pc:sldMkLst>
          <pc:docMk/>
          <pc:sldMk cId="1094349392" sldId="261"/>
        </pc:sldMkLst>
        <pc:graphicFrameChg chg="mod">
          <ac:chgData name="G Sai Harshith" userId="8505c96164f80074" providerId="LiveId" clId="{09872F98-210F-46A1-B18D-51E9C84D272A}" dt="2023-10-05T09:23:32.382" v="609" actId="404"/>
          <ac:graphicFrameMkLst>
            <pc:docMk/>
            <pc:sldMk cId="1094349392" sldId="261"/>
            <ac:graphicFrameMk id="5" creationId="{7C7745D6-DCA1-22D6-B9EA-285A30E862AA}"/>
          </ac:graphicFrameMkLst>
        </pc:graphicFrameChg>
      </pc:sldChg>
      <pc:sldChg chg="modSp mod">
        <pc:chgData name="G Sai Harshith" userId="8505c96164f80074" providerId="LiveId" clId="{09872F98-210F-46A1-B18D-51E9C84D272A}" dt="2023-10-05T09:23:07.494" v="598" actId="113"/>
        <pc:sldMkLst>
          <pc:docMk/>
          <pc:sldMk cId="2811643044" sldId="262"/>
        </pc:sldMkLst>
        <pc:spChg chg="mod">
          <ac:chgData name="G Sai Harshith" userId="8505c96164f80074" providerId="LiveId" clId="{09872F98-210F-46A1-B18D-51E9C84D272A}" dt="2023-10-05T09:23:07.494" v="598" actId="113"/>
          <ac:spMkLst>
            <pc:docMk/>
            <pc:sldMk cId="2811643044" sldId="262"/>
            <ac:spMk id="2" creationId="{00000000-0000-0000-0000-000000000000}"/>
          </ac:spMkLst>
        </pc:spChg>
        <pc:graphicFrameChg chg="mod">
          <ac:chgData name="G Sai Harshith" userId="8505c96164f80074" providerId="LiveId" clId="{09872F98-210F-46A1-B18D-51E9C84D272A}" dt="2023-10-05T09:20:14.515" v="591" actId="14100"/>
          <ac:graphicFrameMkLst>
            <pc:docMk/>
            <pc:sldMk cId="2811643044" sldId="262"/>
            <ac:graphicFrameMk id="5" creationId="{E4587CD2-11FD-BEC9-AB6C-C274CC5D3DD9}"/>
          </ac:graphicFrameMkLst>
        </pc:graphicFrameChg>
      </pc:sldChg>
      <pc:sldChg chg="modSp">
        <pc:chgData name="G Sai Harshith" userId="8505c96164f80074" providerId="LiveId" clId="{09872F98-210F-46A1-B18D-51E9C84D272A}" dt="2023-10-05T09:23:15.375" v="602" actId="403"/>
        <pc:sldMkLst>
          <pc:docMk/>
          <pc:sldMk cId="1140926030" sldId="263"/>
        </pc:sldMkLst>
        <pc:graphicFrameChg chg="mod">
          <ac:chgData name="G Sai Harshith" userId="8505c96164f80074" providerId="LiveId" clId="{09872F98-210F-46A1-B18D-51E9C84D272A}" dt="2023-10-05T09:23:15.375" v="602" actId="403"/>
          <ac:graphicFrameMkLst>
            <pc:docMk/>
            <pc:sldMk cId="1140926030" sldId="263"/>
            <ac:graphicFrameMk id="5" creationId="{2C4E904E-23A3-D243-A5F8-7CA6362ADDC4}"/>
          </ac:graphicFrameMkLst>
        </pc:graphicFrameChg>
      </pc:sldChg>
      <pc:sldChg chg="modSp mod">
        <pc:chgData name="G Sai Harshith" userId="8505c96164f80074" providerId="LiveId" clId="{09872F98-210F-46A1-B18D-51E9C84D272A}" dt="2023-10-05T09:10:00.781" v="550" actId="20577"/>
        <pc:sldMkLst>
          <pc:docMk/>
          <pc:sldMk cId="3015071718" sldId="269"/>
        </pc:sldMkLst>
        <pc:spChg chg="mod">
          <ac:chgData name="G Sai Harshith" userId="8505c96164f80074" providerId="LiveId" clId="{09872F98-210F-46A1-B18D-51E9C84D272A}" dt="2023-10-05T09:10:00.781" v="550" actId="20577"/>
          <ac:spMkLst>
            <pc:docMk/>
            <pc:sldMk cId="3015071718" sldId="269"/>
            <ac:spMk id="4" creationId="{00000000-0000-0000-0000-000000000000}"/>
          </ac:spMkLst>
        </pc:spChg>
      </pc:sldChg>
      <pc:sldChg chg="delSp modSp mod ord">
        <pc:chgData name="G Sai Harshith" userId="8505c96164f80074" providerId="LiveId" clId="{09872F98-210F-46A1-B18D-51E9C84D272A}" dt="2023-10-05T09:25:24.710" v="622"/>
        <pc:sldMkLst>
          <pc:docMk/>
          <pc:sldMk cId="1692750944" sldId="270"/>
        </pc:sldMkLst>
        <pc:spChg chg="del mod">
          <ac:chgData name="G Sai Harshith" userId="8505c96164f80074" providerId="LiveId" clId="{09872F98-210F-46A1-B18D-51E9C84D272A}" dt="2023-10-05T09:25:24.710" v="622"/>
          <ac:spMkLst>
            <pc:docMk/>
            <pc:sldMk cId="1692750944" sldId="270"/>
            <ac:spMk id="5" creationId="{00000000-0000-0000-0000-000000000000}"/>
          </ac:spMkLst>
        </pc:spChg>
      </pc:sldChg>
      <pc:sldChg chg="ord">
        <pc:chgData name="G Sai Harshith" userId="8505c96164f80074" providerId="LiveId" clId="{09872F98-210F-46A1-B18D-51E9C84D272A}" dt="2023-10-05T09:12:13.884" v="552"/>
        <pc:sldMkLst>
          <pc:docMk/>
          <pc:sldMk cId="2817577147" sldId="271"/>
        </pc:sldMkLst>
      </pc:sldChg>
      <pc:sldChg chg="ord">
        <pc:chgData name="G Sai Harshith" userId="8505c96164f80074" providerId="LiveId" clId="{09872F98-210F-46A1-B18D-51E9C84D272A}" dt="2023-10-05T09:12:15.907" v="554"/>
        <pc:sldMkLst>
          <pc:docMk/>
          <pc:sldMk cId="2082645060" sldId="27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05c96164f80074/Desktop/ExcelProjects/Vrinda%20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05c96164f80074/Desktop/ExcelProjects/Vrinda%20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05c96164f80074/Desktop/ExcelProjects/Vrinda%20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05c96164f80074/Desktop/ExcelProjects/Vrinda%20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05c96164f80074/Desktop/ExcelProjects/Vrinda%20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05c96164f80074/Desktop/ExcelProjects/Vrinda%20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Analysis.xlsx]Orders Vs Sales!PivotTable2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/>
              <a:t>Orders</a:t>
            </a:r>
            <a:r>
              <a:rPr lang="en-IN" sz="2000" baseline="0" dirty="0"/>
              <a:t> VS Sales</a:t>
            </a:r>
            <a:endParaRPr lang="en-IN" sz="2000" dirty="0"/>
          </a:p>
        </c:rich>
      </c:tx>
      <c:layout>
        <c:manualLayout>
          <c:xMode val="edge"/>
          <c:yMode val="edge"/>
          <c:x val="0.205784561123477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8784740576414722E-2"/>
          <c:y val="6.5371398645546377E-2"/>
          <c:w val="0.90495574963218917"/>
          <c:h val="0.85914312565590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'Orders Vs Sales'!$B$3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'Orders Vs Sales'!$A$4:$A$16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'Orders Vs Sales'!$B$4:$B$16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3-4927-B4F9-E96885749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3994016"/>
        <c:axId val="1273591296"/>
      </c:barChart>
      <c:lineChart>
        <c:grouping val="standard"/>
        <c:varyColors val="0"/>
        <c:ser>
          <c:idx val="1"/>
          <c:order val="1"/>
          <c:tx>
            <c:strRef>
              <c:f>'Orders Vs Sales'!$C$3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'Orders Vs Sales'!$A$4:$A$16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'Orders Vs Sales'!$C$4:$C$16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43-4927-B4F9-E96885749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996800"/>
        <c:axId val="1273605216"/>
      </c:lineChart>
      <c:catAx>
        <c:axId val="159399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591296"/>
        <c:crosses val="autoZero"/>
        <c:auto val="1"/>
        <c:lblAlgn val="ctr"/>
        <c:lblOffset val="100"/>
        <c:noMultiLvlLbl val="0"/>
      </c:catAx>
      <c:valAx>
        <c:axId val="12735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94016"/>
        <c:crosses val="autoZero"/>
        <c:crossBetween val="between"/>
      </c:valAx>
      <c:valAx>
        <c:axId val="12736052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96800"/>
        <c:crosses val="max"/>
        <c:crossBetween val="between"/>
      </c:valAx>
      <c:catAx>
        <c:axId val="1593996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3605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563801399825027"/>
          <c:y val="3.6597769028871394E-2"/>
          <c:w val="0.45380643044619423"/>
          <c:h val="0.15870261009040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/>
              <a:t>Total: Men Vs 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A-41FF-BF74-B8CD8DE271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A-41FF-BF74-B8CD8DE27105}"/>
              </c:ext>
            </c:extLst>
          </c:dPt>
          <c:dLbls>
            <c:dLbl>
              <c:idx val="0"/>
              <c:layout>
                <c:manualLayout>
                  <c:x val="-0.21113290322496736"/>
                  <c:y val="0.18627396082413059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62572085098829"/>
                      <c:h val="0.170352371798223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19A-41FF-BF74-B8CD8DE27105}"/>
                </c:ext>
              </c:extLst>
            </c:dLbl>
            <c:dLbl>
              <c:idx val="1"/>
              <c:layout>
                <c:manualLayout>
                  <c:x val="0.22058426386093066"/>
                  <c:y val="-0.2412439243249597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9910492455707"/>
                      <c:h val="0.129211554044642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19A-41FF-BF74-B8CD8DE27105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 Vs Women'!$A$4:$A$5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'Men Vs Women'!$B$4:$B$5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9A-41FF-BF74-B8CD8DE271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0459098862642171E-2"/>
              <c:y val="-0.238564814814814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7168197725284345E-2"/>
              <c:y val="-3.76348789734616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0459098862642171E-2"/>
              <c:y val="-0.238564814814814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577099737532808E-2"/>
              <c:y val="6.0136337124526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747484689413825E-2"/>
              <c:y val="-9.50215077282006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5163626698561414E-2"/>
              <c:y val="3.1280589926259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984849995016446E-2"/>
              <c:y val="1.70243719535058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644240672447589E-2"/>
              <c:y val="-4.57042869641294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5163626698561414E-2"/>
              <c:y val="3.1280589926259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984849995016446E-2"/>
              <c:y val="1.70243719535058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644240672447589E-2"/>
              <c:y val="-4.57042869641294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5163626698561414E-2"/>
              <c:y val="3.1280589926259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984849995016446E-2"/>
              <c:y val="1.70243719535058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644240672447589E-2"/>
              <c:y val="-4.57042869641294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5163626698561414E-2"/>
              <c:y val="3.1280589926259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984849995016446E-2"/>
              <c:y val="1.70243719535058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644240672447589E-2"/>
              <c:y val="-4.57042869641294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5163626698561414E-2"/>
              <c:y val="3.1280589926259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984849995016446E-2"/>
              <c:y val="1.70243719535058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644240672447589E-2"/>
              <c:y val="-4.57042869641294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742516362669856"/>
          <c:y val="0.1670036245469316"/>
          <c:w val="0.52313864247981656"/>
          <c:h val="0.78719910011248595"/>
        </c:manualLayout>
      </c:layout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10-4BCC-BF8D-FB488EA339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10-4BCC-BF8D-FB488EA339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10-4BCC-BF8D-FB488EA339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10-4BCC-BF8D-FB488EA33943}"/>
              </c:ext>
            </c:extLst>
          </c:dPt>
          <c:dLbls>
            <c:dLbl>
              <c:idx val="0"/>
              <c:layout>
                <c:manualLayout>
                  <c:x val="7.5163626698561414E-2"/>
                  <c:y val="3.1280589926259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10-4BCC-BF8D-FB488EA33943}"/>
                </c:ext>
              </c:extLst>
            </c:dLbl>
            <c:dLbl>
              <c:idx val="2"/>
              <c:layout>
                <c:manualLayout>
                  <c:x val="-5.984849995016446E-2"/>
                  <c:y val="1.702437195350581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10-4BCC-BF8D-FB488EA33943}"/>
                </c:ext>
              </c:extLst>
            </c:dLbl>
            <c:dLbl>
              <c:idx val="3"/>
              <c:layout>
                <c:manualLayout>
                  <c:x val="1.1644240672447589E-2"/>
                  <c:y val="-4.570428696412948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10-4BCC-BF8D-FB488EA33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10-4BCC-BF8D-FB488EA3394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Top5 States!PivotTable5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/>
              <a:t>Sales:Top</a:t>
            </a:r>
            <a:r>
              <a:rPr lang="en-US" sz="2000" baseline="0" dirty="0"/>
              <a:t> 5 states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335041597837621"/>
          <c:y val="0.10662848521742044"/>
          <c:w val="0.80988538714921721"/>
          <c:h val="0.816801346986638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Top5 States'!$B$3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Top5 States'!$A$4:$A$8</c:f>
              <c:strCache>
                <c:ptCount val="5"/>
                <c:pt idx="0">
                  <c:v>KARNATAKA</c:v>
                </c:pt>
                <c:pt idx="1">
                  <c:v>MAHARASHTRA</c:v>
                </c:pt>
                <c:pt idx="2">
                  <c:v>TAMIL NADU</c:v>
                </c:pt>
                <c:pt idx="3">
                  <c:v>TELANGANA</c:v>
                </c:pt>
                <c:pt idx="4">
                  <c:v>UTTAR PRADESH</c:v>
                </c:pt>
              </c:strCache>
            </c:strRef>
          </c:cat>
          <c:val>
            <c:numRef>
              <c:f>'Sales Top5 States'!$B$4:$B$8</c:f>
              <c:numCache>
                <c:formatCode>General</c:formatCode>
                <c:ptCount val="5"/>
                <c:pt idx="0">
                  <c:v>2646358</c:v>
                </c:pt>
                <c:pt idx="1">
                  <c:v>2990221</c:v>
                </c:pt>
                <c:pt idx="2">
                  <c:v>1678877</c:v>
                </c:pt>
                <c:pt idx="3">
                  <c:v>1712439</c:v>
                </c:pt>
                <c:pt idx="4">
                  <c:v>2104659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E-400E-9922-7F86FF595B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93994480"/>
        <c:axId val="1688770976"/>
      </c:barChart>
      <c:catAx>
        <c:axId val="1593994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70976"/>
        <c:crosses val="autoZero"/>
        <c:auto val="1"/>
        <c:lblAlgn val="ctr"/>
        <c:lblOffset val="100"/>
        <c:noMultiLvlLbl val="0"/>
      </c:catAx>
      <c:valAx>
        <c:axId val="1688770976"/>
        <c:scaling>
          <c:orientation val="minMax"/>
        </c:scaling>
        <c:delete val="0"/>
        <c:axPos val="b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9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Age Vs Gender!PivotTable6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396117889009971"/>
          <c:y val="9.7222222222222224E-2"/>
          <c:w val="0.78025318115152364"/>
          <c:h val="0.76251202974628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 Age Vs Gender'!$B$3:$B$4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Age Vs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'Order Age Vs Gender'!$B$5:$B$7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2A-4749-AB8E-4C67D525CC0E}"/>
            </c:ext>
          </c:extLst>
        </c:ser>
        <c:ser>
          <c:idx val="1"/>
          <c:order val="1"/>
          <c:tx>
            <c:strRef>
              <c:f>'Order Age Vs Gender'!$C$3:$C$4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Age Vs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'Order Age Vs Gender'!$C$5:$C$7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2A-4749-AB8E-4C67D525C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3747568"/>
        <c:axId val="1688761856"/>
      </c:barChart>
      <c:catAx>
        <c:axId val="15337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61856"/>
        <c:crosses val="autoZero"/>
        <c:auto val="1"/>
        <c:lblAlgn val="ctr"/>
        <c:lblOffset val="100"/>
        <c:noMultiLvlLbl val="0"/>
      </c:catAx>
      <c:valAx>
        <c:axId val="168876185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74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Analysis.xlsx]Channels!PivotTable7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Channels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Channels!$B$3</c:f>
              <c:strCache>
                <c:ptCount val="1"/>
                <c:pt idx="0">
                  <c:v>Total</c:v>
                </c:pt>
              </c:strCache>
            </c:strRef>
          </c:tx>
          <c:explosion val="2"/>
          <c:dPt>
            <c:idx val="0"/>
            <c:bubble3D val="0"/>
            <c:explosion val="1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4C-4869-8B38-F8F36F2DF4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4C-4869-8B38-F8F36F2DF4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4C-4869-8B38-F8F36F2DF4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4C-4869-8B38-F8F36F2DF4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4C-4869-8B38-F8F36F2DF466}"/>
              </c:ext>
            </c:extLst>
          </c:dPt>
          <c:dPt>
            <c:idx val="5"/>
            <c:bubble3D val="0"/>
            <c:explosion val="12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4C-4869-8B38-F8F36F2DF466}"/>
              </c:ext>
            </c:extLst>
          </c:dPt>
          <c:dPt>
            <c:idx val="6"/>
            <c:bubble3D val="0"/>
            <c:explosion val="13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D4C-4869-8B38-F8F36F2DF4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Channels!$A$4:$A$10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Channels!$B$4:$B$10</c:f>
              <c:numCache>
                <c:formatCode>0.00%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D4C-4869-8B38-F8F36F2DF46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0.48853</cdr:x>
      <cdr:y>0.04715</cdr:y>
    </cdr:from>
    <cdr:to>
      <cdr:x>0.78602</cdr:x>
      <cdr:y>0.12786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B53D481-7FEB-0678-318A-12E9D12F3674}"/>
            </a:ext>
          </a:extLst>
        </cdr:cNvPr>
        <cdr:cNvSpPr txBox="1"/>
      </cdr:nvSpPr>
      <cdr:spPr>
        <a:xfrm xmlns:a="http://schemas.openxmlformats.org/drawingml/2006/main">
          <a:off x="2885410" y="204208"/>
          <a:ext cx="1757083" cy="3496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dirty="0"/>
            <a:t>Order Status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0.49095</cdr:x>
      <cdr:y>0.12485</cdr:y>
    </cdr:from>
    <cdr:to>
      <cdr:x>0.82594</cdr:x>
      <cdr:y>0.22543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D115D79-9FCB-2A54-F6CC-554440E9357E}"/>
            </a:ext>
          </a:extLst>
        </cdr:cNvPr>
        <cdr:cNvSpPr txBox="1"/>
      </cdr:nvSpPr>
      <cdr:spPr>
        <a:xfrm xmlns:a="http://schemas.openxmlformats.org/drawingml/2006/main">
          <a:off x="3586637" y="556378"/>
          <a:ext cx="2447365" cy="4482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video_description&amp;redir_token=QUFFLUhqbFFCSk9JUkxReGhEeWU3OXpSLTJILS0yRG5Ud3xBQ3Jtc0tuUi1OTWJyRlhGMzMydFBfMFM3eWs0Q2lwUmM5alkwQmFLN3VZU0xvQjQtZU9hcWdsTWxtQUFOSWRwcnhpMXdnTkxaa2FQTkVnSTRfbVZfUHFmal91bUJFTnBBVFpsZ1dzZHRjbS1ET0Zqd1ZURjdSZw&amp;q=https%3A%2F%2Fbit.ly%2F3X381ok&amp;v=gTK5rNhWJy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464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Vrinda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store and using the data, came up with the valuable insights in a dashboard.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21 columns and total 31048 rows.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Vrinda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store wants to create an annual sales report for 2022.So, that,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Vrinda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understand their customers and grow more sales in 2023.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115910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9076" y="2254667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https://bit.ly/3X381ok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768958"/>
            <a:ext cx="9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8175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558C9-75D7-9550-8B61-DB46618B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76"/>
            <a:ext cx="12192000" cy="68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BASED ON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the sales and order using single chart?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month got highest sales and orders?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purchased more either men or women in 2022?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different order status in 2022?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top 5 states contributing to sales?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 between age and gender based on number of orders?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channel is contributing to maximum sales?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93181"/>
            <a:ext cx="82682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the sales and order using single chart?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1924" y="672223"/>
            <a:ext cx="498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– Order: 2700     Sales:1.94M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– Order:  2400     Sales:1.68M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407E06-22D9-EC34-8549-FCD2DA795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269211"/>
              </p:ext>
            </p:extLst>
          </p:nvPr>
        </p:nvGraphicFramePr>
        <p:xfrm>
          <a:off x="2178425" y="1595553"/>
          <a:ext cx="9179386" cy="435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14166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Who purchased more either men or women in 2022?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-Women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Men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775247-D1EF-EF2D-53DB-F2D33A6BE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84713"/>
              </p:ext>
            </p:extLst>
          </p:nvPr>
        </p:nvGraphicFramePr>
        <p:xfrm>
          <a:off x="3599848" y="1665172"/>
          <a:ext cx="6150543" cy="432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86367"/>
            <a:ext cx="85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different order status in 2022?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0D6A5E-5973-4F09-A916-042EB2503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564680"/>
              </p:ext>
            </p:extLst>
          </p:nvPr>
        </p:nvGraphicFramePr>
        <p:xfrm>
          <a:off x="3721578" y="1785959"/>
          <a:ext cx="5906361" cy="433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D17EA8-B887-7E95-EA8B-2A94FCFC715A}"/>
              </a:ext>
            </a:extLst>
          </p:cNvPr>
          <p:cNvSpPr txBox="1"/>
          <p:nvPr/>
        </p:nvSpPr>
        <p:spPr>
          <a:xfrm>
            <a:off x="1609859" y="1257511"/>
            <a:ext cx="263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Cancelled: 844</a:t>
            </a:r>
          </a:p>
          <a:p>
            <a:endParaRPr lang="en-IN" dirty="0"/>
          </a:p>
          <a:p>
            <a:r>
              <a:rPr lang="en-IN" dirty="0"/>
              <a:t>Delivered: 28641</a:t>
            </a:r>
          </a:p>
          <a:p>
            <a:endParaRPr lang="en-IN" dirty="0"/>
          </a:p>
          <a:p>
            <a:r>
              <a:rPr lang="en-IN" dirty="0"/>
              <a:t>Refunded: 517</a:t>
            </a:r>
          </a:p>
          <a:p>
            <a:endParaRPr lang="en-IN" dirty="0"/>
          </a:p>
          <a:p>
            <a:r>
              <a:rPr lang="en-IN" dirty="0"/>
              <a:t>Returned: 1045</a:t>
            </a:r>
          </a:p>
        </p:txBody>
      </p:sp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321" y="431522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top 5 states contributing to sales?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7745D6-DCA1-22D6-B9EA-285A30E86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581803"/>
              </p:ext>
            </p:extLst>
          </p:nvPr>
        </p:nvGraphicFramePr>
        <p:xfrm>
          <a:off x="1822293" y="1077853"/>
          <a:ext cx="8255357" cy="5013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090" y="419513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 between age and gender based on number of orders?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587CD2-11FD-BEC9-AB6C-C274CC5D3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878678"/>
              </p:ext>
            </p:extLst>
          </p:nvPr>
        </p:nvGraphicFramePr>
        <p:xfrm>
          <a:off x="2079057" y="1559293"/>
          <a:ext cx="7305576" cy="4456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297362"/>
            <a:ext cx="795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channel is contributing to maximum sales?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956619"/>
            <a:ext cx="619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4E904E-23A3-D243-A5F8-7CA6362AD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506608"/>
              </p:ext>
            </p:extLst>
          </p:nvPr>
        </p:nvGraphicFramePr>
        <p:xfrm>
          <a:off x="2695074" y="1905802"/>
          <a:ext cx="7122694" cy="4774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0"/>
            <a:ext cx="493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8647" y="881141"/>
            <a:ext cx="10341737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SAMPLE INSIGHTS: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Women are more likely to buy compared to men (~65%)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Maharashtra, Karnataka and Uttar Pradesh are top 3 states (~35%)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Adult age group (30-49 years) is max contributing (~50%)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Amazon, Flipkart and Myntra channels are max contributing (~80%)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women customers of age group (30-49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living in Maharashtra, Karnataka and Uttar Pradesh by showing ad/offer/coupons available on Amazon, Flipkart and Myntra.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337</TotalTime>
  <Words>363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Roboto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G Sai Harshith</cp:lastModifiedBy>
  <cp:revision>20</cp:revision>
  <dcterms:created xsi:type="dcterms:W3CDTF">2021-09-17T16:56:11Z</dcterms:created>
  <dcterms:modified xsi:type="dcterms:W3CDTF">2023-10-05T09:25:41Z</dcterms:modified>
</cp:coreProperties>
</file>