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7" d="100"/>
          <a:sy n="57" d="100"/>
        </p:scale>
        <p:origin x="10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12955-AE92-D36F-B667-EC47A50DE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63389-293F-E31B-F3FD-8CBBB8979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281D1-E63D-A603-2EEA-850B7C817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ED42-9125-4A5B-835B-B6C54D59ECB0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D8E83-5813-0B4A-9E92-C36AB7778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29BD7-74CD-0629-3A0B-7D4BF2C6B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7D80F-5ED5-47E0-BDE7-9883C011C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020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5FC4B-06E7-BF13-B979-1A154DFEF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450F6C-7E0D-E122-9705-785664250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DBF42-356A-5612-624F-7FE7382FB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ED42-9125-4A5B-835B-B6C54D59ECB0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1DBF2-BEE5-EC22-8D7B-1A9148BF7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E535F-338C-4EE2-3E46-ADA843AC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7D80F-5ED5-47E0-BDE7-9883C011C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469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47EE99-D472-2B97-9CBA-62E4FF3836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73144-CEBB-5FB6-CB55-71EE14433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B3392-9073-0616-F5D9-12F094FAD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ED42-9125-4A5B-835B-B6C54D59ECB0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40D51-7622-D4BB-060B-6229DAF8F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6C020-F4B9-F234-2AFD-CC5A5C66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7D80F-5ED5-47E0-BDE7-9883C011C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280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B97A-8973-DDDA-AA0B-7DA2EBBEC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7F2F3-5D03-FE4F-B3C4-0F1C94B1F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D0159-D69E-1AA2-6211-04BFB7070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ED42-9125-4A5B-835B-B6C54D59ECB0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3E0B0-645A-F351-59C1-4B8B67AA2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33602-7C3F-D71E-4784-DF987EDF0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7D80F-5ED5-47E0-BDE7-9883C011C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979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E15E8-218A-11B0-625A-31C938E92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48E05-AFA4-291B-58EB-32D5ACF50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65DF9-3321-2142-1041-7F5CEF317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ED42-9125-4A5B-835B-B6C54D59ECB0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746D6-AC62-252B-F042-909A04CFE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DDF12-BF8A-F83B-071B-FE4B445E2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7D80F-5ED5-47E0-BDE7-9883C011C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99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176C9-2643-A933-3ED3-6777736F0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70DFB-EA5C-1651-C9B4-29E63B286D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2D075A-A6D0-6E2F-C17C-4DC2B0144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17F61-1987-7EB5-8339-270512D41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ED42-9125-4A5B-835B-B6C54D59ECB0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118BC-47DC-1850-5583-AFB17C327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0045A-3461-2307-C1BB-DD2CE6F4D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7D80F-5ED5-47E0-BDE7-9883C011C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637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33B0D-ADAC-2487-3009-4D4A07454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A87E0-311F-6523-32DA-594201E77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1EACF-CF88-9579-96CB-97EC2900D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300722-E4F6-5CA9-372F-54A62D93AE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1F7B6-A140-9901-03B7-439E0E01A6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BD5776-1920-4EA4-F83F-688F2DB62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ED42-9125-4A5B-835B-B6C54D59ECB0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2ADB67-FB41-B23F-99D9-DE8A4DD2A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1A570B-1C99-0E58-7159-77ADD16CD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7D80F-5ED5-47E0-BDE7-9883C011C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967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83DD4-2D65-D3CE-82B6-C718138A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07976B-6270-0EF1-94E1-EC611C98F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ED42-9125-4A5B-835B-B6C54D59ECB0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30744F-EF53-DB20-1A73-08166DD01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4E1E9-6652-9535-65A8-00D2E8547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7D80F-5ED5-47E0-BDE7-9883C011C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52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2E294C-B2EA-0DF7-B37D-DAAE2766E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ED42-9125-4A5B-835B-B6C54D59ECB0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6F89D4-606B-87DA-D953-8F9462C9F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3B68E-244A-AD6A-8EA8-E3CDFDF0C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7D80F-5ED5-47E0-BDE7-9883C011C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687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9A416-1583-7E90-46DE-BF44331D0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684A2-01CE-5076-67A0-F2DFBC4B8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8DC89-A176-0867-C69E-103C281B7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9C1BE-019E-2F86-5585-73F19CF73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ED42-9125-4A5B-835B-B6C54D59ECB0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EF7A9-71E2-F1AE-70F5-C85890A4D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31B4E-4F6B-D2E0-B533-4CDE109B5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7D80F-5ED5-47E0-BDE7-9883C011C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718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0981-0892-5BD1-9648-D4A1BF165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B248FA-B213-9CB0-F116-4F0660C48C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A921D-4665-67CE-3F35-0F23ECD10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77CC6-BB5E-89D8-B5E2-B4B4F812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ED42-9125-4A5B-835B-B6C54D59ECB0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ACD6B-46CF-BE7F-D43F-695A54149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E751D-CE1B-3A77-B354-702C59D42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7D80F-5ED5-47E0-BDE7-9883C011C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937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DEB678-319B-BA4B-5A82-8EAECA4CE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BE4F5-46D4-CA4B-9D78-A7A9901ED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2A31B-20A0-5A71-55A1-37DC5DB1E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A2ED42-9125-4A5B-835B-B6C54D59ECB0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31F61-643B-3304-83E1-02ABFE665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1FE28-A03D-EB78-676B-324B621A6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7D80F-5ED5-47E0-BDE7-9883C011C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931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BFF6F-0215-E9F3-564B-DD5B143642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Bank Customer Churn Prediction — Demo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111C1-D1C7-53AA-9CEF-226048E2A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Patnam Sai Harshitha — 01 October-2025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8017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42383-6FE7-95DE-CA71-09067ED9D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Executive Summary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6F103-4E36-9D49-0CA5-47227E198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pPr lvl="1"/>
            <a:r>
              <a:rPr lang="en-IN" dirty="0"/>
              <a:t>Dataset: 10,000 customers (demographics &amp; account info)</a:t>
            </a:r>
          </a:p>
          <a:p>
            <a:pPr lvl="1"/>
            <a:r>
              <a:rPr lang="en-IN" dirty="0"/>
              <a:t>Models trained: Decision Tree, Random Forest, Gradient Boosting, </a:t>
            </a:r>
            <a:r>
              <a:rPr lang="en-IN" dirty="0" err="1"/>
              <a:t>XGBoost</a:t>
            </a:r>
            <a:endParaRPr lang="en-IN" dirty="0"/>
          </a:p>
          <a:p>
            <a:pPr lvl="1"/>
            <a:r>
              <a:rPr lang="en-IN" dirty="0"/>
              <a:t>Best balanced model: Gradient Boosting (Recall ≈ 75%)</a:t>
            </a:r>
          </a:p>
          <a:p>
            <a:pPr lvl="1"/>
            <a:r>
              <a:rPr lang="en-IN" dirty="0" err="1"/>
              <a:t>XGBoost</a:t>
            </a:r>
            <a:r>
              <a:rPr lang="en-IN" dirty="0"/>
              <a:t> (threshold tuned) can increase recall to ~92% with higher false positives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8917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CA17C-4A68-D601-4BA0-688DD8955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Comparison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453D53B-5DD0-F6C0-1323-9155F8EC61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2054484"/>
              </p:ext>
            </p:extLst>
          </p:nvPr>
        </p:nvGraphicFramePr>
        <p:xfrm>
          <a:off x="4038600" y="1561451"/>
          <a:ext cx="7188202" cy="398354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22600">
                  <a:extLst>
                    <a:ext uri="{9D8B030D-6E8A-4147-A177-3AD203B41FA5}">
                      <a16:colId xmlns:a16="http://schemas.microsoft.com/office/drawing/2014/main" val="2590892837"/>
                    </a:ext>
                  </a:extLst>
                </a:gridCol>
                <a:gridCol w="1735374">
                  <a:extLst>
                    <a:ext uri="{9D8B030D-6E8A-4147-A177-3AD203B41FA5}">
                      <a16:colId xmlns:a16="http://schemas.microsoft.com/office/drawing/2014/main" val="961999182"/>
                    </a:ext>
                  </a:extLst>
                </a:gridCol>
                <a:gridCol w="1339407">
                  <a:extLst>
                    <a:ext uri="{9D8B030D-6E8A-4147-A177-3AD203B41FA5}">
                      <a16:colId xmlns:a16="http://schemas.microsoft.com/office/drawing/2014/main" val="975912149"/>
                    </a:ext>
                  </a:extLst>
                </a:gridCol>
                <a:gridCol w="1748313">
                  <a:extLst>
                    <a:ext uri="{9D8B030D-6E8A-4147-A177-3AD203B41FA5}">
                      <a16:colId xmlns:a16="http://schemas.microsoft.com/office/drawing/2014/main" val="1590834219"/>
                    </a:ext>
                  </a:extLst>
                </a:gridCol>
                <a:gridCol w="842508">
                  <a:extLst>
                    <a:ext uri="{9D8B030D-6E8A-4147-A177-3AD203B41FA5}">
                      <a16:colId xmlns:a16="http://schemas.microsoft.com/office/drawing/2014/main" val="3687595889"/>
                    </a:ext>
                  </a:extLst>
                </a:gridCol>
              </a:tblGrid>
              <a:tr h="63603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2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Model</a:t>
                      </a:r>
                    </a:p>
                  </a:txBody>
                  <a:tcPr marL="0" marR="342503" marT="29814" marB="1490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2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Accuracy</a:t>
                      </a:r>
                    </a:p>
                  </a:txBody>
                  <a:tcPr marL="0" marR="342503" marT="29814" marB="1490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2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Recall</a:t>
                      </a:r>
                    </a:p>
                  </a:txBody>
                  <a:tcPr marL="0" marR="342503" marT="29814" marB="1490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2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Precision</a:t>
                      </a:r>
                    </a:p>
                  </a:txBody>
                  <a:tcPr marL="0" marR="342503" marT="29814" marB="1490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26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F1</a:t>
                      </a:r>
                    </a:p>
                  </a:txBody>
                  <a:tcPr marL="0" marR="342503" marT="29814" marB="1490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174633"/>
                  </a:ext>
                </a:extLst>
              </a:tr>
              <a:tr h="55155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Decision Tree</a:t>
                      </a:r>
                    </a:p>
                  </a:txBody>
                  <a:tcPr marL="0" marR="15857" marT="44721" marB="1490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0.79</a:t>
                      </a:r>
                    </a:p>
                  </a:txBody>
                  <a:tcPr marL="0" marR="15857" marT="44721" marB="1490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0.48</a:t>
                      </a:r>
                    </a:p>
                  </a:txBody>
                  <a:tcPr marL="0" marR="15857" marT="44721" marB="1490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0.5</a:t>
                      </a:r>
                    </a:p>
                  </a:txBody>
                  <a:tcPr marL="0" marR="15857" marT="44721" marB="1490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0.49</a:t>
                      </a:r>
                    </a:p>
                  </a:txBody>
                  <a:tcPr marL="0" marR="15857" marT="44721" marB="1490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70471"/>
                  </a:ext>
                </a:extLst>
              </a:tr>
              <a:tr h="55155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Random Forest</a:t>
                      </a:r>
                    </a:p>
                  </a:txBody>
                  <a:tcPr marL="0" marR="15857" marT="44721" marB="1490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0.86</a:t>
                      </a:r>
                    </a:p>
                  </a:txBody>
                  <a:tcPr marL="0" marR="15857" marT="44721" marB="1490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0.64</a:t>
                      </a:r>
                    </a:p>
                  </a:txBody>
                  <a:tcPr marL="0" marR="15857" marT="44721" marB="1490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0.55</a:t>
                      </a:r>
                    </a:p>
                  </a:txBody>
                  <a:tcPr marL="0" marR="15857" marT="44721" marB="1490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0.59</a:t>
                      </a:r>
                    </a:p>
                  </a:txBody>
                  <a:tcPr marL="0" marR="15857" marT="44721" marB="1490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564803"/>
                  </a:ext>
                </a:extLst>
              </a:tr>
              <a:tr h="8496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Gradient Boosting</a:t>
                      </a:r>
                    </a:p>
                  </a:txBody>
                  <a:tcPr marL="0" marR="15857" marT="44721" marB="1490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0.76</a:t>
                      </a:r>
                    </a:p>
                  </a:txBody>
                  <a:tcPr marL="0" marR="15857" marT="44721" marB="1490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0.75</a:t>
                      </a:r>
                    </a:p>
                  </a:txBody>
                  <a:tcPr marL="0" marR="15857" marT="44721" marB="1490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0.58</a:t>
                      </a:r>
                    </a:p>
                  </a:txBody>
                  <a:tcPr marL="0" marR="15857" marT="44721" marB="1490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0.66</a:t>
                      </a:r>
                    </a:p>
                  </a:txBody>
                  <a:tcPr marL="0" marR="15857" marT="44721" marB="1490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545875"/>
                  </a:ext>
                </a:extLst>
              </a:tr>
              <a:tr h="55155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XGBoost</a:t>
                      </a:r>
                    </a:p>
                  </a:txBody>
                  <a:tcPr marL="0" marR="15857" marT="44721" marB="1490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0.81</a:t>
                      </a:r>
                    </a:p>
                  </a:txBody>
                  <a:tcPr marL="0" marR="15857" marT="44721" marB="1490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0.69</a:t>
                      </a:r>
                    </a:p>
                  </a:txBody>
                  <a:tcPr marL="0" marR="15857" marT="44721" marB="1490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0.57</a:t>
                      </a:r>
                    </a:p>
                  </a:txBody>
                  <a:tcPr marL="0" marR="15857" marT="44721" marB="1490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0.62</a:t>
                      </a:r>
                    </a:p>
                  </a:txBody>
                  <a:tcPr marL="0" marR="15857" marT="44721" marB="1490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266162"/>
                  </a:ext>
                </a:extLst>
              </a:tr>
              <a:tr h="59131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IN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15857" marT="44721" marB="1490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IN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15857" marT="44721" marB="1490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IN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15857" marT="44721" marB="1490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IN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15857" marT="44721" marB="1490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IN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15857" marT="44721" marB="14907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5834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4557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93898FF-D987-4B0E-BFB4-85F5EB356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E700A8-AE52-4017-8C7E-C20956F74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516C1EB-8D62-4BF0-92B5-02E6AE43B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737E5B8-8F31-4942-B159-B213C4D6D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F530DA-C7D1-4968-8F8A-8700C2BB2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C69DEE-D1D9-C7F2-6426-20486D3F5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2957934"/>
            <a:ext cx="3795840" cy="27797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Churn Probability Distribution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pic>
        <p:nvPicPr>
          <p:cNvPr id="5" name="Content Placeholder 4" descr="A diagram of a distribution of chum probability&#10;&#10;AI-generated content may be incorrect.">
            <a:extLst>
              <a:ext uri="{FF2B5EF4-FFF2-40B4-BE49-F238E27FC236}">
                <a16:creationId xmlns:a16="http://schemas.microsoft.com/office/drawing/2014/main" id="{F09A5706-D75A-469F-28B7-87C1920BE7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151" y="1897828"/>
            <a:ext cx="6107166" cy="305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664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93898FF-D987-4B0E-BFB4-85F5EB356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E700A8-AE52-4017-8C7E-C20956F74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516C1EB-8D62-4BF0-92B5-02E6AE43B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737E5B8-8F31-4942-B159-B213C4D6D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F530DA-C7D1-4968-8F8A-8700C2BB2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D51F89-89BB-2D3F-AA65-F73FF8C02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2957934"/>
            <a:ext cx="3795840" cy="27797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Feature Importance (Why Customers Churn)</a:t>
            </a:r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pic>
        <p:nvPicPr>
          <p:cNvPr id="5" name="Content Placeholder 4" descr="A graph with green bars&#10;&#10;AI-generated content may be incorrect.">
            <a:extLst>
              <a:ext uri="{FF2B5EF4-FFF2-40B4-BE49-F238E27FC236}">
                <a16:creationId xmlns:a16="http://schemas.microsoft.com/office/drawing/2014/main" id="{B49EBDDE-16D4-283C-04FA-91EBA49CFE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151" y="1592470"/>
            <a:ext cx="6107166" cy="366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826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04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E95CD-A384-65DF-53AA-2C736AD2D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20 High-Risk Customers</a:t>
            </a: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4925BE4-5F46-33C3-C2AA-BD7C23F84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2514" y="442013"/>
            <a:ext cx="7337328" cy="500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679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2B5CB-347C-87BD-DB0B-658D8ED1E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6410"/>
            <a:ext cx="10424532" cy="1144278"/>
          </a:xfrm>
        </p:spPr>
        <p:txBody>
          <a:bodyPr/>
          <a:lstStyle/>
          <a:p>
            <a:r>
              <a:rPr lang="en-IN" dirty="0"/>
              <a:t>Business Insights &amp;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6FCD1-5AF2-0719-5729-3A62D6DB2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1688"/>
            <a:ext cx="10515600" cy="4571187"/>
          </a:xfrm>
        </p:spPr>
        <p:txBody>
          <a:bodyPr/>
          <a:lstStyle/>
          <a:p>
            <a:r>
              <a:rPr lang="en-US" b="1" dirty="0"/>
              <a:t>High-risk customers identified:</a:t>
            </a:r>
            <a:r>
              <a:rPr lang="en-US" dirty="0"/>
              <a:t> 2,070 above threshold (top 20 shown).</a:t>
            </a:r>
          </a:p>
          <a:p>
            <a:r>
              <a:rPr lang="en-US" b="1" dirty="0"/>
              <a:t>Key churn drivers:</a:t>
            </a:r>
            <a:r>
              <a:rPr lang="en-US" dirty="0"/>
              <a:t> low balance, fewer products, short tenure.</a:t>
            </a:r>
          </a:p>
          <a:p>
            <a:r>
              <a:rPr lang="en-US" b="1" dirty="0"/>
              <a:t>Action plan:</a:t>
            </a:r>
            <a:endParaRPr lang="en-US" dirty="0"/>
          </a:p>
          <a:p>
            <a:pPr lvl="1"/>
            <a:r>
              <a:rPr lang="en-US" dirty="0"/>
              <a:t>Offer incentives to low-balance customers.</a:t>
            </a:r>
          </a:p>
          <a:p>
            <a:pPr lvl="1"/>
            <a:r>
              <a:rPr lang="en-US" dirty="0"/>
              <a:t>Cross-sell/upsell to customers with only 1 product.</a:t>
            </a:r>
          </a:p>
          <a:p>
            <a:pPr lvl="1"/>
            <a:r>
              <a:rPr lang="en-US" dirty="0"/>
              <a:t>Personalized calls for long-tenure but inactive members.</a:t>
            </a:r>
          </a:p>
          <a:p>
            <a:r>
              <a:rPr lang="en-US" b="1" dirty="0"/>
              <a:t>Monitoring:</a:t>
            </a:r>
            <a:r>
              <a:rPr lang="en-US" dirty="0"/>
              <a:t> run churn model monthly, refresh reports, update high-risk list.</a:t>
            </a:r>
          </a:p>
        </p:txBody>
      </p:sp>
    </p:spTree>
    <p:extLst>
      <p:ext uri="{BB962C8B-B14F-4D97-AF65-F5344CB8AC3E}">
        <p14:creationId xmlns:p14="http://schemas.microsoft.com/office/powerpoint/2010/main" val="2951603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181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Aptos Narrow</vt:lpstr>
      <vt:lpstr>Arial</vt:lpstr>
      <vt:lpstr>Office Theme</vt:lpstr>
      <vt:lpstr>Bank Customer Churn Prediction — Demo</vt:lpstr>
      <vt:lpstr>Executive Summary </vt:lpstr>
      <vt:lpstr>Model Comparison</vt:lpstr>
      <vt:lpstr>Churn Probability Distribution.</vt:lpstr>
      <vt:lpstr>Feature Importance (Why Customers Churn).</vt:lpstr>
      <vt:lpstr>Top 20 High-Risk Customers.</vt:lpstr>
      <vt:lpstr>Business Insights &amp; 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Patnam Sai Harshitha .</dc:creator>
  <cp:lastModifiedBy>Patnam Sai Harshitha .</cp:lastModifiedBy>
  <cp:revision>10</cp:revision>
  <dcterms:created xsi:type="dcterms:W3CDTF">2025-10-01T05:40:26Z</dcterms:created>
  <dcterms:modified xsi:type="dcterms:W3CDTF">2025-10-01T06:32:25Z</dcterms:modified>
</cp:coreProperties>
</file>