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FECDA8-84BF-4478-8BF1-7015D39BFB31}">
  <a:tblStyle styleId="{62FECDA8-84BF-4478-8BF1-7015D39BFB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1ba0b45ec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2d1ba0b45ec_1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d1ba0b45ec_1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1ba0b45ec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d1ba0b45ec_1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d1ba0b45ec_1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1ba0b45ec_2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1ba0b45ec_2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d1ba0b45ec_2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1ba0b45ec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2d1ba0b45ec_1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d1ba0b45ec_1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1ba0b45ec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d1ba0b45ec_1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d1ba0b45ec_1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1ba0b45ec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d1ba0b45ec_1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d1ba0b45ec_1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0270389a6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70270389a6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70270389a6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1fcb5fc2f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d1fcb5fc2f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d1fcb5fc2f_0_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1fcb5fc2f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d1fcb5fc2f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d1fcb5fc2f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fda14ff3de2976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6fda14ff3de29764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6fda14ff3de29764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1fcb5fc2f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d1fcb5fc2f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d1fcb5fc2f_0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1ba0b45ec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d1ba0b45ec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d1ba0b45ec_1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1ba0b45ec_1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2d1ba0b45ec_1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d1ba0b45ec_1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1ba0b45ec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d1ba0b45ec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2d1ba0b45ec_1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0270389a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270270389a6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270270389a6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1ba0b45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d1ba0b45e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2d1ba0b45e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1ba0b45e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2d1ba0b45ec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d1ba0b45ec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1ba0b45ec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d1ba0b45ec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d1ba0b45ec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0270389a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270270389a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270270389a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0270389a6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270270389a6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270270389a6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0270389a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270270389a6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70270389a6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1fcb5fc2f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d1fcb5fc2f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d1fcb5fc2f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d1fcb5fc2f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d1fcb5fc2f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2d1fcb5fc2f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d1fcb5fc2f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2d1fcb5fc2f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2d1fcb5fc2f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0270389a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270270389a6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270270389a6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0270389a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70270389a6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270270389a6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1fcb5fc2f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d1fcb5fc2f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d1fcb5fc2f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1fcb5fc2f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d1fcb5fc2f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d1fcb5fc2f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1fcb5fc2f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d1fcb5fc2f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d1fcb5fc2f_0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fda14ff3de29764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fda14ff3de29764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6fda14ff3de29764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7" name="Google Shape;17;p2"/>
          <p:cNvGrpSpPr/>
          <p:nvPr/>
        </p:nvGrpSpPr>
        <p:grpSpPr>
          <a:xfrm>
            <a:off x="0" y="-3419"/>
            <a:ext cx="12192000" cy="6861419"/>
            <a:chOff x="0" y="-3419"/>
            <a:chExt cx="12192000" cy="6861419"/>
          </a:xfrm>
        </p:grpSpPr>
        <p:sp>
          <p:nvSpPr>
            <p:cNvPr id="18" name="Google Shape;18;p2"/>
            <p:cNvSpPr/>
            <p:nvPr/>
          </p:nvSpPr>
          <p:spPr>
            <a:xfrm>
              <a:off x="583746"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1" name="Google Shape;21;p2"/>
            <p:cNvGrpSpPr/>
            <p:nvPr/>
          </p:nvGrpSpPr>
          <p:grpSpPr>
            <a:xfrm>
              <a:off x="8264427" y="-3419"/>
              <a:ext cx="3927573" cy="3165022"/>
              <a:chOff x="9857014" y="13834"/>
              <a:chExt cx="2334986" cy="1881641"/>
            </a:xfrm>
          </p:grpSpPr>
          <p:sp>
            <p:nvSpPr>
              <p:cNvPr id="22" name="Google Shape;22;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4" name="Google Shape;24;p2"/>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
            <p:cNvSpPr/>
            <p:nvPr/>
          </p:nvSpPr>
          <p:spPr>
            <a:xfrm>
              <a:off x="11024507"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6" name="Google Shape;26;p2"/>
          <p:cNvSpPr txBox="1"/>
          <p:nvPr>
            <p:ph type="ctrTitle"/>
          </p:nvPr>
        </p:nvSpPr>
        <p:spPr>
          <a:xfrm>
            <a:off x="1167493" y="232913"/>
            <a:ext cx="7096933" cy="383013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2">
  <p:cSld name="SmartArt 2">
    <p:bg>
      <p:bgPr>
        <a:solidFill>
          <a:schemeClr val="accent2"/>
        </a:solidFill>
      </p:bgPr>
    </p:bg>
    <p:spTree>
      <p:nvGrpSpPr>
        <p:cNvPr id="123" name="Shape 123"/>
        <p:cNvGrpSpPr/>
        <p:nvPr/>
      </p:nvGrpSpPr>
      <p:grpSpPr>
        <a:xfrm>
          <a:off x="0" y="0"/>
          <a:ext cx="0" cy="0"/>
          <a:chOff x="0" y="0"/>
          <a:chExt cx="0" cy="0"/>
        </a:xfrm>
      </p:grpSpPr>
      <p:grpSp>
        <p:nvGrpSpPr>
          <p:cNvPr id="124" name="Google Shape;124;p11"/>
          <p:cNvGrpSpPr/>
          <p:nvPr/>
        </p:nvGrpSpPr>
        <p:grpSpPr>
          <a:xfrm rot="-5400000">
            <a:off x="10772262" y="152641"/>
            <a:ext cx="1572380" cy="1267097"/>
            <a:chOff x="7413403" y="4976359"/>
            <a:chExt cx="2334986" cy="1881641"/>
          </a:xfrm>
        </p:grpSpPr>
        <p:sp>
          <p:nvSpPr>
            <p:cNvPr id="125" name="Google Shape;125;p11"/>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11"/>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27" name="Google Shape;127;p11"/>
          <p:cNvSpPr txBox="1"/>
          <p:nvPr>
            <p:ph type="title"/>
          </p:nvPr>
        </p:nvSpPr>
        <p:spPr>
          <a:xfrm>
            <a:off x="1167492" y="457200"/>
            <a:ext cx="9692640" cy="13716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1"/>
          <p:cNvSpPr txBox="1"/>
          <p:nvPr>
            <p:ph idx="1" type="body"/>
          </p:nvPr>
        </p:nvSpPr>
        <p:spPr>
          <a:xfrm>
            <a:off x="1167493" y="2087561"/>
            <a:ext cx="2693306" cy="38905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sz="2000">
                <a:latin typeface="Arial"/>
                <a:ea typeface="Arial"/>
                <a:cs typeface="Arial"/>
                <a:sym typeface="Arial"/>
              </a:defRPr>
            </a:lvl3pPr>
            <a:lvl4pPr indent="-228600" lvl="3" marL="1828800" algn="l">
              <a:lnSpc>
                <a:spcPct val="90000"/>
              </a:lnSpc>
              <a:spcBef>
                <a:spcPts val="500"/>
              </a:spcBef>
              <a:spcAft>
                <a:spcPts val="0"/>
              </a:spcAft>
              <a:buClr>
                <a:schemeClr val="dk1"/>
              </a:buClr>
              <a:buSzPts val="2000"/>
              <a:buNone/>
              <a:defRPr sz="2000">
                <a:latin typeface="Arial"/>
                <a:ea typeface="Arial"/>
                <a:cs typeface="Arial"/>
                <a:sym typeface="Arial"/>
              </a:defRPr>
            </a:lvl4pPr>
            <a:lvl5pPr indent="-228600" lvl="4" marL="2286000" algn="l">
              <a:lnSpc>
                <a:spcPct val="90000"/>
              </a:lnSpc>
              <a:spcBef>
                <a:spcPts val="500"/>
              </a:spcBef>
              <a:spcAft>
                <a:spcPts val="0"/>
              </a:spcAft>
              <a:buClr>
                <a:schemeClr val="dk1"/>
              </a:buClr>
              <a:buSzPts val="2000"/>
              <a:buNone/>
              <a:defRPr sz="2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1"/>
          <p:cNvSpPr txBox="1"/>
          <p:nvPr>
            <p:ph idx="2" type="body"/>
          </p:nvPr>
        </p:nvSpPr>
        <p:spPr>
          <a:xfrm>
            <a:off x="4216400" y="2087563"/>
            <a:ext cx="6730274" cy="38905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1"/>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nd Image 2">
  <p:cSld name="Title and Content and Image 2">
    <p:spTree>
      <p:nvGrpSpPr>
        <p:cNvPr id="133" name="Shape 133"/>
        <p:cNvGrpSpPr/>
        <p:nvPr/>
      </p:nvGrpSpPr>
      <p:grpSpPr>
        <a:xfrm>
          <a:off x="0" y="0"/>
          <a:ext cx="0" cy="0"/>
          <a:chOff x="0" y="0"/>
          <a:chExt cx="0" cy="0"/>
        </a:xfrm>
      </p:grpSpPr>
      <p:grpSp>
        <p:nvGrpSpPr>
          <p:cNvPr id="134" name="Google Shape;134;p12"/>
          <p:cNvGrpSpPr/>
          <p:nvPr/>
        </p:nvGrpSpPr>
        <p:grpSpPr>
          <a:xfrm>
            <a:off x="-2364" y="0"/>
            <a:ext cx="12194364" cy="6858000"/>
            <a:chOff x="-2364" y="0"/>
            <a:chExt cx="12194364" cy="6858000"/>
          </a:xfrm>
        </p:grpSpPr>
        <p:sp>
          <p:nvSpPr>
            <p:cNvPr id="135" name="Google Shape;135;p12"/>
            <p:cNvSpPr/>
            <p:nvPr/>
          </p:nvSpPr>
          <p:spPr>
            <a:xfrm rot="5400000">
              <a:off x="8580896"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12"/>
            <p:cNvSpPr/>
            <p:nvPr/>
          </p:nvSpPr>
          <p:spPr>
            <a:xfrm>
              <a:off x="-2364"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7" name="Google Shape;137;p12"/>
            <p:cNvGrpSpPr/>
            <p:nvPr/>
          </p:nvGrpSpPr>
          <p:grpSpPr>
            <a:xfrm>
              <a:off x="2587417" y="5590903"/>
              <a:ext cx="1572380" cy="1267097"/>
              <a:chOff x="7413403" y="4976359"/>
              <a:chExt cx="2334986" cy="1881641"/>
            </a:xfrm>
          </p:grpSpPr>
          <p:sp>
            <p:nvSpPr>
              <p:cNvPr id="138" name="Google Shape;138;p12"/>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12"/>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140" name="Google Shape;140;p12"/>
          <p:cNvSpPr txBox="1"/>
          <p:nvPr>
            <p:ph type="title"/>
          </p:nvPr>
        </p:nvSpPr>
        <p:spPr>
          <a:xfrm>
            <a:off x="5549489" y="457199"/>
            <a:ext cx="5943599" cy="192024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12"/>
          <p:cNvSpPr/>
          <p:nvPr>
            <p:ph idx="1" type="body"/>
          </p:nvPr>
        </p:nvSpPr>
        <p:spPr>
          <a:xfrm>
            <a:off x="823108" y="640080"/>
            <a:ext cx="4297680" cy="4297680"/>
          </a:xfrm>
          <a:prstGeom prst="ellipse">
            <a:avLst/>
          </a:prstGeom>
          <a:solidFill>
            <a:schemeClr val="accent2"/>
          </a:solid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indent="-228600" lvl="1" marL="914400" algn="ctr">
              <a:lnSpc>
                <a:spcPct val="90000"/>
              </a:lnSpc>
              <a:spcBef>
                <a:spcPts val="500"/>
              </a:spcBef>
              <a:spcAft>
                <a:spcPts val="0"/>
              </a:spcAft>
              <a:buClr>
                <a:schemeClr val="dk1"/>
              </a:buClr>
              <a:buSzPts val="2000"/>
              <a:buFont typeface="Arial"/>
              <a:buNone/>
              <a:defRPr sz="2000">
                <a:latin typeface="Arial"/>
                <a:ea typeface="Arial"/>
                <a:cs typeface="Arial"/>
                <a:sym typeface="Arial"/>
              </a:defRPr>
            </a:lvl2pPr>
            <a:lvl3pPr indent="-228600" lvl="2" marL="1371600" algn="ctr">
              <a:lnSpc>
                <a:spcPct val="90000"/>
              </a:lnSpc>
              <a:spcBef>
                <a:spcPts val="500"/>
              </a:spcBef>
              <a:spcAft>
                <a:spcPts val="0"/>
              </a:spcAft>
              <a:buClr>
                <a:schemeClr val="dk1"/>
              </a:buClr>
              <a:buSzPts val="2000"/>
              <a:buFont typeface="Arial"/>
              <a:buNone/>
              <a:defRPr sz="2000">
                <a:latin typeface="Arial"/>
                <a:ea typeface="Arial"/>
                <a:cs typeface="Arial"/>
                <a:sym typeface="Arial"/>
              </a:defRPr>
            </a:lvl3pPr>
            <a:lvl4pPr indent="-228600" lvl="3" marL="1828800" algn="ctr">
              <a:lnSpc>
                <a:spcPct val="90000"/>
              </a:lnSpc>
              <a:spcBef>
                <a:spcPts val="500"/>
              </a:spcBef>
              <a:spcAft>
                <a:spcPts val="0"/>
              </a:spcAft>
              <a:buClr>
                <a:schemeClr val="dk1"/>
              </a:buClr>
              <a:buSzPts val="2000"/>
              <a:buFont typeface="Arial"/>
              <a:buNone/>
              <a:defRPr sz="2000">
                <a:latin typeface="Arial"/>
                <a:ea typeface="Arial"/>
                <a:cs typeface="Arial"/>
                <a:sym typeface="Arial"/>
              </a:defRPr>
            </a:lvl4pPr>
            <a:lvl5pPr indent="-228600" lvl="4" marL="2286000" algn="ctr">
              <a:lnSpc>
                <a:spcPct val="90000"/>
              </a:lnSpc>
              <a:spcBef>
                <a:spcPts val="500"/>
              </a:spcBef>
              <a:spcAft>
                <a:spcPts val="0"/>
              </a:spcAft>
              <a:buClr>
                <a:schemeClr val="dk1"/>
              </a:buClr>
              <a:buSzPts val="2000"/>
              <a:buFont typeface="Arial"/>
              <a:buNone/>
              <a:defRPr sz="2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2"/>
          <p:cNvSpPr txBox="1"/>
          <p:nvPr>
            <p:ph idx="10" type="dt"/>
          </p:nvPr>
        </p:nvSpPr>
        <p:spPr>
          <a:xfrm>
            <a:off x="381000" y="6356350"/>
            <a:ext cx="1767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12"/>
          <p:cNvSpPr txBox="1"/>
          <p:nvPr>
            <p:ph idx="2" type="body"/>
          </p:nvPr>
        </p:nvSpPr>
        <p:spPr>
          <a:xfrm>
            <a:off x="5549490" y="2706369"/>
            <a:ext cx="5943600" cy="338327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1pPr>
            <a:lvl2pPr indent="-355600" lvl="1" marL="91440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2pPr>
            <a:lvl3pPr indent="-355600" lvl="2" marL="137160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3pPr>
            <a:lvl4pPr indent="-355600" lvl="3" marL="182880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4pPr>
            <a:lvl5pPr indent="-355600" lvl="4" marL="2286000" algn="l">
              <a:lnSpc>
                <a:spcPct val="90000"/>
              </a:lnSpc>
              <a:spcBef>
                <a:spcPts val="1000"/>
              </a:spcBef>
              <a:spcAft>
                <a:spcPts val="0"/>
              </a:spcAft>
              <a:buClr>
                <a:schemeClr val="dk1"/>
              </a:buClr>
              <a:buSzPts val="2000"/>
              <a:buFont typeface="Arial"/>
              <a:buChar char="•"/>
              <a:defRPr sz="2000">
                <a:solidFill>
                  <a:schemeClr val="dk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
  <p:cSld name="Chart ">
    <p:bg>
      <p:bgPr>
        <a:solidFill>
          <a:schemeClr val="accent2"/>
        </a:solidFill>
      </p:bgPr>
    </p:bg>
    <p:spTree>
      <p:nvGrpSpPr>
        <p:cNvPr id="146" name="Shape 146"/>
        <p:cNvGrpSpPr/>
        <p:nvPr/>
      </p:nvGrpSpPr>
      <p:grpSpPr>
        <a:xfrm>
          <a:off x="0" y="0"/>
          <a:ext cx="0" cy="0"/>
          <a:chOff x="0" y="0"/>
          <a:chExt cx="0" cy="0"/>
        </a:xfrm>
      </p:grpSpPr>
      <p:grpSp>
        <p:nvGrpSpPr>
          <p:cNvPr id="147" name="Google Shape;147;p13"/>
          <p:cNvGrpSpPr/>
          <p:nvPr/>
        </p:nvGrpSpPr>
        <p:grpSpPr>
          <a:xfrm rot="-5400000">
            <a:off x="10772262" y="152641"/>
            <a:ext cx="1572380" cy="1267097"/>
            <a:chOff x="7413403" y="4976359"/>
            <a:chExt cx="2334986" cy="1881641"/>
          </a:xfrm>
        </p:grpSpPr>
        <p:sp>
          <p:nvSpPr>
            <p:cNvPr id="148" name="Google Shape;148;p1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1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0" name="Google Shape;150;p13"/>
          <p:cNvSpPr txBox="1"/>
          <p:nvPr>
            <p:ph type="title"/>
          </p:nvPr>
        </p:nvSpPr>
        <p:spPr>
          <a:xfrm>
            <a:off x="1167492" y="136526"/>
            <a:ext cx="9779183" cy="1570038"/>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3"/>
          <p:cNvSpPr txBox="1"/>
          <p:nvPr>
            <p:ph idx="1" type="body"/>
          </p:nvPr>
        </p:nvSpPr>
        <p:spPr>
          <a:xfrm>
            <a:off x="1167493" y="2084832"/>
            <a:ext cx="9779182" cy="3366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3"/>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155" name="Shape 155"/>
        <p:cNvGrpSpPr/>
        <p:nvPr/>
      </p:nvGrpSpPr>
      <p:grpSpPr>
        <a:xfrm>
          <a:off x="0" y="0"/>
          <a:ext cx="0" cy="0"/>
          <a:chOff x="0" y="0"/>
          <a:chExt cx="0" cy="0"/>
        </a:xfrm>
      </p:grpSpPr>
      <p:grpSp>
        <p:nvGrpSpPr>
          <p:cNvPr id="156" name="Google Shape;156;p14"/>
          <p:cNvGrpSpPr/>
          <p:nvPr/>
        </p:nvGrpSpPr>
        <p:grpSpPr>
          <a:xfrm>
            <a:off x="0" y="-1"/>
            <a:ext cx="12192001" cy="6864796"/>
            <a:chOff x="0" y="-1"/>
            <a:chExt cx="12192001" cy="6864796"/>
          </a:xfrm>
        </p:grpSpPr>
        <p:sp>
          <p:nvSpPr>
            <p:cNvPr id="157" name="Google Shape;157;p14"/>
            <p:cNvSpPr/>
            <p:nvPr/>
          </p:nvSpPr>
          <p:spPr>
            <a:xfrm>
              <a:off x="8264426"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58" name="Google Shape;158;p14"/>
            <p:cNvGrpSpPr/>
            <p:nvPr/>
          </p:nvGrpSpPr>
          <p:grpSpPr>
            <a:xfrm>
              <a:off x="8264427" y="3685939"/>
              <a:ext cx="3927573" cy="3178856"/>
              <a:chOff x="9857014" y="13834"/>
              <a:chExt cx="2334986" cy="1881641"/>
            </a:xfrm>
          </p:grpSpPr>
          <p:sp>
            <p:nvSpPr>
              <p:cNvPr id="159" name="Google Shape;159;p14"/>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14"/>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61" name="Google Shape;161;p14"/>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2" name="Google Shape;162;p14"/>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63" name="Google Shape;163;p14"/>
          <p:cNvSpPr txBox="1"/>
          <p:nvPr>
            <p:ph type="ctrTitle"/>
          </p:nvPr>
        </p:nvSpPr>
        <p:spPr>
          <a:xfrm>
            <a:off x="1167494" y="252549"/>
            <a:ext cx="6220278" cy="3262811"/>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4"/>
          <p:cNvSpPr txBox="1"/>
          <p:nvPr>
            <p:ph idx="1" type="subTitle"/>
          </p:nvPr>
        </p:nvSpPr>
        <p:spPr>
          <a:xfrm>
            <a:off x="1167493" y="3685939"/>
            <a:ext cx="6220277" cy="291951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grpSp>
        <p:nvGrpSpPr>
          <p:cNvPr id="28" name="Google Shape;28;p3"/>
          <p:cNvGrpSpPr/>
          <p:nvPr/>
        </p:nvGrpSpPr>
        <p:grpSpPr>
          <a:xfrm>
            <a:off x="1" y="0"/>
            <a:ext cx="12191999" cy="6858000"/>
            <a:chOff x="1" y="0"/>
            <a:chExt cx="12191999" cy="6858000"/>
          </a:xfrm>
        </p:grpSpPr>
        <p:sp>
          <p:nvSpPr>
            <p:cNvPr id="29" name="Google Shape;29;p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3"/>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3"/>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2" name="Google Shape;32;p3"/>
            <p:cNvGrpSpPr/>
            <p:nvPr/>
          </p:nvGrpSpPr>
          <p:grpSpPr>
            <a:xfrm>
              <a:off x="8082092" y="5590903"/>
              <a:ext cx="1572380" cy="1267097"/>
              <a:chOff x="7413403" y="4976359"/>
              <a:chExt cx="2334986" cy="1881641"/>
            </a:xfrm>
          </p:grpSpPr>
          <p:sp>
            <p:nvSpPr>
              <p:cNvPr id="33" name="Google Shape;33;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35" name="Google Shape;35;p3"/>
          <p:cNvSpPr txBox="1"/>
          <p:nvPr>
            <p:ph type="title"/>
          </p:nvPr>
        </p:nvSpPr>
        <p:spPr>
          <a:xfrm>
            <a:off x="1158864" y="102021"/>
            <a:ext cx="9779183" cy="1744415"/>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body"/>
          </p:nvPr>
        </p:nvSpPr>
        <p:spPr>
          <a:xfrm>
            <a:off x="1158865" y="2017467"/>
            <a:ext cx="9779182" cy="33668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Image">
  <p:cSld name="Title and Right Image">
    <p:spTree>
      <p:nvGrpSpPr>
        <p:cNvPr id="40" name="Shape 40"/>
        <p:cNvGrpSpPr/>
        <p:nvPr/>
      </p:nvGrpSpPr>
      <p:grpSpPr>
        <a:xfrm>
          <a:off x="0" y="0"/>
          <a:ext cx="0" cy="0"/>
          <a:chOff x="0" y="0"/>
          <a:chExt cx="0" cy="0"/>
        </a:xfrm>
      </p:grpSpPr>
      <p:grpSp>
        <p:nvGrpSpPr>
          <p:cNvPr id="41" name="Google Shape;41;p4"/>
          <p:cNvGrpSpPr/>
          <p:nvPr/>
        </p:nvGrpSpPr>
        <p:grpSpPr>
          <a:xfrm flipH="1">
            <a:off x="1" y="0"/>
            <a:ext cx="12191999" cy="6858000"/>
            <a:chOff x="1" y="0"/>
            <a:chExt cx="12191999" cy="6858000"/>
          </a:xfrm>
        </p:grpSpPr>
        <p:sp>
          <p:nvSpPr>
            <p:cNvPr id="42" name="Google Shape;42;p4"/>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4"/>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4"/>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5" name="Google Shape;45;p4"/>
            <p:cNvGrpSpPr/>
            <p:nvPr/>
          </p:nvGrpSpPr>
          <p:grpSpPr>
            <a:xfrm>
              <a:off x="8082092" y="5590903"/>
              <a:ext cx="1572380" cy="1267097"/>
              <a:chOff x="7413403" y="4976359"/>
              <a:chExt cx="2334986" cy="1881641"/>
            </a:xfrm>
          </p:grpSpPr>
          <p:sp>
            <p:nvSpPr>
              <p:cNvPr id="46" name="Google Shape;46;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48" name="Google Shape;48;p4"/>
          <p:cNvSpPr txBox="1"/>
          <p:nvPr>
            <p:ph type="title"/>
          </p:nvPr>
        </p:nvSpPr>
        <p:spPr>
          <a:xfrm>
            <a:off x="1167492" y="1371600"/>
            <a:ext cx="5486400" cy="41148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
          <p:cNvSpPr/>
          <p:nvPr>
            <p:ph idx="2" type="pic"/>
          </p:nvPr>
        </p:nvSpPr>
        <p:spPr>
          <a:xfrm>
            <a:off x="7183438" y="1168400"/>
            <a:ext cx="4500562" cy="4521200"/>
          </a:xfrm>
          <a:prstGeom prst="ellipse">
            <a:avLst/>
          </a:prstGeom>
          <a:solidFill>
            <a:schemeClr val="accent2"/>
          </a:solidFill>
          <a:ln>
            <a:noFill/>
          </a:ln>
        </p:spPr>
      </p:sp>
      <p:sp>
        <p:nvSpPr>
          <p:cNvPr id="50" name="Google Shape;50;p4"/>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Image">
  <p:cSld name="Title and Left Image">
    <p:spTree>
      <p:nvGrpSpPr>
        <p:cNvPr id="53" name="Shape 53"/>
        <p:cNvGrpSpPr/>
        <p:nvPr/>
      </p:nvGrpSpPr>
      <p:grpSpPr>
        <a:xfrm>
          <a:off x="0" y="0"/>
          <a:ext cx="0" cy="0"/>
          <a:chOff x="0" y="0"/>
          <a:chExt cx="0" cy="0"/>
        </a:xfrm>
      </p:grpSpPr>
      <p:grpSp>
        <p:nvGrpSpPr>
          <p:cNvPr id="54" name="Google Shape;54;p5"/>
          <p:cNvGrpSpPr/>
          <p:nvPr/>
        </p:nvGrpSpPr>
        <p:grpSpPr>
          <a:xfrm>
            <a:off x="1" y="0"/>
            <a:ext cx="12191999" cy="6858000"/>
            <a:chOff x="1" y="0"/>
            <a:chExt cx="12191999" cy="6858000"/>
          </a:xfrm>
        </p:grpSpPr>
        <p:sp>
          <p:nvSpPr>
            <p:cNvPr id="55" name="Google Shape;55;p5"/>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5"/>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5"/>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8" name="Google Shape;58;p5"/>
            <p:cNvGrpSpPr/>
            <p:nvPr/>
          </p:nvGrpSpPr>
          <p:grpSpPr>
            <a:xfrm>
              <a:off x="8082092" y="5590903"/>
              <a:ext cx="1572380" cy="1267097"/>
              <a:chOff x="7413403" y="4976359"/>
              <a:chExt cx="2334986" cy="1881641"/>
            </a:xfrm>
          </p:grpSpPr>
          <p:sp>
            <p:nvSpPr>
              <p:cNvPr id="59" name="Google Shape;59;p5"/>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5"/>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61" name="Google Shape;61;p5"/>
          <p:cNvSpPr txBox="1"/>
          <p:nvPr>
            <p:ph type="title"/>
          </p:nvPr>
        </p:nvSpPr>
        <p:spPr>
          <a:xfrm>
            <a:off x="5943600" y="457200"/>
            <a:ext cx="5120640" cy="32004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
          <p:cNvSpPr txBox="1"/>
          <p:nvPr>
            <p:ph idx="1" type="subTitle"/>
          </p:nvPr>
        </p:nvSpPr>
        <p:spPr>
          <a:xfrm>
            <a:off x="5943598" y="3657600"/>
            <a:ext cx="5120640" cy="1828800"/>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3" name="Google Shape;63;p5"/>
          <p:cNvSpPr/>
          <p:nvPr>
            <p:ph idx="2" type="pic"/>
          </p:nvPr>
        </p:nvSpPr>
        <p:spPr>
          <a:xfrm>
            <a:off x="904238" y="1157224"/>
            <a:ext cx="4500562" cy="4521200"/>
          </a:xfrm>
          <a:prstGeom prst="ellipse">
            <a:avLst/>
          </a:prstGeom>
          <a:solidFill>
            <a:schemeClr val="accent2"/>
          </a:solidFill>
          <a:ln>
            <a:noFill/>
          </a:ln>
        </p:spPr>
      </p:sp>
      <p:sp>
        <p:nvSpPr>
          <p:cNvPr id="64" name="Google Shape;64;p5"/>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chemeClr val="accent2"/>
        </a:solidFill>
      </p:bgPr>
    </p:bg>
    <p:spTree>
      <p:nvGrpSpPr>
        <p:cNvPr id="67" name="Shape 67"/>
        <p:cNvGrpSpPr/>
        <p:nvPr/>
      </p:nvGrpSpPr>
      <p:grpSpPr>
        <a:xfrm>
          <a:off x="0" y="0"/>
          <a:ext cx="0" cy="0"/>
          <a:chOff x="0" y="0"/>
          <a:chExt cx="0" cy="0"/>
        </a:xfrm>
      </p:grpSpPr>
      <p:grpSp>
        <p:nvGrpSpPr>
          <p:cNvPr id="68" name="Google Shape;68;p6"/>
          <p:cNvGrpSpPr/>
          <p:nvPr/>
        </p:nvGrpSpPr>
        <p:grpSpPr>
          <a:xfrm>
            <a:off x="0" y="-1"/>
            <a:ext cx="12208822" cy="6858003"/>
            <a:chOff x="0" y="-1"/>
            <a:chExt cx="12208822" cy="6858003"/>
          </a:xfrm>
        </p:grpSpPr>
        <p:sp>
          <p:nvSpPr>
            <p:cNvPr id="69" name="Google Shape;69;p6"/>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p6"/>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6"/>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6"/>
            <p:cNvSpPr/>
            <p:nvPr/>
          </p:nvSpPr>
          <p:spPr>
            <a:xfrm rot="-5400000">
              <a:off x="10344100"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3" name="Google Shape;73;p6"/>
          <p:cNvSpPr txBox="1"/>
          <p:nvPr>
            <p:ph type="title"/>
          </p:nvPr>
        </p:nvSpPr>
        <p:spPr>
          <a:xfrm>
            <a:off x="1167492" y="45085"/>
            <a:ext cx="9779183" cy="1600835"/>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
          <p:cNvSpPr txBox="1"/>
          <p:nvPr>
            <p:ph idx="1" type="body"/>
          </p:nvPr>
        </p:nvSpPr>
        <p:spPr>
          <a:xfrm>
            <a:off x="1166087" y="2652713"/>
            <a:ext cx="9780587" cy="343693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1pPr>
            <a:lvl2pPr indent="-355600" lvl="1" marL="9144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indent="-355600" lvl="2" marL="1371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indent="-355600" lvl="3" marL="18288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indent="-355600" lvl="4" marL="22860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title">
  <p:cSld name="TITLE">
    <p:spTree>
      <p:nvGrpSpPr>
        <p:cNvPr id="78" name="Shape 78"/>
        <p:cNvGrpSpPr/>
        <p:nvPr/>
      </p:nvGrpSpPr>
      <p:grpSpPr>
        <a:xfrm>
          <a:off x="0" y="0"/>
          <a:ext cx="0" cy="0"/>
          <a:chOff x="0" y="0"/>
          <a:chExt cx="0" cy="0"/>
        </a:xfrm>
      </p:grpSpPr>
      <p:grpSp>
        <p:nvGrpSpPr>
          <p:cNvPr id="79" name="Google Shape;79;p7"/>
          <p:cNvGrpSpPr/>
          <p:nvPr/>
        </p:nvGrpSpPr>
        <p:grpSpPr>
          <a:xfrm>
            <a:off x="0" y="0"/>
            <a:ext cx="12192000" cy="6858000"/>
            <a:chOff x="0" y="0"/>
            <a:chExt cx="12192000" cy="6858000"/>
          </a:xfrm>
        </p:grpSpPr>
        <p:sp>
          <p:nvSpPr>
            <p:cNvPr id="80" name="Google Shape;80;p7"/>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81" name="Google Shape;81;p7"/>
            <p:cNvGrpSpPr/>
            <p:nvPr/>
          </p:nvGrpSpPr>
          <p:grpSpPr>
            <a:xfrm rot="-5400000">
              <a:off x="8286528" y="2207195"/>
              <a:ext cx="3032351" cy="2443610"/>
              <a:chOff x="9857014" y="13834"/>
              <a:chExt cx="2334986" cy="1881641"/>
            </a:xfrm>
          </p:grpSpPr>
          <p:sp>
            <p:nvSpPr>
              <p:cNvPr id="82" name="Google Shape;82;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4" name="Google Shape;84;p7"/>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7"/>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6" name="Google Shape;86;p7"/>
          <p:cNvSpPr txBox="1"/>
          <p:nvPr>
            <p:ph type="ctrTitle"/>
          </p:nvPr>
        </p:nvSpPr>
        <p:spPr>
          <a:xfrm>
            <a:off x="1167494" y="177553"/>
            <a:ext cx="6245912" cy="3269447"/>
          </a:xfrm>
          <a:prstGeom prst="rect">
            <a:avLst/>
          </a:prstGeom>
          <a:noFill/>
          <a:ln>
            <a:noFill/>
          </a:ln>
        </p:spPr>
        <p:txBody>
          <a:bodyPr anchorCtr="0" anchor="b" bIns="0" lIns="91425" spcFirstLastPara="1" rIns="91425" wrap="square" tIns="45700">
            <a:noAutofit/>
          </a:bodyPr>
          <a:lstStyle>
            <a:lvl1pPr lvl="0" algn="l">
              <a:lnSpc>
                <a:spcPct val="8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
          <p:cNvSpPr txBox="1"/>
          <p:nvPr>
            <p:ph idx="1" type="subTitle"/>
          </p:nvPr>
        </p:nvSpPr>
        <p:spPr>
          <a:xfrm>
            <a:off x="1167494" y="3492896"/>
            <a:ext cx="6245912" cy="9128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88" name="Shape 88"/>
        <p:cNvGrpSpPr/>
        <p:nvPr/>
      </p:nvGrpSpPr>
      <p:grpSpPr>
        <a:xfrm>
          <a:off x="0" y="0"/>
          <a:ext cx="0" cy="0"/>
          <a:chOff x="0" y="0"/>
          <a:chExt cx="0" cy="0"/>
        </a:xfrm>
      </p:grpSpPr>
      <p:grpSp>
        <p:nvGrpSpPr>
          <p:cNvPr id="89" name="Google Shape;89;p8"/>
          <p:cNvGrpSpPr/>
          <p:nvPr/>
        </p:nvGrpSpPr>
        <p:grpSpPr>
          <a:xfrm>
            <a:off x="1" y="0"/>
            <a:ext cx="12191999" cy="6858000"/>
            <a:chOff x="1" y="0"/>
            <a:chExt cx="12191999" cy="6858000"/>
          </a:xfrm>
        </p:grpSpPr>
        <p:sp>
          <p:nvSpPr>
            <p:cNvPr id="90" name="Google Shape;90;p8"/>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8"/>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8"/>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93" name="Google Shape;93;p8"/>
            <p:cNvGrpSpPr/>
            <p:nvPr/>
          </p:nvGrpSpPr>
          <p:grpSpPr>
            <a:xfrm>
              <a:off x="8082092" y="5590903"/>
              <a:ext cx="1572380" cy="1267097"/>
              <a:chOff x="7413403" y="4976359"/>
              <a:chExt cx="2334986" cy="1881641"/>
            </a:xfrm>
          </p:grpSpPr>
          <p:sp>
            <p:nvSpPr>
              <p:cNvPr id="94" name="Google Shape;94;p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96" name="Google Shape;96;p8"/>
          <p:cNvSpPr txBox="1"/>
          <p:nvPr>
            <p:ph type="title"/>
          </p:nvPr>
        </p:nvSpPr>
        <p:spPr>
          <a:xfrm>
            <a:off x="1167492" y="136526"/>
            <a:ext cx="9601200" cy="1653371"/>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8"/>
          <p:cNvSpPr txBox="1"/>
          <p:nvPr>
            <p:ph idx="1" type="body"/>
          </p:nvPr>
        </p:nvSpPr>
        <p:spPr>
          <a:xfrm>
            <a:off x="1167493" y="2023984"/>
            <a:ext cx="4663440" cy="33328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indent="-355600" lvl="1" marL="9144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2pPr>
            <a:lvl3pPr indent="-355600" lvl="2" marL="1371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3pPr>
            <a:lvl4pPr indent="-355600" lvl="3" marL="18288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4pPr>
            <a:lvl5pPr indent="-355600" lvl="4" marL="22860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8"/>
          <p:cNvSpPr txBox="1"/>
          <p:nvPr>
            <p:ph idx="2" type="body"/>
          </p:nvPr>
        </p:nvSpPr>
        <p:spPr>
          <a:xfrm>
            <a:off x="6283235" y="2023984"/>
            <a:ext cx="4663440" cy="33328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indent="-355600" lvl="1" marL="9144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2pPr>
            <a:lvl3pPr indent="-355600" lvl="2" marL="1371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3pPr>
            <a:lvl4pPr indent="-355600" lvl="3" marL="18288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4pPr>
            <a:lvl5pPr indent="-355600" lvl="4" marL="22860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8"/>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p:cSld name="Title and 2 content">
    <p:bg>
      <p:bgPr>
        <a:solidFill>
          <a:schemeClr val="accent1"/>
        </a:solidFill>
      </p:bgPr>
    </p:bg>
    <p:spTree>
      <p:nvGrpSpPr>
        <p:cNvPr id="102" name="Shape 102"/>
        <p:cNvGrpSpPr/>
        <p:nvPr/>
      </p:nvGrpSpPr>
      <p:grpSpPr>
        <a:xfrm>
          <a:off x="0" y="0"/>
          <a:ext cx="0" cy="0"/>
          <a:chOff x="0" y="0"/>
          <a:chExt cx="0" cy="0"/>
        </a:xfrm>
      </p:grpSpPr>
      <p:grpSp>
        <p:nvGrpSpPr>
          <p:cNvPr id="103" name="Google Shape;103;p9"/>
          <p:cNvGrpSpPr/>
          <p:nvPr/>
        </p:nvGrpSpPr>
        <p:grpSpPr>
          <a:xfrm>
            <a:off x="1" y="1"/>
            <a:ext cx="12191999" cy="6857999"/>
            <a:chOff x="1" y="1"/>
            <a:chExt cx="12191999" cy="6857999"/>
          </a:xfrm>
        </p:grpSpPr>
        <p:sp>
          <p:nvSpPr>
            <p:cNvPr id="104" name="Google Shape;104;p9"/>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9"/>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6" name="Google Shape;106;p9"/>
          <p:cNvSpPr txBox="1"/>
          <p:nvPr>
            <p:ph type="title"/>
          </p:nvPr>
        </p:nvSpPr>
        <p:spPr>
          <a:xfrm>
            <a:off x="1167492" y="69008"/>
            <a:ext cx="9779183" cy="1706563"/>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4200"/>
              <a:buFont typeface="Arial"/>
              <a:buNone/>
              <a:defRPr b="1" sz="4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9"/>
          <p:cNvSpPr txBox="1"/>
          <p:nvPr>
            <p:ph idx="1" type="body"/>
          </p:nvPr>
        </p:nvSpPr>
        <p:spPr>
          <a:xfrm>
            <a:off x="1167493" y="2023984"/>
            <a:ext cx="4663440" cy="333283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Arial"/>
              <a:buAutoNum type="arabicPeriod"/>
              <a:defRPr sz="2000">
                <a:solidFill>
                  <a:schemeClr val="lt1"/>
                </a:solidFill>
                <a:latin typeface="Arial"/>
                <a:ea typeface="Arial"/>
                <a:cs typeface="Arial"/>
                <a:sym typeface="Arial"/>
              </a:defRPr>
            </a:lvl1pPr>
            <a:lvl2pPr indent="-355600" lvl="1" marL="914400" algn="l">
              <a:lnSpc>
                <a:spcPct val="90000"/>
              </a:lnSpc>
              <a:spcBef>
                <a:spcPts val="1000"/>
              </a:spcBef>
              <a:spcAft>
                <a:spcPts val="0"/>
              </a:spcAft>
              <a:buClr>
                <a:schemeClr val="lt1"/>
              </a:buClr>
              <a:buSzPts val="2000"/>
              <a:buFont typeface="Arial"/>
              <a:buAutoNum type="alphaLcPeriod"/>
              <a:defRPr sz="2000">
                <a:solidFill>
                  <a:schemeClr val="lt1"/>
                </a:solidFill>
                <a:latin typeface="Arial"/>
                <a:ea typeface="Arial"/>
                <a:cs typeface="Arial"/>
                <a:sym typeface="Arial"/>
              </a:defRPr>
            </a:lvl2pPr>
            <a:lvl3pPr indent="-355600" lvl="2" marL="1371600" algn="l">
              <a:lnSpc>
                <a:spcPct val="90000"/>
              </a:lnSpc>
              <a:spcBef>
                <a:spcPts val="1000"/>
              </a:spcBef>
              <a:spcAft>
                <a:spcPts val="0"/>
              </a:spcAft>
              <a:buClr>
                <a:schemeClr val="lt1"/>
              </a:buClr>
              <a:buSzPts val="2000"/>
              <a:buFont typeface="Arial"/>
              <a:buAutoNum type="arabicParenR"/>
              <a:defRPr sz="2000">
                <a:solidFill>
                  <a:schemeClr val="lt1"/>
                </a:solidFill>
                <a:latin typeface="Arial"/>
                <a:ea typeface="Arial"/>
                <a:cs typeface="Arial"/>
                <a:sym typeface="Arial"/>
              </a:defRPr>
            </a:lvl3pPr>
            <a:lvl4pPr indent="-355600" lvl="3" marL="1828800" algn="l">
              <a:lnSpc>
                <a:spcPct val="90000"/>
              </a:lnSpc>
              <a:spcBef>
                <a:spcPts val="1000"/>
              </a:spcBef>
              <a:spcAft>
                <a:spcPts val="0"/>
              </a:spcAft>
              <a:buClr>
                <a:schemeClr val="lt1"/>
              </a:buClr>
              <a:buSzPts val="2000"/>
              <a:buFont typeface="Arial"/>
              <a:buAutoNum type="alphaLcParenR"/>
              <a:defRPr sz="2000">
                <a:solidFill>
                  <a:schemeClr val="lt1"/>
                </a:solidFill>
                <a:latin typeface="Arial"/>
                <a:ea typeface="Arial"/>
                <a:cs typeface="Arial"/>
                <a:sym typeface="Arial"/>
              </a:defRPr>
            </a:lvl4pPr>
            <a:lvl5pPr indent="-355600" lvl="4" marL="2286000" algn="l">
              <a:lnSpc>
                <a:spcPct val="90000"/>
              </a:lnSpc>
              <a:spcBef>
                <a:spcPts val="1000"/>
              </a:spcBef>
              <a:spcAft>
                <a:spcPts val="0"/>
              </a:spcAft>
              <a:buClr>
                <a:schemeClr val="lt1"/>
              </a:buClr>
              <a:buSzPts val="2000"/>
              <a:buFont typeface="Arial"/>
              <a:buAutoNum type="romanLcPeriod"/>
              <a:defRPr sz="20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9"/>
          <p:cNvSpPr txBox="1"/>
          <p:nvPr>
            <p:ph idx="2" type="body"/>
          </p:nvPr>
        </p:nvSpPr>
        <p:spPr>
          <a:xfrm>
            <a:off x="6283235" y="2023984"/>
            <a:ext cx="4663440" cy="33328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Arial"/>
              <a:buNone/>
              <a:defRPr sz="2000">
                <a:solidFill>
                  <a:schemeClr val="lt1"/>
                </a:solidFill>
                <a:latin typeface="Arial"/>
                <a:ea typeface="Arial"/>
                <a:cs typeface="Arial"/>
                <a:sym typeface="Arial"/>
              </a:defRPr>
            </a:lvl1pPr>
            <a:lvl2pPr indent="-355600" lvl="1" marL="9144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indent="-355600" lvl="2" marL="1371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indent="-355600" lvl="3" marL="18288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indent="-355600" lvl="4" marL="22860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9"/>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nd Image 1">
  <p:cSld name="Title and Content and Image 1">
    <p:bg>
      <p:bgPr>
        <a:solidFill>
          <a:schemeClr val="accent2"/>
        </a:solidFill>
      </p:bgPr>
    </p:bg>
    <p:spTree>
      <p:nvGrpSpPr>
        <p:cNvPr id="112" name="Shape 112"/>
        <p:cNvGrpSpPr/>
        <p:nvPr/>
      </p:nvGrpSpPr>
      <p:grpSpPr>
        <a:xfrm>
          <a:off x="0" y="0"/>
          <a:ext cx="0" cy="0"/>
          <a:chOff x="0" y="0"/>
          <a:chExt cx="0" cy="0"/>
        </a:xfrm>
      </p:grpSpPr>
      <p:grpSp>
        <p:nvGrpSpPr>
          <p:cNvPr id="113" name="Google Shape;113;p10"/>
          <p:cNvGrpSpPr/>
          <p:nvPr/>
        </p:nvGrpSpPr>
        <p:grpSpPr>
          <a:xfrm>
            <a:off x="0" y="0"/>
            <a:ext cx="12208822" cy="6858002"/>
            <a:chOff x="0" y="0"/>
            <a:chExt cx="12208822" cy="6858002"/>
          </a:xfrm>
        </p:grpSpPr>
        <p:sp>
          <p:nvSpPr>
            <p:cNvPr id="114" name="Google Shape;114;p10"/>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10"/>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10"/>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17" name="Google Shape;117;p10"/>
          <p:cNvSpPr txBox="1"/>
          <p:nvPr>
            <p:ph type="title"/>
          </p:nvPr>
        </p:nvSpPr>
        <p:spPr>
          <a:xfrm>
            <a:off x="1167492" y="457200"/>
            <a:ext cx="10643508" cy="13716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0"/>
          <p:cNvSpPr txBox="1"/>
          <p:nvPr>
            <p:ph idx="1" type="body"/>
          </p:nvPr>
        </p:nvSpPr>
        <p:spPr>
          <a:xfrm>
            <a:off x="1166088" y="2652713"/>
            <a:ext cx="5394959" cy="34369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Arial"/>
              <a:buNone/>
              <a:defRPr sz="2000">
                <a:solidFill>
                  <a:schemeClr val="lt1"/>
                </a:solidFill>
                <a:latin typeface="Arial"/>
                <a:ea typeface="Arial"/>
                <a:cs typeface="Arial"/>
                <a:sym typeface="Arial"/>
              </a:defRPr>
            </a:lvl1pPr>
            <a:lvl2pPr indent="-355600" lvl="1" marL="9144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indent="-355600" lvl="2" marL="1371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indent="-355600" lvl="3" marL="18288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indent="-355600" lvl="4" marL="22860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0"/>
          <p:cNvSpPr/>
          <p:nvPr>
            <p:ph idx="2" type="pic"/>
          </p:nvPr>
        </p:nvSpPr>
        <p:spPr>
          <a:xfrm>
            <a:off x="7317920" y="1447800"/>
            <a:ext cx="4214010" cy="4214010"/>
          </a:xfrm>
          <a:prstGeom prst="ellipse">
            <a:avLst/>
          </a:prstGeom>
          <a:solidFill>
            <a:schemeClr val="accent2"/>
          </a:solidFill>
          <a:ln>
            <a:noFill/>
          </a:ln>
        </p:spPr>
      </p:sp>
      <p:sp>
        <p:nvSpPr>
          <p:cNvPr id="120" name="Google Shape;120;p10"/>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3"/>
                </a:solidFill>
                <a:latin typeface="Arial"/>
                <a:ea typeface="Arial"/>
                <a:cs typeface="Arial"/>
                <a:sym typeface="Arial"/>
              </a:defRPr>
            </a:lvl1pPr>
            <a:lvl2pPr indent="0" lvl="1" marL="0" algn="r">
              <a:spcBef>
                <a:spcPts val="0"/>
              </a:spcBef>
              <a:buNone/>
              <a:defRPr b="0" i="0" sz="1200" u="none" cap="none" strike="noStrike">
                <a:solidFill>
                  <a:schemeClr val="accent3"/>
                </a:solidFill>
                <a:latin typeface="Arial"/>
                <a:ea typeface="Arial"/>
                <a:cs typeface="Arial"/>
                <a:sym typeface="Arial"/>
              </a:defRPr>
            </a:lvl2pPr>
            <a:lvl3pPr indent="0" lvl="2" marL="0" algn="r">
              <a:spcBef>
                <a:spcPts val="0"/>
              </a:spcBef>
              <a:buNone/>
              <a:defRPr b="0" i="0" sz="1200" u="none" cap="none" strike="noStrike">
                <a:solidFill>
                  <a:schemeClr val="accent3"/>
                </a:solidFill>
                <a:latin typeface="Arial"/>
                <a:ea typeface="Arial"/>
                <a:cs typeface="Arial"/>
                <a:sym typeface="Arial"/>
              </a:defRPr>
            </a:lvl3pPr>
            <a:lvl4pPr indent="0" lvl="3" marL="0" algn="r">
              <a:spcBef>
                <a:spcPts val="0"/>
              </a:spcBef>
              <a:buNone/>
              <a:defRPr b="0" i="0" sz="1200" u="none" cap="none" strike="noStrike">
                <a:solidFill>
                  <a:schemeClr val="accent3"/>
                </a:solidFill>
                <a:latin typeface="Arial"/>
                <a:ea typeface="Arial"/>
                <a:cs typeface="Arial"/>
                <a:sym typeface="Arial"/>
              </a:defRPr>
            </a:lvl4pPr>
            <a:lvl5pPr indent="0" lvl="4" marL="0" algn="r">
              <a:spcBef>
                <a:spcPts val="0"/>
              </a:spcBef>
              <a:buNone/>
              <a:defRPr b="0" i="0" sz="1200" u="none" cap="none" strike="noStrike">
                <a:solidFill>
                  <a:schemeClr val="accent3"/>
                </a:solidFill>
                <a:latin typeface="Arial"/>
                <a:ea typeface="Arial"/>
                <a:cs typeface="Arial"/>
                <a:sym typeface="Arial"/>
              </a:defRPr>
            </a:lvl5pPr>
            <a:lvl6pPr indent="0" lvl="5" marL="0" algn="r">
              <a:spcBef>
                <a:spcPts val="0"/>
              </a:spcBef>
              <a:buNone/>
              <a:defRPr b="0" i="0" sz="1200" u="none" cap="none" strike="noStrike">
                <a:solidFill>
                  <a:schemeClr val="accent3"/>
                </a:solidFill>
                <a:latin typeface="Arial"/>
                <a:ea typeface="Arial"/>
                <a:cs typeface="Arial"/>
                <a:sym typeface="Arial"/>
              </a:defRPr>
            </a:lvl6pPr>
            <a:lvl7pPr indent="0" lvl="6" marL="0" algn="r">
              <a:spcBef>
                <a:spcPts val="0"/>
              </a:spcBef>
              <a:buNone/>
              <a:defRPr b="0" i="0" sz="1200" u="none" cap="none" strike="noStrike">
                <a:solidFill>
                  <a:schemeClr val="accent3"/>
                </a:solidFill>
                <a:latin typeface="Arial"/>
                <a:ea typeface="Arial"/>
                <a:cs typeface="Arial"/>
                <a:sym typeface="Arial"/>
              </a:defRPr>
            </a:lvl7pPr>
            <a:lvl8pPr indent="0" lvl="7" marL="0" algn="r">
              <a:spcBef>
                <a:spcPts val="0"/>
              </a:spcBef>
              <a:buNone/>
              <a:defRPr b="0" i="0" sz="1200" u="none" cap="none" strike="noStrike">
                <a:solidFill>
                  <a:schemeClr val="accent3"/>
                </a:solidFill>
                <a:latin typeface="Arial"/>
                <a:ea typeface="Arial"/>
                <a:cs typeface="Arial"/>
                <a:sym typeface="Arial"/>
              </a:defRPr>
            </a:lvl8pPr>
            <a:lvl9pPr indent="0" lvl="8" marL="0" algn="r">
              <a:spcBef>
                <a:spcPts val="0"/>
              </a:spcBef>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ctrTitle"/>
          </p:nvPr>
        </p:nvSpPr>
        <p:spPr>
          <a:xfrm>
            <a:off x="1350968" y="-12"/>
            <a:ext cx="7096800" cy="38301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6000"/>
              <a:buFont typeface="Arial"/>
              <a:buNone/>
            </a:pPr>
            <a:r>
              <a:rPr lang="en-US" sz="5200"/>
              <a:t>Bank Recommendation System</a:t>
            </a:r>
            <a:endParaRPr sz="5200"/>
          </a:p>
        </p:txBody>
      </p:sp>
      <p:sp>
        <p:nvSpPr>
          <p:cNvPr id="171" name="Google Shape;171;p15"/>
          <p:cNvSpPr txBox="1"/>
          <p:nvPr/>
        </p:nvSpPr>
        <p:spPr>
          <a:xfrm>
            <a:off x="3012725" y="4734275"/>
            <a:ext cx="6350100" cy="15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dk1"/>
                </a:solidFill>
              </a:rPr>
              <a:t>Recommendation Systems Prof. Raghuram Bhardwaj</a:t>
            </a:r>
            <a:endParaRPr sz="2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381000" y="1371600"/>
            <a:ext cx="6645600" cy="41148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1"/>
              </a:buClr>
              <a:buSzPts val="6000"/>
              <a:buFont typeface="Arial"/>
              <a:buNone/>
            </a:pPr>
            <a:r>
              <a:rPr lang="en-US"/>
              <a:t>Dataset Creation</a:t>
            </a:r>
            <a:endParaRPr/>
          </a:p>
        </p:txBody>
      </p:sp>
      <p:pic>
        <p:nvPicPr>
          <p:cNvPr id="234" name="Google Shape;234;p24"/>
          <p:cNvPicPr preferRelativeResize="0"/>
          <p:nvPr>
            <p:ph idx="2" type="pic"/>
          </p:nvPr>
        </p:nvPicPr>
        <p:blipFill rotWithShape="1">
          <a:blip r:embed="rId3">
            <a:alphaModFix/>
          </a:blip>
          <a:srcRect b="0" l="228" r="228" t="0"/>
          <a:stretch/>
        </p:blipFill>
        <p:spPr>
          <a:xfrm>
            <a:off x="7183438" y="1168400"/>
            <a:ext cx="4500600" cy="4521300"/>
          </a:xfrm>
          <a:prstGeom prst="ellipse">
            <a:avLst/>
          </a:prstGeom>
          <a:solidFill>
            <a:schemeClr val="accent2"/>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1167492" y="45085"/>
            <a:ext cx="9779100" cy="1600800"/>
          </a:xfrm>
          <a:prstGeom prst="rect">
            <a:avLst/>
          </a:prstGeom>
          <a:noFill/>
          <a:ln>
            <a:noFill/>
          </a:ln>
        </p:spPr>
        <p:txBody>
          <a:bodyPr anchorCtr="0" anchor="b" bIns="45700" lIns="91425" spcFirstLastPara="1" rIns="91425" wrap="square" tIns="45700">
            <a:noAutofit/>
          </a:bodyPr>
          <a:lstStyle/>
          <a:p>
            <a:pPr indent="-476250" lvl="0" marL="457200" rtl="0" algn="ctr">
              <a:lnSpc>
                <a:spcPct val="80000"/>
              </a:lnSpc>
              <a:spcBef>
                <a:spcPts val="0"/>
              </a:spcBef>
              <a:spcAft>
                <a:spcPts val="0"/>
              </a:spcAft>
              <a:buSzPts val="3900"/>
              <a:buAutoNum type="arabicPeriod"/>
            </a:pPr>
            <a:r>
              <a:rPr lang="en-US" sz="3900"/>
              <a:t>KDE</a:t>
            </a:r>
            <a:endParaRPr sz="3900"/>
          </a:p>
        </p:txBody>
      </p:sp>
      <p:sp>
        <p:nvSpPr>
          <p:cNvPr id="241" name="Google Shape;241;p25"/>
          <p:cNvSpPr txBox="1"/>
          <p:nvPr>
            <p:ph idx="1" type="body"/>
          </p:nvPr>
        </p:nvSpPr>
        <p:spPr>
          <a:xfrm>
            <a:off x="882499" y="2652725"/>
            <a:ext cx="4623900" cy="3436800"/>
          </a:xfrm>
          <a:prstGeom prst="rect">
            <a:avLst/>
          </a:prstGeom>
          <a:noFill/>
          <a:ln>
            <a:noFill/>
          </a:ln>
        </p:spPr>
        <p:txBody>
          <a:bodyPr anchorCtr="0" anchor="t" bIns="45700" lIns="91425" spcFirstLastPara="1" rIns="91425" wrap="square" tIns="45700">
            <a:normAutofit/>
          </a:bodyPr>
          <a:lstStyle/>
          <a:p>
            <a:pPr indent="-283464" lvl="0" marL="342900" rtl="0" algn="just">
              <a:spcBef>
                <a:spcPts val="1000"/>
              </a:spcBef>
              <a:spcAft>
                <a:spcPts val="0"/>
              </a:spcAft>
              <a:buSzPts val="2000"/>
              <a:buChar char="•"/>
            </a:pPr>
            <a:r>
              <a:rPr lang="en-US"/>
              <a:t>Implemented Kernel Density Estimation (KDE) to model density functions for numeric attributes in the VIP dataset, balancing detail with smoothness for synthetic data generation. </a:t>
            </a:r>
            <a:endParaRPr/>
          </a:p>
          <a:p>
            <a:pPr indent="-283464" lvl="0" marL="342900" rtl="0" algn="just">
              <a:spcBef>
                <a:spcPts val="1000"/>
              </a:spcBef>
              <a:spcAft>
                <a:spcPts val="0"/>
              </a:spcAft>
              <a:buSzPts val="2000"/>
              <a:buChar char="•"/>
            </a:pPr>
            <a:r>
              <a:rPr lang="en-US"/>
              <a:t>Added a post-processing step to align KDE-generated values with the nearest real values from the dataset, enhancing realism in the synthetic samples.</a:t>
            </a:r>
            <a:endParaRPr/>
          </a:p>
        </p:txBody>
      </p:sp>
      <p:pic>
        <p:nvPicPr>
          <p:cNvPr id="242" name="Google Shape;242;p25"/>
          <p:cNvPicPr preferRelativeResize="0"/>
          <p:nvPr/>
        </p:nvPicPr>
        <p:blipFill>
          <a:blip r:embed="rId3">
            <a:alphaModFix/>
          </a:blip>
          <a:stretch>
            <a:fillRect/>
          </a:stretch>
        </p:blipFill>
        <p:spPr>
          <a:xfrm>
            <a:off x="5674124" y="2652723"/>
            <a:ext cx="6000750" cy="244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167492" y="45085"/>
            <a:ext cx="9779100" cy="1600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900"/>
              <a:t>Advantages</a:t>
            </a:r>
            <a:endParaRPr sz="3900"/>
          </a:p>
        </p:txBody>
      </p:sp>
      <p:sp>
        <p:nvSpPr>
          <p:cNvPr id="249" name="Google Shape;249;p26"/>
          <p:cNvSpPr txBox="1"/>
          <p:nvPr>
            <p:ph idx="1" type="body"/>
          </p:nvPr>
        </p:nvSpPr>
        <p:spPr>
          <a:xfrm>
            <a:off x="1166087" y="2652713"/>
            <a:ext cx="9780600" cy="3436800"/>
          </a:xfrm>
          <a:prstGeom prst="rect">
            <a:avLst/>
          </a:prstGeom>
        </p:spPr>
        <p:txBody>
          <a:bodyPr anchorCtr="0" anchor="t" bIns="45700" lIns="91425" spcFirstLastPara="1" rIns="91425" wrap="square" tIns="45700">
            <a:normAutofit lnSpcReduction="10000"/>
          </a:bodyPr>
          <a:lstStyle/>
          <a:p>
            <a:pPr indent="-355600" lvl="0" marL="457200" rtl="0" algn="just">
              <a:spcBef>
                <a:spcPts val="1000"/>
              </a:spcBef>
              <a:spcAft>
                <a:spcPts val="0"/>
              </a:spcAft>
              <a:buSzPts val="2000"/>
              <a:buChar char="●"/>
            </a:pPr>
            <a:r>
              <a:rPr lang="en-US"/>
              <a:t>Smooth Estimation: KDE provides a smooth estimation of the density that can capture more complex structures in the data compared to parametric methods. This smoothness is crucial for identifying subtle patterns in the data distribution.</a:t>
            </a:r>
            <a:br>
              <a:rPr lang="en-US"/>
            </a:br>
            <a:endParaRPr/>
          </a:p>
          <a:p>
            <a:pPr indent="-355600" lvl="0" marL="457200" rtl="0" algn="just">
              <a:spcBef>
                <a:spcPts val="0"/>
              </a:spcBef>
              <a:spcAft>
                <a:spcPts val="0"/>
              </a:spcAft>
              <a:buSzPts val="2000"/>
              <a:buChar char="●"/>
            </a:pPr>
            <a:r>
              <a:rPr lang="en-US"/>
              <a:t>Customizable Bandwidth: The bandwidth parameter in KDE allows for control over the smoothness of the resulting density estimate. A smaller bandwidth can capture more detailed features of the data distribution, while a larger bandwidth smooths out noise and outliers.</a:t>
            </a:r>
            <a:br>
              <a:rPr lang="en-US"/>
            </a:br>
            <a:endParaRPr/>
          </a:p>
          <a:p>
            <a:pPr indent="-355600" lvl="0" marL="457200" rtl="0" algn="just">
              <a:spcBef>
                <a:spcPts val="0"/>
              </a:spcBef>
              <a:spcAft>
                <a:spcPts val="0"/>
              </a:spcAft>
              <a:buSzPts val="2000"/>
              <a:buChar char="●"/>
            </a:pPr>
            <a:r>
              <a:rPr lang="en-US"/>
              <a:t>Handling Multi-Modality: KDE can effectively handle multi-modal distributions (distributions with multiple peaks). It can model each peak accurately without any inherent assumptions about the number of modes.</a:t>
            </a:r>
            <a:endParaRPr/>
          </a:p>
          <a:p>
            <a:pPr indent="0" lvl="0" marL="0" rtl="0" algn="just">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1167492" y="45085"/>
            <a:ext cx="9779100" cy="1600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None/>
            </a:pPr>
            <a:r>
              <a:rPr lang="en-US"/>
              <a:t>2. </a:t>
            </a:r>
            <a:r>
              <a:rPr lang="en-US" sz="3900"/>
              <a:t>Gaussian Mixture Model</a:t>
            </a:r>
            <a:endParaRPr sz="3900"/>
          </a:p>
        </p:txBody>
      </p:sp>
      <p:sp>
        <p:nvSpPr>
          <p:cNvPr id="256" name="Google Shape;256;p27"/>
          <p:cNvSpPr txBox="1"/>
          <p:nvPr>
            <p:ph idx="1" type="body"/>
          </p:nvPr>
        </p:nvSpPr>
        <p:spPr>
          <a:xfrm>
            <a:off x="882499" y="2652725"/>
            <a:ext cx="4623900" cy="3436800"/>
          </a:xfrm>
          <a:prstGeom prst="rect">
            <a:avLst/>
          </a:prstGeom>
          <a:noFill/>
          <a:ln>
            <a:noFill/>
          </a:ln>
        </p:spPr>
        <p:txBody>
          <a:bodyPr anchorCtr="0" anchor="t" bIns="45700" lIns="91425" spcFirstLastPara="1" rIns="91425" wrap="square" tIns="45700">
            <a:normAutofit/>
          </a:bodyPr>
          <a:lstStyle/>
          <a:p>
            <a:pPr indent="-283464" lvl="0" marL="342900" rtl="0" algn="l">
              <a:spcBef>
                <a:spcPts val="0"/>
              </a:spcBef>
              <a:spcAft>
                <a:spcPts val="0"/>
              </a:spcAft>
              <a:buSzPts val="2000"/>
              <a:buChar char="•"/>
            </a:pPr>
            <a:r>
              <a:rPr lang="en-US"/>
              <a:t>Combined Copulas with GMM to capture intricate variable dependencies, enhancing the accuracy of data generation.</a:t>
            </a:r>
            <a:endParaRPr/>
          </a:p>
          <a:p>
            <a:pPr indent="0" lvl="0" marL="342900" rtl="0" algn="l">
              <a:spcBef>
                <a:spcPts val="0"/>
              </a:spcBef>
              <a:spcAft>
                <a:spcPts val="0"/>
              </a:spcAft>
              <a:buNone/>
            </a:pPr>
            <a:r>
              <a:t/>
            </a:r>
            <a:endParaRPr/>
          </a:p>
          <a:p>
            <a:pPr indent="-283464" lvl="0" marL="342900" rtl="0" algn="l">
              <a:spcBef>
                <a:spcPts val="0"/>
              </a:spcBef>
              <a:spcAft>
                <a:spcPts val="0"/>
              </a:spcAft>
              <a:buSzPts val="2000"/>
              <a:buChar char="•"/>
            </a:pPr>
            <a:r>
              <a:rPr lang="en-US"/>
              <a:t>Implemented a clipping mechanism to align generated data with actual values, ensuring the integrity and fidelity of the synthetic dataset.</a:t>
            </a:r>
            <a:endParaRPr/>
          </a:p>
        </p:txBody>
      </p:sp>
      <p:pic>
        <p:nvPicPr>
          <p:cNvPr id="257" name="Google Shape;257;p27"/>
          <p:cNvPicPr preferRelativeResize="0"/>
          <p:nvPr/>
        </p:nvPicPr>
        <p:blipFill>
          <a:blip r:embed="rId3">
            <a:alphaModFix/>
          </a:blip>
          <a:stretch>
            <a:fillRect/>
          </a:stretch>
        </p:blipFill>
        <p:spPr>
          <a:xfrm>
            <a:off x="5790962" y="2652735"/>
            <a:ext cx="6096476" cy="25606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1167492" y="45085"/>
            <a:ext cx="9779100" cy="1600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None/>
            </a:pPr>
            <a:r>
              <a:rPr lang="en-US"/>
              <a:t>Advantages</a:t>
            </a:r>
            <a:endParaRPr/>
          </a:p>
        </p:txBody>
      </p:sp>
      <p:sp>
        <p:nvSpPr>
          <p:cNvPr id="264" name="Google Shape;264;p28"/>
          <p:cNvSpPr txBox="1"/>
          <p:nvPr>
            <p:ph idx="1" type="body"/>
          </p:nvPr>
        </p:nvSpPr>
        <p:spPr>
          <a:xfrm>
            <a:off x="1166813" y="2652713"/>
            <a:ext cx="9780600" cy="3436800"/>
          </a:xfrm>
          <a:prstGeom prst="rect">
            <a:avLst/>
          </a:prstGeom>
          <a:noFill/>
          <a:ln>
            <a:noFill/>
          </a:ln>
        </p:spPr>
        <p:txBody>
          <a:bodyPr anchorCtr="0" anchor="t" bIns="45700" lIns="91425" spcFirstLastPara="1" rIns="91425" wrap="square" tIns="45700">
            <a:normAutofit/>
          </a:bodyPr>
          <a:lstStyle/>
          <a:p>
            <a:pPr indent="-283464" lvl="0" marL="342900" rtl="0" algn="l">
              <a:spcBef>
                <a:spcPts val="1000"/>
              </a:spcBef>
              <a:spcAft>
                <a:spcPts val="0"/>
              </a:spcAft>
              <a:buSzPts val="2000"/>
              <a:buChar char="•"/>
            </a:pPr>
            <a:r>
              <a:rPr lang="en-US"/>
              <a:t>Complex Data Patterns: Our dataset exhibits complex patterns that cannot be adequately captured by a single Gaussian distribution. GMM allows us to model these intricate data structures by combining multiple Gaussian components.</a:t>
            </a:r>
            <a:endParaRPr/>
          </a:p>
          <a:p>
            <a:pPr indent="-283464" lvl="0" marL="342900" rtl="0" algn="l">
              <a:spcBef>
                <a:spcPts val="1000"/>
              </a:spcBef>
              <a:spcAft>
                <a:spcPts val="0"/>
              </a:spcAft>
              <a:buSzPts val="2000"/>
              <a:buChar char="•"/>
            </a:pPr>
            <a:r>
              <a:rPr lang="en-US"/>
              <a:t>Multimodal Distribution: The data shows evidence of multimodality, suggesting the presence of multiple clusters or groups within the dataset. GMM is well-suited for generating data with multimodal distributions, as it can represent each cluster with a separate Gaussian component.</a:t>
            </a:r>
            <a:endParaRPr/>
          </a:p>
          <a:p>
            <a:pPr indent="-283464" lvl="0" marL="342900" rtl="0" algn="l">
              <a:spcBef>
                <a:spcPts val="1000"/>
              </a:spcBef>
              <a:spcAft>
                <a:spcPts val="0"/>
              </a:spcAft>
              <a:buSzPts val="2000"/>
              <a:buChar char="•"/>
            </a:pPr>
            <a:r>
              <a:rPr lang="en-US"/>
              <a:t>Customizable Parameters: With GMM, we have control over various parameters such as the number of components, means, covariances, and weights of each component. This flexibility enables us to tailor the generated data to match the characteristics observed in our dataset.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5404850" y="1596050"/>
            <a:ext cx="6901800" cy="3200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6000"/>
              <a:buFont typeface="Arial"/>
              <a:buNone/>
            </a:pPr>
            <a:r>
              <a:rPr lang="en-US"/>
              <a:t>Techniques For</a:t>
            </a:r>
            <a:endParaRPr/>
          </a:p>
          <a:p>
            <a:pPr indent="0" lvl="0" marL="0" rtl="0" algn="l">
              <a:spcBef>
                <a:spcPts val="0"/>
              </a:spcBef>
              <a:spcAft>
                <a:spcPts val="0"/>
              </a:spcAft>
              <a:buClr>
                <a:schemeClr val="dk1"/>
              </a:buClr>
              <a:buSzPts val="6000"/>
              <a:buFont typeface="Arial"/>
              <a:buNone/>
            </a:pPr>
            <a:r>
              <a:rPr lang="en-US"/>
              <a:t>Recommendation</a:t>
            </a:r>
            <a:endParaRPr/>
          </a:p>
          <a:p>
            <a:pPr indent="0" lvl="0" marL="0" rtl="0" algn="l">
              <a:lnSpc>
                <a:spcPct val="80000"/>
              </a:lnSpc>
              <a:spcBef>
                <a:spcPts val="0"/>
              </a:spcBef>
              <a:spcAft>
                <a:spcPts val="0"/>
              </a:spcAft>
              <a:buClr>
                <a:schemeClr val="dk1"/>
              </a:buClr>
              <a:buSzPts val="6000"/>
              <a:buFont typeface="Arial"/>
              <a:buNone/>
            </a:pPr>
            <a:r>
              <a:t/>
            </a:r>
            <a:endParaRPr/>
          </a:p>
        </p:txBody>
      </p:sp>
      <p:pic>
        <p:nvPicPr>
          <p:cNvPr id="271" name="Google Shape;271;p29"/>
          <p:cNvPicPr preferRelativeResize="0"/>
          <p:nvPr>
            <p:ph idx="2" type="pic"/>
          </p:nvPr>
        </p:nvPicPr>
        <p:blipFill rotWithShape="1">
          <a:blip r:embed="rId3">
            <a:alphaModFix/>
          </a:blip>
          <a:srcRect b="0" l="228" r="228" t="0"/>
          <a:stretch/>
        </p:blipFill>
        <p:spPr>
          <a:xfrm>
            <a:off x="380988" y="1168349"/>
            <a:ext cx="4500600" cy="4521300"/>
          </a:xfrm>
          <a:prstGeom prst="ellipse">
            <a:avLst/>
          </a:prstGeom>
          <a:solidFill>
            <a:schemeClr val="accent2"/>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1167492" y="45085"/>
            <a:ext cx="9779183" cy="1600835"/>
          </a:xfrm>
          <a:prstGeom prst="rect">
            <a:avLst/>
          </a:prstGeom>
          <a:noFill/>
          <a:ln>
            <a:noFill/>
          </a:ln>
        </p:spPr>
        <p:txBody>
          <a:bodyPr anchorCtr="0" anchor="b" bIns="45700" lIns="91425" spcFirstLastPara="1" rIns="91425" wrap="square" tIns="45700">
            <a:noAutofit/>
          </a:bodyPr>
          <a:lstStyle/>
          <a:p>
            <a:pPr indent="-495300" lvl="0" marL="457200" rtl="0" algn="l">
              <a:lnSpc>
                <a:spcPct val="80000"/>
              </a:lnSpc>
              <a:spcBef>
                <a:spcPts val="0"/>
              </a:spcBef>
              <a:spcAft>
                <a:spcPts val="0"/>
              </a:spcAft>
              <a:buSzPts val="4200"/>
              <a:buAutoNum type="arabicPeriod"/>
            </a:pPr>
            <a:r>
              <a:rPr lang="en-US"/>
              <a:t>Transformer</a:t>
            </a:r>
            <a:endParaRPr/>
          </a:p>
        </p:txBody>
      </p:sp>
      <p:sp>
        <p:nvSpPr>
          <p:cNvPr id="278" name="Google Shape;278;p30"/>
          <p:cNvSpPr txBox="1"/>
          <p:nvPr>
            <p:ph idx="1" type="body"/>
          </p:nvPr>
        </p:nvSpPr>
        <p:spPr>
          <a:xfrm>
            <a:off x="1166813" y="2652713"/>
            <a:ext cx="9780587" cy="3436937"/>
          </a:xfrm>
          <a:prstGeom prst="rect">
            <a:avLst/>
          </a:prstGeom>
          <a:noFill/>
          <a:ln>
            <a:noFill/>
          </a:ln>
        </p:spPr>
        <p:txBody>
          <a:bodyPr anchorCtr="0" anchor="t" bIns="45700" lIns="91425" spcFirstLastPara="1" rIns="91425" wrap="square" tIns="45700">
            <a:noAutofit/>
          </a:bodyPr>
          <a:lstStyle/>
          <a:p>
            <a:pPr indent="-289814" lvl="0" marL="342900" rtl="0" algn="l">
              <a:lnSpc>
                <a:spcPct val="115000"/>
              </a:lnSpc>
              <a:spcBef>
                <a:spcPts val="1200"/>
              </a:spcBef>
              <a:spcAft>
                <a:spcPts val="0"/>
              </a:spcAft>
              <a:buSzPts val="2100"/>
              <a:buChar char="•"/>
            </a:pPr>
            <a:r>
              <a:rPr lang="en-US"/>
              <a:t>Our model takes a mix of categorical and numerical input data with 18 features and transforms it into dense embeddings. Then, it applies multi-head attention and feed-forward layers to capture feature interactions and nonlinear transformations.</a:t>
            </a:r>
            <a:br>
              <a:rPr lang="en-US"/>
            </a:br>
            <a:endParaRPr/>
          </a:p>
          <a:p>
            <a:pPr indent="-289814" lvl="0" marL="342900" rtl="0" algn="l">
              <a:lnSpc>
                <a:spcPct val="115000"/>
              </a:lnSpc>
              <a:spcBef>
                <a:spcPts val="0"/>
              </a:spcBef>
              <a:spcAft>
                <a:spcPts val="0"/>
              </a:spcAft>
              <a:buSzPts val="2100"/>
              <a:buChar char="•"/>
            </a:pPr>
            <a:r>
              <a:rPr lang="en-US"/>
              <a:t>After global average pooling, it predicts probability using a sigmoid output layer, optimized with Adam and evaluated with binary cross-entropy loss.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167492" y="45085"/>
            <a:ext cx="9779100" cy="1600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None/>
            </a:pPr>
            <a:r>
              <a:rPr lang="en-US"/>
              <a:t>Advantages</a:t>
            </a:r>
            <a:endParaRPr/>
          </a:p>
        </p:txBody>
      </p:sp>
      <p:sp>
        <p:nvSpPr>
          <p:cNvPr id="285" name="Google Shape;285;p31"/>
          <p:cNvSpPr txBox="1"/>
          <p:nvPr>
            <p:ph idx="1" type="body"/>
          </p:nvPr>
        </p:nvSpPr>
        <p:spPr>
          <a:xfrm>
            <a:off x="1166813" y="2652713"/>
            <a:ext cx="9780600" cy="3436800"/>
          </a:xfrm>
          <a:prstGeom prst="rect">
            <a:avLst/>
          </a:prstGeom>
          <a:noFill/>
          <a:ln>
            <a:noFill/>
          </a:ln>
        </p:spPr>
        <p:txBody>
          <a:bodyPr anchorCtr="0" anchor="t" bIns="45700" lIns="91425" spcFirstLastPara="1" rIns="91425" wrap="square" tIns="45700">
            <a:noAutofit/>
          </a:bodyPr>
          <a:lstStyle/>
          <a:p>
            <a:pPr indent="-289814" lvl="0" marL="342900" rtl="0" algn="l">
              <a:lnSpc>
                <a:spcPct val="115000"/>
              </a:lnSpc>
              <a:spcBef>
                <a:spcPts val="1200"/>
              </a:spcBef>
              <a:spcAft>
                <a:spcPts val="0"/>
              </a:spcAft>
              <a:buSzPts val="2100"/>
              <a:buChar char="•"/>
            </a:pPr>
            <a:r>
              <a:rPr lang="en-US"/>
              <a:t>Embedding Categorical Features: By embedding categorical features into dense vectors, the model can effectively capture relationships between categorical variables, which is crucial for tabular data analysis.</a:t>
            </a:r>
            <a:endParaRPr/>
          </a:p>
          <a:p>
            <a:pPr indent="-289814" lvl="0" marL="342900" rtl="0" algn="l">
              <a:lnSpc>
                <a:spcPct val="115000"/>
              </a:lnSpc>
              <a:spcBef>
                <a:spcPts val="0"/>
              </a:spcBef>
              <a:spcAft>
                <a:spcPts val="0"/>
              </a:spcAft>
              <a:buSzPts val="2100"/>
              <a:buChar char="•"/>
            </a:pPr>
            <a:r>
              <a:rPr lang="en-US"/>
              <a:t>Attention Mechanism: The multi-head attention mechanism allows the model to focus on relevant features and learn complex interactions between them, improving its ability to handle dependencies within the data.</a:t>
            </a:r>
            <a:endParaRPr/>
          </a:p>
          <a:p>
            <a:pPr indent="-289814" lvl="0" marL="342900" rtl="0" algn="l">
              <a:lnSpc>
                <a:spcPct val="115000"/>
              </a:lnSpc>
              <a:spcBef>
                <a:spcPts val="0"/>
              </a:spcBef>
              <a:spcAft>
                <a:spcPts val="0"/>
              </a:spcAft>
              <a:buSzPts val="2100"/>
              <a:buChar char="•"/>
            </a:pPr>
            <a:r>
              <a:rPr lang="en-US"/>
              <a:t>Non-linear Transformations: The feed-forward network introduces non-linear transformations to the data, enabling the model to capture intricate patterns and relationships that may exist in the tabular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1167500" y="457200"/>
            <a:ext cx="9692700" cy="6411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sz="3900"/>
              <a:t>Epsilon Greedy and UCB</a:t>
            </a:r>
            <a:endParaRPr sz="3600"/>
          </a:p>
        </p:txBody>
      </p:sp>
      <p:sp>
        <p:nvSpPr>
          <p:cNvPr id="292" name="Google Shape;292;p32"/>
          <p:cNvSpPr txBox="1"/>
          <p:nvPr>
            <p:ph idx="1" type="body"/>
          </p:nvPr>
        </p:nvSpPr>
        <p:spPr>
          <a:xfrm>
            <a:off x="1076425" y="1267475"/>
            <a:ext cx="10247700" cy="46974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None/>
            </a:pPr>
            <a:r>
              <a:rPr lang="en-US"/>
              <a:t>        </a:t>
            </a:r>
            <a:endParaRPr/>
          </a:p>
          <a:p>
            <a:pPr indent="0" lvl="0" marL="457200" rtl="0" algn="l">
              <a:lnSpc>
                <a:spcPct val="90000"/>
              </a:lnSpc>
              <a:spcBef>
                <a:spcPts val="1000"/>
              </a:spcBef>
              <a:spcAft>
                <a:spcPts val="0"/>
              </a:spcAft>
              <a:buNone/>
            </a:pPr>
            <a:r>
              <a:rPr lang="en-US"/>
              <a:t>      1st image: Epsilon and 2nd image UCB</a:t>
            </a:r>
            <a:endParaRPr/>
          </a:p>
        </p:txBody>
      </p:sp>
      <p:pic>
        <p:nvPicPr>
          <p:cNvPr id="293" name="Google Shape;293;p32"/>
          <p:cNvPicPr preferRelativeResize="0"/>
          <p:nvPr/>
        </p:nvPicPr>
        <p:blipFill>
          <a:blip r:embed="rId3">
            <a:alphaModFix/>
          </a:blip>
          <a:stretch>
            <a:fillRect/>
          </a:stretch>
        </p:blipFill>
        <p:spPr>
          <a:xfrm>
            <a:off x="2032675" y="2544125"/>
            <a:ext cx="7610475" cy="1495425"/>
          </a:xfrm>
          <a:prstGeom prst="rect">
            <a:avLst/>
          </a:prstGeom>
          <a:noFill/>
          <a:ln>
            <a:noFill/>
          </a:ln>
        </p:spPr>
      </p:pic>
      <p:pic>
        <p:nvPicPr>
          <p:cNvPr id="294" name="Google Shape;294;p32"/>
          <p:cNvPicPr preferRelativeResize="0"/>
          <p:nvPr/>
        </p:nvPicPr>
        <p:blipFill>
          <a:blip r:embed="rId4">
            <a:alphaModFix/>
          </a:blip>
          <a:stretch>
            <a:fillRect/>
          </a:stretch>
        </p:blipFill>
        <p:spPr>
          <a:xfrm>
            <a:off x="2032663" y="4384088"/>
            <a:ext cx="7610475" cy="143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1167500" y="457200"/>
            <a:ext cx="9692700" cy="6411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sz="3900"/>
              <a:t>Thompson Sampling</a:t>
            </a:r>
            <a:endParaRPr sz="3600"/>
          </a:p>
        </p:txBody>
      </p:sp>
      <p:pic>
        <p:nvPicPr>
          <p:cNvPr id="301" name="Google Shape;301;p33"/>
          <p:cNvPicPr preferRelativeResize="0"/>
          <p:nvPr/>
        </p:nvPicPr>
        <p:blipFill>
          <a:blip r:embed="rId3">
            <a:alphaModFix/>
          </a:blip>
          <a:stretch>
            <a:fillRect/>
          </a:stretch>
        </p:blipFill>
        <p:spPr>
          <a:xfrm>
            <a:off x="1304925" y="1670900"/>
            <a:ext cx="9692701" cy="4112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1015939" y="-379654"/>
            <a:ext cx="9779100" cy="17445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Team Members</a:t>
            </a:r>
            <a:endParaRPr/>
          </a:p>
        </p:txBody>
      </p:sp>
      <p:graphicFrame>
        <p:nvGraphicFramePr>
          <p:cNvPr id="178" name="Google Shape;178;p16"/>
          <p:cNvGraphicFramePr/>
          <p:nvPr/>
        </p:nvGraphicFramePr>
        <p:xfrm>
          <a:off x="952500" y="2028600"/>
          <a:ext cx="3000000" cy="3000000"/>
        </p:xfrm>
        <a:graphic>
          <a:graphicData uri="http://schemas.openxmlformats.org/drawingml/2006/table">
            <a:tbl>
              <a:tblPr>
                <a:noFill/>
                <a:tableStyleId>{62FECDA8-84BF-4478-8BF1-7015D39BFB31}</a:tableStyleId>
              </a:tblPr>
              <a:tblGrid>
                <a:gridCol w="5143500"/>
                <a:gridCol w="5143500"/>
              </a:tblGrid>
              <a:tr h="845475">
                <a:tc>
                  <a:txBody>
                    <a:bodyPr/>
                    <a:lstStyle/>
                    <a:p>
                      <a:pPr indent="0" lvl="0" marL="0" rtl="0" algn="l">
                        <a:spcBef>
                          <a:spcPts val="0"/>
                        </a:spcBef>
                        <a:spcAft>
                          <a:spcPts val="0"/>
                        </a:spcAft>
                        <a:buNone/>
                      </a:pPr>
                      <a:r>
                        <a:rPr lang="en-US" sz="2800"/>
                        <a:t>Subbhashit Mukherjee</a:t>
                      </a:r>
                      <a:endParaRPr sz="2800"/>
                    </a:p>
                  </a:txBody>
                  <a:tcPr marT="91425" marB="91425" marR="91425" marL="91425"/>
                </a:tc>
                <a:tc>
                  <a:txBody>
                    <a:bodyPr/>
                    <a:lstStyle/>
                    <a:p>
                      <a:pPr indent="0" lvl="0" marL="0" rtl="0" algn="l">
                        <a:spcBef>
                          <a:spcPts val="0"/>
                        </a:spcBef>
                        <a:spcAft>
                          <a:spcPts val="0"/>
                        </a:spcAft>
                        <a:buNone/>
                      </a:pPr>
                      <a:r>
                        <a:rPr lang="en-US" sz="2800"/>
                        <a:t>MT2023065</a:t>
                      </a:r>
                      <a:endParaRPr sz="2800"/>
                    </a:p>
                  </a:txBody>
                  <a:tcPr marT="91425" marB="91425" marR="91425" marL="91425"/>
                </a:tc>
              </a:tr>
              <a:tr h="845475">
                <a:tc>
                  <a:txBody>
                    <a:bodyPr/>
                    <a:lstStyle/>
                    <a:p>
                      <a:pPr indent="0" lvl="0" marL="0" rtl="0" algn="l">
                        <a:spcBef>
                          <a:spcPts val="0"/>
                        </a:spcBef>
                        <a:spcAft>
                          <a:spcPts val="0"/>
                        </a:spcAft>
                        <a:buNone/>
                      </a:pPr>
                      <a:r>
                        <a:rPr lang="en-US" sz="2800"/>
                        <a:t>Billa Abhignan</a:t>
                      </a:r>
                      <a:endParaRPr sz="2800"/>
                    </a:p>
                  </a:txBody>
                  <a:tcPr marT="91425" marB="91425" marR="91425" marL="91425"/>
                </a:tc>
                <a:tc>
                  <a:txBody>
                    <a:bodyPr/>
                    <a:lstStyle/>
                    <a:p>
                      <a:pPr indent="0" lvl="0" marL="0" rtl="0" algn="l">
                        <a:spcBef>
                          <a:spcPts val="0"/>
                        </a:spcBef>
                        <a:spcAft>
                          <a:spcPts val="0"/>
                        </a:spcAft>
                        <a:buNone/>
                      </a:pPr>
                      <a:r>
                        <a:rPr lang="en-US" sz="2800"/>
                        <a:t>MT2023044</a:t>
                      </a:r>
                      <a:endParaRPr sz="2800"/>
                    </a:p>
                  </a:txBody>
                  <a:tcPr marT="91425" marB="91425" marR="91425" marL="91425"/>
                </a:tc>
              </a:tr>
              <a:tr h="845475">
                <a:tc>
                  <a:txBody>
                    <a:bodyPr/>
                    <a:lstStyle/>
                    <a:p>
                      <a:pPr indent="0" lvl="0" marL="0" rtl="0" algn="l">
                        <a:spcBef>
                          <a:spcPts val="0"/>
                        </a:spcBef>
                        <a:spcAft>
                          <a:spcPts val="0"/>
                        </a:spcAft>
                        <a:buNone/>
                      </a:pPr>
                      <a:r>
                        <a:rPr lang="en-US" sz="2800"/>
                        <a:t>Aryan Yadav</a:t>
                      </a:r>
                      <a:endParaRPr sz="2800"/>
                    </a:p>
                  </a:txBody>
                  <a:tcPr marT="91425" marB="91425" marR="91425" marL="91425"/>
                </a:tc>
                <a:tc>
                  <a:txBody>
                    <a:bodyPr/>
                    <a:lstStyle/>
                    <a:p>
                      <a:pPr indent="0" lvl="0" marL="0" rtl="0" algn="l">
                        <a:spcBef>
                          <a:spcPts val="0"/>
                        </a:spcBef>
                        <a:spcAft>
                          <a:spcPts val="0"/>
                        </a:spcAft>
                        <a:buNone/>
                      </a:pPr>
                      <a:r>
                        <a:rPr lang="en-US" sz="2800"/>
                        <a:t>MT2023013</a:t>
                      </a:r>
                      <a:endParaRPr sz="2800"/>
                    </a:p>
                  </a:txBody>
                  <a:tcPr marT="91425" marB="91425" marR="91425" marL="91425"/>
                </a:tc>
              </a:tr>
              <a:tr h="845475">
                <a:tc>
                  <a:txBody>
                    <a:bodyPr/>
                    <a:lstStyle/>
                    <a:p>
                      <a:pPr indent="0" lvl="0" marL="0" rtl="0" algn="l">
                        <a:spcBef>
                          <a:spcPts val="0"/>
                        </a:spcBef>
                        <a:spcAft>
                          <a:spcPts val="0"/>
                        </a:spcAft>
                        <a:buNone/>
                      </a:pPr>
                      <a:r>
                        <a:rPr lang="en-US" sz="2800"/>
                        <a:t>Sai Hemanth</a:t>
                      </a:r>
                      <a:endParaRPr sz="2800"/>
                    </a:p>
                  </a:txBody>
                  <a:tcPr marT="91425" marB="91425" marR="91425" marL="91425"/>
                </a:tc>
                <a:tc>
                  <a:txBody>
                    <a:bodyPr/>
                    <a:lstStyle/>
                    <a:p>
                      <a:pPr indent="0" lvl="0" marL="0" rtl="0" algn="l">
                        <a:spcBef>
                          <a:spcPts val="0"/>
                        </a:spcBef>
                        <a:spcAft>
                          <a:spcPts val="0"/>
                        </a:spcAft>
                        <a:buNone/>
                      </a:pPr>
                      <a:r>
                        <a:rPr lang="en-US" sz="2800"/>
                        <a:t>MT2023010</a:t>
                      </a:r>
                      <a:endParaRPr sz="28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1167500" y="457200"/>
            <a:ext cx="9692700" cy="6411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sz="3900"/>
              <a:t>Thompson Sampling</a:t>
            </a:r>
            <a:endParaRPr sz="3600"/>
          </a:p>
        </p:txBody>
      </p:sp>
      <p:sp>
        <p:nvSpPr>
          <p:cNvPr id="308" name="Google Shape;308;p34"/>
          <p:cNvSpPr txBox="1"/>
          <p:nvPr/>
        </p:nvSpPr>
        <p:spPr>
          <a:xfrm>
            <a:off x="1043675" y="1657900"/>
            <a:ext cx="9552000" cy="3093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AutoNum type="arabicPeriod"/>
            </a:pPr>
            <a:r>
              <a:rPr lang="en-US" sz="2100">
                <a:solidFill>
                  <a:schemeClr val="dk1"/>
                </a:solidFill>
              </a:rPr>
              <a:t>High Exploration in Thompson Sampling with alpha=5, beta=1</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US" sz="2100">
                <a:solidFill>
                  <a:schemeClr val="dk1"/>
                </a:solidFill>
              </a:rPr>
              <a:t>With alpha=5 and beta=1, Thompson Sampling explores a wider range of products compared to alpha=1, beta=5.</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US" sz="2100">
                <a:solidFill>
                  <a:schemeClr val="dk1"/>
                </a:solidFill>
              </a:rPr>
              <a:t>More Exploitation in Thompson Sampling with alpha=1, beta=5</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US" sz="2100">
                <a:solidFill>
                  <a:schemeClr val="dk1"/>
                </a:solidFill>
              </a:rPr>
              <a:t>With alpha=1 and beta=5, Thompson Sampling exhibits more exploitation compared to alpha=5, beta=1.</a:t>
            </a:r>
            <a:endParaRPr sz="2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1167592" y="662600"/>
            <a:ext cx="106434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2.  KMeans + Distance Metrics</a:t>
            </a:r>
            <a:endParaRPr/>
          </a:p>
          <a:p>
            <a:pPr indent="0" lvl="0" marL="0" rtl="0" algn="l">
              <a:lnSpc>
                <a:spcPct val="80000"/>
              </a:lnSpc>
              <a:spcBef>
                <a:spcPts val="0"/>
              </a:spcBef>
              <a:spcAft>
                <a:spcPts val="0"/>
              </a:spcAft>
              <a:buClr>
                <a:schemeClr val="dk1"/>
              </a:buClr>
              <a:buSzPts val="4200"/>
              <a:buFont typeface="Arial"/>
              <a:buNone/>
            </a:pPr>
            <a:r>
              <a:t/>
            </a:r>
            <a:endParaRPr/>
          </a:p>
        </p:txBody>
      </p:sp>
      <p:sp>
        <p:nvSpPr>
          <p:cNvPr id="315" name="Google Shape;315;p35"/>
          <p:cNvSpPr txBox="1"/>
          <p:nvPr>
            <p:ph idx="1" type="body"/>
          </p:nvPr>
        </p:nvSpPr>
        <p:spPr>
          <a:xfrm>
            <a:off x="565976" y="2652725"/>
            <a:ext cx="5995200" cy="3436800"/>
          </a:xfrm>
          <a:prstGeom prst="rect">
            <a:avLst/>
          </a:prstGeom>
          <a:noFill/>
          <a:ln>
            <a:noFill/>
          </a:ln>
        </p:spPr>
        <p:txBody>
          <a:bodyPr anchorCtr="0" anchor="t" bIns="45700" lIns="91425" spcFirstLastPara="1" rIns="91425" wrap="square" tIns="45700">
            <a:normAutofit lnSpcReduction="20000"/>
          </a:bodyPr>
          <a:lstStyle/>
          <a:p>
            <a:pPr indent="-283464" lvl="0" marL="342900" rtl="0" algn="l">
              <a:spcBef>
                <a:spcPts val="0"/>
              </a:spcBef>
              <a:spcAft>
                <a:spcPts val="0"/>
              </a:spcAft>
              <a:buSzPts val="2000"/>
              <a:buChar char="•"/>
            </a:pPr>
            <a:r>
              <a:rPr lang="en-US"/>
              <a:t>Employed KMeans clustering on preprocessed data to categorize existing users into distinct groups.</a:t>
            </a:r>
            <a:br>
              <a:rPr lang="en-US"/>
            </a:br>
            <a:endParaRPr/>
          </a:p>
          <a:p>
            <a:pPr indent="-283464" lvl="0" marL="342900" rtl="0" algn="l">
              <a:spcBef>
                <a:spcPts val="0"/>
              </a:spcBef>
              <a:spcAft>
                <a:spcPts val="0"/>
              </a:spcAft>
              <a:buSzPts val="2000"/>
              <a:buChar char="•"/>
            </a:pPr>
            <a:r>
              <a:rPr lang="en-US"/>
              <a:t>Upon the arrival of a new user with substantial bank service usage, assigned them to the appropriate cluster.</a:t>
            </a:r>
            <a:br>
              <a:rPr lang="en-US"/>
            </a:br>
            <a:endParaRPr/>
          </a:p>
          <a:p>
            <a:pPr indent="-283464" lvl="0" marL="342900" rtl="0" algn="l">
              <a:spcBef>
                <a:spcPts val="0"/>
              </a:spcBef>
              <a:spcAft>
                <a:spcPts val="0"/>
              </a:spcAft>
              <a:buSzPts val="2000"/>
              <a:buChar char="•"/>
            </a:pPr>
            <a:r>
              <a:rPr lang="en-US"/>
              <a:t>Utilized cosine similarity and pairwise distance metrics to identify the top 10 customers closely resembling the new user's behavior.</a:t>
            </a:r>
            <a:br>
              <a:rPr lang="en-US"/>
            </a:br>
            <a:endParaRPr/>
          </a:p>
          <a:p>
            <a:pPr indent="-283464" lvl="0" marL="342900" rtl="0" algn="l">
              <a:spcBef>
                <a:spcPts val="0"/>
              </a:spcBef>
              <a:spcAft>
                <a:spcPts val="0"/>
              </a:spcAft>
              <a:buSzPts val="2000"/>
              <a:buChar char="•"/>
            </a:pPr>
            <a:r>
              <a:rPr lang="en-US"/>
              <a:t>Conducted a weighted sum calculation integrating product preferences and distance metrics to assign scores to each product.</a:t>
            </a:r>
            <a:endParaRPr/>
          </a:p>
        </p:txBody>
      </p:sp>
      <p:pic>
        <p:nvPicPr>
          <p:cNvPr id="316" name="Google Shape;316;p35"/>
          <p:cNvPicPr preferRelativeResize="0"/>
          <p:nvPr/>
        </p:nvPicPr>
        <p:blipFill>
          <a:blip r:embed="rId3">
            <a:alphaModFix/>
          </a:blip>
          <a:stretch>
            <a:fillRect/>
          </a:stretch>
        </p:blipFill>
        <p:spPr>
          <a:xfrm>
            <a:off x="6713525" y="2436475"/>
            <a:ext cx="5394299" cy="3878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1167592" y="662600"/>
            <a:ext cx="106434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2.  KMeans + Distance Metrics</a:t>
            </a:r>
            <a:endParaRPr/>
          </a:p>
          <a:p>
            <a:pPr indent="0" lvl="0" marL="0" rtl="0" algn="l">
              <a:lnSpc>
                <a:spcPct val="80000"/>
              </a:lnSpc>
              <a:spcBef>
                <a:spcPts val="0"/>
              </a:spcBef>
              <a:spcAft>
                <a:spcPts val="0"/>
              </a:spcAft>
              <a:buClr>
                <a:schemeClr val="dk1"/>
              </a:buClr>
              <a:buSzPts val="4200"/>
              <a:buFont typeface="Arial"/>
              <a:buNone/>
            </a:pPr>
            <a:r>
              <a:t/>
            </a:r>
            <a:endParaRPr/>
          </a:p>
        </p:txBody>
      </p:sp>
      <p:sp>
        <p:nvSpPr>
          <p:cNvPr id="323" name="Google Shape;323;p36"/>
          <p:cNvSpPr txBox="1"/>
          <p:nvPr>
            <p:ph idx="1" type="body"/>
          </p:nvPr>
        </p:nvSpPr>
        <p:spPr>
          <a:xfrm>
            <a:off x="246900" y="2652725"/>
            <a:ext cx="4543200" cy="3436800"/>
          </a:xfrm>
          <a:prstGeom prst="rect">
            <a:avLst/>
          </a:prstGeom>
          <a:noFill/>
          <a:ln>
            <a:noFill/>
          </a:ln>
        </p:spPr>
        <p:txBody>
          <a:bodyPr anchorCtr="0" anchor="t" bIns="45700" lIns="91425" spcFirstLastPara="1" rIns="91425" wrap="square" tIns="45700">
            <a:normAutofit lnSpcReduction="20000"/>
          </a:bodyPr>
          <a:lstStyle/>
          <a:p>
            <a:pPr indent="-283464" lvl="0" marL="342900" rtl="0" algn="l">
              <a:spcBef>
                <a:spcPts val="0"/>
              </a:spcBef>
              <a:spcAft>
                <a:spcPts val="0"/>
              </a:spcAft>
              <a:buSzPts val="2000"/>
              <a:buChar char="•"/>
            </a:pPr>
            <a:r>
              <a:rPr lang="en-US"/>
              <a:t>Sorted products based on scores, prioritizing those with higher relevance to the user.</a:t>
            </a:r>
            <a:br>
              <a:rPr lang="en-US"/>
            </a:br>
            <a:endParaRPr/>
          </a:p>
          <a:p>
            <a:pPr indent="-283464" lvl="0" marL="342900" rtl="0" algn="l">
              <a:spcBef>
                <a:spcPts val="0"/>
              </a:spcBef>
              <a:spcAft>
                <a:spcPts val="0"/>
              </a:spcAft>
              <a:buSzPts val="2000"/>
              <a:buChar char="•"/>
            </a:pPr>
            <a:r>
              <a:rPr lang="en-US"/>
              <a:t>Utilized cosine similarity to evaluate the accuracy of recommended product categories based on the user's historical preferences.</a:t>
            </a:r>
            <a:br>
              <a:rPr lang="en-US"/>
            </a:br>
            <a:endParaRPr/>
          </a:p>
          <a:p>
            <a:pPr indent="-283464" lvl="0" marL="342900" rtl="0" algn="l">
              <a:spcBef>
                <a:spcPts val="0"/>
              </a:spcBef>
              <a:spcAft>
                <a:spcPts val="0"/>
              </a:spcAft>
              <a:buSzPts val="2000"/>
              <a:buChar char="•"/>
            </a:pPr>
            <a:r>
              <a:rPr lang="en-US"/>
              <a:t>Applied association rule mining techniques to elucidate the underlying reasons behind specific product matches and recommendations.</a:t>
            </a:r>
            <a:endParaRPr/>
          </a:p>
        </p:txBody>
      </p:sp>
      <p:pic>
        <p:nvPicPr>
          <p:cNvPr id="324" name="Google Shape;324;p36"/>
          <p:cNvPicPr preferRelativeResize="0"/>
          <p:nvPr/>
        </p:nvPicPr>
        <p:blipFill rotWithShape="1">
          <a:blip r:embed="rId3">
            <a:alphaModFix/>
          </a:blip>
          <a:srcRect b="0" l="0" r="4324" t="-6281"/>
          <a:stretch/>
        </p:blipFill>
        <p:spPr>
          <a:xfrm>
            <a:off x="5030550" y="2159187"/>
            <a:ext cx="7161451" cy="442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1167492" y="45085"/>
            <a:ext cx="9779100" cy="16008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None/>
            </a:pPr>
            <a:r>
              <a:rPr lang="en-US"/>
              <a:t>Advantages</a:t>
            </a:r>
            <a:endParaRPr/>
          </a:p>
        </p:txBody>
      </p:sp>
      <p:sp>
        <p:nvSpPr>
          <p:cNvPr id="331" name="Google Shape;331;p37"/>
          <p:cNvSpPr txBox="1"/>
          <p:nvPr>
            <p:ph idx="1" type="body"/>
          </p:nvPr>
        </p:nvSpPr>
        <p:spPr>
          <a:xfrm>
            <a:off x="1166813" y="2652713"/>
            <a:ext cx="9780600" cy="3436800"/>
          </a:xfrm>
          <a:prstGeom prst="rect">
            <a:avLst/>
          </a:prstGeom>
          <a:noFill/>
          <a:ln>
            <a:noFill/>
          </a:ln>
        </p:spPr>
        <p:txBody>
          <a:bodyPr anchorCtr="0" anchor="t" bIns="45700" lIns="91425" spcFirstLastPara="1" rIns="91425" wrap="square" tIns="45700">
            <a:normAutofit lnSpcReduction="10000"/>
          </a:bodyPr>
          <a:lstStyle/>
          <a:p>
            <a:pPr indent="0" lvl="0" marL="342900" rtl="0" algn="l">
              <a:lnSpc>
                <a:spcPct val="90000"/>
              </a:lnSpc>
              <a:spcBef>
                <a:spcPts val="0"/>
              </a:spcBef>
              <a:spcAft>
                <a:spcPts val="0"/>
              </a:spcAft>
              <a:buNone/>
            </a:pPr>
            <a:r>
              <a:t/>
            </a:r>
            <a:endParaRPr/>
          </a:p>
          <a:p>
            <a:pPr indent="0" lvl="0" marL="0" rtl="0" algn="l">
              <a:spcBef>
                <a:spcPts val="0"/>
              </a:spcBef>
              <a:spcAft>
                <a:spcPts val="0"/>
              </a:spcAft>
              <a:buNone/>
            </a:pPr>
            <a:r>
              <a:t/>
            </a:r>
            <a:endParaRPr/>
          </a:p>
          <a:p>
            <a:pPr indent="-283464" lvl="0" marL="342900" rtl="0" algn="l">
              <a:spcBef>
                <a:spcPts val="0"/>
              </a:spcBef>
              <a:spcAft>
                <a:spcPts val="0"/>
              </a:spcAft>
              <a:buSzPts val="2000"/>
              <a:buChar char="•"/>
            </a:pPr>
            <a:r>
              <a:rPr lang="en-US"/>
              <a:t>Efficient Resource Allocation: Utilizing clustering algorithms like KMeans allows for efficient grouping of users, enabling targeted marketing efforts and resource allocation.</a:t>
            </a:r>
            <a:br>
              <a:rPr lang="en-US"/>
            </a:br>
            <a:endParaRPr/>
          </a:p>
          <a:p>
            <a:pPr indent="-283464" lvl="0" marL="342900" rtl="0" algn="l">
              <a:spcBef>
                <a:spcPts val="0"/>
              </a:spcBef>
              <a:spcAft>
                <a:spcPts val="0"/>
              </a:spcAft>
              <a:buSzPts val="2000"/>
              <a:buChar char="•"/>
            </a:pPr>
            <a:r>
              <a:rPr lang="en-US"/>
              <a:t>Accurate Recommendation: Leveraging distance metrics such as cosine similarity and pairwise distance ensures the identification of users with similar preferences, resulting in more accurate product recommendations.</a:t>
            </a:r>
            <a:br>
              <a:rPr lang="en-US"/>
            </a:br>
            <a:endParaRPr/>
          </a:p>
          <a:p>
            <a:pPr indent="-283464" lvl="0" marL="342900" rtl="0" algn="l">
              <a:spcBef>
                <a:spcPts val="0"/>
              </a:spcBef>
              <a:spcAft>
                <a:spcPts val="0"/>
              </a:spcAft>
              <a:buSzPts val="2000"/>
              <a:buChar char="•"/>
            </a:pPr>
            <a:r>
              <a:rPr lang="en-US"/>
              <a:t>Customized Scoring: Weighted sum calculation for product scoring considers both user preferences and similarity metrics, resulting in personalized scores that better reflect user interests.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type="ctrTitle"/>
          </p:nvPr>
        </p:nvSpPr>
        <p:spPr>
          <a:xfrm>
            <a:off x="2484144" y="967978"/>
            <a:ext cx="6246000" cy="3269400"/>
          </a:xfrm>
          <a:prstGeom prst="rect">
            <a:avLst/>
          </a:prstGeom>
          <a:noFill/>
          <a:ln>
            <a:noFill/>
          </a:ln>
        </p:spPr>
        <p:txBody>
          <a:bodyPr anchorCtr="0" anchor="b" bIns="0" lIns="91425" spcFirstLastPara="1" rIns="91425" wrap="square" tIns="45700">
            <a:noAutofit/>
          </a:bodyPr>
          <a:lstStyle/>
          <a:p>
            <a:pPr indent="0" lvl="0" marL="0" rtl="0" algn="l">
              <a:lnSpc>
                <a:spcPct val="80000"/>
              </a:lnSpc>
              <a:spcBef>
                <a:spcPts val="0"/>
              </a:spcBef>
              <a:spcAft>
                <a:spcPts val="0"/>
              </a:spcAft>
              <a:buClr>
                <a:schemeClr val="lt1"/>
              </a:buClr>
              <a:buSzPts val="6000"/>
              <a:buFont typeface="Arial"/>
              <a:buNone/>
            </a:pPr>
            <a:r>
              <a:rPr lang="en-US"/>
              <a:t>Result </a:t>
            </a:r>
            <a:endParaRPr/>
          </a:p>
          <a:p>
            <a:pPr indent="0" lvl="0" marL="0" rtl="0" algn="l">
              <a:lnSpc>
                <a:spcPct val="80000"/>
              </a:lnSpc>
              <a:spcBef>
                <a:spcPts val="0"/>
              </a:spcBef>
              <a:spcAft>
                <a:spcPts val="0"/>
              </a:spcAft>
              <a:buClr>
                <a:schemeClr val="lt1"/>
              </a:buClr>
              <a:buSzPts val="6000"/>
              <a:buFont typeface="Arial"/>
              <a:buNone/>
            </a:pPr>
            <a:r>
              <a:rPr lang="en-US"/>
              <a:t>Analysis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1167500" y="457200"/>
            <a:ext cx="9692700" cy="7842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a:t> </a:t>
            </a:r>
            <a:r>
              <a:rPr lang="en-US" sz="3900"/>
              <a:t>Association Rule Mining</a:t>
            </a:r>
            <a:endParaRPr sz="3900"/>
          </a:p>
        </p:txBody>
      </p:sp>
      <p:sp>
        <p:nvSpPr>
          <p:cNvPr id="344" name="Google Shape;344;p39"/>
          <p:cNvSpPr txBox="1"/>
          <p:nvPr>
            <p:ph idx="1" type="body"/>
          </p:nvPr>
        </p:nvSpPr>
        <p:spPr>
          <a:xfrm>
            <a:off x="1167525" y="1566800"/>
            <a:ext cx="10247700" cy="441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SzPts val="2000"/>
              <a:buAutoNum type="arabicPeriod"/>
            </a:pPr>
            <a:r>
              <a:rPr lang="en-US"/>
              <a:t>We have defined a custom function (search_association_rules) where user used products are given as input and these are searched in the product interactions of the users data, with the specified threshold of confidence = 0.1, lift = 5 and support = 0.02</a:t>
            </a:r>
            <a:endParaRPr/>
          </a:p>
          <a:p>
            <a:pPr indent="0" lvl="0" marL="0" rtl="0" algn="l">
              <a:lnSpc>
                <a:spcPct val="90000"/>
              </a:lnSpc>
              <a:spcBef>
                <a:spcPts val="1000"/>
              </a:spcBef>
              <a:spcAft>
                <a:spcPts val="0"/>
              </a:spcAft>
              <a:buNone/>
            </a:pPr>
            <a:r>
              <a:t/>
            </a:r>
            <a:endParaRPr/>
          </a:p>
          <a:p>
            <a:pPr indent="-355600" lvl="0" marL="457200" rtl="0" algn="l">
              <a:lnSpc>
                <a:spcPct val="90000"/>
              </a:lnSpc>
              <a:spcBef>
                <a:spcPts val="1000"/>
              </a:spcBef>
              <a:spcAft>
                <a:spcPts val="0"/>
              </a:spcAft>
              <a:buSzPts val="2000"/>
              <a:buAutoNum type="arabicPeriod"/>
            </a:pPr>
            <a:r>
              <a:rPr lang="en-US"/>
              <a:t>Why we used this ?</a:t>
            </a:r>
            <a:endParaRPr/>
          </a:p>
          <a:p>
            <a:pPr indent="0" lvl="0" marL="0" rtl="0" algn="l">
              <a:lnSpc>
                <a:spcPct val="90000"/>
              </a:lnSpc>
              <a:spcBef>
                <a:spcPts val="1000"/>
              </a:spcBef>
              <a:spcAft>
                <a:spcPts val="0"/>
              </a:spcAft>
              <a:buNone/>
            </a:pPr>
            <a:r>
              <a:rPr lang="en-US"/>
              <a:t> </a:t>
            </a:r>
            <a:endParaRPr/>
          </a:p>
          <a:p>
            <a:pPr indent="-355600" lvl="0" marL="457200" rtl="0" algn="l">
              <a:lnSpc>
                <a:spcPct val="90000"/>
              </a:lnSpc>
              <a:spcBef>
                <a:spcPts val="1000"/>
              </a:spcBef>
              <a:spcAft>
                <a:spcPts val="0"/>
              </a:spcAft>
              <a:buSzPts val="2000"/>
              <a:buChar char="●"/>
            </a:pPr>
            <a:r>
              <a:rPr lang="en-US"/>
              <a:t>Association rule mining is particularly effective in identifying patterns and     relationships within large datasets.</a:t>
            </a:r>
            <a:endParaRPr/>
          </a:p>
          <a:p>
            <a:pPr indent="-355600" lvl="0" marL="457200" rtl="0" algn="l">
              <a:lnSpc>
                <a:spcPct val="90000"/>
              </a:lnSpc>
              <a:spcBef>
                <a:spcPts val="0"/>
              </a:spcBef>
              <a:spcAft>
                <a:spcPts val="0"/>
              </a:spcAft>
              <a:buSzPts val="2000"/>
              <a:buChar char="●"/>
            </a:pPr>
            <a:r>
              <a:rPr lang="en-US"/>
              <a:t>Unlike some complex machine learning models, association rule mining provides transparent and explainable results.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1249650" y="771375"/>
            <a:ext cx="9692700" cy="728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a:t> </a:t>
            </a:r>
            <a:r>
              <a:rPr lang="en-US" sz="3900"/>
              <a:t>Association Rule Mining</a:t>
            </a:r>
            <a:endParaRPr sz="3900"/>
          </a:p>
          <a:p>
            <a:pPr indent="0" lvl="0" marL="0" rtl="0" algn="ctr">
              <a:lnSpc>
                <a:spcPct val="80000"/>
              </a:lnSpc>
              <a:spcBef>
                <a:spcPts val="0"/>
              </a:spcBef>
              <a:spcAft>
                <a:spcPts val="0"/>
              </a:spcAft>
              <a:buClr>
                <a:schemeClr val="dk1"/>
              </a:buClr>
              <a:buSzPts val="4200"/>
              <a:buFont typeface="Arial"/>
              <a:buNone/>
            </a:pPr>
            <a:r>
              <a:t/>
            </a:r>
            <a:endParaRPr/>
          </a:p>
        </p:txBody>
      </p:sp>
      <p:sp>
        <p:nvSpPr>
          <p:cNvPr id="351" name="Google Shape;351;p40"/>
          <p:cNvSpPr txBox="1"/>
          <p:nvPr>
            <p:ph idx="1" type="body"/>
          </p:nvPr>
        </p:nvSpPr>
        <p:spPr>
          <a:xfrm>
            <a:off x="1167525" y="1033250"/>
            <a:ext cx="10247700" cy="4944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2400"/>
              <a:t>Example:</a:t>
            </a:r>
            <a:endParaRPr b="1" sz="2400"/>
          </a:p>
          <a:p>
            <a:pPr indent="0" lvl="0" marL="0" rtl="0" algn="l">
              <a:lnSpc>
                <a:spcPct val="90000"/>
              </a:lnSpc>
              <a:spcBef>
                <a:spcPts val="1000"/>
              </a:spcBef>
              <a:spcAft>
                <a:spcPts val="0"/>
              </a:spcAft>
              <a:buNone/>
            </a:pPr>
            <a:r>
              <a:t/>
            </a:r>
            <a:endParaRPr b="1" sz="2400"/>
          </a:p>
          <a:p>
            <a:pPr indent="0" lvl="0" marL="0" rtl="0" algn="l">
              <a:lnSpc>
                <a:spcPct val="90000"/>
              </a:lnSpc>
              <a:spcBef>
                <a:spcPts val="1000"/>
              </a:spcBef>
              <a:spcAft>
                <a:spcPts val="0"/>
              </a:spcAft>
              <a:buNone/>
            </a:pPr>
            <a:r>
              <a:rPr b="1" lang="en-US"/>
              <a:t>Antecedent:</a:t>
            </a:r>
            <a:r>
              <a:rPr lang="en-US"/>
              <a:t> {Prod_taxes, Prod_direct_debit} </a:t>
            </a:r>
            <a:endParaRPr/>
          </a:p>
          <a:p>
            <a:pPr indent="0" lvl="0" marL="0" rtl="0" algn="l">
              <a:lnSpc>
                <a:spcPct val="90000"/>
              </a:lnSpc>
              <a:spcBef>
                <a:spcPts val="1000"/>
              </a:spcBef>
              <a:spcAft>
                <a:spcPts val="0"/>
              </a:spcAft>
              <a:buNone/>
            </a:pPr>
            <a:r>
              <a:rPr b="1" lang="en-US"/>
              <a:t>Consequent:</a:t>
            </a:r>
            <a:r>
              <a:rPr lang="en-US"/>
              <a:t> {Prod_pensions2}</a:t>
            </a:r>
            <a:endParaRPr/>
          </a:p>
          <a:p>
            <a:pPr indent="0" lvl="0" marL="0" rtl="0" algn="l">
              <a:lnSpc>
                <a:spcPct val="90000"/>
              </a:lnSpc>
              <a:spcBef>
                <a:spcPts val="1000"/>
              </a:spcBef>
              <a:spcAft>
                <a:spcPts val="0"/>
              </a:spcAft>
              <a:buNone/>
            </a:pPr>
            <a:r>
              <a:rPr b="1" lang="en-US"/>
              <a:t>Support:</a:t>
            </a:r>
            <a:r>
              <a:rPr lang="en-US"/>
              <a:t> 0.15 (15% of customers have both a prod taxes and a prod direct debit) </a:t>
            </a:r>
            <a:endParaRPr/>
          </a:p>
          <a:p>
            <a:pPr indent="0" lvl="0" marL="0" rtl="0" algn="l">
              <a:lnSpc>
                <a:spcPct val="90000"/>
              </a:lnSpc>
              <a:spcBef>
                <a:spcPts val="1000"/>
              </a:spcBef>
              <a:spcAft>
                <a:spcPts val="0"/>
              </a:spcAft>
              <a:buNone/>
            </a:pPr>
            <a:r>
              <a:rPr b="1" lang="en-US"/>
              <a:t>Confidence:</a:t>
            </a:r>
            <a:r>
              <a:rPr lang="en-US"/>
              <a:t> 0.75 (75% of customers with a prod taxes and a prod direct debit also have prod pensions2)</a:t>
            </a:r>
            <a:endParaRPr/>
          </a:p>
          <a:p>
            <a:pPr indent="0" lvl="0" marL="0" rtl="0" algn="l">
              <a:lnSpc>
                <a:spcPct val="90000"/>
              </a:lnSpc>
              <a:spcBef>
                <a:spcPts val="1000"/>
              </a:spcBef>
              <a:spcAft>
                <a:spcPts val="0"/>
              </a:spcAft>
              <a:buNone/>
            </a:pPr>
            <a:r>
              <a:rPr b="1" lang="en-US"/>
              <a:t>Lift:</a:t>
            </a:r>
            <a:r>
              <a:rPr lang="en-US"/>
              <a:t> 1.5 (Customers with both a prod taxes and a prod direct debit are 1.5 times more likely to have a prod pensions2 compared to customers in general)</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a:t>Therefore, the bank can use this association rule to recommend the prod pensions2 to customers who already have a prod taxes and a prod direct debit.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1249650" y="655125"/>
            <a:ext cx="9692700" cy="728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a:t> </a:t>
            </a:r>
            <a:r>
              <a:rPr lang="en-US" sz="3900"/>
              <a:t>Association Rule Mining</a:t>
            </a:r>
            <a:endParaRPr sz="3900"/>
          </a:p>
          <a:p>
            <a:pPr indent="0" lvl="0" marL="0" rtl="0" algn="ctr">
              <a:lnSpc>
                <a:spcPct val="80000"/>
              </a:lnSpc>
              <a:spcBef>
                <a:spcPts val="0"/>
              </a:spcBef>
              <a:spcAft>
                <a:spcPts val="0"/>
              </a:spcAft>
              <a:buClr>
                <a:schemeClr val="dk1"/>
              </a:buClr>
              <a:buSzPts val="4200"/>
              <a:buFont typeface="Arial"/>
              <a:buNone/>
            </a:pPr>
            <a:r>
              <a:t/>
            </a:r>
            <a:endParaRPr/>
          </a:p>
        </p:txBody>
      </p:sp>
      <p:pic>
        <p:nvPicPr>
          <p:cNvPr id="358" name="Google Shape;358;p41"/>
          <p:cNvPicPr preferRelativeResize="0"/>
          <p:nvPr/>
        </p:nvPicPr>
        <p:blipFill>
          <a:blip r:embed="rId3">
            <a:alphaModFix/>
          </a:blip>
          <a:stretch>
            <a:fillRect/>
          </a:stretch>
        </p:blipFill>
        <p:spPr>
          <a:xfrm>
            <a:off x="1696963" y="1617375"/>
            <a:ext cx="8417076" cy="4944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1167500" y="457200"/>
            <a:ext cx="9692700" cy="7842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a:t> </a:t>
            </a:r>
            <a:r>
              <a:rPr lang="en-US" sz="3900"/>
              <a:t>Jaccard Similarity</a:t>
            </a:r>
            <a:endParaRPr sz="3900"/>
          </a:p>
        </p:txBody>
      </p:sp>
      <p:sp>
        <p:nvSpPr>
          <p:cNvPr id="365" name="Google Shape;365;p42"/>
          <p:cNvSpPr txBox="1"/>
          <p:nvPr>
            <p:ph idx="1" type="body"/>
          </p:nvPr>
        </p:nvSpPr>
        <p:spPr>
          <a:xfrm>
            <a:off x="1167525" y="1566800"/>
            <a:ext cx="10247700" cy="441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SzPts val="2000"/>
              <a:buAutoNum type="arabicPeriod"/>
            </a:pPr>
            <a:r>
              <a:rPr lang="en-US"/>
              <a:t>We used Jacardian Similarity for generating scores for input and prediction categories.</a:t>
            </a:r>
            <a:r>
              <a:rPr lang="en-US"/>
              <a:t>Jaccard similarity is a measure used to compare the similarity and dissimilarity between two sets. </a:t>
            </a:r>
            <a:endParaRPr/>
          </a:p>
          <a:p>
            <a:pPr indent="-355600" lvl="0" marL="457200" rtl="0" algn="l">
              <a:lnSpc>
                <a:spcPct val="90000"/>
              </a:lnSpc>
              <a:spcBef>
                <a:spcPts val="0"/>
              </a:spcBef>
              <a:spcAft>
                <a:spcPts val="0"/>
              </a:spcAft>
              <a:buSzPts val="2000"/>
              <a:buAutoNum type="arabicPeriod"/>
            </a:pPr>
            <a:r>
              <a:rPr lang="en-US"/>
              <a:t>It's particularly useful when dealing with categorical data or sets where order doesn't matter. The Jaccard similarity is defined as the size of the intersection of the sets divided by the size of the union of the sets.</a:t>
            </a:r>
            <a:endParaRPr/>
          </a:p>
        </p:txBody>
      </p:sp>
      <p:pic>
        <p:nvPicPr>
          <p:cNvPr id="366" name="Google Shape;366;p42"/>
          <p:cNvPicPr preferRelativeResize="0"/>
          <p:nvPr/>
        </p:nvPicPr>
        <p:blipFill>
          <a:blip r:embed="rId3">
            <a:alphaModFix/>
          </a:blip>
          <a:stretch>
            <a:fillRect/>
          </a:stretch>
        </p:blipFill>
        <p:spPr>
          <a:xfrm>
            <a:off x="2187200" y="3429000"/>
            <a:ext cx="6934200" cy="304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ph type="title"/>
          </p:nvPr>
        </p:nvSpPr>
        <p:spPr>
          <a:xfrm>
            <a:off x="1167500" y="457200"/>
            <a:ext cx="9692700" cy="7842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a:t> </a:t>
            </a:r>
            <a:r>
              <a:rPr lang="en-US" sz="3900"/>
              <a:t>Jaccard Similarity </a:t>
            </a:r>
            <a:endParaRPr sz="3900"/>
          </a:p>
        </p:txBody>
      </p:sp>
      <p:sp>
        <p:nvSpPr>
          <p:cNvPr id="373" name="Google Shape;373;p43"/>
          <p:cNvSpPr txBox="1"/>
          <p:nvPr>
            <p:ph idx="1" type="body"/>
          </p:nvPr>
        </p:nvSpPr>
        <p:spPr>
          <a:xfrm>
            <a:off x="1167525" y="1566800"/>
            <a:ext cx="10247700" cy="441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a:t>Advantages : </a:t>
            </a:r>
            <a:endParaRPr b="1"/>
          </a:p>
          <a:p>
            <a:pPr indent="-355600" lvl="0" marL="457200" rtl="0" algn="l">
              <a:spcBef>
                <a:spcPts val="1000"/>
              </a:spcBef>
              <a:spcAft>
                <a:spcPts val="0"/>
              </a:spcAft>
              <a:buSzPts val="2000"/>
              <a:buAutoNum type="arabicPeriod"/>
            </a:pPr>
            <a:r>
              <a:rPr b="1" lang="en-US"/>
              <a:t>Scale-Invariant:</a:t>
            </a:r>
            <a:r>
              <a:rPr lang="en-US"/>
              <a:t> Jaccard similarity is not affected by the size of the sets being compared. It only considers the presence or absence of elements, not their frequency or order.</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AutoNum type="arabicPeriod"/>
            </a:pPr>
            <a:r>
              <a:rPr b="1" lang="en-US"/>
              <a:t>Interpretability:</a:t>
            </a:r>
            <a:r>
              <a:rPr lang="en-US"/>
              <a:t> The resulting Jaccard similarity score ranges from 0 to 1, where 0 indicates no similarity and 1 indicates complete similarity. This makes it easy to interpret the similarity between sets.</a:t>
            </a:r>
            <a:endParaRPr/>
          </a:p>
          <a:p>
            <a:pPr indent="0" lvl="0" marL="457200" rtl="0" algn="l">
              <a:spcBef>
                <a:spcPts val="1000"/>
              </a:spcBef>
              <a:spcAft>
                <a:spcPts val="0"/>
              </a:spcAft>
              <a:buNone/>
            </a:pPr>
            <a:r>
              <a:t/>
            </a:r>
            <a:endParaRPr/>
          </a:p>
          <a:p>
            <a:pPr indent="-355600" lvl="0" marL="457200" rtl="0" algn="l">
              <a:spcBef>
                <a:spcPts val="1000"/>
              </a:spcBef>
              <a:spcAft>
                <a:spcPts val="0"/>
              </a:spcAft>
              <a:buSzPts val="2000"/>
              <a:buAutoNum type="arabicPeriod"/>
            </a:pPr>
            <a:r>
              <a:rPr b="1" lang="en-US"/>
              <a:t>No Assumptions about Distribution:</a:t>
            </a:r>
            <a:r>
              <a:rPr lang="en-US"/>
              <a:t> Jaccard similarity does not make any assumptions about the underlying distribution of the data. It operates solely based on set membership, making it applicable to a wide range of data types and distributions.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1158864" y="102021"/>
            <a:ext cx="9779183" cy="1744415"/>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Agenda</a:t>
            </a:r>
            <a:endParaRPr/>
          </a:p>
        </p:txBody>
      </p:sp>
      <p:sp>
        <p:nvSpPr>
          <p:cNvPr id="185" name="Google Shape;185;p17"/>
          <p:cNvSpPr txBox="1"/>
          <p:nvPr>
            <p:ph idx="1" type="body"/>
          </p:nvPr>
        </p:nvSpPr>
        <p:spPr>
          <a:xfrm>
            <a:off x="1158865" y="2017467"/>
            <a:ext cx="9779182" cy="336681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Introduction</a:t>
            </a:r>
            <a:endParaRPr/>
          </a:p>
          <a:p>
            <a:pPr indent="-406400" lvl="0" marL="457200" rtl="0" algn="l">
              <a:lnSpc>
                <a:spcPct val="90000"/>
              </a:lnSpc>
              <a:spcBef>
                <a:spcPts val="0"/>
              </a:spcBef>
              <a:spcAft>
                <a:spcPts val="0"/>
              </a:spcAft>
              <a:buSzPts val="2800"/>
              <a:buChar char="●"/>
            </a:pPr>
            <a:r>
              <a:rPr lang="en-US"/>
              <a:t>Our Pipeline</a:t>
            </a:r>
            <a:endParaRPr/>
          </a:p>
          <a:p>
            <a:pPr indent="-406400" lvl="0" marL="457200" rtl="0" algn="l">
              <a:lnSpc>
                <a:spcPct val="90000"/>
              </a:lnSpc>
              <a:spcBef>
                <a:spcPts val="0"/>
              </a:spcBef>
              <a:spcAft>
                <a:spcPts val="0"/>
              </a:spcAft>
              <a:buSzPts val="2800"/>
              <a:buChar char="●"/>
            </a:pPr>
            <a:r>
              <a:rPr lang="en-US"/>
              <a:t>Dataset Creation</a:t>
            </a:r>
            <a:endParaRPr/>
          </a:p>
          <a:p>
            <a:pPr indent="-406400" lvl="0" marL="457200" rtl="0" algn="l">
              <a:lnSpc>
                <a:spcPct val="90000"/>
              </a:lnSpc>
              <a:spcBef>
                <a:spcPts val="0"/>
              </a:spcBef>
              <a:spcAft>
                <a:spcPts val="0"/>
              </a:spcAft>
              <a:buSzPts val="2800"/>
              <a:buChar char="●"/>
            </a:pPr>
            <a:r>
              <a:rPr lang="en-US"/>
              <a:t>Techniques for recommendation</a:t>
            </a:r>
            <a:endParaRPr/>
          </a:p>
          <a:p>
            <a:pPr indent="-406400" lvl="0" marL="457200" rtl="0" algn="l">
              <a:lnSpc>
                <a:spcPct val="90000"/>
              </a:lnSpc>
              <a:spcBef>
                <a:spcPts val="0"/>
              </a:spcBef>
              <a:spcAft>
                <a:spcPts val="0"/>
              </a:spcAft>
              <a:buSzPts val="2800"/>
              <a:buChar char="●"/>
            </a:pPr>
            <a:r>
              <a:rPr lang="en-US"/>
              <a:t>Result Analysis</a:t>
            </a:r>
            <a:endParaRPr/>
          </a:p>
          <a:p>
            <a:pPr indent="-406400" lvl="0" marL="457200" rtl="0" algn="l">
              <a:lnSpc>
                <a:spcPct val="90000"/>
              </a:lnSpc>
              <a:spcBef>
                <a:spcPts val="0"/>
              </a:spcBef>
              <a:spcAft>
                <a:spcPts val="0"/>
              </a:spcAft>
              <a:buSzPts val="2800"/>
              <a:buChar char="●"/>
            </a:pPr>
            <a:r>
              <a:rPr lang="en-US"/>
              <a:t>Key Observations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4"/>
          <p:cNvSpPr txBox="1"/>
          <p:nvPr>
            <p:ph type="title"/>
          </p:nvPr>
        </p:nvSpPr>
        <p:spPr>
          <a:xfrm>
            <a:off x="5388300" y="1168350"/>
            <a:ext cx="6901800" cy="3200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6000"/>
              <a:buFont typeface="Arial"/>
              <a:buNone/>
            </a:pPr>
            <a:r>
              <a:rPr lang="en-US"/>
              <a:t>Key Observations</a:t>
            </a:r>
            <a:endParaRPr/>
          </a:p>
          <a:p>
            <a:pPr indent="0" lvl="0" marL="0" rtl="0" algn="l">
              <a:lnSpc>
                <a:spcPct val="80000"/>
              </a:lnSpc>
              <a:spcBef>
                <a:spcPts val="0"/>
              </a:spcBef>
              <a:spcAft>
                <a:spcPts val="0"/>
              </a:spcAft>
              <a:buClr>
                <a:schemeClr val="dk1"/>
              </a:buClr>
              <a:buSzPts val="6000"/>
              <a:buFont typeface="Arial"/>
              <a:buNone/>
            </a:pPr>
            <a:r>
              <a:t/>
            </a:r>
            <a:endParaRPr/>
          </a:p>
        </p:txBody>
      </p:sp>
      <p:pic>
        <p:nvPicPr>
          <p:cNvPr id="380" name="Google Shape;380;p44"/>
          <p:cNvPicPr preferRelativeResize="0"/>
          <p:nvPr>
            <p:ph idx="2" type="pic"/>
          </p:nvPr>
        </p:nvPicPr>
        <p:blipFill rotWithShape="1">
          <a:blip r:embed="rId3">
            <a:alphaModFix/>
          </a:blip>
          <a:srcRect b="0" l="228" r="228" t="0"/>
          <a:stretch/>
        </p:blipFill>
        <p:spPr>
          <a:xfrm>
            <a:off x="380988" y="1168349"/>
            <a:ext cx="4500600" cy="4521300"/>
          </a:xfrm>
          <a:prstGeom prst="ellipse">
            <a:avLst/>
          </a:prstGeom>
          <a:solidFill>
            <a:schemeClr val="accent2"/>
          </a:solid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5"/>
          <p:cNvSpPr txBox="1"/>
          <p:nvPr>
            <p:ph type="title"/>
          </p:nvPr>
        </p:nvSpPr>
        <p:spPr>
          <a:xfrm>
            <a:off x="1167500" y="457200"/>
            <a:ext cx="9692700" cy="7842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sz="4000"/>
              <a:t>Based on data plots</a:t>
            </a:r>
            <a:endParaRPr sz="3700"/>
          </a:p>
        </p:txBody>
      </p:sp>
      <p:sp>
        <p:nvSpPr>
          <p:cNvPr id="387" name="Google Shape;387;p45"/>
          <p:cNvSpPr txBox="1"/>
          <p:nvPr/>
        </p:nvSpPr>
        <p:spPr>
          <a:xfrm>
            <a:off x="861500" y="2213500"/>
            <a:ext cx="200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endParaRPr>
          </a:p>
        </p:txBody>
      </p:sp>
      <p:sp>
        <p:nvSpPr>
          <p:cNvPr id="388" name="Google Shape;388;p45"/>
          <p:cNvSpPr txBox="1"/>
          <p:nvPr/>
        </p:nvSpPr>
        <p:spPr>
          <a:xfrm>
            <a:off x="215375" y="2164200"/>
            <a:ext cx="5069700" cy="3063000"/>
          </a:xfrm>
          <a:prstGeom prst="rect">
            <a:avLst/>
          </a:prstGeom>
          <a:noFill/>
          <a:ln>
            <a:noFill/>
          </a:ln>
        </p:spPr>
        <p:txBody>
          <a:bodyPr anchorCtr="0" anchor="t" bIns="91425" lIns="91425" spcFirstLastPara="1" rIns="91425" wrap="square" tIns="91425">
            <a:spAutoFit/>
          </a:bodyPr>
          <a:lstStyle/>
          <a:p>
            <a:pPr indent="-355600" lvl="0" marL="457200" rtl="0" algn="l">
              <a:lnSpc>
                <a:spcPct val="90000"/>
              </a:lnSpc>
              <a:spcBef>
                <a:spcPts val="1000"/>
              </a:spcBef>
              <a:spcAft>
                <a:spcPts val="0"/>
              </a:spcAft>
              <a:buClr>
                <a:schemeClr val="dk1"/>
              </a:buClr>
              <a:buSzPts val="2000"/>
              <a:buChar char="●"/>
            </a:pPr>
            <a:r>
              <a:rPr lang="en-US" sz="2000">
                <a:solidFill>
                  <a:schemeClr val="dk1"/>
                </a:solidFill>
              </a:rPr>
              <a:t>When we analyze Age bins, we observed both (18,25] and (25,35] age groups have maximum customers from “University”.</a:t>
            </a:r>
            <a:endParaRPr sz="2000">
              <a:solidFill>
                <a:schemeClr val="dk1"/>
              </a:solidFill>
            </a:endParaRPr>
          </a:p>
          <a:p>
            <a:pPr indent="0" lvl="0" marL="457200" rtl="0" algn="l">
              <a:lnSpc>
                <a:spcPct val="90000"/>
              </a:lnSpc>
              <a:spcBef>
                <a:spcPts val="1000"/>
              </a:spcBef>
              <a:spcAft>
                <a:spcPts val="0"/>
              </a:spcAft>
              <a:buNone/>
            </a:pPr>
            <a:r>
              <a:t/>
            </a:r>
            <a:endParaRPr sz="2000">
              <a:solidFill>
                <a:schemeClr val="dk1"/>
              </a:solidFill>
            </a:endParaRPr>
          </a:p>
          <a:p>
            <a:pPr indent="-355600" lvl="0" marL="457200" rtl="0" algn="l">
              <a:lnSpc>
                <a:spcPct val="90000"/>
              </a:lnSpc>
              <a:spcBef>
                <a:spcPts val="1000"/>
              </a:spcBef>
              <a:spcAft>
                <a:spcPts val="0"/>
              </a:spcAft>
              <a:buClr>
                <a:schemeClr val="dk1"/>
              </a:buClr>
              <a:buSzPts val="2000"/>
              <a:buChar char="●"/>
            </a:pPr>
            <a:r>
              <a:rPr lang="en-US" sz="2000">
                <a:solidFill>
                  <a:schemeClr val="dk1"/>
                </a:solidFill>
              </a:rPr>
              <a:t>“Particular” segmentation has the maximum share from age groups other than between age 18 to 35.</a:t>
            </a:r>
            <a:endParaRPr sz="2000">
              <a:solidFill>
                <a:schemeClr val="dk1"/>
              </a:solidFill>
            </a:endParaRPr>
          </a:p>
          <a:p>
            <a:pPr indent="0" lvl="0" marL="457200" rtl="0" algn="just">
              <a:lnSpc>
                <a:spcPct val="90000"/>
              </a:lnSpc>
              <a:spcBef>
                <a:spcPts val="1000"/>
              </a:spcBef>
              <a:spcAft>
                <a:spcPts val="0"/>
              </a:spcAft>
              <a:buNone/>
            </a:pPr>
            <a:r>
              <a:t/>
            </a:r>
            <a:endParaRPr sz="2000">
              <a:solidFill>
                <a:schemeClr val="dk1"/>
              </a:solidFill>
            </a:endParaRPr>
          </a:p>
        </p:txBody>
      </p:sp>
      <p:pic>
        <p:nvPicPr>
          <p:cNvPr id="389" name="Google Shape;389;p45"/>
          <p:cNvPicPr preferRelativeResize="0"/>
          <p:nvPr/>
        </p:nvPicPr>
        <p:blipFill>
          <a:blip r:embed="rId3">
            <a:alphaModFix/>
          </a:blip>
          <a:stretch>
            <a:fillRect/>
          </a:stretch>
        </p:blipFill>
        <p:spPr>
          <a:xfrm>
            <a:off x="5576100" y="1860950"/>
            <a:ext cx="6526200" cy="419410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type="title"/>
          </p:nvPr>
        </p:nvSpPr>
        <p:spPr>
          <a:xfrm>
            <a:off x="1167500" y="457200"/>
            <a:ext cx="9692700" cy="7842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sz="4000"/>
              <a:t>Based on data plots</a:t>
            </a:r>
            <a:endParaRPr sz="3700"/>
          </a:p>
        </p:txBody>
      </p:sp>
      <p:sp>
        <p:nvSpPr>
          <p:cNvPr id="396" name="Google Shape;396;p46"/>
          <p:cNvSpPr txBox="1"/>
          <p:nvPr/>
        </p:nvSpPr>
        <p:spPr>
          <a:xfrm>
            <a:off x="861500" y="2213500"/>
            <a:ext cx="200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endParaRPr>
          </a:p>
        </p:txBody>
      </p:sp>
      <p:sp>
        <p:nvSpPr>
          <p:cNvPr id="397" name="Google Shape;397;p46"/>
          <p:cNvSpPr txBox="1"/>
          <p:nvPr/>
        </p:nvSpPr>
        <p:spPr>
          <a:xfrm>
            <a:off x="506400" y="2213500"/>
            <a:ext cx="4854600" cy="3489000"/>
          </a:xfrm>
          <a:prstGeom prst="rect">
            <a:avLst/>
          </a:prstGeom>
          <a:noFill/>
          <a:ln>
            <a:noFill/>
          </a:ln>
        </p:spPr>
        <p:txBody>
          <a:bodyPr anchorCtr="0" anchor="t" bIns="91425" lIns="91425" spcFirstLastPara="1" rIns="91425" wrap="square" tIns="91425">
            <a:spAutoFit/>
          </a:bodyPr>
          <a:lstStyle/>
          <a:p>
            <a:pPr indent="-355600" lvl="0" marL="457200" rtl="0" algn="just">
              <a:lnSpc>
                <a:spcPct val="90000"/>
              </a:lnSpc>
              <a:spcBef>
                <a:spcPts val="1000"/>
              </a:spcBef>
              <a:spcAft>
                <a:spcPts val="0"/>
              </a:spcAft>
              <a:buClr>
                <a:schemeClr val="dk1"/>
              </a:buClr>
              <a:buSzPts val="2000"/>
              <a:buChar char="●"/>
            </a:pPr>
            <a:r>
              <a:rPr lang="en-US" sz="2000">
                <a:solidFill>
                  <a:schemeClr val="dk1"/>
                </a:solidFill>
              </a:rPr>
              <a:t>“fecha_alta_month” (The month in which the customer became as the first holder of a contract in the bank), max enrollment happened in the month of October.  (18,25]. </a:t>
            </a:r>
            <a:endParaRPr sz="2000">
              <a:solidFill>
                <a:schemeClr val="dk1"/>
              </a:solidFill>
            </a:endParaRPr>
          </a:p>
          <a:p>
            <a:pPr indent="0" lvl="0" marL="457200" rtl="0" algn="just">
              <a:lnSpc>
                <a:spcPct val="90000"/>
              </a:lnSpc>
              <a:spcBef>
                <a:spcPts val="1000"/>
              </a:spcBef>
              <a:spcAft>
                <a:spcPts val="0"/>
              </a:spcAft>
              <a:buNone/>
            </a:pPr>
            <a:r>
              <a:t/>
            </a:r>
            <a:endParaRPr sz="2000">
              <a:solidFill>
                <a:schemeClr val="dk1"/>
              </a:solidFill>
            </a:endParaRPr>
          </a:p>
          <a:p>
            <a:pPr indent="-355600" lvl="0" marL="457200" rtl="0" algn="just">
              <a:lnSpc>
                <a:spcPct val="90000"/>
              </a:lnSpc>
              <a:spcBef>
                <a:spcPts val="1000"/>
              </a:spcBef>
              <a:spcAft>
                <a:spcPts val="0"/>
              </a:spcAft>
              <a:buClr>
                <a:schemeClr val="dk1"/>
              </a:buClr>
              <a:buSzPts val="2000"/>
              <a:buChar char="●"/>
            </a:pPr>
            <a:r>
              <a:rPr lang="en-US" sz="2000">
                <a:solidFill>
                  <a:schemeClr val="dk1"/>
                </a:solidFill>
              </a:rPr>
              <a:t>This is probably because this age group usually starts college and they opened a Bank account, or because their first job started hence they need to open a bank account.</a:t>
            </a:r>
            <a:endParaRPr sz="2000">
              <a:solidFill>
                <a:schemeClr val="dk1"/>
              </a:solidFill>
            </a:endParaRPr>
          </a:p>
        </p:txBody>
      </p:sp>
      <p:pic>
        <p:nvPicPr>
          <p:cNvPr id="398" name="Google Shape;398;p46"/>
          <p:cNvPicPr preferRelativeResize="0"/>
          <p:nvPr/>
        </p:nvPicPr>
        <p:blipFill>
          <a:blip r:embed="rId3">
            <a:alphaModFix/>
          </a:blip>
          <a:stretch>
            <a:fillRect/>
          </a:stretch>
        </p:blipFill>
        <p:spPr>
          <a:xfrm>
            <a:off x="5546900" y="1771175"/>
            <a:ext cx="6340300" cy="40746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1167500" y="457200"/>
            <a:ext cx="9692700" cy="7842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sz="4000"/>
              <a:t>Based on data plots</a:t>
            </a:r>
            <a:endParaRPr sz="3700"/>
          </a:p>
        </p:txBody>
      </p:sp>
      <p:pic>
        <p:nvPicPr>
          <p:cNvPr id="405" name="Google Shape;405;p47"/>
          <p:cNvPicPr preferRelativeResize="0"/>
          <p:nvPr/>
        </p:nvPicPr>
        <p:blipFill>
          <a:blip r:embed="rId3">
            <a:alphaModFix/>
          </a:blip>
          <a:stretch>
            <a:fillRect/>
          </a:stretch>
        </p:blipFill>
        <p:spPr>
          <a:xfrm>
            <a:off x="5546977" y="2282520"/>
            <a:ext cx="5441451" cy="3681755"/>
          </a:xfrm>
          <a:prstGeom prst="rect">
            <a:avLst/>
          </a:prstGeom>
          <a:noFill/>
          <a:ln>
            <a:noFill/>
          </a:ln>
        </p:spPr>
      </p:pic>
      <p:sp>
        <p:nvSpPr>
          <p:cNvPr id="406" name="Google Shape;406;p47"/>
          <p:cNvSpPr txBox="1"/>
          <p:nvPr/>
        </p:nvSpPr>
        <p:spPr>
          <a:xfrm>
            <a:off x="861500" y="2213500"/>
            <a:ext cx="200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endParaRPr>
          </a:p>
        </p:txBody>
      </p:sp>
      <p:sp>
        <p:nvSpPr>
          <p:cNvPr id="407" name="Google Shape;407;p47"/>
          <p:cNvSpPr txBox="1"/>
          <p:nvPr/>
        </p:nvSpPr>
        <p:spPr>
          <a:xfrm>
            <a:off x="692300" y="2282525"/>
            <a:ext cx="4854600" cy="2657700"/>
          </a:xfrm>
          <a:prstGeom prst="rect">
            <a:avLst/>
          </a:prstGeom>
          <a:noFill/>
          <a:ln>
            <a:noFill/>
          </a:ln>
        </p:spPr>
        <p:txBody>
          <a:bodyPr anchorCtr="0" anchor="t" bIns="91425" lIns="91425" spcFirstLastPara="1" rIns="91425" wrap="square" tIns="91425">
            <a:spAutoFit/>
          </a:bodyPr>
          <a:lstStyle/>
          <a:p>
            <a:pPr indent="-355600" lvl="0" marL="457200" rtl="0" algn="l">
              <a:lnSpc>
                <a:spcPct val="90000"/>
              </a:lnSpc>
              <a:spcBef>
                <a:spcPts val="1000"/>
              </a:spcBef>
              <a:spcAft>
                <a:spcPts val="0"/>
              </a:spcAft>
              <a:buClr>
                <a:schemeClr val="dk1"/>
              </a:buClr>
              <a:buSzPts val="2000"/>
              <a:buChar char="●"/>
            </a:pPr>
            <a:r>
              <a:rPr lang="en-US" sz="2000">
                <a:solidFill>
                  <a:schemeClr val="dk1"/>
                </a:solidFill>
              </a:rPr>
              <a:t>We have divided the gross household income in an exponential bin of [0, 300, 3000, 30000, 300000, 3000000, 30000000, 300000000].</a:t>
            </a:r>
            <a:endParaRPr sz="2000">
              <a:solidFill>
                <a:schemeClr val="dk1"/>
              </a:solidFill>
            </a:endParaRPr>
          </a:p>
          <a:p>
            <a:pPr indent="0" lvl="0" marL="457200" rtl="0" algn="l">
              <a:lnSpc>
                <a:spcPct val="90000"/>
              </a:lnSpc>
              <a:spcBef>
                <a:spcPts val="1000"/>
              </a:spcBef>
              <a:spcAft>
                <a:spcPts val="0"/>
              </a:spcAft>
              <a:buNone/>
            </a:pPr>
            <a:r>
              <a:t/>
            </a:r>
            <a:endParaRPr sz="2000">
              <a:solidFill>
                <a:schemeClr val="dk1"/>
              </a:solidFill>
            </a:endParaRPr>
          </a:p>
          <a:p>
            <a:pPr indent="-355600" lvl="0" marL="457200" rtl="0" algn="l">
              <a:lnSpc>
                <a:spcPct val="90000"/>
              </a:lnSpc>
              <a:spcBef>
                <a:spcPts val="1000"/>
              </a:spcBef>
              <a:spcAft>
                <a:spcPts val="0"/>
              </a:spcAft>
              <a:buClr>
                <a:schemeClr val="dk1"/>
              </a:buClr>
              <a:buSzPts val="2000"/>
              <a:buChar char="●"/>
            </a:pPr>
            <a:r>
              <a:rPr lang="en-US" sz="2000">
                <a:solidFill>
                  <a:schemeClr val="dk1"/>
                </a:solidFill>
              </a:rPr>
              <a:t>Maximum Customer opened Current accounts are in the income range from 30000 to 300000.</a:t>
            </a:r>
            <a:endParaRPr sz="2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type="title"/>
          </p:nvPr>
        </p:nvSpPr>
        <p:spPr>
          <a:xfrm>
            <a:off x="1249650" y="1456775"/>
            <a:ext cx="9692700" cy="784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sz="3800"/>
              <a:t>Category Based Recommendations</a:t>
            </a:r>
            <a:endParaRPr sz="3500"/>
          </a:p>
          <a:p>
            <a:pPr indent="0" lvl="0" marL="0" rtl="0" algn="ctr">
              <a:lnSpc>
                <a:spcPct val="80000"/>
              </a:lnSpc>
              <a:spcBef>
                <a:spcPts val="0"/>
              </a:spcBef>
              <a:spcAft>
                <a:spcPts val="0"/>
              </a:spcAft>
              <a:buClr>
                <a:schemeClr val="dk1"/>
              </a:buClr>
              <a:buSzPts val="4200"/>
              <a:buFont typeface="Arial"/>
              <a:buNone/>
            </a:pPr>
            <a:r>
              <a:t/>
            </a:r>
            <a:endParaRPr/>
          </a:p>
        </p:txBody>
      </p:sp>
      <p:sp>
        <p:nvSpPr>
          <p:cNvPr id="414" name="Google Shape;414;p48"/>
          <p:cNvSpPr txBox="1"/>
          <p:nvPr>
            <p:ph idx="1" type="body"/>
          </p:nvPr>
        </p:nvSpPr>
        <p:spPr>
          <a:xfrm>
            <a:off x="972150" y="2446800"/>
            <a:ext cx="10247700" cy="44112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a:t>Users may not receive recommendations for certain category products even if related items were initially present.</a:t>
            </a:r>
            <a:br>
              <a:rPr lang="en-US"/>
            </a:br>
            <a:endParaRPr/>
          </a:p>
          <a:p>
            <a:pPr indent="-355600" lvl="0" marL="457200" rtl="0" algn="l">
              <a:spcBef>
                <a:spcPts val="0"/>
              </a:spcBef>
              <a:spcAft>
                <a:spcPts val="0"/>
              </a:spcAft>
              <a:buSzPts val="2000"/>
              <a:buChar char="●"/>
            </a:pPr>
            <a:r>
              <a:rPr lang="en-US"/>
              <a:t>Example: </a:t>
            </a:r>
            <a:br>
              <a:rPr lang="en-US"/>
            </a:br>
            <a:endParaRPr/>
          </a:p>
          <a:p>
            <a:pPr indent="-355600" lvl="0" marL="914400" rtl="0" algn="l">
              <a:spcBef>
                <a:spcPts val="0"/>
              </a:spcBef>
              <a:spcAft>
                <a:spcPts val="0"/>
              </a:spcAft>
              <a:buSzPts val="2000"/>
              <a:buChar char="❖"/>
            </a:pPr>
            <a:r>
              <a:rPr lang="en-US"/>
              <a:t>If "PROD_PENSION1" is recommended, "PROD_PENSION2" might not be present and vice versa in “Pensions and Retirement”.</a:t>
            </a:r>
            <a:br>
              <a:rPr lang="en-US"/>
            </a:br>
            <a:endParaRPr/>
          </a:p>
          <a:p>
            <a:pPr indent="-355600" lvl="0" marL="914400" rtl="0" algn="l">
              <a:spcBef>
                <a:spcPts val="0"/>
              </a:spcBef>
              <a:spcAft>
                <a:spcPts val="0"/>
              </a:spcAft>
              <a:buSzPts val="2000"/>
              <a:buChar char="❖"/>
            </a:pPr>
            <a:r>
              <a:rPr lang="en-US"/>
              <a:t>If "PROD_GUARANTEES" is recommended, "PROD_TAXES" might not be present and vice versa in “Other Financial Products”.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9"/>
          <p:cNvSpPr txBox="1"/>
          <p:nvPr>
            <p:ph type="title"/>
          </p:nvPr>
        </p:nvSpPr>
        <p:spPr>
          <a:xfrm>
            <a:off x="1059150" y="1050325"/>
            <a:ext cx="9692700" cy="7287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sz="3800"/>
              <a:t>More Initial Products</a:t>
            </a:r>
            <a:r>
              <a:rPr lang="en-US" sz="3800"/>
              <a:t> </a:t>
            </a:r>
            <a:endParaRPr sz="3500"/>
          </a:p>
        </p:txBody>
      </p:sp>
      <p:sp>
        <p:nvSpPr>
          <p:cNvPr id="421" name="Google Shape;421;p49"/>
          <p:cNvSpPr txBox="1"/>
          <p:nvPr>
            <p:ph idx="1" type="body"/>
          </p:nvPr>
        </p:nvSpPr>
        <p:spPr>
          <a:xfrm>
            <a:off x="1162650" y="1913100"/>
            <a:ext cx="10247700" cy="49449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None/>
            </a:pPr>
            <a:r>
              <a:t/>
            </a:r>
            <a:endParaRPr/>
          </a:p>
          <a:p>
            <a:pPr indent="-355600" lvl="0" marL="457200" rtl="0" algn="l">
              <a:spcBef>
                <a:spcPts val="1000"/>
              </a:spcBef>
              <a:spcAft>
                <a:spcPts val="0"/>
              </a:spcAft>
              <a:buSzPts val="2000"/>
              <a:buChar char="●"/>
            </a:pPr>
            <a:r>
              <a:rPr lang="en-US"/>
              <a:t>Utilizing the KMeans + Similarity technique revealed a noticeable decline in recommendation quality when based on a limited initial product count (e.g., 2 or 3 selections).</a:t>
            </a:r>
            <a:br>
              <a:rPr lang="en-US"/>
            </a:br>
            <a:endParaRPr/>
          </a:p>
          <a:p>
            <a:pPr indent="-355600" lvl="0" marL="457200" rtl="0" algn="l">
              <a:spcBef>
                <a:spcPts val="0"/>
              </a:spcBef>
              <a:spcAft>
                <a:spcPts val="0"/>
              </a:spcAft>
              <a:buSzPts val="2000"/>
              <a:buChar char="●"/>
            </a:pPr>
            <a:r>
              <a:rPr lang="en-US"/>
              <a:t>Fewer initial products led to less diverse and potentially less accurate recommendations, highlighting the critical role of initial product count in recommendation effectiveness.</a:t>
            </a:r>
            <a:br>
              <a:rPr lang="en-US"/>
            </a:br>
            <a:endParaRPr/>
          </a:p>
          <a:p>
            <a:pPr indent="-355600" lvl="0" marL="457200" rtl="0" algn="l">
              <a:spcBef>
                <a:spcPts val="0"/>
              </a:spcBef>
              <a:spcAft>
                <a:spcPts val="0"/>
              </a:spcAft>
              <a:buSzPts val="2000"/>
              <a:buChar char="●"/>
            </a:pPr>
            <a:r>
              <a:rPr lang="en-US"/>
              <a:t>To address this challenge, a minimum requirement of 4 or 5 initial products was established to improve recommendation accuracy and relevance.</a:t>
            </a:r>
            <a:br>
              <a:rPr lang="en-US"/>
            </a:br>
            <a:endParaRPr/>
          </a:p>
          <a:p>
            <a:pPr indent="-355600" lvl="0" marL="457200" rtl="0" algn="l">
              <a:spcBef>
                <a:spcPts val="0"/>
              </a:spcBef>
              <a:spcAft>
                <a:spcPts val="0"/>
              </a:spcAft>
              <a:buSzPts val="2000"/>
              <a:buChar char="●"/>
            </a:pPr>
            <a:r>
              <a:rPr lang="en-US"/>
              <a:t>Encouraging users to provide a sufficient number of initial products enables the recommendation system to better capture user preferences, resulting in more personalized and effective recommendations.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0"/>
          <p:cNvSpPr txBox="1"/>
          <p:nvPr>
            <p:ph type="ctrTitle"/>
          </p:nvPr>
        </p:nvSpPr>
        <p:spPr>
          <a:xfrm>
            <a:off x="1167494" y="252549"/>
            <a:ext cx="6220278" cy="3262811"/>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1167492" y="1371600"/>
            <a:ext cx="5486400" cy="41148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1"/>
              </a:buClr>
              <a:buSzPts val="6000"/>
              <a:buFont typeface="Arial"/>
              <a:buNone/>
            </a:pPr>
            <a:r>
              <a:rPr lang="en-US"/>
              <a:t>Introduction</a:t>
            </a:r>
            <a:endParaRPr/>
          </a:p>
        </p:txBody>
      </p:sp>
      <p:pic>
        <p:nvPicPr>
          <p:cNvPr id="192" name="Google Shape;192;p18"/>
          <p:cNvPicPr preferRelativeResize="0"/>
          <p:nvPr>
            <p:ph idx="2" type="pic"/>
          </p:nvPr>
        </p:nvPicPr>
        <p:blipFill rotWithShape="1">
          <a:blip r:embed="rId3">
            <a:alphaModFix/>
          </a:blip>
          <a:srcRect b="0" l="228" r="228" t="0"/>
          <a:stretch/>
        </p:blipFill>
        <p:spPr>
          <a:xfrm>
            <a:off x="7183438" y="1168400"/>
            <a:ext cx="4500600" cy="4521300"/>
          </a:xfrm>
          <a:prstGeom prst="ellipse">
            <a:avLst/>
          </a:prstGeom>
          <a:solidFill>
            <a:schemeClr val="accent2"/>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1167500" y="98900"/>
            <a:ext cx="9692700" cy="1142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sz="3700"/>
              <a:t>Why Bank Recommendation System?</a:t>
            </a:r>
            <a:endParaRPr sz="3700"/>
          </a:p>
          <a:p>
            <a:pPr indent="0" lvl="0" marL="0" rtl="0" algn="ctr">
              <a:lnSpc>
                <a:spcPct val="80000"/>
              </a:lnSpc>
              <a:spcBef>
                <a:spcPts val="0"/>
              </a:spcBef>
              <a:spcAft>
                <a:spcPts val="0"/>
              </a:spcAft>
              <a:buClr>
                <a:schemeClr val="dk1"/>
              </a:buClr>
              <a:buSzPts val="4200"/>
              <a:buFont typeface="Arial"/>
              <a:buNone/>
            </a:pPr>
            <a:r>
              <a:t/>
            </a:r>
            <a:endParaRPr/>
          </a:p>
        </p:txBody>
      </p:sp>
      <p:sp>
        <p:nvSpPr>
          <p:cNvPr id="199" name="Google Shape;199;p19"/>
          <p:cNvSpPr txBox="1"/>
          <p:nvPr>
            <p:ph idx="1" type="body"/>
          </p:nvPr>
        </p:nvSpPr>
        <p:spPr>
          <a:xfrm>
            <a:off x="1167525" y="1241300"/>
            <a:ext cx="10247700" cy="473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t/>
            </a:r>
            <a:endParaRPr/>
          </a:p>
          <a:p>
            <a:pPr indent="-355600" lvl="0" marL="457200" rtl="0" algn="just">
              <a:spcBef>
                <a:spcPts val="1000"/>
              </a:spcBef>
              <a:spcAft>
                <a:spcPts val="0"/>
              </a:spcAft>
              <a:buSzPts val="2000"/>
              <a:buChar char="●"/>
            </a:pPr>
            <a:r>
              <a:rPr lang="en-US"/>
              <a:t>As banking evolves in the digital age, traditional methods of customer engagement are proving inadequate in meeting the evolving needs and expectations of consumers. One pressing issue facing banks today is the challenge of customer dissatisfaction stemming from generic service offerings and lack of personalization. This dissatisfaction not only affects customer loyalty but also impedes the bank's ability to capitalize on cross-selling opportunities.</a:t>
            </a:r>
            <a:endParaRPr/>
          </a:p>
          <a:p>
            <a:pPr indent="0" lvl="0" marL="457200" rtl="0" algn="just">
              <a:spcBef>
                <a:spcPts val="1000"/>
              </a:spcBef>
              <a:spcAft>
                <a:spcPts val="0"/>
              </a:spcAft>
              <a:buNone/>
            </a:pPr>
            <a:r>
              <a:t/>
            </a:r>
            <a:endParaRPr/>
          </a:p>
          <a:p>
            <a:pPr indent="-355600" lvl="0" marL="457200" rtl="0" algn="just">
              <a:spcBef>
                <a:spcPts val="1000"/>
              </a:spcBef>
              <a:spcAft>
                <a:spcPts val="0"/>
              </a:spcAft>
              <a:buSzPts val="2000"/>
              <a:buChar char="●"/>
            </a:pPr>
            <a:r>
              <a:rPr lang="en-US"/>
              <a:t>Throughout this presentation, we will delve into the pressing need for recommendation systems in banking, their potential to mitigate customer dissatisfaction, and the transformative impact they can have on overall customer experience and organizational success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1167500" y="98900"/>
            <a:ext cx="9692700" cy="11424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sz="3700"/>
              <a:t>Workflow</a:t>
            </a:r>
            <a:endParaRPr/>
          </a:p>
        </p:txBody>
      </p:sp>
      <p:sp>
        <p:nvSpPr>
          <p:cNvPr id="206" name="Google Shape;206;p20"/>
          <p:cNvSpPr txBox="1"/>
          <p:nvPr>
            <p:ph idx="1" type="body"/>
          </p:nvPr>
        </p:nvSpPr>
        <p:spPr>
          <a:xfrm>
            <a:off x="1167525" y="1241300"/>
            <a:ext cx="10247700" cy="47367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t/>
            </a:r>
            <a:endParaRPr/>
          </a:p>
          <a:p>
            <a:pPr indent="-355600" lvl="0" marL="457200" rtl="0" algn="l">
              <a:lnSpc>
                <a:spcPct val="100000"/>
              </a:lnSpc>
              <a:spcBef>
                <a:spcPts val="1000"/>
              </a:spcBef>
              <a:spcAft>
                <a:spcPts val="0"/>
              </a:spcAft>
              <a:buSzPts val="2000"/>
              <a:buChar char="●"/>
            </a:pPr>
            <a:r>
              <a:rPr lang="en-US"/>
              <a:t>Data Collection and Enrichment: </a:t>
            </a:r>
            <a:br>
              <a:rPr lang="en-US"/>
            </a:br>
            <a:r>
              <a:rPr lang="en-US"/>
              <a:t>Collect extensive client, product, and demographic data, enhancing robustness and privacy with Gaussian Mixture Models (GMM) and Kernel Density Estimation (KDE).</a:t>
            </a:r>
            <a:endParaRPr/>
          </a:p>
          <a:p>
            <a:pPr indent="0" lvl="0" marL="457200" rtl="0" algn="l">
              <a:lnSpc>
                <a:spcPct val="100000"/>
              </a:lnSpc>
              <a:spcBef>
                <a:spcPts val="1000"/>
              </a:spcBef>
              <a:spcAft>
                <a:spcPts val="0"/>
              </a:spcAft>
              <a:buNone/>
            </a:pPr>
            <a:r>
              <a:t/>
            </a:r>
            <a:endParaRPr/>
          </a:p>
          <a:p>
            <a:pPr indent="-355600" lvl="0" marL="457200" rtl="0" algn="l">
              <a:lnSpc>
                <a:spcPct val="100000"/>
              </a:lnSpc>
              <a:spcBef>
                <a:spcPts val="1000"/>
              </a:spcBef>
              <a:spcAft>
                <a:spcPts val="0"/>
              </a:spcAft>
              <a:buSzPts val="2000"/>
              <a:buChar char="●"/>
            </a:pPr>
            <a:r>
              <a:rPr lang="en-US"/>
              <a:t>Preprocessing: </a:t>
            </a:r>
            <a:br>
              <a:rPr lang="en-US"/>
            </a:br>
            <a:r>
              <a:rPr lang="en-US"/>
              <a:t>Standardize the dataset through cleaning, imputation, filtering, binning, and type conversion to ensure consistency.</a:t>
            </a:r>
            <a:br>
              <a:rPr lang="en-US"/>
            </a:br>
            <a:br>
              <a:rPr lang="en-US">
                <a:solidFill>
                  <a:schemeClr val="lt1"/>
                </a:solidFill>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1167500" y="98900"/>
            <a:ext cx="9692700" cy="11424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sz="3700"/>
              <a:t>Workflow</a:t>
            </a:r>
            <a:endParaRPr/>
          </a:p>
        </p:txBody>
      </p:sp>
      <p:sp>
        <p:nvSpPr>
          <p:cNvPr id="213" name="Google Shape;213;p21"/>
          <p:cNvSpPr txBox="1"/>
          <p:nvPr>
            <p:ph idx="1" type="body"/>
          </p:nvPr>
        </p:nvSpPr>
        <p:spPr>
          <a:xfrm>
            <a:off x="1167525" y="1241300"/>
            <a:ext cx="10247700" cy="47367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t/>
            </a:r>
            <a:endParaRPr/>
          </a:p>
          <a:p>
            <a:pPr indent="-355600" lvl="0" marL="457200" rtl="0" algn="l">
              <a:lnSpc>
                <a:spcPct val="100000"/>
              </a:lnSpc>
              <a:spcBef>
                <a:spcPts val="1000"/>
              </a:spcBef>
              <a:spcAft>
                <a:spcPts val="0"/>
              </a:spcAft>
              <a:buSzPts val="2000"/>
              <a:buChar char="●"/>
            </a:pPr>
            <a:r>
              <a:rPr lang="en-US"/>
              <a:t>Client Segmentation and Analysis:  </a:t>
            </a:r>
            <a:endParaRPr/>
          </a:p>
          <a:p>
            <a:pPr indent="0" lvl="0" marL="457200" rtl="0" algn="l">
              <a:lnSpc>
                <a:spcPct val="100000"/>
              </a:lnSpc>
              <a:spcBef>
                <a:spcPts val="1000"/>
              </a:spcBef>
              <a:spcAft>
                <a:spcPts val="0"/>
              </a:spcAft>
              <a:buNone/>
            </a:pPr>
            <a:r>
              <a:rPr lang="en-US"/>
              <a:t>1) Use K-Means clustering to segment clients based on behavior patterns,   enhancing targeted recommendations.</a:t>
            </a:r>
            <a:endParaRPr/>
          </a:p>
          <a:p>
            <a:pPr indent="0" lvl="0" marL="457200" rtl="0" algn="l">
              <a:lnSpc>
                <a:spcPct val="100000"/>
              </a:lnSpc>
              <a:spcBef>
                <a:spcPts val="1000"/>
              </a:spcBef>
              <a:spcAft>
                <a:spcPts val="0"/>
              </a:spcAft>
              <a:buNone/>
            </a:pPr>
            <a:r>
              <a:rPr lang="en-US"/>
              <a:t>2)  Apply distance metrics to tailor personalized offers and implement weighted    distances for accurate product recommendations.</a:t>
            </a:r>
            <a:endParaRPr/>
          </a:p>
          <a:p>
            <a:pPr indent="0" lvl="0" marL="914400" rtl="0" algn="l">
              <a:lnSpc>
                <a:spcPct val="100000"/>
              </a:lnSpc>
              <a:spcBef>
                <a:spcPts val="1000"/>
              </a:spcBef>
              <a:spcAft>
                <a:spcPts val="0"/>
              </a:spcAft>
              <a:buNone/>
            </a:pPr>
            <a:r>
              <a:t/>
            </a:r>
            <a:endParaRPr/>
          </a:p>
          <a:p>
            <a:pPr indent="-355600" lvl="0" marL="457200" rtl="0" algn="l">
              <a:lnSpc>
                <a:spcPct val="100000"/>
              </a:lnSpc>
              <a:spcBef>
                <a:spcPts val="1000"/>
              </a:spcBef>
              <a:spcAft>
                <a:spcPts val="0"/>
              </a:spcAft>
              <a:buSzPts val="2000"/>
              <a:buChar char="●"/>
            </a:pPr>
            <a:r>
              <a:rPr lang="en-US"/>
              <a:t>Advanced Modeling Techniques:</a:t>
            </a:r>
            <a:endParaRPr/>
          </a:p>
          <a:p>
            <a:pPr indent="0" lvl="0" marL="0" rtl="0" algn="l">
              <a:lnSpc>
                <a:spcPct val="100000"/>
              </a:lnSpc>
              <a:spcBef>
                <a:spcPts val="1000"/>
              </a:spcBef>
              <a:spcAft>
                <a:spcPts val="0"/>
              </a:spcAft>
              <a:buNone/>
            </a:pPr>
            <a:r>
              <a:rPr lang="en-US"/>
              <a:t>      1) Utilize transformers for superior feature extraction and pattern recognition.</a:t>
            </a:r>
            <a:endParaRPr/>
          </a:p>
          <a:p>
            <a:pPr indent="0" lvl="0" marL="0" rtl="0" algn="l">
              <a:lnSpc>
                <a:spcPct val="100000"/>
              </a:lnSpc>
              <a:spcBef>
                <a:spcPts val="1000"/>
              </a:spcBef>
              <a:spcAft>
                <a:spcPts val="0"/>
              </a:spcAft>
              <a:buNone/>
            </a:pPr>
            <a:r>
              <a:rPr lang="en-US"/>
              <a:t>      2) Employ Multi-Armed Bandit (MAB) strategies like Epsilon-Greedy, UCB, and</a:t>
            </a:r>
            <a:endParaRPr/>
          </a:p>
          <a:p>
            <a:pPr indent="0" lvl="0" marL="0" rtl="0" algn="l">
              <a:lnSpc>
                <a:spcPct val="100000"/>
              </a:lnSpc>
              <a:spcBef>
                <a:spcPts val="1000"/>
              </a:spcBef>
              <a:spcAft>
                <a:spcPts val="0"/>
              </a:spcAft>
              <a:buNone/>
            </a:pPr>
            <a:r>
              <a:rPr lang="en-US"/>
              <a:t>          Thompson sampling to optimize strategic decision-making.</a:t>
            </a:r>
            <a:br>
              <a:rPr lang="en-US"/>
            </a:br>
            <a:endParaRPr/>
          </a:p>
          <a:p>
            <a:pPr indent="0" lvl="0" marL="914400" rtl="0" algn="l">
              <a:lnSpc>
                <a:spcPct val="100000"/>
              </a:lnSpc>
              <a:spcBef>
                <a:spcPts val="1000"/>
              </a:spcBef>
              <a:spcAft>
                <a:spcPts val="0"/>
              </a:spcAft>
              <a:buNone/>
            </a:pPr>
            <a:br>
              <a:rPr lang="en-US"/>
            </a:br>
            <a:br>
              <a:rPr lang="en-US"/>
            </a:br>
            <a:r>
              <a:rPr lang="en-US"/>
              <a:t>     </a:t>
            </a:r>
            <a:br>
              <a:rPr lang="en-US">
                <a:solidFill>
                  <a:schemeClr val="lt1"/>
                </a:solidFill>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5943600" y="457200"/>
            <a:ext cx="5120640" cy="32004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6000"/>
              <a:buFont typeface="Arial"/>
              <a:buNone/>
            </a:pPr>
            <a:r>
              <a:rPr lang="en-US"/>
              <a:t>Our </a:t>
            </a:r>
            <a:endParaRPr/>
          </a:p>
          <a:p>
            <a:pPr indent="0" lvl="0" marL="0" rtl="0" algn="l">
              <a:lnSpc>
                <a:spcPct val="80000"/>
              </a:lnSpc>
              <a:spcBef>
                <a:spcPts val="0"/>
              </a:spcBef>
              <a:spcAft>
                <a:spcPts val="0"/>
              </a:spcAft>
              <a:buClr>
                <a:schemeClr val="dk1"/>
              </a:buClr>
              <a:buSzPts val="6000"/>
              <a:buFont typeface="Arial"/>
              <a:buNone/>
            </a:pPr>
            <a:r>
              <a:rPr lang="en-US"/>
              <a:t>Pipeline</a:t>
            </a:r>
            <a:endParaRPr/>
          </a:p>
        </p:txBody>
      </p:sp>
      <p:sp>
        <p:nvSpPr>
          <p:cNvPr id="220" name="Google Shape;220;p22"/>
          <p:cNvSpPr txBox="1"/>
          <p:nvPr>
            <p:ph idx="1" type="subTitle"/>
          </p:nvPr>
        </p:nvSpPr>
        <p:spPr>
          <a:xfrm>
            <a:off x="5943598" y="3657600"/>
            <a:ext cx="5120640" cy="182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Confidence-building strategies</a:t>
            </a:r>
            <a:endParaRPr/>
          </a:p>
        </p:txBody>
      </p:sp>
      <p:pic>
        <p:nvPicPr>
          <p:cNvPr id="221" name="Google Shape;221;p22"/>
          <p:cNvPicPr preferRelativeResize="0"/>
          <p:nvPr>
            <p:ph idx="2" type="pic"/>
          </p:nvPr>
        </p:nvPicPr>
        <p:blipFill rotWithShape="1">
          <a:blip r:embed="rId3">
            <a:alphaModFix/>
          </a:blip>
          <a:srcRect b="0" l="228" r="228" t="0"/>
          <a:stretch/>
        </p:blipFill>
        <p:spPr>
          <a:xfrm>
            <a:off x="904238" y="1157224"/>
            <a:ext cx="4500600" cy="4521300"/>
          </a:xfrm>
          <a:prstGeom prst="ellipse">
            <a:avLst/>
          </a:prstGeom>
          <a:solidFill>
            <a:schemeClr val="accent2"/>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3"/>
          <p:cNvPicPr preferRelativeResize="0"/>
          <p:nvPr/>
        </p:nvPicPr>
        <p:blipFill>
          <a:blip r:embed="rId3">
            <a:alphaModFix/>
          </a:blip>
          <a:stretch>
            <a:fillRect/>
          </a:stretch>
        </p:blipFill>
        <p:spPr>
          <a:xfrm>
            <a:off x="0" y="0"/>
            <a:ext cx="12192002"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