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28"/>
  </p:notesMasterIdLst>
  <p:sldIdLst>
    <p:sldId id="294" r:id="rId2"/>
    <p:sldId id="257" r:id="rId3"/>
    <p:sldId id="258" r:id="rId4"/>
    <p:sldId id="260" r:id="rId5"/>
    <p:sldId id="300" r:id="rId6"/>
    <p:sldId id="293" r:id="rId7"/>
    <p:sldId id="275" r:id="rId8"/>
    <p:sldId id="299" r:id="rId9"/>
    <p:sldId id="274" r:id="rId10"/>
    <p:sldId id="283" r:id="rId11"/>
    <p:sldId id="279" r:id="rId12"/>
    <p:sldId id="285" r:id="rId13"/>
    <p:sldId id="281" r:id="rId14"/>
    <p:sldId id="292" r:id="rId15"/>
    <p:sldId id="288" r:id="rId16"/>
    <p:sldId id="289" r:id="rId17"/>
    <p:sldId id="290" r:id="rId18"/>
    <p:sldId id="291" r:id="rId19"/>
    <p:sldId id="266" r:id="rId20"/>
    <p:sldId id="272" r:id="rId21"/>
    <p:sldId id="295" r:id="rId22"/>
    <p:sldId id="297" r:id="rId23"/>
    <p:sldId id="298" r:id="rId24"/>
    <p:sldId id="268" r:id="rId25"/>
    <p:sldId id="262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1287" autoAdjust="0"/>
  </p:normalViewPr>
  <p:slideViewPr>
    <p:cSldViewPr snapToGrid="0">
      <p:cViewPr varScale="1">
        <p:scale>
          <a:sx n="59" d="100"/>
          <a:sy n="59" d="100"/>
        </p:scale>
        <p:origin x="11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542F-4A6F-4845-9695-070D7F9E9AB6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4B141-D46D-4094-8CB2-629E141C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4B141-D46D-4094-8CB2-629E141CF1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7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0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6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4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Communication_Networks/HTTP_Protocol" TargetMode="External"/><Relationship Id="rId3" Type="http://schemas.openxmlformats.org/officeDocument/2006/relationships/hyperlink" Target="https://en.wikipedia.org/wiki/HTTP/2" TargetMode="External"/><Relationship Id="rId7" Type="http://schemas.openxmlformats.org/officeDocument/2006/relationships/hyperlink" Target="http://searchengineland.com/everyone-moving-http2-236716" TargetMode="External"/><Relationship Id="rId2" Type="http://schemas.openxmlformats.org/officeDocument/2006/relationships/hyperlink" Target="https://tools.ietf.org/html/rfc75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p2.github.io/http2-spec/" TargetMode="External"/><Relationship Id="rId5" Type="http://schemas.openxmlformats.org/officeDocument/2006/relationships/hyperlink" Target="http://qnimate.com/what-is-multiplexing-in-http2/" TargetMode="External"/><Relationship Id="rId4" Type="http://schemas.openxmlformats.org/officeDocument/2006/relationships/hyperlink" Target="https://en.wikipedia.org/wiki/HTTP_pipelini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Sai Sundeep Innamuri</a:t>
            </a:r>
          </a:p>
          <a:p>
            <a:r>
              <a:rPr lang="en-US" sz="2400" dirty="0"/>
              <a:t>Rajeev </a:t>
            </a:r>
            <a:r>
              <a:rPr lang="en-US" sz="2400" dirty="0" err="1"/>
              <a:t>Bhupathiraju</a:t>
            </a:r>
            <a:endParaRPr lang="en-US" sz="24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0" b="12490"/>
          <a:stretch>
            <a:fillRect/>
          </a:stretch>
        </p:blipFill>
        <p:spPr>
          <a:xfrm>
            <a:off x="3048" y="0"/>
            <a:ext cx="12188952" cy="4572000"/>
          </a:xfrm>
        </p:spPr>
      </p:pic>
    </p:spTree>
    <p:extLst>
      <p:ext uri="{BB962C8B-B14F-4D97-AF65-F5344CB8AC3E}">
        <p14:creationId xmlns:p14="http://schemas.microsoft.com/office/powerpoint/2010/main" val="41829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72" y="446088"/>
            <a:ext cx="10190686" cy="976312"/>
          </a:xfrm>
        </p:spPr>
        <p:txBody>
          <a:bodyPr/>
          <a:lstStyle/>
          <a:p>
            <a:r>
              <a:rPr lang="en-US" sz="4800" dirty="0"/>
              <a:t>Http Multiplexing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015" y="1611312"/>
            <a:ext cx="5678488" cy="38750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6672" y="1611312"/>
            <a:ext cx="4588328" cy="46846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create Http  request, first client divides  request  into binary frames and assigns the stream ID to the frames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client starts sending frames to the server after the TCP connection is initiated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Once the response is ready in the server, it divides the response into frames  and assigns the same stream Id and the response is sent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client will receive  and arrange the response based on stream 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Frames and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Http/2 is a binary protocol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and every request and response in Http/2 are given an unique Id called as stream Id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Http request and response is divided into frames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46088"/>
            <a:ext cx="10637785" cy="976312"/>
          </a:xfrm>
        </p:spPr>
        <p:txBody>
          <a:bodyPr>
            <a:normAutofit/>
          </a:bodyPr>
          <a:lstStyle/>
          <a:p>
            <a:r>
              <a:rPr lang="en-US" sz="4800" dirty="0"/>
              <a:t>Streams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914" y="2513019"/>
            <a:ext cx="5384574" cy="27774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4658215" cy="3762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Stream Id is basically used to identify to which request and response a frame belongs 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 TCP connection can have multiple streams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164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4" y="446088"/>
            <a:ext cx="10983922" cy="976312"/>
          </a:xfrm>
        </p:spPr>
        <p:txBody>
          <a:bodyPr/>
          <a:lstStyle/>
          <a:p>
            <a:r>
              <a:rPr lang="en-US" sz="4800" dirty="0"/>
              <a:t>Frames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5000" y="2600614"/>
            <a:ext cx="6123214" cy="24938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0160" y="1966862"/>
            <a:ext cx="4624840" cy="45238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smallest unit of communication within an Http/2  connection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Frames are binary pieces of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Once the HTTP/2 connection is established, endpoints can start exchanging frames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986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Http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20686"/>
            <a:ext cx="9720073" cy="4088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a TCP connection  is established all requests for that origin is done via that TCP connection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 http/2 requests are divided into frames and assigned respective stream Id’s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request and response both happen simultaneously, while client is sending frames, server also sends the response frames back to client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44" y="446088"/>
            <a:ext cx="10740934" cy="976312"/>
          </a:xfrm>
        </p:spPr>
        <p:txBody>
          <a:bodyPr/>
          <a:lstStyle/>
          <a:p>
            <a:r>
              <a:rPr lang="en-US" sz="4800" dirty="0"/>
              <a:t>Http Server Push</a:t>
            </a:r>
          </a:p>
        </p:txBody>
      </p:sp>
      <p:pic>
        <p:nvPicPr>
          <p:cNvPr id="5" name="Content Placeholder 4" descr="http2-server-push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583871"/>
            <a:ext cx="6057900" cy="49750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509" y="1900449"/>
            <a:ext cx="3625531" cy="46584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Http/2  allows a server to push responses to clients  in association with previous client-initiated request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Server push is semantically equivalent to a server responding  to a request, but in this case, that request is also sent by the server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Push is a frames protocol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Flow control is a method of controlling the rate of transmission between client and server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the HTTP/2 TCP connection is established, the client and server exchange SETTINGS frames first, indicating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) how many streams can be open at a time</a:t>
            </a:r>
          </a:p>
          <a:p>
            <a:pPr marL="0" indent="0">
              <a:buNone/>
            </a:pPr>
            <a:r>
              <a:rPr lang="en-US" dirty="0"/>
              <a:t>  	ii) how many bytes server is ready to receive for a stream </a:t>
            </a:r>
          </a:p>
          <a:p>
            <a:pPr marL="0" indent="0">
              <a:buNone/>
            </a:pPr>
            <a:r>
              <a:rPr lang="en-US" dirty="0"/>
              <a:t>  	iii) the rate at which data can be delivered or received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 can assign a priority for a new stream by including prioritization information in the headers frame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the priority values server decides how much memory, CPU time and bandwidth needs to be given to a request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Basically server sends the frames of multiple requests asynchronously without any order and process them parallelly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priority can force server to send frames of a response before other </a:t>
            </a:r>
            <a:r>
              <a:rPr lang="en-US" dirty="0" err="1"/>
              <a:t>responces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compression context and one decomposition context are used for entire connection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Headers can be compressed using Huffman encoding algorithm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Hpack</a:t>
            </a:r>
            <a:r>
              <a:rPr lang="en-US" dirty="0"/>
              <a:t> compression reduces the size of your headers by 30% on average and reduces overhead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Another advantage of </a:t>
            </a:r>
            <a:r>
              <a:rPr lang="en-US" dirty="0" err="1"/>
              <a:t>Hpack</a:t>
            </a:r>
            <a:r>
              <a:rPr lang="en-US" dirty="0"/>
              <a:t> is that it uses indexing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Http/2 is defined for both Http URI’s(</a:t>
            </a:r>
            <a:r>
              <a:rPr lang="en-US" dirty="0" err="1"/>
              <a:t>i.e</a:t>
            </a:r>
            <a:r>
              <a:rPr lang="en-US" dirty="0"/>
              <a:t>, without encryption) and for Https URI’s( requires encryption)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Although Http/2 does not require usage of encryption, most client implementations (Firefox, chrome, safari, opera, IE, Edge) have stated that they will only support Http/2 over TLS(transport layer security), which makes encryption in fact mandatory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16528"/>
            <a:ext cx="9720073" cy="493776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Introduction to Http/2.0</a:t>
            </a:r>
          </a:p>
          <a:p>
            <a:r>
              <a:rPr lang="en-US" altLang="en-US" b="1" dirty="0"/>
              <a:t>Http Pipelining</a:t>
            </a:r>
          </a:p>
          <a:p>
            <a:r>
              <a:rPr lang="en-US" altLang="en-US" b="1" dirty="0"/>
              <a:t>HOL Blocking</a:t>
            </a:r>
          </a:p>
          <a:p>
            <a:r>
              <a:rPr lang="en-US" altLang="en-US" b="1" dirty="0"/>
              <a:t>Http multiplexing</a:t>
            </a:r>
          </a:p>
          <a:p>
            <a:pPr marL="0" indent="0">
              <a:buNone/>
            </a:pPr>
            <a:r>
              <a:rPr lang="en-US" altLang="en-US" b="1" dirty="0"/>
              <a:t>    	Streams and frames</a:t>
            </a:r>
          </a:p>
          <a:p>
            <a:pPr marL="0" indent="0">
              <a:buNone/>
            </a:pPr>
            <a:r>
              <a:rPr lang="en-US" altLang="en-US" b="1" dirty="0"/>
              <a:t>    	Http Server push</a:t>
            </a:r>
          </a:p>
          <a:p>
            <a:pPr marL="0" indent="0">
              <a:buNone/>
            </a:pPr>
            <a:r>
              <a:rPr lang="en-US" altLang="en-US" b="1" dirty="0"/>
              <a:t>    	Flow control</a:t>
            </a:r>
          </a:p>
          <a:p>
            <a:pPr marL="0" indent="0">
              <a:buNone/>
            </a:pPr>
            <a:r>
              <a:rPr lang="en-US" altLang="en-US" b="1" dirty="0"/>
              <a:t>    	Header compression</a:t>
            </a:r>
          </a:p>
          <a:p>
            <a:r>
              <a:rPr lang="en-US" altLang="en-US" b="1" dirty="0"/>
              <a:t>Differences from http 1.1 </a:t>
            </a:r>
          </a:p>
          <a:p>
            <a:r>
              <a:rPr lang="en-US" altLang="en-US" b="1" dirty="0"/>
              <a:t>Advantages and criticism</a:t>
            </a:r>
          </a:p>
          <a:p>
            <a:r>
              <a:rPr lang="en-US" altLang="en-US" b="1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8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46" y="894566"/>
            <a:ext cx="8911687" cy="780620"/>
          </a:xfrm>
        </p:spPr>
        <p:txBody>
          <a:bodyPr/>
          <a:lstStyle/>
          <a:p>
            <a:r>
              <a:rPr lang="en-US" dirty="0"/>
              <a:t> Http/2 in one slide			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2" t="18394" r="1583" b="19241"/>
          <a:stretch/>
        </p:blipFill>
        <p:spPr>
          <a:xfrm>
            <a:off x="1545464" y="1967456"/>
            <a:ext cx="9131122" cy="4227281"/>
          </a:xfrm>
        </p:spPr>
      </p:pic>
    </p:spTree>
    <p:extLst>
      <p:ext uri="{BB962C8B-B14F-4D97-AF65-F5344CB8AC3E}">
        <p14:creationId xmlns:p14="http://schemas.microsoft.com/office/powerpoint/2010/main" val="57357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Http 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Http/2 leaves most of Http 1.1’s high-level syntax, such as methods, status codes, header fields and URI’s the same.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change is the bits on the wire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 is extending, not replacing the previous HTTP standards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Http/1.1 uses Pipelining to send the data where as Http/2 uses Multiplexing for sending the data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9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				    Criticism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748" y="2235200"/>
            <a:ext cx="4230452" cy="4023360"/>
          </a:xfrm>
        </p:spPr>
        <p:txBody>
          <a:bodyPr/>
          <a:lstStyle/>
          <a:p>
            <a:r>
              <a:rPr lang="en-US" dirty="0"/>
              <a:t>Doesn't support opportunistic encryption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6529" y="2438400"/>
            <a:ext cx="423045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Reduced latency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Single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Multiplexing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Server push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Prioritization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Binary Header compression</a:t>
            </a:r>
          </a:p>
        </p:txBody>
      </p:sp>
    </p:spTree>
    <p:extLst>
      <p:ext uri="{BB962C8B-B14F-4D97-AF65-F5344CB8AC3E}">
        <p14:creationId xmlns:p14="http://schemas.microsoft.com/office/powerpoint/2010/main" val="292113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 support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Google chrome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Mozilla Firefox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Internet Explorer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Microsoft Edge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Amazon Silk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6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20348"/>
            <a:ext cx="10480484" cy="3777622"/>
          </a:xfrm>
        </p:spPr>
        <p:txBody>
          <a:bodyPr/>
          <a:lstStyle/>
          <a:p>
            <a:r>
              <a:rPr lang="en-US" dirty="0"/>
              <a:t>Http/2 is successful in increasing the efficiency and successful as an updated version using multiplexing as data exchange</a:t>
            </a:r>
          </a:p>
        </p:txBody>
      </p:sp>
    </p:spTree>
    <p:extLst>
      <p:ext uri="{BB962C8B-B14F-4D97-AF65-F5344CB8AC3E}">
        <p14:creationId xmlns:p14="http://schemas.microsoft.com/office/powerpoint/2010/main" val="272811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  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 https://tools.ietf.org/html/rfc7540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https://en.wikipedia.org/wiki/HTTP/2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https://en.wikipedia.org/wiki/HTTP_pipelining</a:t>
            </a:r>
            <a:endParaRPr lang="en-US" dirty="0"/>
          </a:p>
          <a:p>
            <a:r>
              <a:rPr lang="en-US" dirty="0">
                <a:hlinkClick r:id="rId5"/>
              </a:rPr>
              <a:t>http://qnimate.com/what-is-multiplexing-in-http2/</a:t>
            </a:r>
            <a:endParaRPr lang="en-US" dirty="0"/>
          </a:p>
          <a:p>
            <a:r>
              <a:rPr lang="en-US" dirty="0">
                <a:hlinkClick r:id="rId6"/>
              </a:rPr>
              <a:t>https://http2.github.io/http2-spec/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http://searchengineland.com/everyone-moving-http2-236716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https://en.wikibooks.org/wiki/Communication_Networks/HTTP_Protocol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99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			</a:t>
            </a:r>
            <a:r>
              <a:rPr lang="en-US" sz="5400" dirty="0"/>
              <a:t>Questions?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252" y="2286000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324122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 is an application protocol for distributed, collaborative and hypermedia information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Hypertext is structured text that uses hyperlinks between nodes containing text.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 is the protocol to exchange or transfer hypertext.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of HTTP was initiated by Tim Berners-Lee(inventor of world wide web) at CERN in 1989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major version till date. Version 2.0 was released in 2015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83" y="5268598"/>
            <a:ext cx="4754562" cy="9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862572" cy="1499616"/>
          </a:xfrm>
        </p:spPr>
        <p:txBody>
          <a:bodyPr/>
          <a:lstStyle/>
          <a:p>
            <a:r>
              <a:rPr lang="en-US" dirty="0"/>
              <a:t>Introduction - Http/2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24128" y="2286000"/>
            <a:ext cx="625841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is being used differently that how it was envisioned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HTTP2 (HTTP/2.0) is a major revision of HTTP network protocol used by the World Wide Web.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developed  from the SPDY(speedy) protocol, developed by Google.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of January 2017, 12.7% of the top 10 million websites supported HTTP/2.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9937" y="1793599"/>
            <a:ext cx="6390718" cy="42414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4" name="Picture 4" descr="Image result for spd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68" y="458005"/>
            <a:ext cx="3381394" cy="18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google sp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95" y="4042837"/>
            <a:ext cx="4314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7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29502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Websites getting bigger .more images , more CSS more thing to download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Bandwidth increasing exponentially, but not RTT.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Initially one TCP connection for one HTTP 1.0 request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due to the TCP slow start, multiple resource files were combined in to one for performance.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h2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9" y="2286000"/>
            <a:ext cx="50591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2" descr="http://www.highoncoding.com/articleimages/final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14" y="2784792"/>
            <a:ext cx="4541386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h2 -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5917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Small files on one or multiple connection gives better http throughput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issue was addressed by some simple hacks like keep-alive header, HTTP 1.1 pipelining, multi-threading, </a:t>
            </a:r>
            <a:r>
              <a:rPr lang="en-US" dirty="0" err="1"/>
              <a:t>Sharding</a:t>
            </a:r>
            <a:r>
              <a:rPr lang="en-US" dirty="0"/>
              <a:t> etc..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Chrome uses max of 6 simultaneous connections to one server.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multi-threading and pipelining faces issues with HOL blocking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361037"/>
            <a:ext cx="4896404" cy="39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5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776288"/>
            <a:ext cx="10517189" cy="976312"/>
          </a:xfrm>
        </p:spPr>
        <p:txBody>
          <a:bodyPr>
            <a:normAutofit/>
          </a:bodyPr>
          <a:lstStyle/>
          <a:p>
            <a:r>
              <a:rPr lang="en-US" sz="4800" dirty="0"/>
              <a:t>  </a:t>
            </a:r>
            <a:r>
              <a:rPr lang="en-US" sz="4800" dirty="0" err="1"/>
              <a:t>Hol</a:t>
            </a:r>
            <a:r>
              <a:rPr lang="en-US" sz="4800" dirty="0"/>
              <a:t>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99" y="2006600"/>
            <a:ext cx="7502526" cy="4600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For pipelining to work the requests must be served in the order they are served.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When one request takes much time be served, the following requests just wait.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HOL blocking is a performance-limiting phenomenon that occurs when a line of packets is held up by first packet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Http/2 is the solution for this asynchronous operation</a:t>
            </a:r>
          </a:p>
          <a:p>
            <a:endParaRPr lang="en-US" sz="2000" dirty="0"/>
          </a:p>
        </p:txBody>
      </p:sp>
      <p:pic>
        <p:nvPicPr>
          <p:cNvPr id="1030" name="Picture 6" descr="http://cs291.com/slides/2016/14_http2_quic/tcp_head_of_line_bloc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1342168"/>
            <a:ext cx="40290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7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92" y="852509"/>
            <a:ext cx="6920408" cy="963591"/>
          </a:xfrm>
        </p:spPr>
        <p:txBody>
          <a:bodyPr/>
          <a:lstStyle/>
          <a:p>
            <a:r>
              <a:rPr lang="en-US" dirty="0"/>
              <a:t>HTTP 1.1 vs H2 In performance</a:t>
            </a:r>
          </a:p>
        </p:txBody>
      </p:sp>
      <p:pic>
        <p:nvPicPr>
          <p:cNvPr id="2052" name="Picture 4" descr="https://cdn.deliciousbrains.com/content/uploads/2016/12/16102436/http1-waterf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7" b="7151"/>
          <a:stretch/>
        </p:blipFill>
        <p:spPr bwMode="auto">
          <a:xfrm>
            <a:off x="1176021" y="1977062"/>
            <a:ext cx="9613543" cy="419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.css-tricks.com/wp-content/uploads/2017/02/image05-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" t="5940" r="331" b="10042"/>
          <a:stretch/>
        </p:blipFill>
        <p:spPr bwMode="auto">
          <a:xfrm>
            <a:off x="839292" y="1816100"/>
            <a:ext cx="51435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76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Multiplexing is a method in which Http requests are sent and responses are received asynchronously using a single TCP connection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Multiplexing is considered to be the heart of Http/2 protocol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 multiplexing is a re-use of established server connections for multiple clients connections</a:t>
            </a:r>
          </a:p>
        </p:txBody>
      </p:sp>
    </p:spTree>
    <p:extLst>
      <p:ext uri="{BB962C8B-B14F-4D97-AF65-F5344CB8AC3E}">
        <p14:creationId xmlns:p14="http://schemas.microsoft.com/office/powerpoint/2010/main" val="4269094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19872</TotalTime>
  <Words>1111</Words>
  <Application>Microsoft Office PowerPoint</Application>
  <PresentationFormat>Widescreen</PresentationFormat>
  <Paragraphs>153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hTTP 2.0</vt:lpstr>
      <vt:lpstr>Contents</vt:lpstr>
      <vt:lpstr>Introduction</vt:lpstr>
      <vt:lpstr>Introduction - Http/2</vt:lpstr>
      <vt:lpstr>Why h2</vt:lpstr>
      <vt:lpstr>Why h2 - contd..</vt:lpstr>
      <vt:lpstr>  Hol blocking</vt:lpstr>
      <vt:lpstr>HTTP 1.1 vs H2 In performance</vt:lpstr>
      <vt:lpstr>Http Multiplexing</vt:lpstr>
      <vt:lpstr>Http Multiplexing</vt:lpstr>
      <vt:lpstr> Frames and Streams</vt:lpstr>
      <vt:lpstr>Streams</vt:lpstr>
      <vt:lpstr>Frames</vt:lpstr>
      <vt:lpstr>Multiple Http requests</vt:lpstr>
      <vt:lpstr>Http Server Push</vt:lpstr>
      <vt:lpstr>Flow control</vt:lpstr>
      <vt:lpstr>Prioritization</vt:lpstr>
      <vt:lpstr>Header Compression</vt:lpstr>
      <vt:lpstr> Encryption</vt:lpstr>
      <vt:lpstr> Http/2 in one slide   </vt:lpstr>
      <vt:lpstr>Differences from Http 1.1</vt:lpstr>
      <vt:lpstr>Advantages        Criticism</vt:lpstr>
      <vt:lpstr>Http/2 support Browsers</vt:lpstr>
      <vt:lpstr>Conclusion</vt:lpstr>
      <vt:lpstr>        References</vt:lpstr>
      <vt:lpstr>  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Http/2.0</dc:title>
  <dc:creator>rajeev bhupathiraju</dc:creator>
  <cp:lastModifiedBy>rajeev bhupathiraju</cp:lastModifiedBy>
  <cp:revision>147</cp:revision>
  <dcterms:created xsi:type="dcterms:W3CDTF">2017-03-14T22:12:40Z</dcterms:created>
  <dcterms:modified xsi:type="dcterms:W3CDTF">2017-04-05T21:44:58Z</dcterms:modified>
</cp:coreProperties>
</file>