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45"/>
  </p:notesMasterIdLst>
  <p:sldIdLst>
    <p:sldId id="336" r:id="rId2"/>
    <p:sldId id="333" r:id="rId3"/>
    <p:sldId id="334" r:id="rId4"/>
    <p:sldId id="335" r:id="rId5"/>
    <p:sldId id="285" r:id="rId6"/>
    <p:sldId id="283" r:id="rId7"/>
    <p:sldId id="257" r:id="rId8"/>
    <p:sldId id="262" r:id="rId9"/>
    <p:sldId id="263" r:id="rId10"/>
    <p:sldId id="264" r:id="rId11"/>
    <p:sldId id="266" r:id="rId12"/>
    <p:sldId id="267" r:id="rId13"/>
    <p:sldId id="269" r:id="rId14"/>
    <p:sldId id="270" r:id="rId15"/>
    <p:sldId id="271" r:id="rId16"/>
    <p:sldId id="278" r:id="rId17"/>
    <p:sldId id="280" r:id="rId18"/>
    <p:sldId id="290" r:id="rId19"/>
    <p:sldId id="295" r:id="rId20"/>
    <p:sldId id="287" r:id="rId21"/>
    <p:sldId id="288" r:id="rId22"/>
    <p:sldId id="298" r:id="rId23"/>
    <p:sldId id="302" r:id="rId24"/>
    <p:sldId id="303" r:id="rId25"/>
    <p:sldId id="304" r:id="rId26"/>
    <p:sldId id="305" r:id="rId27"/>
    <p:sldId id="311" r:id="rId28"/>
    <p:sldId id="306" r:id="rId29"/>
    <p:sldId id="307" r:id="rId30"/>
    <p:sldId id="308" r:id="rId31"/>
    <p:sldId id="309" r:id="rId32"/>
    <p:sldId id="310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4" r:id="rId42"/>
    <p:sldId id="325" r:id="rId43"/>
    <p:sldId id="32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1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870BF7-DB02-4210-B90B-95AFAF04364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E64E7-6310-4C97-916E-E1866304171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8C9F3B2F-C669-4DF5-AA50-C3DB3EB1F67A}" type="parTrans" cxnId="{427F63E6-DB7C-4057-9E35-A3060732C6DD}">
      <dgm:prSet/>
      <dgm:spPr/>
      <dgm:t>
        <a:bodyPr/>
        <a:lstStyle/>
        <a:p>
          <a:endParaRPr lang="en-US"/>
        </a:p>
      </dgm:t>
    </dgm:pt>
    <dgm:pt modelId="{9DC660A6-EC5B-46F8-B9CC-21B059662040}" type="sibTrans" cxnId="{427F63E6-DB7C-4057-9E35-A3060732C6DD}">
      <dgm:prSet/>
      <dgm:spPr/>
      <dgm:t>
        <a:bodyPr/>
        <a:lstStyle/>
        <a:p>
          <a:endParaRPr lang="en-US"/>
        </a:p>
      </dgm:t>
    </dgm:pt>
    <dgm:pt modelId="{3D45A942-1ACC-4A30-8B78-82D0E487DA8E}">
      <dgm:prSet phldrT="[Text]" custT="1"/>
      <dgm:spPr/>
      <dgm:t>
        <a:bodyPr/>
        <a:lstStyle/>
        <a:p>
          <a:pPr algn="l"/>
          <a:r>
            <a:rPr lang="en-US" sz="2600" dirty="0" smtClean="0">
              <a:latin typeface="Times New Roman" pitchFamily="18" charset="0"/>
              <a:cs typeface="Times New Roman" pitchFamily="18" charset="0"/>
            </a:rPr>
            <a:t>Leakage currents of access, load and drive transistors</a:t>
          </a:r>
          <a:endParaRPr lang="en-US" sz="2600" dirty="0">
            <a:latin typeface="Times New Roman" pitchFamily="18" charset="0"/>
            <a:cs typeface="Times New Roman" pitchFamily="18" charset="0"/>
          </a:endParaRPr>
        </a:p>
      </dgm:t>
    </dgm:pt>
    <dgm:pt modelId="{EA275B49-1428-4DDD-A407-C4EB37C65516}" type="parTrans" cxnId="{01442CEE-F3D2-45E2-8AF8-7158200E96DF}">
      <dgm:prSet/>
      <dgm:spPr/>
      <dgm:t>
        <a:bodyPr/>
        <a:lstStyle/>
        <a:p>
          <a:endParaRPr lang="en-US"/>
        </a:p>
      </dgm:t>
    </dgm:pt>
    <dgm:pt modelId="{A3DD1288-BB83-430A-A322-6FD75E40FCB9}" type="sibTrans" cxnId="{01442CEE-F3D2-45E2-8AF8-7158200E96DF}">
      <dgm:prSet/>
      <dgm:spPr/>
      <dgm:t>
        <a:bodyPr/>
        <a:lstStyle/>
        <a:p>
          <a:endParaRPr lang="en-US"/>
        </a:p>
      </dgm:t>
    </dgm:pt>
    <dgm:pt modelId="{06B199BB-C711-4C44-81B7-67F0D8D4ED69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3627375A-F3ED-4689-83D8-333D3252394F}" type="parTrans" cxnId="{5D1992CE-73F7-478D-88D1-5A57A45B3E73}">
      <dgm:prSet/>
      <dgm:spPr/>
      <dgm:t>
        <a:bodyPr/>
        <a:lstStyle/>
        <a:p>
          <a:endParaRPr lang="en-US"/>
        </a:p>
      </dgm:t>
    </dgm:pt>
    <dgm:pt modelId="{58BAB482-8D86-4ED4-AA17-1221741B189A}" type="sibTrans" cxnId="{5D1992CE-73F7-478D-88D1-5A57A45B3E73}">
      <dgm:prSet/>
      <dgm:spPr/>
      <dgm:t>
        <a:bodyPr/>
        <a:lstStyle/>
        <a:p>
          <a:endParaRPr lang="en-US"/>
        </a:p>
      </dgm:t>
    </dgm:pt>
    <dgm:pt modelId="{E8567B0B-ACCF-4535-B5F4-DABB1D3FE13A}">
      <dgm:prSet phldrT="[Text]" custT="1"/>
      <dgm:spPr/>
      <dgm:t>
        <a:bodyPr/>
        <a:lstStyle/>
        <a:p>
          <a:r>
            <a:rPr lang="en-US" sz="2600" dirty="0" smtClean="0">
              <a:latin typeface="Times New Roman" pitchFamily="18" charset="0"/>
              <a:cs typeface="Times New Roman" pitchFamily="18" charset="0"/>
            </a:rPr>
            <a:t>Power consumption</a:t>
          </a:r>
          <a:endParaRPr lang="en-US" sz="2600" dirty="0">
            <a:latin typeface="Times New Roman" pitchFamily="18" charset="0"/>
            <a:cs typeface="Times New Roman" pitchFamily="18" charset="0"/>
          </a:endParaRPr>
        </a:p>
      </dgm:t>
    </dgm:pt>
    <dgm:pt modelId="{7484C305-3934-4BBB-9468-809F57E3B110}" type="parTrans" cxnId="{8EFE7E2C-63A5-457D-B932-93AAA84CEB46}">
      <dgm:prSet/>
      <dgm:spPr/>
      <dgm:t>
        <a:bodyPr/>
        <a:lstStyle/>
        <a:p>
          <a:endParaRPr lang="en-US"/>
        </a:p>
      </dgm:t>
    </dgm:pt>
    <dgm:pt modelId="{9F27B91E-14D8-4430-854F-707545638717}" type="sibTrans" cxnId="{8EFE7E2C-63A5-457D-B932-93AAA84CEB46}">
      <dgm:prSet/>
      <dgm:spPr/>
      <dgm:t>
        <a:bodyPr/>
        <a:lstStyle/>
        <a:p>
          <a:endParaRPr lang="en-US"/>
        </a:p>
      </dgm:t>
    </dgm:pt>
    <dgm:pt modelId="{20268E32-26EF-48A5-BC78-735D25BA6DF3}" type="pres">
      <dgm:prSet presAssocID="{92870BF7-DB02-4210-B90B-95AFAF0436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A4890A-9E60-45A1-B583-5785ED836588}" type="pres">
      <dgm:prSet presAssocID="{246E64E7-6310-4C97-916E-E18663041712}" presName="composite" presStyleCnt="0"/>
      <dgm:spPr/>
    </dgm:pt>
    <dgm:pt modelId="{F655BA37-AD80-4F6B-845F-A6F0CCD687BD}" type="pres">
      <dgm:prSet presAssocID="{246E64E7-6310-4C97-916E-E18663041712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0F728-1D18-49E6-91F0-FF1A18053AD3}" type="pres">
      <dgm:prSet presAssocID="{246E64E7-6310-4C97-916E-E18663041712}" presName="descendantText" presStyleLbl="alignAcc1" presStyleIdx="0" presStyleCnt="2" custScaleY="1193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E5E8C-703A-4841-A462-B22430A6B74C}" type="pres">
      <dgm:prSet presAssocID="{9DC660A6-EC5B-46F8-B9CC-21B059662040}" presName="sp" presStyleCnt="0"/>
      <dgm:spPr/>
    </dgm:pt>
    <dgm:pt modelId="{F699288D-5769-42C5-99FA-ED6FEB4C4F89}" type="pres">
      <dgm:prSet presAssocID="{06B199BB-C711-4C44-81B7-67F0D8D4ED69}" presName="composite" presStyleCnt="0"/>
      <dgm:spPr/>
    </dgm:pt>
    <dgm:pt modelId="{A862A723-F9D9-4CBE-92D4-2A5FF2E86D87}" type="pres">
      <dgm:prSet presAssocID="{06B199BB-C711-4C44-81B7-67F0D8D4ED69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AA2A6-0516-401F-A1C9-CE6770836644}" type="pres">
      <dgm:prSet presAssocID="{06B199BB-C711-4C44-81B7-67F0D8D4ED69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7F63E6-DB7C-4057-9E35-A3060732C6DD}" srcId="{92870BF7-DB02-4210-B90B-95AFAF043644}" destId="{246E64E7-6310-4C97-916E-E18663041712}" srcOrd="0" destOrd="0" parTransId="{8C9F3B2F-C669-4DF5-AA50-C3DB3EB1F67A}" sibTransId="{9DC660A6-EC5B-46F8-B9CC-21B059662040}"/>
    <dgm:cxn modelId="{18BF62AC-AF51-4662-B02F-074761B829F1}" type="presOf" srcId="{246E64E7-6310-4C97-916E-E18663041712}" destId="{F655BA37-AD80-4F6B-845F-A6F0CCD687BD}" srcOrd="0" destOrd="0" presId="urn:microsoft.com/office/officeart/2005/8/layout/chevron2"/>
    <dgm:cxn modelId="{464D9273-6E4E-4689-A967-2AEAD7C64691}" type="presOf" srcId="{92870BF7-DB02-4210-B90B-95AFAF043644}" destId="{20268E32-26EF-48A5-BC78-735D25BA6DF3}" srcOrd="0" destOrd="0" presId="urn:microsoft.com/office/officeart/2005/8/layout/chevron2"/>
    <dgm:cxn modelId="{8EFE7E2C-63A5-457D-B932-93AAA84CEB46}" srcId="{06B199BB-C711-4C44-81B7-67F0D8D4ED69}" destId="{E8567B0B-ACCF-4535-B5F4-DABB1D3FE13A}" srcOrd="0" destOrd="0" parTransId="{7484C305-3934-4BBB-9468-809F57E3B110}" sibTransId="{9F27B91E-14D8-4430-854F-707545638717}"/>
    <dgm:cxn modelId="{08D4DE79-E26D-4081-B3A3-29A6743156C4}" type="presOf" srcId="{E8567B0B-ACCF-4535-B5F4-DABB1D3FE13A}" destId="{5D1AA2A6-0516-401F-A1C9-CE6770836644}" srcOrd="0" destOrd="0" presId="urn:microsoft.com/office/officeart/2005/8/layout/chevron2"/>
    <dgm:cxn modelId="{CB89B5A5-F4DC-4BEC-95ED-F72D14E426DF}" type="presOf" srcId="{3D45A942-1ACC-4A30-8B78-82D0E487DA8E}" destId="{6A70F728-1D18-49E6-91F0-FF1A18053AD3}" srcOrd="0" destOrd="0" presId="urn:microsoft.com/office/officeart/2005/8/layout/chevron2"/>
    <dgm:cxn modelId="{01442CEE-F3D2-45E2-8AF8-7158200E96DF}" srcId="{246E64E7-6310-4C97-916E-E18663041712}" destId="{3D45A942-1ACC-4A30-8B78-82D0E487DA8E}" srcOrd="0" destOrd="0" parTransId="{EA275B49-1428-4DDD-A407-C4EB37C65516}" sibTransId="{A3DD1288-BB83-430A-A322-6FD75E40FCB9}"/>
    <dgm:cxn modelId="{FB5F6418-2192-4AC5-8E1B-579F466FCFE0}" type="presOf" srcId="{06B199BB-C711-4C44-81B7-67F0D8D4ED69}" destId="{A862A723-F9D9-4CBE-92D4-2A5FF2E86D87}" srcOrd="0" destOrd="0" presId="urn:microsoft.com/office/officeart/2005/8/layout/chevron2"/>
    <dgm:cxn modelId="{5D1992CE-73F7-478D-88D1-5A57A45B3E73}" srcId="{92870BF7-DB02-4210-B90B-95AFAF043644}" destId="{06B199BB-C711-4C44-81B7-67F0D8D4ED69}" srcOrd="1" destOrd="0" parTransId="{3627375A-F3ED-4689-83D8-333D3252394F}" sibTransId="{58BAB482-8D86-4ED4-AA17-1221741B189A}"/>
    <dgm:cxn modelId="{683FCA07-0E81-4803-8332-4484C94AFEB3}" type="presParOf" srcId="{20268E32-26EF-48A5-BC78-735D25BA6DF3}" destId="{A2A4890A-9E60-45A1-B583-5785ED836588}" srcOrd="0" destOrd="0" presId="urn:microsoft.com/office/officeart/2005/8/layout/chevron2"/>
    <dgm:cxn modelId="{C9B32BF8-E0F4-46F3-B331-D7ABA4A7E10A}" type="presParOf" srcId="{A2A4890A-9E60-45A1-B583-5785ED836588}" destId="{F655BA37-AD80-4F6B-845F-A6F0CCD687BD}" srcOrd="0" destOrd="0" presId="urn:microsoft.com/office/officeart/2005/8/layout/chevron2"/>
    <dgm:cxn modelId="{A2578977-4FAD-4A99-B64E-04FE36459D96}" type="presParOf" srcId="{A2A4890A-9E60-45A1-B583-5785ED836588}" destId="{6A70F728-1D18-49E6-91F0-FF1A18053AD3}" srcOrd="1" destOrd="0" presId="urn:microsoft.com/office/officeart/2005/8/layout/chevron2"/>
    <dgm:cxn modelId="{CE10F816-BE1C-4F7E-8821-E67B91312D95}" type="presParOf" srcId="{20268E32-26EF-48A5-BC78-735D25BA6DF3}" destId="{B20E5E8C-703A-4841-A462-B22430A6B74C}" srcOrd="1" destOrd="0" presId="urn:microsoft.com/office/officeart/2005/8/layout/chevron2"/>
    <dgm:cxn modelId="{49A8AC18-17BF-4CD7-BD78-990AB9836223}" type="presParOf" srcId="{20268E32-26EF-48A5-BC78-735D25BA6DF3}" destId="{F699288D-5769-42C5-99FA-ED6FEB4C4F89}" srcOrd="2" destOrd="0" presId="urn:microsoft.com/office/officeart/2005/8/layout/chevron2"/>
    <dgm:cxn modelId="{D764EF97-853E-4E4C-B778-7B73EFC632DE}" type="presParOf" srcId="{F699288D-5769-42C5-99FA-ED6FEB4C4F89}" destId="{A862A723-F9D9-4CBE-92D4-2A5FF2E86D87}" srcOrd="0" destOrd="0" presId="urn:microsoft.com/office/officeart/2005/8/layout/chevron2"/>
    <dgm:cxn modelId="{84773A49-ADA6-4D24-B6F2-57C74AAC773B}" type="presParOf" srcId="{F699288D-5769-42C5-99FA-ED6FEB4C4F89}" destId="{5D1AA2A6-0516-401F-A1C9-CE6770836644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94FAC-63CD-4A01-957C-DA522B2738B5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D3038-4C12-4F26-8751-B08A45E99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1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D3038-4C12-4F26-8751-B08A45E99F2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yper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mrita.previ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9873" y="304800"/>
            <a:ext cx="7162800" cy="1600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4000" y="2209800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Low Power 4T SRAM Cache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0200" y="2895600"/>
            <a:ext cx="5791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Project guide    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Kirti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Pande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Department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ECE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Date                   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18 May, 2013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Team members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Sundeep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            BL.EN.U4ECE09048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Marri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Revanth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BL.EN.U4ECE09532                                          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Nikhilanjali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J             BL.EN.U4ECE09536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Write “0” Operation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nikhila\Desktop\PROJJJ\6t w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6962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3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480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 per previous design considerations, V2 &lt; V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T,1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hence doesn't turn on M1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change stored information reduce V1 below threshold voltage of M2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V1=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T,n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M3 operates in linear region and M5  operates in saturation region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Write “0” Operation</a:t>
            </a:r>
            <a:endParaRPr lang="en-US" sz="3200" dirty="0"/>
          </a:p>
        </p:txBody>
      </p:sp>
      <p:pic>
        <p:nvPicPr>
          <p:cNvPr id="4" name="Picture 3" descr="C:\Users\nikhila\Desktop\PROJJJ\eq w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19600"/>
            <a:ext cx="71628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3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62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Write “0” Operation</a:t>
            </a:r>
            <a:endParaRPr lang="en-US" sz="3200" dirty="0"/>
          </a:p>
        </p:txBody>
      </p:sp>
      <p:pic>
        <p:nvPicPr>
          <p:cNvPr id="11" name="Picture 6" descr="C:\Users\nikhila\Desktop\PROJJJ\eqwr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4343400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12" name="Rectangle 11"/>
          <p:cNvSpPr/>
          <p:nvPr/>
        </p:nvSpPr>
        <p:spPr>
          <a:xfrm>
            <a:off x="533400" y="2743200"/>
            <a:ext cx="8610600" cy="363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M1 subsequently turns ON, changing the stored information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Symmetrical condition dictates the aspect ratios of M6 and M4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Substituting VDD=0.5V, VT=0.2V and µn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µp ~ 2.5 we get 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W3 &gt; 2.45 (W5) and W4 &gt; 2.45 (W6)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From layout W5 = W6 = 5</a:t>
            </a:r>
            <a:r>
              <a:rPr lang="el-GR" sz="25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hence we obtain 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W3 &gt; 12.25</a:t>
            </a:r>
            <a:r>
              <a:rPr lang="el-GR" sz="2500" dirty="0" smtClean="0">
                <a:latin typeface="Times New Roman" pitchFamily="18" charset="0"/>
                <a:cs typeface="Times New Roman" pitchFamily="18" charset="0"/>
              </a:rPr>
              <a:t> λ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and  W4 &gt; 12.25</a:t>
            </a:r>
            <a:r>
              <a:rPr lang="el-GR" sz="2500" dirty="0" smtClean="0">
                <a:latin typeface="Times New Roman" pitchFamily="18" charset="0"/>
                <a:cs typeface="Times New Roman" pitchFamily="18" charset="0"/>
              </a:rPr>
              <a:t> λ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mrita.preview.jpg"/>
          <p:cNvPicPr>
            <a:picLocks noChangeAspect="1"/>
          </p:cNvPicPr>
          <p:nvPr/>
        </p:nvPicPr>
        <p:blipFill>
          <a:blip r:embed="rId4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41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4T SRAM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:\Users\nikhila\Desktop\Cap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858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3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35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71600"/>
            <a:ext cx="9067800" cy="5029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BL and BLB are pre-charged to GND and V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respectively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‘1’ is stored in cell load and drive transistors are 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‘0’ is stored in cell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Load and drive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transistors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OFF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data retention without refresh cycle following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conditions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must be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satisfied</a:t>
            </a:r>
          </a:p>
          <a:p>
            <a:pPr lvl="1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off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-NMOS-access</a:t>
            </a:r>
            <a:r>
              <a:rPr lang="en-US" sz="2200" dirty="0" smtClean="0"/>
              <a:t>  </a:t>
            </a:r>
            <a:r>
              <a:rPr lang="en-US" sz="2400" dirty="0" smtClean="0"/>
              <a:t>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SD-Load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Gate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-Driver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Gate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-Load</a:t>
            </a:r>
          </a:p>
          <a:p>
            <a:pPr marL="393192" lvl="1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off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-PMOS-access</a:t>
            </a:r>
            <a:r>
              <a:rPr lang="en-US" sz="2200" dirty="0"/>
              <a:t> </a:t>
            </a:r>
            <a:r>
              <a:rPr lang="en-US" sz="2400" dirty="0"/>
              <a:t> 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DS-Driver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Gate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-Driver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Gate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-Load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ea typeface="SimHei" pitchFamily="49" charset="-122"/>
                <a:cs typeface="Times New Roman" pitchFamily="18" charset="0"/>
              </a:rPr>
              <a:t>4T SRAM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ea typeface="SimHei" pitchFamily="49" charset="-122"/>
              <a:cs typeface="Times New Roman" pitchFamily="18" charset="0"/>
            </a:endParaRPr>
          </a:p>
        </p:txBody>
      </p:sp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0"/>
            <a:ext cx="1295399" cy="93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42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ea typeface="SimHei" pitchFamily="49" charset="-122"/>
                <a:cs typeface="Times New Roman" pitchFamily="18" charset="0"/>
              </a:rPr>
              <a:t>4T SRAM</a:t>
            </a:r>
            <a:endParaRPr lang="en-US" sz="3200" dirty="0"/>
          </a:p>
        </p:txBody>
      </p:sp>
      <p:pic>
        <p:nvPicPr>
          <p:cNvPr id="4" name="Content Placeholder 3" descr="C:\Users\nikhila\Desktop\Capture..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6294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3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82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990600"/>
          <a:ext cx="8763000" cy="4825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743200"/>
                <a:gridCol w="1752600"/>
                <a:gridCol w="1981200"/>
              </a:tblGrid>
              <a:tr h="10724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Bit-line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Pre-charging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Word-line activation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Sensing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kumimoji="0" lang="en-US" sz="24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Idle mode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28146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BL pre-charged to GND and then floated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sz="18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No dynamic      energy</a:t>
                      </a:r>
                      <a:r>
                        <a:rPr lang="en-US" sz="1800" baseline="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consumption is involved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When voltage of ST node is low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 The voltage of BL and ST node equalized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Power consumption is very small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endParaRPr lang="en-US" sz="18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When voltage of ST node is high, the voltage of BL pulled up to high voltage V</a:t>
                      </a:r>
                      <a:r>
                        <a:rPr lang="en-US" sz="1800" baseline="-25000" dirty="0" smtClean="0">
                          <a:latin typeface="+mn-lt"/>
                          <a:cs typeface="Times New Roman" pitchFamily="18" charset="0"/>
                        </a:rPr>
                        <a:t>BL-HIGH</a:t>
                      </a:r>
                      <a:endParaRPr lang="en-US" sz="18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sense amplifier is enabled to read data on BL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the end of read operation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cell goes to idle mode 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WL2 and BL are asserted to GND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Read Operation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286000" y="1371600"/>
            <a:ext cx="533400" cy="228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953000" y="1371600"/>
            <a:ext cx="457200" cy="228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781800" y="1371600"/>
            <a:ext cx="457200" cy="228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399" y="914400"/>
          <a:ext cx="8839202" cy="4882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486"/>
                <a:gridCol w="4261758"/>
                <a:gridCol w="2051958"/>
              </a:tblGrid>
              <a:tr h="999759">
                <a:tc>
                  <a:txBody>
                    <a:bodyPr/>
                    <a:lstStyle/>
                    <a:p>
                      <a:pPr algn="ctr"/>
                      <a:endParaRPr kumimoji="0" lang="en-US" sz="2400" b="1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kumimoji="0" lang="en-US" sz="24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Bit-line driving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sz="2400" b="1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kumimoji="0" lang="en-US" sz="24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Cell flipping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Idle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mode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7041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Pre-charge</a:t>
                      </a:r>
                      <a:r>
                        <a:rPr lang="en-US" sz="1800" baseline="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  <a:cs typeface="Times New Roman" pitchFamily="18" charset="0"/>
                        </a:rPr>
                        <a:t>on BL is turned OFF and data to be written is placed on BL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endParaRPr lang="en-US" sz="18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Voltages on WL1 and BLB are maintained at idle mode </a:t>
                      </a:r>
                      <a:endParaRPr lang="en-US" sz="18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sz="180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data is logic ‘0’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 node is pulled down to GND by NMOS access transistor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and Drive transistors are OFF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STB node is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pulled up to high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voltage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 leakage current of PMOS access transistor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data is logic ‘1’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 transistor is ON which further turns ON the load transistor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STB nodes are pulled to V</a:t>
                      </a:r>
                      <a:r>
                        <a:rPr kumimoji="0" lang="en-US" sz="18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GND respectively</a:t>
                      </a: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the end of write operation cell goes to idle mode 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WL2 and BL are asserted to GND</a:t>
                      </a:r>
                    </a:p>
                    <a:p>
                      <a:pPr algn="l">
                        <a:buFont typeface="Wingdings" pitchFamily="2" charset="2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Write Operation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514600" y="1371600"/>
            <a:ext cx="533400" cy="228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629400" y="1371600"/>
            <a:ext cx="533400" cy="228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Key issues to be considered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Design Considerations of 4T SRAM </a:t>
            </a:r>
            <a:endParaRPr lang="en-US" sz="32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066800" y="2286000"/>
          <a:ext cx="67818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6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Sub-threshold leakage current between source and drain occurs when gate voltage is below V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 threshold voltage increases, sub threshold leakage current decreases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Gate oxide tunneling current results due to tunneling of electrons from substrate to gate and vice versa, through the gate oxide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occurs due to reduction of gate oxide thickness and increase in the field across the oxide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Leakage currents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/>
          </a:p>
        </p:txBody>
      </p:sp>
      <p:pic>
        <p:nvPicPr>
          <p:cNvPr id="4" name="Picture 3" descr="C:\Users\nikhila\Desktop\subthresheq1.PNG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457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nikhila\Desktop\subthresheq1cont.PNG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514600"/>
            <a:ext cx="17526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mrita.preview.jpg"/>
          <p:cNvPicPr>
            <a:picLocks noChangeAspect="1"/>
          </p:cNvPicPr>
          <p:nvPr/>
        </p:nvPicPr>
        <p:blipFill>
          <a:blip r:embed="rId4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6T SRAM - Design considerations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4T SRAM - Introduction and Operation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Design considerations of 4T SRAM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Cache architectures of 6T and 4T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Divided bitline technique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Simulations and Results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</p:txBody>
      </p:sp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Leakage currents depend on threshold voltage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a transistor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Threshold voltage can be changed by changing the body bias voltage</a:t>
            </a:r>
          </a:p>
          <a:p>
            <a:pPr>
              <a:lnSpc>
                <a:spcPct val="11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is achieved by changing N-well voltages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N-well voltage for load transistor is increased which results in increase of its threshold voltage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N-well voltage for PMOS access transistor is decreased which results in decrease of its threshold voltage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Body Effect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V_{TN} = V_{TO} + \gamma ( \sqrt{ | {V_{SB} + 2\phi_{F} | } } - \sqrt{ | 2\phi_{F} | } )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971800"/>
            <a:ext cx="4800600" cy="54389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  <a:effectLst>
            <a:softEdge rad="127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3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When the threshold voltage is increased, current I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in saturation region will decrease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Current equation in saturation region is given by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I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Kn′W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L)[V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az-Cyrl-AZ" sz="2800" dirty="0" smtClean="0">
                <a:latin typeface="Times New Roman" pitchFamily="18" charset="0"/>
                <a:cs typeface="Times New Roman" pitchFamily="18" charset="0"/>
              </a:rPr>
              <a:t>²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If the bit line capacitance is large, more current is required to pull the bit-line to the value stored in cell</a:t>
            </a:r>
          </a:p>
          <a:p>
            <a:pPr>
              <a:lnSpc>
                <a:spcPct val="15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Hence there exists a trade-off between the body biasing voltage and delay in reading “1”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Body Effect</a:t>
            </a:r>
            <a:endParaRPr lang="en-US" sz="3200" dirty="0"/>
          </a:p>
        </p:txBody>
      </p:sp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5344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reduced to 0.45V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increased to 0.05V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Bitline swing reduces which results in reduction of power consumption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hold “0” case, V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load transistor falls below zero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due to which leakage currents become negligible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Reduction in Power Consumption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1524000"/>
            <a:ext cx="8686800" cy="44832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Basic architecture of SRAM memory array comprises of the following components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Dual core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Row decoder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Column decoder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Precharge circuit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Read/ Write circuitry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Cache Architecture</a:t>
            </a:r>
            <a:endParaRPr lang="en-US" sz="3200" dirty="0"/>
          </a:p>
        </p:txBody>
      </p:sp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0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Block Diagram</a:t>
            </a:r>
            <a:b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3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6T Cache Layout (8x16)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:\Users\nikhila\Desktop\6t cach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3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534400" cy="1219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Schematic of 6T Sense Amplifier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 bwMode="auto">
          <a:xfrm>
            <a:off x="152400" y="990599"/>
            <a:ext cx="4495800" cy="571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1" y="1447800"/>
            <a:ext cx="4572000" cy="51816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sense en = ‘1’ node A is grounded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d = ‘1’ node B is pulled to GND which activates P2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 C is pulled to 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comes as data out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d = ‘0’ 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dbar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=‘1’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pulled to GND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sense en = ‘0’ irrespective of value of d,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in high impedance state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3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Layout of 4T Cells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399" y="1257300"/>
            <a:ext cx="5562601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amrita.preview.jpg"/>
          <p:cNvPicPr>
            <a:picLocks noChangeAspect="1"/>
          </p:cNvPicPr>
          <p:nvPr/>
        </p:nvPicPr>
        <p:blipFill>
          <a:blip r:embed="rId3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371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4T Cache Layout (8x16)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:\Users\nikhila\Desktop\4tcach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3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1219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Schematic of 4T Sense Amplifier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 bwMode="auto">
          <a:xfrm>
            <a:off x="762000" y="1524000"/>
            <a:ext cx="3505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346575" cy="4346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sense en = ‘1’ node G is grounded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Vin 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Vref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then Vout =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Vin &lt;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Vref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then Vout = 0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sense en = ‘0’ irrespective of Vin value, Vout is in high impedance</a:t>
            </a:r>
          </a:p>
          <a:p>
            <a:pPr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3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Cache memory is a smaller and faster memory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Stores copies of the data from the most recently used main memory locations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Average delay of memory accesses will be closer to the cache delay than to the delay of main memory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Cache memories are implemented using SRAMs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Generally implemented using 6T SRAMs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Delay reduction in 4T SRAM cache is achieved using divided bit-line technique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Bit-line is divided into several local bit-lines and a global bit line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Two or more SRAM cells are combined together to form a sub group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They are in turn connected to global bit-line through NFET or TG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Grouping reduces the capacitance offered, as drain capacitance and metal length reduce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Divided Bitline Technique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Divided Bitline Technique</a:t>
            </a:r>
            <a:endParaRPr lang="en-US" sz="3200" dirty="0"/>
          </a:p>
        </p:txBody>
      </p:sp>
      <p:pic>
        <p:nvPicPr>
          <p:cNvPr id="10" name="Content Placeholder 9"/>
          <p:cNvPicPr>
            <a:picLocks noGrp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0"/>
            <a:ext cx="5486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3" cstate="print"/>
          <a:srcRect r="69149"/>
          <a:stretch>
            <a:fillRect/>
          </a:stretch>
        </p:blipFill>
        <p:spPr>
          <a:xfrm>
            <a:off x="7848600" y="0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Variation of Delay with change in grouping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14400"/>
            <a:ext cx="5715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57200" y="3810001"/>
            <a:ext cx="838200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[N*C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/2+(N/m)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]*[ N*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+(N/M)R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]</a:t>
            </a:r>
          </a:p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+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 ( M+2)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+(M+2)C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]*[ (M+2)R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(M+2)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]</a:t>
            </a:r>
          </a:p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above equation is plotted in MATLAB and the value of       m giving minimum delay is found from the above graph</a:t>
            </a:r>
          </a:p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3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Single Cell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Comparisions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4267200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Write power and read power are less by 36% and 10.5% </a:t>
            </a:r>
          </a:p>
          <a:p>
            <a:pPr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Static power is less by 13%</a:t>
            </a:r>
          </a:p>
          <a:p>
            <a:pPr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Delay for write ‘1’ is 70% more and for write ‘0’ its five       times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143000"/>
          <a:ext cx="7696200" cy="312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6600"/>
                <a:gridCol w="2209800"/>
                <a:gridCol w="2209800"/>
              </a:tblGrid>
              <a:tr h="5207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/>
                        <a:t>Parameter</a:t>
                      </a:r>
                      <a:endParaRPr lang="en-IN" sz="2400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/>
                        <a:t>6T</a:t>
                      </a:r>
                      <a:endParaRPr lang="en-IN" sz="2400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/>
                        <a:t>4T</a:t>
                      </a:r>
                      <a:endParaRPr lang="en-IN" sz="2400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/>
                        <a:t>Avg. Write power</a:t>
                      </a:r>
                      <a:endParaRPr lang="en-IN" sz="2400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/>
                        <a:t>0.551µW</a:t>
                      </a:r>
                      <a:endParaRPr lang="en-IN" sz="2400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/>
                        <a:t>0.349µW</a:t>
                      </a:r>
                      <a:endParaRPr lang="en-IN" sz="2400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/>
                        <a:t>Avg. Read power</a:t>
                      </a:r>
                      <a:endParaRPr lang="en-IN" sz="2400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/>
                        <a:t>0.198µW</a:t>
                      </a:r>
                      <a:endParaRPr lang="en-IN" sz="2400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/>
                        <a:t>0.171µW</a:t>
                      </a:r>
                      <a:endParaRPr lang="en-IN" sz="2400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/>
                        <a:t>Avg. Static power</a:t>
                      </a:r>
                      <a:endParaRPr lang="en-IN" sz="2400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/>
                        <a:t>0.114µW</a:t>
                      </a:r>
                      <a:endParaRPr lang="en-IN" sz="2400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/>
                        <a:t>0.0995µW</a:t>
                      </a:r>
                      <a:endParaRPr lang="en-IN" sz="2400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/>
                        <a:t>Cell delay(write 1)</a:t>
                      </a:r>
                      <a:endParaRPr lang="en-IN" sz="2400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/>
                        <a:t>0.02nS</a:t>
                      </a:r>
                      <a:endParaRPr lang="en-IN" sz="2400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/>
                        <a:t>0.034nS</a:t>
                      </a:r>
                      <a:endParaRPr lang="en-IN" sz="2400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207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/>
                        <a:t>Cell delay(write 0)</a:t>
                      </a:r>
                      <a:endParaRPr lang="en-IN" sz="2400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/>
                        <a:t>0.013nS</a:t>
                      </a:r>
                      <a:endParaRPr lang="en-IN" sz="2400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/>
                        <a:t>0.065nS</a:t>
                      </a:r>
                      <a:endParaRPr lang="en-IN" sz="2400" dirty="0">
                        <a:solidFill>
                          <a:srgbClr val="00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7" name="Picture 6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229600" cy="249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152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Parameter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6T SRAM Cache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4T SRAM Cache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2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Avg. Write power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25.6µ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W</a:t>
                      </a:r>
                      <a:endParaRPr lang="en-US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14.49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µ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W</a:t>
                      </a:r>
                      <a:endParaRPr lang="en-US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2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Avg. Read power</a:t>
                      </a:r>
                      <a:endParaRPr lang="en-US" sz="1800" b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42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µ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W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12.25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µ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W</a:t>
                      </a:r>
                      <a:endParaRPr lang="en-US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2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Avg. static power</a:t>
                      </a:r>
                      <a:endParaRPr lang="en-US" sz="1800" b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13.743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µ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W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16.495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µ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W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2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Avg. write delay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0.093nS</a:t>
                      </a:r>
                      <a:endParaRPr lang="en-US" sz="18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0.096nS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2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Avg. Read delay 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0.074nS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0.096nS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Cache Comparisons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657600"/>
            <a:ext cx="88392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For 4T SRAM Cache</a:t>
            </a:r>
          </a:p>
          <a:p>
            <a:pPr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Average write and read powers are less by 44% and 71%        respectively</a:t>
            </a:r>
          </a:p>
          <a:p>
            <a:pPr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Average static power is more by 20% due to the excess power consumed by sense amplifier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</p:txBody>
      </p:sp>
      <p:pic>
        <p:nvPicPr>
          <p:cNvPr id="6" name="Picture 5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case of read ‘1’ the maximum access delay of 4T cache is 0.2nS where as for 6T cache it is 0.106nS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reduces the maximum frequency at which 4T cache can be operated 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Hence this access delay has to be reduced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Cache Comparisons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23999"/>
          <a:ext cx="8229600" cy="4267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653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Parameter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Single bit line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Divided bit lint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53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Avg. Write power</a:t>
                      </a:r>
                      <a:endParaRPr lang="en-US" sz="2000" b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17.164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µ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W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15.75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µ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W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53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Avg. Read power</a:t>
                      </a:r>
                      <a:endParaRPr lang="en-US" sz="2000" b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16.027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µ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W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16.54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µ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W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53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Avg. write delay</a:t>
                      </a:r>
                      <a:endParaRPr lang="en-US" sz="2000" b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0.236nS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0.22nS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53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Avg. Read delay</a:t>
                      </a:r>
                      <a:endParaRPr lang="en-US" sz="2000" b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0.28nS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0.21nS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70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Power delay </a:t>
                      </a:r>
                      <a:r>
                        <a:rPr lang="en-US" sz="2000" b="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product (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Write)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4.05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3.465(14.5)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70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Power delay product (Read)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4.51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Roman"/>
                        </a:rPr>
                        <a:t>3.47(23)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Comparison of Single bitline 4T and Divided bitline 4T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By implementing divided bit line technique on 4T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Power delay product for write cycle is improved by 14.5% and for read cycle improvement is 23%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Maximum delay in the case of read '1' is reduced by 52.5%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Hence low power 4T cache memory can be designed without much compromise in operation speed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Comparison of Single bitline 4T and         Divided bitline 4T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/>
                <a:latin typeface="Times New Roman" pitchFamily="18" charset="0"/>
                <a:cs typeface="Times New Roman" pitchFamily="18" charset="0"/>
              </a:rPr>
              <a:t>Area Comparison of 6T and 4T cells</a:t>
            </a:r>
            <a:endParaRPr lang="en-US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6096000"/>
            <a:ext cx="3657600" cy="6096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Layout of 6T SRAM Cell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343400" y="6096000"/>
            <a:ext cx="4495800" cy="609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Layout of two 4T SRAM cells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3962400" cy="3941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C:\Users\SUNNY\Desktop\size6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3657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Content Placeholder 11" descr="C:\Users\SUNNY\Desktop\size4t.png"/>
          <p:cNvPicPr>
            <a:picLocks noGrp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143000"/>
            <a:ext cx="449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amrita.preview.jpg"/>
          <p:cNvPicPr>
            <a:picLocks noChangeAspect="1"/>
          </p:cNvPicPr>
          <p:nvPr/>
        </p:nvPicPr>
        <p:blipFill>
          <a:blip r:embed="rId4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066800" y="1600200"/>
          <a:ext cx="662940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824"/>
                <a:gridCol w="2339789"/>
                <a:gridCol w="2339789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Parameter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6T Cell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4T</a:t>
                      </a:r>
                      <a:r>
                        <a:rPr lang="en-US" sz="2200" baseline="0" dirty="0" smtClean="0"/>
                        <a:t> Cell</a:t>
                      </a:r>
                      <a:endParaRPr lang="en-US" sz="22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Area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2496 λ</a:t>
                      </a:r>
                      <a:r>
                        <a:rPr kumimoji="0" lang="en-IN" sz="22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1875 λ</a:t>
                      </a:r>
                      <a:r>
                        <a:rPr kumimoji="0" lang="en-IN" sz="22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/>
                <a:latin typeface="Times New Roman" pitchFamily="18" charset="0"/>
                <a:cs typeface="Times New Roman" pitchFamily="18" charset="0"/>
              </a:rPr>
              <a:t>Area Comparison of 6T and 4T cells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3124200"/>
            <a:ext cx="845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Area of 4T Cell is 75% of 6T cell</a:t>
            </a:r>
          </a:p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Area reduction of 25% is achieved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Implementation of cache memory using 4T SRAM and compare with 6T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Modifying the architecture of cache memory to reduce the delay introduced by 4T SRAM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Proving 4T SRAM can be used to attain low power without much compromise in delay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556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4T SRAM consumes less power but has more delay when compared to 6T SRAM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Reduction in power is about 30% and increase in delay is 70%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Access delay of the 4T SRAM cache is twice the delay of 6T SRAM which limits the operating frequency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Application of divided bitline technique reduces the delay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Power-delay product is reduced by about 14.56% and 23% in write and read cycles respectively</a:t>
            </a:r>
            <a:endParaRPr lang="en-US" sz="2800" dirty="0" smtClean="0"/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800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a high end tool is used to change the thresholds of load and drive transistors, a single N-well can be used which will save area up to 50%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Row drivers can be used to drive large word line capacitances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Two or more row decoders can be used to control word lines from both sides of core thereby reducing the delay</a:t>
            </a:r>
            <a:r>
              <a:rPr lang="en-US" sz="2800" dirty="0" smtClean="0"/>
              <a:t> 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0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5146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Questions?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-23648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6T SRAM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6400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amrita.preview.jpg"/>
          <p:cNvPicPr>
            <a:picLocks noChangeAspect="1"/>
          </p:cNvPicPr>
          <p:nvPr/>
        </p:nvPicPr>
        <p:blipFill>
          <a:blip r:embed="rId3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 us consider two operations</a:t>
            </a:r>
          </a:p>
          <a:p>
            <a:pPr marL="109728" indent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Read “0” operation</a:t>
            </a:r>
          </a:p>
          <a:p>
            <a:pPr marL="109728" indent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Write “0” operation when “1” is stored </a:t>
            </a:r>
          </a:p>
          <a:p>
            <a:pPr marL="109728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Design Considerations of 6T SRAM 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24200" y="1219200"/>
            <a:ext cx="3200400" cy="12192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Two basic requirements dictate W/L ratios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2590800"/>
            <a:ext cx="3200400" cy="1676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Read operation should not destroy the stored information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257800" y="2590800"/>
            <a:ext cx="3657600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Cell should allow modification of stored information during write operation</a:t>
            </a:r>
            <a:endParaRPr lang="en-US" sz="2400" dirty="0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 rot="16200000" flipH="1">
            <a:off x="4381500" y="2628900"/>
            <a:ext cx="1066800" cy="685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57600" y="35814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695700" y="26289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mrita.preview.jpg"/>
          <p:cNvPicPr>
            <a:picLocks noChangeAspect="1"/>
          </p:cNvPicPr>
          <p:nvPr/>
        </p:nvPicPr>
        <p:blipFill>
          <a:blip r:embed="rId2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180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Read “0” Operation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14400" y="1600200"/>
            <a:ext cx="7467600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3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811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ey design concept   </a:t>
            </a:r>
          </a:p>
          <a:p>
            <a:pPr marL="109728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M3 operates in saturation region and M1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operates in linear region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Current flowing through both the transistors  is equal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Read “0” Operation</a:t>
            </a:r>
            <a:endParaRPr lang="en-US" sz="3200" dirty="0"/>
          </a:p>
        </p:txBody>
      </p:sp>
      <p:sp>
        <p:nvSpPr>
          <p:cNvPr id="5" name="Right Arrow 4"/>
          <p:cNvSpPr/>
          <p:nvPr/>
        </p:nvSpPr>
        <p:spPr>
          <a:xfrm>
            <a:off x="3781278" y="1676400"/>
            <a:ext cx="533400" cy="256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nikhila\Desktop\PROJJJ\eq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4843" y="4495800"/>
            <a:ext cx="61722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13" name="Down Arrow 12"/>
          <p:cNvSpPr/>
          <p:nvPr/>
        </p:nvSpPr>
        <p:spPr>
          <a:xfrm>
            <a:off x="4419599" y="3858986"/>
            <a:ext cx="304801" cy="56061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nikhila\Desktop\PROJJJ\6tr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16542"/>
            <a:ext cx="1752600" cy="5408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8" name="Picture 7" descr="amrita.preview.jpg"/>
          <p:cNvPicPr>
            <a:picLocks noChangeAspect="1"/>
          </p:cNvPicPr>
          <p:nvPr/>
        </p:nvPicPr>
        <p:blipFill>
          <a:blip r:embed="rId4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17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Read “0” Operation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Symmetrical conditions dictate aspect ratios of  M2 and M4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Substituting V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0.5V and V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0.2V, we get</a:t>
            </a:r>
          </a:p>
          <a:p>
            <a:pPr marL="109728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W3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8(W1), W4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8(W2)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From layout W1=W2=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hence </a:t>
            </a:r>
          </a:p>
          <a:p>
            <a:pPr marL="109728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W3&lt;72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W4&lt; 72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λ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 descr="C:\Users\nikhila\Desktop\PROJJJ\eqre3.PNG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5257800" cy="16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5" name="Picture 4" descr="amrita.preview.jpg"/>
          <p:cNvPicPr>
            <a:picLocks noChangeAspect="1"/>
          </p:cNvPicPr>
          <p:nvPr/>
        </p:nvPicPr>
        <p:blipFill>
          <a:blip r:embed="rId4" cstate="print"/>
          <a:srcRect r="69149"/>
          <a:stretch>
            <a:fillRect/>
          </a:stretch>
        </p:blipFill>
        <p:spPr>
          <a:xfrm>
            <a:off x="7848600" y="2"/>
            <a:ext cx="1295399" cy="93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870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2656</TotalTime>
  <Words>1710</Words>
  <Application>Microsoft Office PowerPoint</Application>
  <PresentationFormat>On-screen Show (4:3)</PresentationFormat>
  <Paragraphs>304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Concourse</vt:lpstr>
      <vt:lpstr>Slide 1</vt:lpstr>
      <vt:lpstr>Overview</vt:lpstr>
      <vt:lpstr>Introduction</vt:lpstr>
      <vt:lpstr>Objective</vt:lpstr>
      <vt:lpstr>6T SRAM</vt:lpstr>
      <vt:lpstr>Design Considerations of 6T SRAM </vt:lpstr>
      <vt:lpstr>Read “0” Operation</vt:lpstr>
      <vt:lpstr>Read “0” Operation</vt:lpstr>
      <vt:lpstr>Read “0” Operation</vt:lpstr>
      <vt:lpstr>Write “0” Operation</vt:lpstr>
      <vt:lpstr>Write “0” Operation</vt:lpstr>
      <vt:lpstr>Write “0” Operation</vt:lpstr>
      <vt:lpstr> 4T SRAM</vt:lpstr>
      <vt:lpstr>4T SRAM</vt:lpstr>
      <vt:lpstr>4T SRAM</vt:lpstr>
      <vt:lpstr>Read Operation</vt:lpstr>
      <vt:lpstr>Write Operation</vt:lpstr>
      <vt:lpstr>Design Considerations of 4T SRAM </vt:lpstr>
      <vt:lpstr>  Leakage currents </vt:lpstr>
      <vt:lpstr>Body Effect</vt:lpstr>
      <vt:lpstr>Body Effect</vt:lpstr>
      <vt:lpstr>Reduction in Power Consumption</vt:lpstr>
      <vt:lpstr>Cache Architecture</vt:lpstr>
      <vt:lpstr>   Block Diagram </vt:lpstr>
      <vt:lpstr>6T Cache Layout (8x16)</vt:lpstr>
      <vt:lpstr>Schematic of 6T Sense Amplifier</vt:lpstr>
      <vt:lpstr>Layout of 4T Cells</vt:lpstr>
      <vt:lpstr>4T Cache Layout (8x16)</vt:lpstr>
      <vt:lpstr>Schematic of 4T Sense Amplifier</vt:lpstr>
      <vt:lpstr>Divided Bitline Technique</vt:lpstr>
      <vt:lpstr>Divided Bitline Technique</vt:lpstr>
      <vt:lpstr>Variation of Delay with change in grouping</vt:lpstr>
      <vt:lpstr>Single Cell Comparisions</vt:lpstr>
      <vt:lpstr>Cache Comparisons</vt:lpstr>
      <vt:lpstr>Cache Comparisons</vt:lpstr>
      <vt:lpstr>Comparison of Single bitline 4T and Divided bitline 4T</vt:lpstr>
      <vt:lpstr>Comparison of Single bitline 4T and         Divided bitline 4T</vt:lpstr>
      <vt:lpstr>Area Comparison of 6T and 4T cells</vt:lpstr>
      <vt:lpstr>Area Comparison of 6T and 4T cells</vt:lpstr>
      <vt:lpstr>Conclusion</vt:lpstr>
      <vt:lpstr>Future Scope</vt:lpstr>
      <vt:lpstr>Thank you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$$$$$$$$</dc:creator>
  <cp:lastModifiedBy>MARRI</cp:lastModifiedBy>
  <cp:revision>196</cp:revision>
  <dcterms:created xsi:type="dcterms:W3CDTF">2006-08-16T00:00:00Z</dcterms:created>
  <dcterms:modified xsi:type="dcterms:W3CDTF">2013-05-18T04:20:15Z</dcterms:modified>
</cp:coreProperties>
</file>