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3" r:id="rId5"/>
    <p:sldId id="274" r:id="rId6"/>
    <p:sldId id="275" r:id="rId7"/>
    <p:sldId id="276" r:id="rId8"/>
    <p:sldId id="260" r:id="rId9"/>
    <p:sldId id="261" r:id="rId10"/>
    <p:sldId id="262" r:id="rId11"/>
    <p:sldId id="263" r:id="rId12"/>
    <p:sldId id="264" r:id="rId13"/>
    <p:sldId id="265" r:id="rId14"/>
    <p:sldId id="267" r:id="rId15"/>
    <p:sldId id="268" r:id="rId16"/>
    <p:sldId id="277" r:id="rId17"/>
    <p:sldId id="266" r:id="rId18"/>
    <p:sldId id="278"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B87F8-F160-4C46-AB4A-615CFF19B4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706B33-E4E6-4521-AB27-6DEAC69A0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462F83-1ACD-4F59-8988-CE019F4CEA29}"/>
              </a:ext>
            </a:extLst>
          </p:cNvPr>
          <p:cNvSpPr>
            <a:spLocks noGrp="1"/>
          </p:cNvSpPr>
          <p:nvPr>
            <p:ph type="dt" sz="half" idx="10"/>
          </p:nvPr>
        </p:nvSpPr>
        <p:spPr/>
        <p:txBody>
          <a:bodyPr/>
          <a:lstStyle/>
          <a:p>
            <a:fld id="{1BA1CA70-F961-420B-9960-477568EBEA89}" type="datetimeFigureOut">
              <a:rPr lang="en-IN" smtClean="0"/>
              <a:t>28-12-2022</a:t>
            </a:fld>
            <a:endParaRPr lang="en-IN"/>
          </a:p>
        </p:txBody>
      </p:sp>
      <p:sp>
        <p:nvSpPr>
          <p:cNvPr id="5" name="Footer Placeholder 4">
            <a:extLst>
              <a:ext uri="{FF2B5EF4-FFF2-40B4-BE49-F238E27FC236}">
                <a16:creationId xmlns:a16="http://schemas.microsoft.com/office/drawing/2014/main" id="{47747C86-912A-4E61-BBB9-253E5D582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5A699B-E041-4243-9CAE-77D5AC7D564E}"/>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83285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AD43-5C34-459B-9C9A-DE34691FAB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EFAB8D-83C7-4B5B-9CE5-A4FC5FF3D2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848440-43A8-4E99-9085-B9CD419F6F41}"/>
              </a:ext>
            </a:extLst>
          </p:cNvPr>
          <p:cNvSpPr>
            <a:spLocks noGrp="1"/>
          </p:cNvSpPr>
          <p:nvPr>
            <p:ph type="dt" sz="half" idx="10"/>
          </p:nvPr>
        </p:nvSpPr>
        <p:spPr/>
        <p:txBody>
          <a:bodyPr/>
          <a:lstStyle/>
          <a:p>
            <a:fld id="{1BA1CA70-F961-420B-9960-477568EBEA89}" type="datetimeFigureOut">
              <a:rPr lang="en-IN" smtClean="0"/>
              <a:t>28-12-2022</a:t>
            </a:fld>
            <a:endParaRPr lang="en-IN"/>
          </a:p>
        </p:txBody>
      </p:sp>
      <p:sp>
        <p:nvSpPr>
          <p:cNvPr id="5" name="Footer Placeholder 4">
            <a:extLst>
              <a:ext uri="{FF2B5EF4-FFF2-40B4-BE49-F238E27FC236}">
                <a16:creationId xmlns:a16="http://schemas.microsoft.com/office/drawing/2014/main" id="{EFE193DA-20D7-415F-BA75-6709B9411B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FE9E6B-EA12-4930-AAC9-37AA1A135BFD}"/>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242106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AF586-9662-408A-9D80-78A0CE801D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48A521-3019-48B6-9A4D-AD1B63795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30B24-1D30-48BA-B4D6-7CFABFBF852E}"/>
              </a:ext>
            </a:extLst>
          </p:cNvPr>
          <p:cNvSpPr>
            <a:spLocks noGrp="1"/>
          </p:cNvSpPr>
          <p:nvPr>
            <p:ph type="dt" sz="half" idx="10"/>
          </p:nvPr>
        </p:nvSpPr>
        <p:spPr/>
        <p:txBody>
          <a:bodyPr/>
          <a:lstStyle/>
          <a:p>
            <a:fld id="{1BA1CA70-F961-420B-9960-477568EBEA89}" type="datetimeFigureOut">
              <a:rPr lang="en-IN" smtClean="0"/>
              <a:t>28-12-2022</a:t>
            </a:fld>
            <a:endParaRPr lang="en-IN"/>
          </a:p>
        </p:txBody>
      </p:sp>
      <p:sp>
        <p:nvSpPr>
          <p:cNvPr id="5" name="Footer Placeholder 4">
            <a:extLst>
              <a:ext uri="{FF2B5EF4-FFF2-40B4-BE49-F238E27FC236}">
                <a16:creationId xmlns:a16="http://schemas.microsoft.com/office/drawing/2014/main" id="{55CA0741-4F27-4F1E-8A89-B1B65BFB1E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B7DF6C-8DDA-4EB2-941C-4ED8AB52C6C5}"/>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368680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D6CE-FDE1-46F6-AF05-39B285F51B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206FA4-138A-4B4C-80F8-5BFA9D1C62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8FB873-538E-4046-B791-693A771465AE}"/>
              </a:ext>
            </a:extLst>
          </p:cNvPr>
          <p:cNvSpPr>
            <a:spLocks noGrp="1"/>
          </p:cNvSpPr>
          <p:nvPr>
            <p:ph type="dt" sz="half" idx="10"/>
          </p:nvPr>
        </p:nvSpPr>
        <p:spPr/>
        <p:txBody>
          <a:bodyPr/>
          <a:lstStyle/>
          <a:p>
            <a:fld id="{1BA1CA70-F961-420B-9960-477568EBEA89}" type="datetimeFigureOut">
              <a:rPr lang="en-IN" smtClean="0"/>
              <a:t>28-12-2022</a:t>
            </a:fld>
            <a:endParaRPr lang="en-IN"/>
          </a:p>
        </p:txBody>
      </p:sp>
      <p:sp>
        <p:nvSpPr>
          <p:cNvPr id="5" name="Footer Placeholder 4">
            <a:extLst>
              <a:ext uri="{FF2B5EF4-FFF2-40B4-BE49-F238E27FC236}">
                <a16:creationId xmlns:a16="http://schemas.microsoft.com/office/drawing/2014/main" id="{5436605F-247E-4EF1-B26B-58595737E0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8F4111-2172-4CC1-BAD0-AC162292F751}"/>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2258283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A57F2-1571-4C1F-83CF-C4190D980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C8F374-7D1D-4BE3-9E04-768A01F7DE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736B4C-7FB6-4C45-B15C-6A32FFA14B1D}"/>
              </a:ext>
            </a:extLst>
          </p:cNvPr>
          <p:cNvSpPr>
            <a:spLocks noGrp="1"/>
          </p:cNvSpPr>
          <p:nvPr>
            <p:ph type="dt" sz="half" idx="10"/>
          </p:nvPr>
        </p:nvSpPr>
        <p:spPr/>
        <p:txBody>
          <a:bodyPr/>
          <a:lstStyle/>
          <a:p>
            <a:fld id="{1BA1CA70-F961-420B-9960-477568EBEA89}" type="datetimeFigureOut">
              <a:rPr lang="en-IN" smtClean="0"/>
              <a:t>28-12-2022</a:t>
            </a:fld>
            <a:endParaRPr lang="en-IN"/>
          </a:p>
        </p:txBody>
      </p:sp>
      <p:sp>
        <p:nvSpPr>
          <p:cNvPr id="5" name="Footer Placeholder 4">
            <a:extLst>
              <a:ext uri="{FF2B5EF4-FFF2-40B4-BE49-F238E27FC236}">
                <a16:creationId xmlns:a16="http://schemas.microsoft.com/office/drawing/2014/main" id="{2C09644A-A92B-46A6-86C9-B7620FF574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B23BA7-E2DC-4107-B28A-45600EFB1F66}"/>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156475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70BB-D960-4C5B-B1D4-CF3CA65CA5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6AE246-179C-4108-A8D8-F63ECD4F88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C78DD5-E3A5-410C-AC6C-B15075098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F7CBE1-356E-4DE1-B1D3-8DEE853DDA9A}"/>
              </a:ext>
            </a:extLst>
          </p:cNvPr>
          <p:cNvSpPr>
            <a:spLocks noGrp="1"/>
          </p:cNvSpPr>
          <p:nvPr>
            <p:ph type="dt" sz="half" idx="10"/>
          </p:nvPr>
        </p:nvSpPr>
        <p:spPr/>
        <p:txBody>
          <a:bodyPr/>
          <a:lstStyle/>
          <a:p>
            <a:fld id="{1BA1CA70-F961-420B-9960-477568EBEA89}" type="datetimeFigureOut">
              <a:rPr lang="en-IN" smtClean="0"/>
              <a:t>28-12-2022</a:t>
            </a:fld>
            <a:endParaRPr lang="en-IN"/>
          </a:p>
        </p:txBody>
      </p:sp>
      <p:sp>
        <p:nvSpPr>
          <p:cNvPr id="6" name="Footer Placeholder 5">
            <a:extLst>
              <a:ext uri="{FF2B5EF4-FFF2-40B4-BE49-F238E27FC236}">
                <a16:creationId xmlns:a16="http://schemas.microsoft.com/office/drawing/2014/main" id="{CF0F6708-C8DB-4E38-82DD-1E10BCA1E7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8B6294-BF4E-4AAB-8E8F-DD691A87BF25}"/>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135466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E3D9D-42F6-45A1-AA7C-23500ECD44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DE0282-D601-424B-B765-13F8420DE6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F99ABE-76C0-4ECB-AE80-ED46385EB8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6FBD0B-ED3C-4F57-93D7-C80EAEF123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AEDA86-8E1C-4F28-9F85-8DDF394F21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C3824B-6CA2-4C01-8EAC-0391F118CE79}"/>
              </a:ext>
            </a:extLst>
          </p:cNvPr>
          <p:cNvSpPr>
            <a:spLocks noGrp="1"/>
          </p:cNvSpPr>
          <p:nvPr>
            <p:ph type="dt" sz="half" idx="10"/>
          </p:nvPr>
        </p:nvSpPr>
        <p:spPr/>
        <p:txBody>
          <a:bodyPr/>
          <a:lstStyle/>
          <a:p>
            <a:fld id="{1BA1CA70-F961-420B-9960-477568EBEA89}" type="datetimeFigureOut">
              <a:rPr lang="en-IN" smtClean="0"/>
              <a:t>28-12-2022</a:t>
            </a:fld>
            <a:endParaRPr lang="en-IN"/>
          </a:p>
        </p:txBody>
      </p:sp>
      <p:sp>
        <p:nvSpPr>
          <p:cNvPr id="8" name="Footer Placeholder 7">
            <a:extLst>
              <a:ext uri="{FF2B5EF4-FFF2-40B4-BE49-F238E27FC236}">
                <a16:creationId xmlns:a16="http://schemas.microsoft.com/office/drawing/2014/main" id="{D7DFC520-553D-4BFF-99E5-5E47F13F26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130764-26BC-4A64-80E9-A4A6591B6DD9}"/>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63363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558E-CFCD-40E8-938F-E656DD2973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84BCF5-C92B-4FE5-BCC1-392A9BA2D811}"/>
              </a:ext>
            </a:extLst>
          </p:cNvPr>
          <p:cNvSpPr>
            <a:spLocks noGrp="1"/>
          </p:cNvSpPr>
          <p:nvPr>
            <p:ph type="dt" sz="half" idx="10"/>
          </p:nvPr>
        </p:nvSpPr>
        <p:spPr/>
        <p:txBody>
          <a:bodyPr/>
          <a:lstStyle/>
          <a:p>
            <a:fld id="{1BA1CA70-F961-420B-9960-477568EBEA89}" type="datetimeFigureOut">
              <a:rPr lang="en-IN" smtClean="0"/>
              <a:t>28-12-2022</a:t>
            </a:fld>
            <a:endParaRPr lang="en-IN"/>
          </a:p>
        </p:txBody>
      </p:sp>
      <p:sp>
        <p:nvSpPr>
          <p:cNvPr id="4" name="Footer Placeholder 3">
            <a:extLst>
              <a:ext uri="{FF2B5EF4-FFF2-40B4-BE49-F238E27FC236}">
                <a16:creationId xmlns:a16="http://schemas.microsoft.com/office/drawing/2014/main" id="{909273ED-CC0C-4BA3-8B74-C6427FF9C2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47D2F2-7ED7-48AA-BC40-53EF2647174E}"/>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406875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2C4F30-B3D7-4B34-AA50-FD7DD94BB551}"/>
              </a:ext>
            </a:extLst>
          </p:cNvPr>
          <p:cNvSpPr>
            <a:spLocks noGrp="1"/>
          </p:cNvSpPr>
          <p:nvPr>
            <p:ph type="dt" sz="half" idx="10"/>
          </p:nvPr>
        </p:nvSpPr>
        <p:spPr/>
        <p:txBody>
          <a:bodyPr/>
          <a:lstStyle/>
          <a:p>
            <a:fld id="{1BA1CA70-F961-420B-9960-477568EBEA89}" type="datetimeFigureOut">
              <a:rPr lang="en-IN" smtClean="0"/>
              <a:t>28-12-2022</a:t>
            </a:fld>
            <a:endParaRPr lang="en-IN"/>
          </a:p>
        </p:txBody>
      </p:sp>
      <p:sp>
        <p:nvSpPr>
          <p:cNvPr id="3" name="Footer Placeholder 2">
            <a:extLst>
              <a:ext uri="{FF2B5EF4-FFF2-40B4-BE49-F238E27FC236}">
                <a16:creationId xmlns:a16="http://schemas.microsoft.com/office/drawing/2014/main" id="{D8566A1E-66AE-447B-884D-8AEA64C8B5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080D47-8FCB-49AC-8BA0-5259D7F59278}"/>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374136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0CAF-A86C-4763-8911-DBD0E10BC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7AB2DB-73C5-4CF6-BD3B-93022CBDFB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27637E-DDA8-4CDB-A1F8-EA12B8C866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E16252-A892-44CB-A028-83C52EE89B95}"/>
              </a:ext>
            </a:extLst>
          </p:cNvPr>
          <p:cNvSpPr>
            <a:spLocks noGrp="1"/>
          </p:cNvSpPr>
          <p:nvPr>
            <p:ph type="dt" sz="half" idx="10"/>
          </p:nvPr>
        </p:nvSpPr>
        <p:spPr/>
        <p:txBody>
          <a:bodyPr/>
          <a:lstStyle/>
          <a:p>
            <a:fld id="{1BA1CA70-F961-420B-9960-477568EBEA89}" type="datetimeFigureOut">
              <a:rPr lang="en-IN" smtClean="0"/>
              <a:t>28-12-2022</a:t>
            </a:fld>
            <a:endParaRPr lang="en-IN"/>
          </a:p>
        </p:txBody>
      </p:sp>
      <p:sp>
        <p:nvSpPr>
          <p:cNvPr id="6" name="Footer Placeholder 5">
            <a:extLst>
              <a:ext uri="{FF2B5EF4-FFF2-40B4-BE49-F238E27FC236}">
                <a16:creationId xmlns:a16="http://schemas.microsoft.com/office/drawing/2014/main" id="{7AD33D25-CC59-4847-9124-F5C6F0FE4E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C9BDE5-7909-46EC-AA03-C13DB10830BD}"/>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1217297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51315-D30E-452A-AC31-FE32E1B2E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DC5F28-23E6-41EF-A1C6-BEA9FDFB2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C96BFF-BBC8-4A32-9D41-F79C6BBE7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C4F807-055B-46F3-9622-8D1B4E77B413}"/>
              </a:ext>
            </a:extLst>
          </p:cNvPr>
          <p:cNvSpPr>
            <a:spLocks noGrp="1"/>
          </p:cNvSpPr>
          <p:nvPr>
            <p:ph type="dt" sz="half" idx="10"/>
          </p:nvPr>
        </p:nvSpPr>
        <p:spPr/>
        <p:txBody>
          <a:bodyPr/>
          <a:lstStyle/>
          <a:p>
            <a:fld id="{1BA1CA70-F961-420B-9960-477568EBEA89}" type="datetimeFigureOut">
              <a:rPr lang="en-IN" smtClean="0"/>
              <a:t>28-12-2022</a:t>
            </a:fld>
            <a:endParaRPr lang="en-IN"/>
          </a:p>
        </p:txBody>
      </p:sp>
      <p:sp>
        <p:nvSpPr>
          <p:cNvPr id="6" name="Footer Placeholder 5">
            <a:extLst>
              <a:ext uri="{FF2B5EF4-FFF2-40B4-BE49-F238E27FC236}">
                <a16:creationId xmlns:a16="http://schemas.microsoft.com/office/drawing/2014/main" id="{BE12F08E-AEC6-4E67-8305-BC4776535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6BE3CB-8BC3-4A12-88B9-A6A25F782749}"/>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417832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9FB24E-E60E-44AC-889C-B4714B8172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1DD1C3-ABFA-4A07-A9E8-BCA282BE46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E60E07-70F0-4E8F-98E9-394FADF57E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1CA70-F961-420B-9960-477568EBEA89}" type="datetimeFigureOut">
              <a:rPr lang="en-IN" smtClean="0"/>
              <a:t>28-12-2022</a:t>
            </a:fld>
            <a:endParaRPr lang="en-IN"/>
          </a:p>
        </p:txBody>
      </p:sp>
      <p:sp>
        <p:nvSpPr>
          <p:cNvPr id="5" name="Footer Placeholder 4">
            <a:extLst>
              <a:ext uri="{FF2B5EF4-FFF2-40B4-BE49-F238E27FC236}">
                <a16:creationId xmlns:a16="http://schemas.microsoft.com/office/drawing/2014/main" id="{C7A7870D-24A0-42B0-ABE9-D11A86A9B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C050D7-6060-47F1-9279-B523AE90B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E1003-A893-47C4-87AB-C305FD974912}" type="slidenum">
              <a:rPr lang="en-IN" smtClean="0"/>
              <a:t>‹#›</a:t>
            </a:fld>
            <a:endParaRPr lang="en-IN"/>
          </a:p>
        </p:txBody>
      </p:sp>
    </p:spTree>
    <p:extLst>
      <p:ext uri="{BB962C8B-B14F-4D97-AF65-F5344CB8AC3E}">
        <p14:creationId xmlns:p14="http://schemas.microsoft.com/office/powerpoint/2010/main" val="556872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43596A">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00C2E0-E6BC-4364-BC76-FC690E60305E}"/>
              </a:ext>
            </a:extLst>
          </p:cNvPr>
          <p:cNvSpPr>
            <a:spLocks noGrp="1"/>
          </p:cNvSpPr>
          <p:nvPr>
            <p:ph type="ctrTitle"/>
          </p:nvPr>
        </p:nvSpPr>
        <p:spPr>
          <a:xfrm>
            <a:off x="524256" y="491260"/>
            <a:ext cx="6594189" cy="1625210"/>
          </a:xfrm>
        </p:spPr>
        <p:txBody>
          <a:bodyPr vert="horz" lIns="91440" tIns="45720" rIns="91440" bIns="45720" rtlCol="0" anchor="ctr">
            <a:normAutofit/>
          </a:bodyPr>
          <a:lstStyle/>
          <a:p>
            <a:pPr algn="l"/>
            <a:r>
              <a:rPr lang="en-US" sz="4400">
                <a:solidFill>
                  <a:srgbClr val="FFFFFF"/>
                </a:solidFill>
              </a:rPr>
              <a:t>ONLINE INTERVIEW MANAGEMENT SYSTEM</a:t>
            </a:r>
          </a:p>
        </p:txBody>
      </p:sp>
      <p:pic>
        <p:nvPicPr>
          <p:cNvPr id="4" name="Picture 3" descr="Logo, company name&#10;&#10;Description automatically generated">
            <a:extLst>
              <a:ext uri="{FF2B5EF4-FFF2-40B4-BE49-F238E27FC236}">
                <a16:creationId xmlns:a16="http://schemas.microsoft.com/office/drawing/2014/main" id="{7D907877-9C1C-4E40-83F3-BB1B4906DDFF}"/>
              </a:ext>
            </a:extLst>
          </p:cNvPr>
          <p:cNvPicPr>
            <a:picLocks noChangeAspect="1"/>
          </p:cNvPicPr>
          <p:nvPr/>
        </p:nvPicPr>
        <p:blipFill rotWithShape="1">
          <a:blip r:embed="rId2">
            <a:extLst>
              <a:ext uri="{28A0092B-C50C-407E-A947-70E740481C1C}">
                <a14:useLocalDpi xmlns:a14="http://schemas.microsoft.com/office/drawing/2010/main" val="0"/>
              </a:ext>
            </a:extLst>
          </a:blip>
          <a:srcRect l="2695" r="-3" b="-3"/>
          <a:stretch/>
        </p:blipFill>
        <p:spPr>
          <a:xfrm>
            <a:off x="327547" y="2456012"/>
            <a:ext cx="7058306" cy="4080254"/>
          </a:xfrm>
          <a:prstGeom prst="rect">
            <a:avLst/>
          </a:prstGeom>
        </p:spPr>
      </p:pic>
      <p:sp>
        <p:nvSpPr>
          <p:cNvPr id="23" name="Rectangle 2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8F32CFB6-1481-4AD9-B622-5AC4B28461B8}"/>
              </a:ext>
            </a:extLst>
          </p:cNvPr>
          <p:cNvSpPr txBox="1">
            <a:spLocks/>
          </p:cNvSpPr>
          <p:nvPr/>
        </p:nvSpPr>
        <p:spPr>
          <a:xfrm>
            <a:off x="8029319" y="917725"/>
            <a:ext cx="3424739" cy="485236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indent="-228600" algn="l">
              <a:spcAft>
                <a:spcPts val="600"/>
              </a:spcAft>
              <a:buFont typeface="Arial" panose="020B0604020202020204" pitchFamily="34" charset="0"/>
              <a:buChar char="•"/>
            </a:pPr>
            <a:r>
              <a:rPr lang="en-US" sz="2000" dirty="0">
                <a:solidFill>
                  <a:srgbClr val="FFFFFF"/>
                </a:solidFill>
                <a:latin typeface="+mn-lt"/>
                <a:ea typeface="+mn-ea"/>
                <a:cs typeface="+mn-cs"/>
              </a:rPr>
              <a:t>By:</a:t>
            </a:r>
          </a:p>
          <a:p>
            <a:pPr indent="-228600" algn="l">
              <a:spcAft>
                <a:spcPts val="600"/>
              </a:spcAft>
              <a:buFont typeface="Arial" panose="020B0604020202020204" pitchFamily="34" charset="0"/>
              <a:buChar char="•"/>
            </a:pPr>
            <a:r>
              <a:rPr lang="en-US" sz="2000" dirty="0">
                <a:solidFill>
                  <a:srgbClr val="FFFFFF"/>
                </a:solidFill>
                <a:latin typeface="+mn-lt"/>
                <a:ea typeface="+mn-ea"/>
                <a:cs typeface="+mn-cs"/>
              </a:rPr>
              <a:t>Saisree E (46282521)</a:t>
            </a:r>
          </a:p>
          <a:p>
            <a:pPr indent="-228600" algn="l">
              <a:spcAft>
                <a:spcPts val="600"/>
              </a:spcAft>
              <a:buFont typeface="Arial" panose="020B0604020202020204" pitchFamily="34" charset="0"/>
              <a:buChar char="•"/>
            </a:pPr>
            <a:r>
              <a:rPr lang="en-US" sz="2000" dirty="0">
                <a:solidFill>
                  <a:srgbClr val="FFFFFF"/>
                </a:solidFill>
                <a:latin typeface="+mn-lt"/>
                <a:ea typeface="+mn-ea"/>
                <a:cs typeface="+mn-cs"/>
              </a:rPr>
              <a:t>Vidyalakshmi D B (46282522)</a:t>
            </a:r>
          </a:p>
          <a:p>
            <a:pPr indent="-228600" algn="l">
              <a:spcAft>
                <a:spcPts val="600"/>
              </a:spcAft>
              <a:buFont typeface="Arial" panose="020B0604020202020204" pitchFamily="34" charset="0"/>
              <a:buChar char="•"/>
            </a:pPr>
            <a:r>
              <a:rPr lang="en-US" sz="2000" dirty="0">
                <a:solidFill>
                  <a:srgbClr val="FFFFFF"/>
                </a:solidFill>
                <a:latin typeface="+mn-lt"/>
                <a:ea typeface="+mn-ea"/>
                <a:cs typeface="+mn-cs"/>
              </a:rPr>
              <a:t>Umajyothi Yeleti(46282336)</a:t>
            </a:r>
          </a:p>
          <a:p>
            <a:pPr indent="-228600" algn="l">
              <a:spcAft>
                <a:spcPts val="600"/>
              </a:spcAft>
              <a:buFont typeface="Arial" panose="020B0604020202020204" pitchFamily="34" charset="0"/>
              <a:buChar char="•"/>
            </a:pPr>
            <a:r>
              <a:rPr lang="en-US" sz="2000" dirty="0">
                <a:solidFill>
                  <a:srgbClr val="FFFFFF"/>
                </a:solidFill>
                <a:latin typeface="+mn-lt"/>
                <a:ea typeface="+mn-ea"/>
                <a:cs typeface="+mn-cs"/>
              </a:rPr>
              <a:t>Mutyala Tharaka Saieswari   (46282335)</a:t>
            </a:r>
          </a:p>
        </p:txBody>
      </p:sp>
    </p:spTree>
    <p:extLst>
      <p:ext uri="{BB962C8B-B14F-4D97-AF65-F5344CB8AC3E}">
        <p14:creationId xmlns:p14="http://schemas.microsoft.com/office/powerpoint/2010/main" val="3574700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6EA9-63BE-419D-80B0-A155C5260A0A}"/>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C1AF2532-AA6F-4502-A155-B7F153FE71C6}"/>
              </a:ext>
            </a:extLst>
          </p:cNvPr>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There are 4 modules in this System</a:t>
            </a:r>
          </a:p>
          <a:p>
            <a:r>
              <a:rPr lang="en-IN" sz="2000" dirty="0">
                <a:latin typeface="Times New Roman" panose="02020603050405020304" pitchFamily="18" charset="0"/>
                <a:cs typeface="Times New Roman" panose="02020603050405020304" pitchFamily="18" charset="0"/>
              </a:rPr>
              <a:t>Admin Module</a:t>
            </a:r>
          </a:p>
          <a:p>
            <a:r>
              <a:rPr lang="en-IN" sz="2000" dirty="0">
                <a:latin typeface="Times New Roman" panose="02020603050405020304" pitchFamily="18" charset="0"/>
                <a:cs typeface="Times New Roman" panose="02020603050405020304" pitchFamily="18" charset="0"/>
              </a:rPr>
              <a:t>Company Module</a:t>
            </a:r>
          </a:p>
          <a:p>
            <a:r>
              <a:rPr lang="en-IN" sz="2000" dirty="0">
                <a:latin typeface="Times New Roman" panose="02020603050405020304" pitchFamily="18" charset="0"/>
                <a:cs typeface="Times New Roman" panose="02020603050405020304" pitchFamily="18" charset="0"/>
              </a:rPr>
              <a:t>Applicant Module</a:t>
            </a:r>
          </a:p>
          <a:p>
            <a:r>
              <a:rPr lang="en-IN" sz="2000" dirty="0">
                <a:latin typeface="Times New Roman" panose="02020603050405020304" pitchFamily="18" charset="0"/>
                <a:cs typeface="Times New Roman" panose="02020603050405020304" pitchFamily="18" charset="0"/>
              </a:rPr>
              <a:t>Data Validation Module</a:t>
            </a:r>
          </a:p>
        </p:txBody>
      </p:sp>
    </p:spTree>
    <p:extLst>
      <p:ext uri="{BB962C8B-B14F-4D97-AF65-F5344CB8AC3E}">
        <p14:creationId xmlns:p14="http://schemas.microsoft.com/office/powerpoint/2010/main" val="2972769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841A-CD5D-4C15-997A-0F09D168A439}"/>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ADMIN MODULE</a:t>
            </a:r>
            <a:endParaRPr lang="en-IN" dirty="0"/>
          </a:p>
        </p:txBody>
      </p:sp>
      <p:sp>
        <p:nvSpPr>
          <p:cNvPr id="3" name="Content Placeholder 2">
            <a:extLst>
              <a:ext uri="{FF2B5EF4-FFF2-40B4-BE49-F238E27FC236}">
                <a16:creationId xmlns:a16="http://schemas.microsoft.com/office/drawing/2014/main" id="{A9F2291F-48C9-4431-8C3E-E04B3C60B308}"/>
              </a:ext>
            </a:extLst>
          </p:cNvPr>
          <p:cNvSpPr>
            <a:spLocks noGrp="1"/>
          </p:cNvSpPr>
          <p:nvPr>
            <p:ph idx="1"/>
          </p:nvPr>
        </p:nvSpPr>
        <p:spPr>
          <a:xfrm>
            <a:off x="838200" y="1562100"/>
            <a:ext cx="10515600" cy="4614863"/>
          </a:xfrm>
        </p:spPr>
        <p:txBody>
          <a:bodyPr>
            <a:normAutofit/>
          </a:bodyPr>
          <a:lstStyle/>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Admin will manage and view the entire interview process. </a:t>
            </a:r>
          </a:p>
          <a:p>
            <a:pPr algn="just">
              <a:lnSpc>
                <a:spcPct val="150000"/>
              </a:lnSpc>
            </a:pPr>
            <a:r>
              <a:rPr lang="en-IN" sz="2400" dirty="0">
                <a:latin typeface="Times New Roman" panose="02020603050405020304" pitchFamily="18" charset="0"/>
                <a:cs typeface="Times New Roman" panose="02020603050405020304" pitchFamily="18" charset="0"/>
              </a:rPr>
              <a:t>Admin can view and manage applicants and companies.</a:t>
            </a:r>
          </a:p>
        </p:txBody>
      </p:sp>
    </p:spTree>
    <p:extLst>
      <p:ext uri="{BB962C8B-B14F-4D97-AF65-F5344CB8AC3E}">
        <p14:creationId xmlns:p14="http://schemas.microsoft.com/office/powerpoint/2010/main" val="2652613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59B7-1F71-41B9-A89C-6DAA377CEA31}"/>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COMPANY MODULE</a:t>
            </a:r>
            <a:endParaRPr lang="en-IN" dirty="0"/>
          </a:p>
        </p:txBody>
      </p:sp>
      <p:sp>
        <p:nvSpPr>
          <p:cNvPr id="3" name="Content Placeholder 2">
            <a:extLst>
              <a:ext uri="{FF2B5EF4-FFF2-40B4-BE49-F238E27FC236}">
                <a16:creationId xmlns:a16="http://schemas.microsoft.com/office/drawing/2014/main" id="{5B5E938C-EFAE-4C09-87A9-30E19E91F83C}"/>
              </a:ext>
            </a:extLst>
          </p:cNvPr>
          <p:cNvSpPr>
            <a:spLocks noGrp="1"/>
          </p:cNvSpPr>
          <p:nvPr>
            <p:ph idx="1"/>
          </p:nvPr>
        </p:nvSpPr>
        <p:spPr>
          <a:xfrm>
            <a:off x="838200" y="1511300"/>
            <a:ext cx="10515600" cy="4351338"/>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In company module, companies can register if they are a new users and then login to the system.</a:t>
            </a:r>
          </a:p>
          <a:p>
            <a:pPr algn="just">
              <a:lnSpc>
                <a:spcPct val="150000"/>
              </a:lnSpc>
            </a:pPr>
            <a:r>
              <a:rPr lang="en-IN" sz="2400" dirty="0">
                <a:latin typeface="Times New Roman" panose="02020603050405020304" pitchFamily="18" charset="0"/>
                <a:cs typeface="Times New Roman" panose="02020603050405020304" pitchFamily="18" charset="0"/>
              </a:rPr>
              <a:t>Companies can perform the operations such as add details, modify details, add recent openings, delete the details and give description about the company in the system.</a:t>
            </a: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help them select right employees for the company. They could easily manage interview processes.</a:t>
            </a: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p>
        </p:txBody>
      </p:sp>
    </p:spTree>
    <p:extLst>
      <p:ext uri="{BB962C8B-B14F-4D97-AF65-F5344CB8AC3E}">
        <p14:creationId xmlns:p14="http://schemas.microsoft.com/office/powerpoint/2010/main" val="1526294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B4A4-5DC2-4365-95A6-D15EB00D1110}"/>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APPLICANT MODULE</a:t>
            </a:r>
            <a:endParaRPr lang="en-IN" dirty="0"/>
          </a:p>
        </p:txBody>
      </p:sp>
      <p:sp>
        <p:nvSpPr>
          <p:cNvPr id="3" name="Content Placeholder 2">
            <a:extLst>
              <a:ext uri="{FF2B5EF4-FFF2-40B4-BE49-F238E27FC236}">
                <a16:creationId xmlns:a16="http://schemas.microsoft.com/office/drawing/2014/main" id="{26F940D2-4BC1-43FD-8F3F-7199E5E3DBC6}"/>
              </a:ext>
            </a:extLst>
          </p:cNvPr>
          <p:cNvSpPr>
            <a:spLocks noGrp="1"/>
          </p:cNvSpPr>
          <p:nvPr>
            <p:ph idx="1"/>
          </p:nvPr>
        </p:nvSpPr>
        <p:spPr>
          <a:xfrm>
            <a:off x="838200" y="1500188"/>
            <a:ext cx="10515600" cy="4881563"/>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In applicant module, applicant can register if he is a new user and then login to the system by providing the credentials.</a:t>
            </a:r>
          </a:p>
          <a:p>
            <a:pPr algn="just">
              <a:lnSpc>
                <a:spcPct val="150000"/>
              </a:lnSpc>
            </a:pPr>
            <a:r>
              <a:rPr lang="en-IN" sz="2400" dirty="0">
                <a:latin typeface="Times New Roman" panose="02020603050405020304" pitchFamily="18" charset="0"/>
                <a:cs typeface="Times New Roman" panose="02020603050405020304" pitchFamily="18" charset="0"/>
              </a:rPr>
              <a:t>Applicant can add his personal information such as username, password, email id, phone number, education details, experience and skill set.</a:t>
            </a:r>
          </a:p>
          <a:p>
            <a:pPr algn="just">
              <a:lnSpc>
                <a:spcPct val="150000"/>
              </a:lnSpc>
            </a:pPr>
            <a:r>
              <a:rPr lang="en-IN" sz="2400" dirty="0">
                <a:latin typeface="Times New Roman" panose="02020603050405020304" pitchFamily="18" charset="0"/>
                <a:cs typeface="Times New Roman" panose="02020603050405020304" pitchFamily="18" charset="0"/>
              </a:rPr>
              <a:t>Applicant can view the recent openings provided by the company.</a:t>
            </a: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will also be very convenient on the part of the applicants since they can now apply for a job online.</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sz="2400" dirty="0"/>
          </a:p>
        </p:txBody>
      </p:sp>
    </p:spTree>
    <p:extLst>
      <p:ext uri="{BB962C8B-B14F-4D97-AF65-F5344CB8AC3E}">
        <p14:creationId xmlns:p14="http://schemas.microsoft.com/office/powerpoint/2010/main" val="708011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D71E-A2B6-4CF9-B2EF-0EFDC6FEF1B6}"/>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DATA VALIDATION MODULE</a:t>
            </a:r>
            <a:endParaRPr lang="en-IN" dirty="0"/>
          </a:p>
        </p:txBody>
      </p:sp>
      <p:sp>
        <p:nvSpPr>
          <p:cNvPr id="3" name="Content Placeholder 2">
            <a:extLst>
              <a:ext uri="{FF2B5EF4-FFF2-40B4-BE49-F238E27FC236}">
                <a16:creationId xmlns:a16="http://schemas.microsoft.com/office/drawing/2014/main" id="{3226C113-2792-4C0D-A10D-2EAE4EA72D3D}"/>
              </a:ext>
            </a:extLst>
          </p:cNvPr>
          <p:cNvSpPr>
            <a:spLocks noGrp="1"/>
          </p:cNvSpPr>
          <p:nvPr>
            <p:ph idx="1"/>
          </p:nvPr>
        </p:nvSpPr>
        <p:spPr>
          <a:xfrm>
            <a:off x="838200" y="1485900"/>
            <a:ext cx="10515600" cy="4786313"/>
          </a:xfrm>
        </p:spPr>
        <p:txBody>
          <a:bodyPr>
            <a:normAutofit/>
          </a:bodyPr>
          <a:lstStyle/>
          <a:p>
            <a:pPr algn="just">
              <a:lnSpc>
                <a:spcPct val="150000"/>
              </a:lnSpc>
            </a:pPr>
            <a:r>
              <a:rPr lang="en-IN" sz="2200" i="0" dirty="0">
                <a:solidFill>
                  <a:srgbClr val="202124"/>
                </a:solidFill>
                <a:effectLst/>
                <a:latin typeface="Times New Roman" panose="02020603050405020304" pitchFamily="18" charset="0"/>
                <a:cs typeface="Times New Roman" panose="02020603050405020304" pitchFamily="18" charset="0"/>
              </a:rPr>
              <a:t>Data validation is the process of verifying and validating data that is collected before it is used. </a:t>
            </a:r>
          </a:p>
          <a:p>
            <a:pPr algn="just">
              <a:lnSpc>
                <a:spcPct val="150000"/>
              </a:lnSpc>
            </a:pPr>
            <a:r>
              <a:rPr lang="en-IN" sz="2200" i="0" dirty="0">
                <a:solidFill>
                  <a:srgbClr val="202124"/>
                </a:solidFill>
                <a:effectLst/>
                <a:latin typeface="Times New Roman" panose="02020603050405020304" pitchFamily="18" charset="0"/>
                <a:cs typeface="Times New Roman" panose="02020603050405020304" pitchFamily="18" charset="0"/>
              </a:rPr>
              <a:t>Any type of data handling task, whether it is gathering data, analysing it, or structuring it for presentation, must include data validation to ensure accurate results.</a:t>
            </a:r>
          </a:p>
          <a:p>
            <a:pPr algn="just">
              <a:lnSpc>
                <a:spcPct val="150000"/>
              </a:lnSpc>
            </a:pPr>
            <a:r>
              <a:rPr lang="en-IN" sz="2200" dirty="0">
                <a:solidFill>
                  <a:srgbClr val="202124"/>
                </a:solidFill>
                <a:latin typeface="Times New Roman" panose="02020603050405020304" pitchFamily="18" charset="0"/>
                <a:cs typeface="Times New Roman" panose="02020603050405020304" pitchFamily="18" charset="0"/>
              </a:rPr>
              <a:t>In the proposed system, data validation is done for username, password, email id, phone number, date, company id, applicant id of admin, company and applicant module.</a:t>
            </a:r>
            <a:endParaRPr lang="en-IN" sz="2200" i="0" dirty="0">
              <a:solidFill>
                <a:srgbClr val="202124"/>
              </a:solidFill>
              <a:effectLst/>
              <a:latin typeface="Times New Roman" panose="02020603050405020304" pitchFamily="18" charset="0"/>
              <a:cs typeface="Times New Roman" panose="02020603050405020304" pitchFamily="18" charset="0"/>
            </a:endParaRPr>
          </a:p>
          <a:p>
            <a:pPr algn="just">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091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486A-D83A-4AAD-9E7E-39E114763862}"/>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TECHNOLOGIES USED</a:t>
            </a:r>
            <a:endParaRPr lang="en-IN" dirty="0"/>
          </a:p>
        </p:txBody>
      </p:sp>
      <p:sp>
        <p:nvSpPr>
          <p:cNvPr id="3" name="Content Placeholder 2">
            <a:extLst>
              <a:ext uri="{FF2B5EF4-FFF2-40B4-BE49-F238E27FC236}">
                <a16:creationId xmlns:a16="http://schemas.microsoft.com/office/drawing/2014/main" id="{F4B8DE52-7B9B-4CF3-8FB3-BCD1619734CE}"/>
              </a:ext>
            </a:extLst>
          </p:cNvPr>
          <p:cNvSpPr>
            <a:spLocks noGrp="1"/>
          </p:cNvSpPr>
          <p:nvPr>
            <p:ph idx="1"/>
          </p:nvPr>
        </p:nvSpPr>
        <p:spPr>
          <a:xfrm>
            <a:off x="838200" y="1343025"/>
            <a:ext cx="10515600" cy="4833938"/>
          </a:xfrm>
        </p:spPr>
        <p:txBody>
          <a:bodyPr>
            <a:noAutofit/>
          </a:bodyPr>
          <a:lstStyle/>
          <a:p>
            <a:pPr algn="just">
              <a:lnSpc>
                <a:spcPct val="100000"/>
              </a:lnSpc>
            </a:pPr>
            <a:r>
              <a:rPr lang="en-IN" sz="2000" b="1" dirty="0">
                <a:latin typeface="Times New Roman" panose="02020603050405020304" pitchFamily="18" charset="0"/>
                <a:cs typeface="Times New Roman" panose="02020603050405020304" pitchFamily="18" charset="0"/>
              </a:rPr>
              <a:t>System C</a:t>
            </a:r>
          </a:p>
          <a:p>
            <a:pPr marL="0" indent="0" algn="just">
              <a:lnSpc>
                <a:spcPct val="100000"/>
              </a:lnSpc>
              <a:buNone/>
            </a:pPr>
            <a:r>
              <a:rPr lang="en-IN" sz="2000" b="1"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C is a powerful general-purpose programming language. It can be used to develop software like</a:t>
            </a:r>
          </a:p>
          <a:p>
            <a:pPr marL="0" indent="0" algn="just">
              <a:lnSpc>
                <a:spcPct val="100000"/>
              </a:lnSpc>
              <a:buNone/>
            </a:pP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 operating systems, databases, compilers, and so on.</a:t>
            </a:r>
            <a:endParaRPr lang="en-IN" sz="2000" b="1" dirty="0">
              <a:latin typeface="Times New Roman" panose="02020603050405020304" pitchFamily="18" charset="0"/>
              <a:cs typeface="Times New Roman" panose="02020603050405020304" pitchFamily="18" charset="0"/>
            </a:endParaRPr>
          </a:p>
          <a:p>
            <a:pPr algn="just">
              <a:lnSpc>
                <a:spcPct val="100000"/>
              </a:lnSpc>
            </a:pPr>
            <a:r>
              <a:rPr lang="en-IN" sz="2000" b="1" dirty="0">
                <a:latin typeface="Times New Roman" panose="02020603050405020304" pitchFamily="18" charset="0"/>
                <a:cs typeface="Times New Roman" panose="02020603050405020304" pitchFamily="18" charset="0"/>
              </a:rPr>
              <a:t>Data Structures</a:t>
            </a:r>
          </a:p>
          <a:p>
            <a:pPr marL="0" indent="0" algn="just">
              <a:lnSpc>
                <a:spcPct val="100000"/>
              </a:lnSpc>
              <a:buNone/>
            </a:pPr>
            <a:r>
              <a:rPr lang="en-IN" sz="2000" b="0" i="0" dirty="0">
                <a:solidFill>
                  <a:srgbClr val="202124"/>
                </a:solidFill>
                <a:effectLst/>
                <a:latin typeface="Times New Roman" panose="02020603050405020304" pitchFamily="18" charset="0"/>
                <a:cs typeface="Times New Roman" panose="02020603050405020304" pitchFamily="18" charset="0"/>
              </a:rPr>
              <a:t>    Data Structures in C are used to store data in an organised and efficient manner. The C  </a:t>
            </a:r>
          </a:p>
          <a:p>
            <a:pPr marL="0" indent="0" algn="just">
              <a:lnSpc>
                <a:spcPct val="100000"/>
              </a:lnSpc>
              <a:buNone/>
            </a:pPr>
            <a:r>
              <a:rPr lang="en-IN" sz="2000" b="0" i="0" dirty="0">
                <a:solidFill>
                  <a:srgbClr val="202124"/>
                </a:solidFill>
                <a:effectLst/>
                <a:latin typeface="Times New Roman" panose="02020603050405020304" pitchFamily="18" charset="0"/>
                <a:cs typeface="Times New Roman" panose="02020603050405020304" pitchFamily="18" charset="0"/>
              </a:rPr>
              <a:t>    Programming language has many data structures like an array, stack, queue, linked list, tree, etc.     </a:t>
            </a:r>
          </a:p>
          <a:p>
            <a:pPr marL="0" indent="0" algn="just">
              <a:lnSpc>
                <a:spcPct val="100000"/>
              </a:lnSpc>
              <a:buNone/>
            </a:pPr>
            <a:r>
              <a:rPr lang="en-IN" sz="2000" b="0" i="0" dirty="0">
                <a:solidFill>
                  <a:srgbClr val="202124"/>
                </a:solidFill>
                <a:effectLst/>
                <a:latin typeface="Times New Roman" panose="02020603050405020304" pitchFamily="18" charset="0"/>
                <a:cs typeface="Times New Roman" panose="02020603050405020304" pitchFamily="18" charset="0"/>
              </a:rPr>
              <a:t>    Data structures make it easy for users to access and work with the data they need in appropriate</a:t>
            </a:r>
          </a:p>
          <a:p>
            <a:pPr marL="0" indent="0" algn="just">
              <a:lnSpc>
                <a:spcPct val="100000"/>
              </a:lnSpc>
              <a:buNone/>
            </a:pPr>
            <a:r>
              <a:rPr lang="en-IN" sz="2000" dirty="0">
                <a:solidFill>
                  <a:srgbClr val="202124"/>
                </a:solidFill>
                <a:latin typeface="Times New Roman" panose="02020603050405020304" pitchFamily="18" charset="0"/>
                <a:cs typeface="Times New Roman" panose="02020603050405020304" pitchFamily="18" charset="0"/>
              </a:rPr>
              <a:t>   </a:t>
            </a:r>
            <a:r>
              <a:rPr lang="en-IN" sz="2000" b="0" i="0" dirty="0">
                <a:solidFill>
                  <a:srgbClr val="202124"/>
                </a:solidFill>
                <a:effectLst/>
                <a:latin typeface="Times New Roman" panose="02020603050405020304" pitchFamily="18" charset="0"/>
                <a:cs typeface="Times New Roman" panose="02020603050405020304" pitchFamily="18" charset="0"/>
              </a:rPr>
              <a:t> ways. </a:t>
            </a:r>
            <a:endParaRPr lang="en-IN" sz="2000" dirty="0">
              <a:latin typeface="Times New Roman" panose="02020603050405020304" pitchFamily="18" charset="0"/>
              <a:cs typeface="Times New Roman" panose="02020603050405020304" pitchFamily="18" charset="0"/>
            </a:endParaRPr>
          </a:p>
          <a:p>
            <a:pPr algn="just">
              <a:lnSpc>
                <a:spcPct val="100000"/>
              </a:lnSpc>
            </a:pPr>
            <a:r>
              <a:rPr lang="en-IN" sz="2000" b="1" dirty="0">
                <a:latin typeface="Times New Roman" panose="02020603050405020304" pitchFamily="18" charset="0"/>
                <a:cs typeface="Times New Roman" panose="02020603050405020304" pitchFamily="18" charset="0"/>
              </a:rPr>
              <a:t>Linux</a:t>
            </a:r>
          </a:p>
          <a:p>
            <a:pPr marL="0" indent="0" algn="just">
              <a:lnSpc>
                <a:spcPct val="100000"/>
              </a:lnSpc>
              <a:buNone/>
            </a:pPr>
            <a:r>
              <a:rPr lang="en-IN" sz="2000" b="0" i="0" dirty="0">
                <a:effectLst/>
                <a:latin typeface="Times New Roman" panose="02020603050405020304" pitchFamily="18" charset="0"/>
                <a:cs typeface="Times New Roman" panose="02020603050405020304" pitchFamily="18" charset="0"/>
              </a:rPr>
              <a:t>    Linux is a Unix-like, open source and community-developed operating system (OS) for computers,</a:t>
            </a:r>
          </a:p>
          <a:p>
            <a:pPr marL="0" indent="0" algn="just">
              <a:lnSpc>
                <a:spcPct val="100000"/>
              </a:lnSpc>
              <a:buNone/>
            </a:pP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servers, mainframes, mobile devices and </a:t>
            </a:r>
            <a:r>
              <a:rPr lang="en-IN" sz="2000" dirty="0">
                <a:latin typeface="Times New Roman" panose="02020603050405020304" pitchFamily="18" charset="0"/>
                <a:cs typeface="Times New Roman" panose="02020603050405020304" pitchFamily="18" charset="0"/>
              </a:rPr>
              <a:t>embedded devices.</a:t>
            </a:r>
            <a:r>
              <a:rPr lang="en-IN" sz="2000" i="0" dirty="0">
                <a:effectLst/>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An operating system is the software </a:t>
            </a:r>
          </a:p>
          <a:p>
            <a:pPr marL="0" indent="0" algn="just">
              <a:lnSpc>
                <a:spcPct val="100000"/>
              </a:lnSpc>
              <a:buNone/>
            </a:pP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that directly manages a system's hardware and resources, like CPU, memory, and storage.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250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9E9D3-428C-4C10-AF6E-F5CBD877C468}"/>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BENEFITS</a:t>
            </a:r>
            <a:endParaRPr lang="en-IN" dirty="0"/>
          </a:p>
        </p:txBody>
      </p:sp>
      <p:sp>
        <p:nvSpPr>
          <p:cNvPr id="3" name="Content Placeholder 2">
            <a:extLst>
              <a:ext uri="{FF2B5EF4-FFF2-40B4-BE49-F238E27FC236}">
                <a16:creationId xmlns:a16="http://schemas.microsoft.com/office/drawing/2014/main" id="{3CA618BC-DD4B-4F0E-8419-B4D688479C9C}"/>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Automation of entire process</a:t>
            </a:r>
          </a:p>
          <a:p>
            <a:r>
              <a:rPr lang="en-IN" sz="2000" dirty="0">
                <a:latin typeface="Times New Roman" panose="02020603050405020304" pitchFamily="18" charset="0"/>
                <a:cs typeface="Times New Roman" panose="02020603050405020304" pitchFamily="18" charset="0"/>
              </a:rPr>
              <a:t>Saves time</a:t>
            </a:r>
          </a:p>
          <a:p>
            <a:r>
              <a:rPr lang="en-IN" sz="2000" dirty="0">
                <a:latin typeface="Times New Roman" panose="02020603050405020304" pitchFamily="18" charset="0"/>
                <a:cs typeface="Times New Roman" panose="02020603050405020304" pitchFamily="18" charset="0"/>
              </a:rPr>
              <a:t>Accessibility.</a:t>
            </a:r>
          </a:p>
        </p:txBody>
      </p:sp>
    </p:spTree>
    <p:extLst>
      <p:ext uri="{BB962C8B-B14F-4D97-AF65-F5344CB8AC3E}">
        <p14:creationId xmlns:p14="http://schemas.microsoft.com/office/powerpoint/2010/main" val="2151749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9884-AF68-4E92-9D4D-5EC21A69D567}"/>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TOOLS USED</a:t>
            </a:r>
            <a:endParaRPr lang="en-IN" dirty="0"/>
          </a:p>
        </p:txBody>
      </p:sp>
      <p:sp>
        <p:nvSpPr>
          <p:cNvPr id="3" name="Content Placeholder 2">
            <a:extLst>
              <a:ext uri="{FF2B5EF4-FFF2-40B4-BE49-F238E27FC236}">
                <a16:creationId xmlns:a16="http://schemas.microsoft.com/office/drawing/2014/main" id="{4C4CFD9E-63FF-47A6-977A-BDFDEF889333}"/>
              </a:ext>
            </a:extLst>
          </p:cNvPr>
          <p:cNvSpPr>
            <a:spLocks noGrp="1"/>
          </p:cNvSpPr>
          <p:nvPr>
            <p:ph idx="1"/>
          </p:nvPr>
        </p:nvSpPr>
        <p:spPr/>
        <p:txBody>
          <a:bodyPr/>
          <a:lstStyle/>
          <a:p>
            <a:r>
              <a:rPr lang="en-IN" dirty="0" err="1">
                <a:latin typeface="Times New Roman" panose="02020603050405020304" pitchFamily="18" charset="0"/>
                <a:cs typeface="Times New Roman" panose="02020603050405020304" pitchFamily="18" charset="0"/>
              </a:rPr>
              <a:t>gcc</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Makefile</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Valgrind</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splint</a:t>
            </a:r>
          </a:p>
          <a:p>
            <a:r>
              <a:rPr lang="en-IN" dirty="0">
                <a:latin typeface="Times New Roman" panose="02020603050405020304" pitchFamily="18" charset="0"/>
                <a:cs typeface="Times New Roman" panose="02020603050405020304" pitchFamily="18" charset="0"/>
              </a:rPr>
              <a:t>vim editor</a:t>
            </a:r>
          </a:p>
        </p:txBody>
      </p:sp>
    </p:spTree>
    <p:extLst>
      <p:ext uri="{BB962C8B-B14F-4D97-AF65-F5344CB8AC3E}">
        <p14:creationId xmlns:p14="http://schemas.microsoft.com/office/powerpoint/2010/main" val="3007736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4231C-0F1F-4AEE-906D-0C560E9138C5}"/>
              </a:ext>
            </a:extLst>
          </p:cNvPr>
          <p:cNvSpPr>
            <a:spLocks noGrp="1"/>
          </p:cNvSpPr>
          <p:nvPr>
            <p:ph type="title"/>
          </p:nvPr>
        </p:nvSpPr>
        <p:spPr/>
        <p:txBody>
          <a:bodyPr/>
          <a:lstStyle/>
          <a:p>
            <a:pPr algn="ctr"/>
            <a:r>
              <a:rPr lang="en-IN" sz="4000" dirty="0">
                <a:solidFill>
                  <a:schemeClr val="accent1"/>
                </a:solidFill>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A0C096DE-E805-4549-B175-614F2DBD939B}"/>
              </a:ext>
            </a:extLst>
          </p:cNvPr>
          <p:cNvSpPr>
            <a:spLocks noGrp="1"/>
          </p:cNvSpPr>
          <p:nvPr>
            <p:ph idx="1"/>
          </p:nvPr>
        </p:nvSpPr>
        <p:spPr>
          <a:xfrm>
            <a:off x="838200" y="1454149"/>
            <a:ext cx="10515600" cy="4765675"/>
          </a:xfrm>
        </p:spPr>
        <p:txBody>
          <a:bodyPr>
            <a:normAutofit/>
          </a:bodyPr>
          <a:lstStyle/>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system helps company to select right employees for their company. They could easily manage interview processes. The system will make their work easy. </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system will help to manage all documents related to the interview process easily. Automation can be very effective and efficient and will improve the business process in general. This will also be very convenient on the part of the applicants since they can now apply for a job online.</a:t>
            </a:r>
          </a:p>
          <a:p>
            <a:pPr algn="just">
              <a:lnSpc>
                <a:spcPct val="150000"/>
              </a:lnSpc>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505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21A6-6A4D-4D7F-A2A9-7FBDB82CCC12}"/>
              </a:ext>
            </a:extLst>
          </p:cNvPr>
          <p:cNvSpPr>
            <a:spLocks noGrp="1"/>
          </p:cNvSpPr>
          <p:nvPr>
            <p:ph type="ctrTitle"/>
          </p:nvPr>
        </p:nvSpPr>
        <p:spPr/>
        <p:txBody>
          <a:bodyPr>
            <a:normAutofit/>
          </a:bodyPr>
          <a:lstStyle/>
          <a:p>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0802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AE05-4827-413A-B093-205364AC54F1}"/>
              </a:ext>
            </a:extLst>
          </p:cNvPr>
          <p:cNvSpPr>
            <a:spLocks noGrp="1"/>
          </p:cNvSpPr>
          <p:nvPr>
            <p:ph type="title"/>
          </p:nvPr>
        </p:nvSpPr>
        <p:spPr/>
        <p:txBody>
          <a:bodyPr>
            <a:normAutofit/>
          </a:bodyPr>
          <a:lstStyle/>
          <a:p>
            <a:pPr algn="ctr"/>
            <a:r>
              <a:rPr lang="en-IN" sz="4000" dirty="0">
                <a:solidFill>
                  <a:schemeClr val="accent1"/>
                </a:solidFill>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22884199-292D-4E2E-A5C5-E1EED335ABE5}"/>
              </a:ext>
            </a:extLst>
          </p:cNvPr>
          <p:cNvSpPr>
            <a:spLocks noGrp="1"/>
          </p:cNvSpPr>
          <p:nvPr>
            <p:ph idx="1"/>
          </p:nvPr>
        </p:nvSpPr>
        <p:spPr>
          <a:xfrm>
            <a:off x="838200" y="1530350"/>
            <a:ext cx="10515600" cy="4351338"/>
          </a:xfrm>
        </p:spPr>
        <p:txBody>
          <a:bodyPr>
            <a:normAutofit/>
          </a:bodyPr>
          <a:lstStyle/>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Requirements</a:t>
            </a:r>
          </a:p>
          <a:p>
            <a:r>
              <a:rPr lang="en-IN" sz="2400" dirty="0">
                <a:latin typeface="Times New Roman" panose="02020603050405020304" pitchFamily="18" charset="0"/>
                <a:cs typeface="Times New Roman" panose="02020603050405020304" pitchFamily="18" charset="0"/>
              </a:rPr>
              <a:t>Problem Statements</a:t>
            </a:r>
          </a:p>
          <a:p>
            <a:r>
              <a:rPr lang="en-IN" sz="2400" dirty="0">
                <a:latin typeface="Times New Roman" panose="02020603050405020304" pitchFamily="18" charset="0"/>
                <a:cs typeface="Times New Roman" panose="02020603050405020304" pitchFamily="18" charset="0"/>
              </a:rPr>
              <a:t>Functional Specifications</a:t>
            </a:r>
          </a:p>
          <a:p>
            <a:r>
              <a:rPr lang="en-IN" sz="2400" dirty="0">
                <a:latin typeface="Times New Roman" panose="02020603050405020304" pitchFamily="18" charset="0"/>
                <a:cs typeface="Times New Roman" panose="02020603050405020304" pitchFamily="18" charset="0"/>
              </a:rPr>
              <a:t>Technical Specifications</a:t>
            </a:r>
          </a:p>
          <a:p>
            <a:r>
              <a:rPr lang="en-IN" sz="2400" dirty="0">
                <a:latin typeface="Times New Roman" panose="02020603050405020304" pitchFamily="18" charset="0"/>
                <a:cs typeface="Times New Roman" panose="02020603050405020304" pitchFamily="18" charset="0"/>
              </a:rPr>
              <a:t>Flow chart</a:t>
            </a:r>
          </a:p>
          <a:p>
            <a:r>
              <a:rPr lang="en-IN" sz="2400" dirty="0">
                <a:latin typeface="Times New Roman" panose="02020603050405020304" pitchFamily="18" charset="0"/>
                <a:cs typeface="Times New Roman" panose="02020603050405020304" pitchFamily="18" charset="0"/>
              </a:rPr>
              <a:t>Modules</a:t>
            </a:r>
          </a:p>
          <a:p>
            <a:r>
              <a:rPr lang="en-IN" sz="2400" dirty="0">
                <a:latin typeface="Times New Roman" panose="02020603050405020304" pitchFamily="18" charset="0"/>
                <a:cs typeface="Times New Roman" panose="02020603050405020304" pitchFamily="18" charset="0"/>
              </a:rPr>
              <a:t>Benefits</a:t>
            </a:r>
          </a:p>
          <a:p>
            <a:r>
              <a:rPr lang="en-IN"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991360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2854-064B-45A1-92D9-AD9BA343255D}"/>
              </a:ext>
            </a:extLst>
          </p:cNvPr>
          <p:cNvSpPr>
            <a:spLocks noGrp="1"/>
          </p:cNvSpPr>
          <p:nvPr>
            <p:ph type="title"/>
          </p:nvPr>
        </p:nvSpPr>
        <p:spPr/>
        <p:txBody>
          <a:bodyPr>
            <a:normAutofit/>
          </a:bodyPr>
          <a:lstStyle/>
          <a:p>
            <a:pPr algn="ctr"/>
            <a:r>
              <a:rPr lang="en-IN" sz="4000" dirty="0">
                <a:solidFill>
                  <a:schemeClr val="accent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9BA6FDC-C16C-4A98-AD2C-FEAB83A8AD12}"/>
              </a:ext>
            </a:extLst>
          </p:cNvPr>
          <p:cNvSpPr>
            <a:spLocks noGrp="1"/>
          </p:cNvSpPr>
          <p:nvPr>
            <p:ph idx="1"/>
          </p:nvPr>
        </p:nvSpPr>
        <p:spPr>
          <a:xfrm>
            <a:off x="838200" y="1571624"/>
            <a:ext cx="10515600" cy="4619625"/>
          </a:xfrm>
        </p:spPr>
        <p:txBody>
          <a:bodyPr>
            <a:normAutofit fontScale="92500"/>
          </a:bodyPr>
          <a:lstStyle/>
          <a:p>
            <a:pPr algn="just">
              <a:lnSpc>
                <a:spcPct val="150000"/>
              </a:lnSpc>
            </a:pPr>
            <a:r>
              <a:rPr lang="en-IN" sz="2400" b="0" i="0" dirty="0">
                <a:solidFill>
                  <a:srgbClr val="222233"/>
                </a:solidFill>
                <a:effectLst/>
                <a:latin typeface="Times New Roman" panose="02020603050405020304" pitchFamily="18" charset="0"/>
                <a:cs typeface="Times New Roman" panose="02020603050405020304" pitchFamily="18" charset="0"/>
              </a:rPr>
              <a:t>Interview Management System is a system for digitally managing the interviews of any individual. The project contains admin side where he can view all the applicants and companies. The companies and applicants can register and login to the system by providing the required credentials. </a:t>
            </a:r>
          </a:p>
          <a:p>
            <a:pPr algn="just">
              <a:lnSpc>
                <a:spcPct val="150000"/>
              </a:lnSpc>
            </a:pPr>
            <a:r>
              <a:rPr lang="en-IN" sz="2400" dirty="0">
                <a:solidFill>
                  <a:srgbClr val="222233"/>
                </a:solidFill>
                <a:latin typeface="Times New Roman" panose="02020603050405020304" pitchFamily="18" charset="0"/>
                <a:cs typeface="Times New Roman" panose="02020603050405020304" pitchFamily="18" charset="0"/>
              </a:rPr>
              <a:t>Companies can add, delete and modify their details in the system. And they can also add, delete and modify their recent openings.</a:t>
            </a:r>
          </a:p>
          <a:p>
            <a:pPr algn="just">
              <a:lnSpc>
                <a:spcPct val="150000"/>
              </a:lnSpc>
            </a:pPr>
            <a:r>
              <a:rPr lang="en-IN" sz="2400" dirty="0">
                <a:solidFill>
                  <a:srgbClr val="222233"/>
                </a:solidFill>
                <a:latin typeface="Times New Roman" panose="02020603050405020304" pitchFamily="18" charset="0"/>
                <a:cs typeface="Times New Roman" panose="02020603050405020304" pitchFamily="18" charset="0"/>
              </a:rPr>
              <a:t>Applicants can add their personal information, educational details, skills and experience.</a:t>
            </a:r>
          </a:p>
          <a:p>
            <a:pPr algn="just">
              <a:lnSpc>
                <a:spcPct val="150000"/>
              </a:lnSpc>
            </a:pPr>
            <a:r>
              <a:rPr lang="en-IN" sz="2400" dirty="0">
                <a:solidFill>
                  <a:srgbClr val="222233"/>
                </a:solidFill>
                <a:latin typeface="Times New Roman" panose="02020603050405020304" pitchFamily="18" charset="0"/>
                <a:cs typeface="Times New Roman" panose="02020603050405020304" pitchFamily="18" charset="0"/>
              </a:rPr>
              <a:t>The data provided by employees and companies will be stored in a file.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427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68C2-1F16-48AF-AB8A-1BCC1361A8B6}"/>
              </a:ext>
            </a:extLst>
          </p:cNvPr>
          <p:cNvSpPr>
            <a:spLocks noGrp="1"/>
          </p:cNvSpPr>
          <p:nvPr>
            <p:ph type="title"/>
          </p:nvPr>
        </p:nvSpPr>
        <p:spPr/>
        <p:txBody>
          <a:bodyPr>
            <a:normAutofit/>
          </a:bodyPr>
          <a:lstStyle/>
          <a:p>
            <a:pPr algn="ctr"/>
            <a:r>
              <a:rPr lang="en-IN" sz="4000" dirty="0">
                <a:solidFill>
                  <a:schemeClr val="accent1"/>
                </a:solidFill>
                <a:latin typeface="Times New Roman" panose="02020603050405020304" pitchFamily="18" charset="0"/>
                <a:cs typeface="Times New Roman" panose="02020603050405020304" pitchFamily="18" charset="0"/>
              </a:rPr>
              <a:t>REQUIRMENTS</a:t>
            </a:r>
            <a:endParaRPr lang="en-IN" sz="4000" dirty="0"/>
          </a:p>
        </p:txBody>
      </p:sp>
      <p:sp>
        <p:nvSpPr>
          <p:cNvPr id="3" name="Content Placeholder 2">
            <a:extLst>
              <a:ext uri="{FF2B5EF4-FFF2-40B4-BE49-F238E27FC236}">
                <a16:creationId xmlns:a16="http://schemas.microsoft.com/office/drawing/2014/main" id="{A5F16995-E719-4737-839B-6E9771225AF5}"/>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Problem Statement.</a:t>
            </a:r>
          </a:p>
          <a:p>
            <a:r>
              <a:rPr lang="en-IN" sz="2400" dirty="0">
                <a:latin typeface="Times New Roman" panose="02020603050405020304" pitchFamily="18" charset="0"/>
                <a:cs typeface="Times New Roman" panose="02020603050405020304" pitchFamily="18" charset="0"/>
              </a:rPr>
              <a:t>Functional Specifications.</a:t>
            </a:r>
          </a:p>
          <a:p>
            <a:r>
              <a:rPr lang="en-IN" sz="2400" dirty="0">
                <a:latin typeface="Times New Roman" panose="02020603050405020304" pitchFamily="18" charset="0"/>
                <a:cs typeface="Times New Roman" panose="02020603050405020304" pitchFamily="18" charset="0"/>
              </a:rPr>
              <a:t>Technical Specifications.</a:t>
            </a:r>
          </a:p>
          <a:p>
            <a:endParaRPr lang="en-IN" sz="3600" dirty="0"/>
          </a:p>
        </p:txBody>
      </p:sp>
    </p:spTree>
    <p:extLst>
      <p:ext uri="{BB962C8B-B14F-4D97-AF65-F5344CB8AC3E}">
        <p14:creationId xmlns:p14="http://schemas.microsoft.com/office/powerpoint/2010/main" val="195591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EE04-3D24-4E5B-B5F2-B419458E0780}"/>
              </a:ext>
            </a:extLst>
          </p:cNvPr>
          <p:cNvSpPr>
            <a:spLocks noGrp="1"/>
          </p:cNvSpPr>
          <p:nvPr>
            <p:ph type="title"/>
          </p:nvPr>
        </p:nvSpPr>
        <p:spPr/>
        <p:txBody>
          <a:bodyPr>
            <a:normAutofit/>
          </a:bodyPr>
          <a:lstStyle/>
          <a:p>
            <a:pPr algn="ctr"/>
            <a:r>
              <a:rPr lang="en-IN" sz="4000" dirty="0">
                <a:solidFill>
                  <a:schemeClr val="accent1"/>
                </a:solidFill>
                <a:latin typeface="Times New Roman" panose="02020603050405020304" pitchFamily="18" charset="0"/>
                <a:cs typeface="Times New Roman" panose="02020603050405020304" pitchFamily="18" charset="0"/>
              </a:rPr>
              <a:t>PROBLEM STATEMENT</a:t>
            </a:r>
            <a:endParaRPr lang="en-IN" sz="4000" dirty="0"/>
          </a:p>
        </p:txBody>
      </p:sp>
      <p:sp>
        <p:nvSpPr>
          <p:cNvPr id="3" name="Content Placeholder 2">
            <a:extLst>
              <a:ext uri="{FF2B5EF4-FFF2-40B4-BE49-F238E27FC236}">
                <a16:creationId xmlns:a16="http://schemas.microsoft.com/office/drawing/2014/main" id="{7592260B-4CD0-468A-91C6-755819ECE5B8}"/>
              </a:ext>
            </a:extLst>
          </p:cNvPr>
          <p:cNvSpPr>
            <a:spLocks noGrp="1"/>
          </p:cNvSpPr>
          <p:nvPr>
            <p:ph idx="1"/>
          </p:nvPr>
        </p:nvSpPr>
        <p:spPr>
          <a:xfrm>
            <a:off x="838200" y="1368425"/>
            <a:ext cx="10515600" cy="5124450"/>
          </a:xfrm>
        </p:spPr>
        <p:txBody>
          <a:bodyPr>
            <a:normAutofit/>
          </a:bodyPr>
          <a:lstStyle/>
          <a:p>
            <a:pPr algn="just">
              <a:lnSpc>
                <a:spcPct val="150000"/>
              </a:lnSpc>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 proposed solution is to design and develop an interview management system. </a:t>
            </a:r>
          </a:p>
          <a:p>
            <a:pPr algn="just">
              <a:lnSpc>
                <a:spcPct val="150000"/>
              </a:lnSpc>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 system will contain an admin that will view and manage the entire interview process. </a:t>
            </a:r>
          </a:p>
          <a:p>
            <a:pPr algn="just">
              <a:lnSpc>
                <a:spcPct val="150000"/>
              </a:lnSpc>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 system will replace the paper system into a digital system which would not require any hard copies and physical space for record keeping. The system will serve as the centralized database for all the records in the entire interview process. The system is easy and convenient to use.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00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5C3A-C537-4E39-9C77-BEAB9D8C8EFA}"/>
              </a:ext>
            </a:extLst>
          </p:cNvPr>
          <p:cNvSpPr>
            <a:spLocks noGrp="1"/>
          </p:cNvSpPr>
          <p:nvPr>
            <p:ph type="title"/>
          </p:nvPr>
        </p:nvSpPr>
        <p:spPr/>
        <p:txBody>
          <a:bodyPr/>
          <a:lstStyle/>
          <a:p>
            <a:pPr algn="ctr"/>
            <a:r>
              <a:rPr lang="en-IN" sz="4000" dirty="0">
                <a:solidFill>
                  <a:schemeClr val="accent1"/>
                </a:solidFill>
                <a:latin typeface="Times New Roman" panose="02020603050405020304" pitchFamily="18" charset="0"/>
                <a:cs typeface="Times New Roman" panose="02020603050405020304" pitchFamily="18" charset="0"/>
              </a:rPr>
              <a:t>FUNCTIONAL REQUIRMENTS</a:t>
            </a:r>
            <a:endParaRPr lang="en-IN" dirty="0"/>
          </a:p>
        </p:txBody>
      </p:sp>
      <p:sp>
        <p:nvSpPr>
          <p:cNvPr id="3" name="Content Placeholder 2">
            <a:extLst>
              <a:ext uri="{FF2B5EF4-FFF2-40B4-BE49-F238E27FC236}">
                <a16:creationId xmlns:a16="http://schemas.microsoft.com/office/drawing/2014/main" id="{F9616851-3CA7-4ADB-A5BA-27A2D6E79838}"/>
              </a:ext>
            </a:extLst>
          </p:cNvPr>
          <p:cNvSpPr>
            <a:spLocks noGrp="1"/>
          </p:cNvSpPr>
          <p:nvPr>
            <p:ph idx="1"/>
          </p:nvPr>
        </p:nvSpPr>
        <p:spPr>
          <a:xfrm>
            <a:off x="838200" y="1587500"/>
            <a:ext cx="10515600" cy="4351338"/>
          </a:xfrm>
        </p:spPr>
        <p:txBody>
          <a:bodyPr>
            <a:no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All records are saved in a file. </a:t>
            </a:r>
          </a:p>
          <a:p>
            <a:pPr marL="0" indent="0" algn="just">
              <a:lnSpc>
                <a:spcPct val="15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Key features of the system are: </a:t>
            </a:r>
          </a:p>
          <a:p>
            <a:pPr marL="457200" indent="-457200" algn="just">
              <a:lnSpc>
                <a:spcPct val="150000"/>
              </a:lnSpc>
              <a:buAutoNum type="alphaLcParenR"/>
            </a:pPr>
            <a:r>
              <a:rPr lang="en-US" sz="2200" dirty="0">
                <a:latin typeface="Times New Roman" panose="02020603050405020304" pitchFamily="18" charset="0"/>
                <a:ea typeface="Calibri" panose="020F0502020204030204" pitchFamily="34" charset="0"/>
                <a:cs typeface="Times New Roman" panose="02020603050405020304" pitchFamily="18" charset="0"/>
              </a:rPr>
              <a:t>Login as admin: there exists only one admin for the system</a:t>
            </a:r>
          </a:p>
          <a:p>
            <a:pPr marL="457200" indent="-457200" algn="just">
              <a:lnSpc>
                <a:spcPct val="150000"/>
              </a:lnSpc>
              <a:buAutoNum type="alphaLcParenR"/>
            </a:pPr>
            <a:r>
              <a:rPr lang="en-US" sz="2200" dirty="0">
                <a:latin typeface="Times New Roman" panose="02020603050405020304" pitchFamily="18" charset="0"/>
                <a:ea typeface="Calibri" panose="020F0502020204030204" pitchFamily="34" charset="0"/>
                <a:cs typeface="Times New Roman" panose="02020603050405020304" pitchFamily="18" charset="0"/>
              </a:rPr>
              <a:t>Register as new user: Any new applicant/company should be allowed to register to the system.</a:t>
            </a:r>
          </a:p>
          <a:p>
            <a:pPr marL="457200" indent="-457200" algn="just">
              <a:lnSpc>
                <a:spcPct val="150000"/>
              </a:lnSpc>
              <a:buAutoNum type="alphaLcParenR"/>
            </a:pPr>
            <a:r>
              <a:rPr lang="en-US" sz="2200" dirty="0">
                <a:latin typeface="Times New Roman" panose="02020603050405020304" pitchFamily="18" charset="0"/>
                <a:ea typeface="Calibri" panose="020F0502020204030204" pitchFamily="34" charset="0"/>
                <a:cs typeface="Times New Roman" panose="02020603050405020304" pitchFamily="18" charset="0"/>
              </a:rPr>
              <a:t>Login as user: Existing users can login to the system and perform the operations.</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07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387A-6608-4E97-9D99-65E3CADBC47F}"/>
              </a:ext>
            </a:extLst>
          </p:cNvPr>
          <p:cNvSpPr>
            <a:spLocks noGrp="1"/>
          </p:cNvSpPr>
          <p:nvPr>
            <p:ph type="title"/>
          </p:nvPr>
        </p:nvSpPr>
        <p:spPr/>
        <p:txBody>
          <a:bodyPr/>
          <a:lstStyle/>
          <a:p>
            <a:pPr algn="ctr"/>
            <a:r>
              <a:rPr lang="en-IN" sz="4000" dirty="0">
                <a:solidFill>
                  <a:schemeClr val="accent1"/>
                </a:solidFill>
                <a:latin typeface="Times New Roman" panose="02020603050405020304" pitchFamily="18" charset="0"/>
                <a:cs typeface="Times New Roman" panose="02020603050405020304" pitchFamily="18" charset="0"/>
              </a:rPr>
              <a:t>TECHNICAL SPECIFICATION</a:t>
            </a:r>
            <a:endParaRPr lang="en-IN" dirty="0"/>
          </a:p>
        </p:txBody>
      </p:sp>
      <p:sp>
        <p:nvSpPr>
          <p:cNvPr id="3" name="Content Placeholder 2">
            <a:extLst>
              <a:ext uri="{FF2B5EF4-FFF2-40B4-BE49-F238E27FC236}">
                <a16:creationId xmlns:a16="http://schemas.microsoft.com/office/drawing/2014/main" id="{5D8E764E-3152-4016-A475-FBF35F7CD0FE}"/>
              </a:ext>
            </a:extLst>
          </p:cNvPr>
          <p:cNvSpPr>
            <a:spLocks noGrp="1"/>
          </p:cNvSpPr>
          <p:nvPr>
            <p:ph idx="1"/>
          </p:nvPr>
        </p:nvSpPr>
        <p:spPr>
          <a:xfrm>
            <a:off x="838200" y="1416050"/>
            <a:ext cx="10515600" cy="4351338"/>
          </a:xfrm>
        </p:spPr>
        <p:txBody>
          <a:bodyPr>
            <a:noAutofit/>
          </a:bodyPr>
          <a:lstStyle/>
          <a:p>
            <a:pPr marL="0" indent="0" algn="just">
              <a:lnSpc>
                <a:spcPct val="100000"/>
              </a:lnSpc>
              <a:buNone/>
            </a:pP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Use data-structures for storing data before adding it to file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i.e</a:t>
            </a:r>
            <a:r>
              <a:rPr lang="en-US" sz="2200" dirty="0">
                <a:latin typeface="Times New Roman" panose="02020603050405020304" pitchFamily="18" charset="0"/>
                <a:ea typeface="Calibri" panose="020F0502020204030204" pitchFamily="34" charset="0"/>
                <a:cs typeface="Times New Roman" panose="02020603050405020304" pitchFamily="18" charset="0"/>
              </a:rPr>
              <a:t>, Linked list).</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Data Validation is implemented for phone number, email id, username, password,  </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company id, opening id, date. </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Write optimized logic for searching as time complexity should not get increased while</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searching any information.</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For this we can store all the data in a file. </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490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8BD27-F46D-4500-9B22-66F250419BFE}"/>
              </a:ext>
            </a:extLst>
          </p:cNvPr>
          <p:cNvSpPr>
            <a:spLocks noGrp="1"/>
          </p:cNvSpPr>
          <p:nvPr>
            <p:ph type="title"/>
          </p:nvPr>
        </p:nvSpPr>
        <p:spPr>
          <a:xfrm>
            <a:off x="838200" y="107950"/>
            <a:ext cx="10515600" cy="1325563"/>
          </a:xfrm>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FLOWCHART</a:t>
            </a:r>
            <a:endParaRPr lang="en-IN" dirty="0"/>
          </a:p>
        </p:txBody>
      </p:sp>
      <p:pic>
        <p:nvPicPr>
          <p:cNvPr id="13" name="Content Placeholder 12" descr="Diagram&#10;&#10;Description automatically generated">
            <a:extLst>
              <a:ext uri="{FF2B5EF4-FFF2-40B4-BE49-F238E27FC236}">
                <a16:creationId xmlns:a16="http://schemas.microsoft.com/office/drawing/2014/main" id="{7880A8A3-C848-4759-9381-1EA2AC73E5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4721" y="914400"/>
            <a:ext cx="7355840" cy="5709920"/>
          </a:xfrm>
        </p:spPr>
      </p:pic>
    </p:spTree>
    <p:extLst>
      <p:ext uri="{BB962C8B-B14F-4D97-AF65-F5344CB8AC3E}">
        <p14:creationId xmlns:p14="http://schemas.microsoft.com/office/powerpoint/2010/main" val="4167155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5E291-2FAB-4BFF-BDFF-DA68325BC1E8}"/>
              </a:ext>
            </a:extLst>
          </p:cNvPr>
          <p:cNvSpPr>
            <a:spLocks noGrp="1"/>
          </p:cNvSpPr>
          <p:nvPr>
            <p:ph type="title"/>
          </p:nvPr>
        </p:nvSpPr>
        <p:spPr>
          <a:xfrm>
            <a:off x="838200" y="-33814"/>
            <a:ext cx="10515600" cy="1134270"/>
          </a:xfrm>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ER DIAGRAM</a:t>
            </a:r>
            <a:endParaRPr lang="en-IN" dirty="0"/>
          </a:p>
        </p:txBody>
      </p:sp>
      <p:pic>
        <p:nvPicPr>
          <p:cNvPr id="7" name="Content Placeholder 6" descr="Diagram&#10;&#10;Description automatically generated">
            <a:extLst>
              <a:ext uri="{FF2B5EF4-FFF2-40B4-BE49-F238E27FC236}">
                <a16:creationId xmlns:a16="http://schemas.microsoft.com/office/drawing/2014/main" id="{6EEF9CBF-6BB6-4C5C-BDB6-6424E0472F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3280" y="1019175"/>
            <a:ext cx="7538719" cy="5562600"/>
          </a:xfrm>
        </p:spPr>
      </p:pic>
    </p:spTree>
    <p:extLst>
      <p:ext uri="{BB962C8B-B14F-4D97-AF65-F5344CB8AC3E}">
        <p14:creationId xmlns:p14="http://schemas.microsoft.com/office/powerpoint/2010/main" val="2570126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TotalTime>
  <Words>915</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ONLINE INTERVIEW MANAGEMENT SYSTEM</vt:lpstr>
      <vt:lpstr>CONTENT</vt:lpstr>
      <vt:lpstr>INTRODUCTION</vt:lpstr>
      <vt:lpstr>REQUIRMENTS</vt:lpstr>
      <vt:lpstr>PROBLEM STATEMENT</vt:lpstr>
      <vt:lpstr>FUNCTIONAL REQUIRMENTS</vt:lpstr>
      <vt:lpstr>TECHNICAL SPECIFICATION</vt:lpstr>
      <vt:lpstr>FLOWCHART</vt:lpstr>
      <vt:lpstr>ER DIAGRAM</vt:lpstr>
      <vt:lpstr>MODULES</vt:lpstr>
      <vt:lpstr>ADMIN MODULE</vt:lpstr>
      <vt:lpstr>COMPANY MODULE</vt:lpstr>
      <vt:lpstr>APPLICANT MODULE</vt:lpstr>
      <vt:lpstr>DATA VALIDATION MODULE</vt:lpstr>
      <vt:lpstr>TECHNOLOGIES USED</vt:lpstr>
      <vt:lpstr>BENEFITS</vt:lpstr>
      <vt:lpstr>TOOLS USED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INTERVIEW MANAGEMENT SYSTEM</dc:title>
  <dc:creator>D B, Vidyalakshmi</dc:creator>
  <cp:lastModifiedBy>E, Saisree</cp:lastModifiedBy>
  <cp:revision>16</cp:revision>
  <dcterms:created xsi:type="dcterms:W3CDTF">2022-12-23T14:33:18Z</dcterms:created>
  <dcterms:modified xsi:type="dcterms:W3CDTF">2022-12-28T04:52:59Z</dcterms:modified>
</cp:coreProperties>
</file>