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 uri="http://customooxmlschemas.google.com/">
      <go:slidesCustomData xmlns:go="http://customooxmlschemas.google.com/" r:id="rId32" roundtripDataSignature="AMtx7mgTCmkl7zQK6aaxrxGxSEzizsDy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4DB620-3F9E-4E8E-8EDB-9BB46AAE9457}">
  <a:tblStyle styleId="{854DB620-3F9E-4E8E-8EDB-9BB46AAE94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3e023ebeb_6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13e023ebeb_6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3e023ebeb_6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13e023ebeb_6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3e023ebeb_6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13e023ebeb_6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3e023ebeb_6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13e023ebeb_6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3e023ebeb_6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13e023ebeb_6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3e023ebeb_6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13e023ebeb_6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3e023ebeb_6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13e023ebeb_6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5eb64b32f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5eb64b32f_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115eb64b32f_2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3e023ebeb_6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3e023ebeb_6_2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113e023ebeb_6_2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3" name="Shape 13"/>
        <p:cNvGrpSpPr/>
        <p:nvPr/>
      </p:nvGrpSpPr>
      <p:grpSpPr>
        <a:xfrm>
          <a:off x="0" y="0"/>
          <a:ext cx="0" cy="0"/>
          <a:chOff x="0" y="0"/>
          <a:chExt cx="0" cy="0"/>
        </a:xfrm>
      </p:grpSpPr>
      <p:sp>
        <p:nvSpPr>
          <p:cNvPr id="14" name="Google Shape;14;g113e023ebeb_6_85"/>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13e023ebeb_6_85"/>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113e023ebeb_6_85"/>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13e023ebeb_6_85"/>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8" name="Google Shape;18;g113e023ebeb_6_85"/>
          <p:cNvGrpSpPr/>
          <p:nvPr/>
        </p:nvGrpSpPr>
        <p:grpSpPr>
          <a:xfrm>
            <a:off x="340259" y="790"/>
            <a:ext cx="3000409" cy="1392365"/>
            <a:chOff x="255200" y="592"/>
            <a:chExt cx="2250363" cy="1044300"/>
          </a:xfrm>
        </p:grpSpPr>
        <p:sp>
          <p:nvSpPr>
            <p:cNvPr id="19" name="Google Shape;19;g113e023ebeb_6_85"/>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13e023ebeb_6_85"/>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13e023ebeb_6_85"/>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113e023ebeb_6_85"/>
          <p:cNvGrpSpPr/>
          <p:nvPr/>
        </p:nvGrpSpPr>
        <p:grpSpPr>
          <a:xfrm>
            <a:off x="1207163" y="790"/>
            <a:ext cx="3000409" cy="1392365"/>
            <a:chOff x="905395" y="592"/>
            <a:chExt cx="2250363" cy="1044300"/>
          </a:xfrm>
        </p:grpSpPr>
        <p:sp>
          <p:nvSpPr>
            <p:cNvPr id="23" name="Google Shape;23;g113e023ebeb_6_85"/>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13e023ebeb_6_85"/>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13e023ebeb_6_85"/>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113e023ebeb_6_85"/>
          <p:cNvGrpSpPr/>
          <p:nvPr/>
        </p:nvGrpSpPr>
        <p:grpSpPr>
          <a:xfrm>
            <a:off x="9409957" y="6784"/>
            <a:ext cx="2468376" cy="1002839"/>
            <a:chOff x="6917201" y="0"/>
            <a:chExt cx="2227777" cy="863400"/>
          </a:xfrm>
        </p:grpSpPr>
        <p:sp>
          <p:nvSpPr>
            <p:cNvPr id="27" name="Google Shape;27;g113e023ebeb_6_85"/>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13e023ebeb_6_85"/>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13e023ebeb_6_85"/>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113e023ebeb_6_85"/>
          <p:cNvGrpSpPr/>
          <p:nvPr/>
        </p:nvGrpSpPr>
        <p:grpSpPr>
          <a:xfrm>
            <a:off x="8737606" y="5623802"/>
            <a:ext cx="3185498" cy="1234317"/>
            <a:chOff x="6917201" y="0"/>
            <a:chExt cx="2227777" cy="863400"/>
          </a:xfrm>
        </p:grpSpPr>
        <p:sp>
          <p:nvSpPr>
            <p:cNvPr id="31" name="Google Shape;31;g113e023ebeb_6_85"/>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13e023ebeb_6_85"/>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13e023ebeb_6_85"/>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4" name="Google Shape;34;g113e023ebeb_6_85"/>
          <p:cNvGrpSpPr/>
          <p:nvPr/>
        </p:nvGrpSpPr>
        <p:grpSpPr>
          <a:xfrm>
            <a:off x="265762" y="5407536"/>
            <a:ext cx="3727293" cy="1444382"/>
            <a:chOff x="6917201" y="0"/>
            <a:chExt cx="2227777" cy="863400"/>
          </a:xfrm>
        </p:grpSpPr>
        <p:sp>
          <p:nvSpPr>
            <p:cNvPr id="35" name="Google Shape;35;g113e023ebeb_6_85"/>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13e023ebeb_6_85"/>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13e023ebeb_6_85"/>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8" name="Google Shape;38;g113e023ebeb_6_85"/>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9" name="Google Shape;39;g113e023ebeb_6_85"/>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40" name="Google Shape;40;g113e023ebeb_6_8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g113e023ebeb_6_185"/>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5" name="Google Shape;115;g113e023ebeb_6_185"/>
          <p:cNvGrpSpPr/>
          <p:nvPr/>
        </p:nvGrpSpPr>
        <p:grpSpPr>
          <a:xfrm>
            <a:off x="7945629" y="5492768"/>
            <a:ext cx="3361269" cy="1365553"/>
            <a:chOff x="6917201" y="0"/>
            <a:chExt cx="2227777" cy="863400"/>
          </a:xfrm>
        </p:grpSpPr>
        <p:sp>
          <p:nvSpPr>
            <p:cNvPr id="116" name="Google Shape;116;g113e023ebeb_6_185"/>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13e023ebeb_6_185"/>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13e023ebeb_6_185"/>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9" name="Google Shape;119;g113e023ebeb_6_185"/>
          <p:cNvGrpSpPr/>
          <p:nvPr/>
        </p:nvGrpSpPr>
        <p:grpSpPr>
          <a:xfrm>
            <a:off x="265762" y="3"/>
            <a:ext cx="3727293" cy="1444382"/>
            <a:chOff x="6917201" y="0"/>
            <a:chExt cx="2227777" cy="863400"/>
          </a:xfrm>
        </p:grpSpPr>
        <p:sp>
          <p:nvSpPr>
            <p:cNvPr id="120" name="Google Shape;120;g113e023ebeb_6_185"/>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13e023ebeb_6_185"/>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13e023ebeb_6_185"/>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3" name="Google Shape;123;g113e023ebeb_6_185"/>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4" name="Google Shape;124;g113e023ebeb_6_185"/>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125" name="Google Shape;125;g113e023ebeb_6_18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g113e023ebeb_6_19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28" name="Shape 128"/>
        <p:cNvGrpSpPr/>
        <p:nvPr/>
      </p:nvGrpSpPr>
      <p:grpSpPr>
        <a:xfrm>
          <a:off x="0" y="0"/>
          <a:ext cx="0" cy="0"/>
          <a:chOff x="0" y="0"/>
          <a:chExt cx="0" cy="0"/>
        </a:xfrm>
      </p:grpSpPr>
      <p:sp>
        <p:nvSpPr>
          <p:cNvPr id="129" name="Google Shape;129;g113e023ebeb_6_200"/>
          <p:cNvSpPr txBox="1"/>
          <p:nvPr>
            <p:ph idx="1" type="body"/>
          </p:nvPr>
        </p:nvSpPr>
        <p:spPr>
          <a:xfrm>
            <a:off x="6312871" y="4141999"/>
            <a:ext cx="4220700" cy="8616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rtl="0" algn="l">
              <a:spcBef>
                <a:spcPts val="1000"/>
              </a:spcBef>
              <a:spcAft>
                <a:spcPts val="0"/>
              </a:spcAft>
              <a:buSzPts val="1600"/>
              <a:buNone/>
              <a:defRPr sz="2000"/>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0" name="Google Shape;130;g113e023ebeb_6_200"/>
          <p:cNvSpPr/>
          <p:nvPr/>
        </p:nvSpPr>
        <p:spPr>
          <a:xfrm>
            <a:off x="740309" y="1382809"/>
            <a:ext cx="1229700" cy="1059900"/>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31" name="Google Shape;131;g113e023ebeb_6_200"/>
          <p:cNvSpPr/>
          <p:nvPr/>
        </p:nvSpPr>
        <p:spPr>
          <a:xfrm>
            <a:off x="3755031" y="1194620"/>
            <a:ext cx="1666200" cy="1436400"/>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32" name="Google Shape;132;g113e023ebeb_6_200"/>
          <p:cNvSpPr/>
          <p:nvPr/>
        </p:nvSpPr>
        <p:spPr>
          <a:xfrm>
            <a:off x="3804994" y="5233183"/>
            <a:ext cx="718200" cy="619200"/>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33" name="Google Shape;133;g113e023ebeb_6_200"/>
          <p:cNvSpPr/>
          <p:nvPr/>
        </p:nvSpPr>
        <p:spPr>
          <a:xfrm>
            <a:off x="1837838" y="1101306"/>
            <a:ext cx="651600" cy="561600"/>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34" name="Google Shape;134;g113e023ebeb_6_200"/>
          <p:cNvSpPr/>
          <p:nvPr>
            <p:ph idx="2" type="pic"/>
          </p:nvPr>
        </p:nvSpPr>
        <p:spPr>
          <a:xfrm>
            <a:off x="1571515" y="1914044"/>
            <a:ext cx="3993600" cy="3617700"/>
          </a:xfrm>
          <a:prstGeom prst="rect">
            <a:avLst/>
          </a:prstGeom>
          <a:noFill/>
          <a:ln>
            <a:noFill/>
          </a:ln>
        </p:spPr>
      </p:sp>
      <p:sp>
        <p:nvSpPr>
          <p:cNvPr id="135" name="Google Shape;135;g113e023ebeb_6_200"/>
          <p:cNvSpPr txBox="1"/>
          <p:nvPr>
            <p:ph type="title"/>
          </p:nvPr>
        </p:nvSpPr>
        <p:spPr>
          <a:xfrm>
            <a:off x="6312871" y="2050552"/>
            <a:ext cx="4998600" cy="1749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36" name="Shape 136"/>
        <p:cNvGrpSpPr/>
        <p:nvPr/>
      </p:nvGrpSpPr>
      <p:grpSpPr>
        <a:xfrm>
          <a:off x="0" y="0"/>
          <a:ext cx="0" cy="0"/>
          <a:chOff x="0" y="0"/>
          <a:chExt cx="0" cy="0"/>
        </a:xfrm>
      </p:grpSpPr>
      <p:sp>
        <p:nvSpPr>
          <p:cNvPr id="137" name="Google Shape;137;g113e023ebeb_6_208"/>
          <p:cNvSpPr txBox="1"/>
          <p:nvPr>
            <p:ph idx="1" type="body"/>
          </p:nvPr>
        </p:nvSpPr>
        <p:spPr>
          <a:xfrm>
            <a:off x="660400" y="2044700"/>
            <a:ext cx="4275000" cy="3560700"/>
          </a:xfrm>
          <a:prstGeom prst="rect">
            <a:avLst/>
          </a:prstGeom>
          <a:noFill/>
          <a:ln>
            <a:noFill/>
          </a:ln>
        </p:spPr>
        <p:txBody>
          <a:bodyPr anchorCtr="0" anchor="t" bIns="45700" lIns="91425" spcFirstLastPara="1" rIns="91425" wrap="square" tIns="45700">
            <a:normAutofit/>
          </a:bodyPr>
          <a:lstStyle>
            <a:lvl1pPr indent="-330200" lvl="0" marL="457200" rtl="0" algn="l">
              <a:spcBef>
                <a:spcPts val="1000"/>
              </a:spcBef>
              <a:spcAft>
                <a:spcPts val="0"/>
              </a:spcAft>
              <a:buClr>
                <a:schemeClr val="accent4"/>
              </a:buClr>
              <a:buSzPts val="1600"/>
              <a:buFont typeface="Noto Sans Symbols"/>
              <a:buChar char="▪"/>
              <a:defRPr sz="2000"/>
            </a:lvl1pPr>
            <a:lvl2pPr indent="-320040" lvl="1" marL="914400" rtl="0" algn="l">
              <a:spcBef>
                <a:spcPts val="1000"/>
              </a:spcBef>
              <a:spcAft>
                <a:spcPts val="0"/>
              </a:spcAft>
              <a:buClr>
                <a:schemeClr val="accent4"/>
              </a:buClr>
              <a:buSzPts val="1440"/>
              <a:buFont typeface="Noto Sans Symbols"/>
              <a:buChar char="▪"/>
              <a:defRPr sz="1800"/>
            </a:lvl2pPr>
            <a:lvl3pPr indent="-309880" lvl="2" marL="1371600" rtl="0" algn="l">
              <a:spcBef>
                <a:spcPts val="1000"/>
              </a:spcBef>
              <a:spcAft>
                <a:spcPts val="0"/>
              </a:spcAft>
              <a:buClr>
                <a:schemeClr val="accent4"/>
              </a:buClr>
              <a:buSzPts val="1280"/>
              <a:buFont typeface="Noto Sans Symbols"/>
              <a:buChar char="▪"/>
              <a:defRPr sz="1600"/>
            </a:lvl3pPr>
            <a:lvl4pPr indent="-309880" lvl="3" marL="1828800" rtl="0" algn="l">
              <a:spcBef>
                <a:spcPts val="1000"/>
              </a:spcBef>
              <a:spcAft>
                <a:spcPts val="0"/>
              </a:spcAft>
              <a:buClr>
                <a:schemeClr val="accent4"/>
              </a:buClr>
              <a:buSzPts val="1280"/>
              <a:buFont typeface="Noto Sans Symbols"/>
              <a:buChar char="▪"/>
              <a:defRPr sz="1600"/>
            </a:lvl4pPr>
            <a:lvl5pPr indent="-309879" lvl="4" marL="2286000" rtl="0" algn="l">
              <a:spcBef>
                <a:spcPts val="1000"/>
              </a:spcBef>
              <a:spcAft>
                <a:spcPts val="0"/>
              </a:spcAft>
              <a:buClr>
                <a:schemeClr val="accent4"/>
              </a:buClr>
              <a:buSzPts val="1280"/>
              <a:buFont typeface="Noto Sans Symbols"/>
              <a:buChar char="▪"/>
              <a:defRPr sz="1600"/>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8" name="Google Shape;138;g113e023ebeb_6_208"/>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39" name="Google Shape;139;g113e023ebeb_6_208"/>
          <p:cNvSpPr/>
          <p:nvPr/>
        </p:nvSpPr>
        <p:spPr>
          <a:xfrm>
            <a:off x="6692791" y="1699889"/>
            <a:ext cx="319800" cy="319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40" name="Google Shape;140;g113e023ebeb_6_208"/>
          <p:cNvSpPr/>
          <p:nvPr/>
        </p:nvSpPr>
        <p:spPr>
          <a:xfrm>
            <a:off x="9354457" y="5897738"/>
            <a:ext cx="180000" cy="18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41" name="Google Shape;141;g113e023ebeb_6_208"/>
          <p:cNvSpPr/>
          <p:nvPr>
            <p:ph idx="2" type="pic"/>
          </p:nvPr>
        </p:nvSpPr>
        <p:spPr>
          <a:xfrm>
            <a:off x="7090227" y="786181"/>
            <a:ext cx="4441500" cy="5393100"/>
          </a:xfrm>
          <a:prstGeom prst="rect">
            <a:avLst/>
          </a:prstGeom>
          <a:noFill/>
          <a:ln>
            <a:noFill/>
          </a:ln>
        </p:spPr>
      </p:sp>
      <p:sp>
        <p:nvSpPr>
          <p:cNvPr id="142" name="Google Shape;142;g113e023ebeb_6_208"/>
          <p:cNvSpPr txBox="1"/>
          <p:nvPr>
            <p:ph type="title"/>
          </p:nvPr>
        </p:nvSpPr>
        <p:spPr>
          <a:xfrm>
            <a:off x="660400" y="805213"/>
            <a:ext cx="4275000" cy="831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800"/>
              <a:buFont typeface="Trebuchet MS"/>
              <a:buNone/>
              <a:defRPr b="1" sz="4800">
                <a:solidFill>
                  <a:schemeClr val="dk1"/>
                </a:solidFill>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143" name="Shape 143"/>
        <p:cNvGrpSpPr/>
        <p:nvPr/>
      </p:nvGrpSpPr>
      <p:grpSpPr>
        <a:xfrm>
          <a:off x="0" y="0"/>
          <a:ext cx="0" cy="0"/>
          <a:chOff x="0" y="0"/>
          <a:chExt cx="0" cy="0"/>
        </a:xfrm>
      </p:grpSpPr>
      <p:sp>
        <p:nvSpPr>
          <p:cNvPr id="144" name="Google Shape;144;g113e023ebeb_6_215"/>
          <p:cNvSpPr/>
          <p:nvPr/>
        </p:nvSpPr>
        <p:spPr>
          <a:xfrm>
            <a:off x="7362825" y="443263"/>
            <a:ext cx="362100" cy="3621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145" name="Google Shape;145;g113e023ebeb_6_215"/>
          <p:cNvSpPr/>
          <p:nvPr/>
        </p:nvSpPr>
        <p:spPr>
          <a:xfrm>
            <a:off x="11007246" y="5605994"/>
            <a:ext cx="654300" cy="65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146" name="Google Shape;146;g113e023ebeb_6_215"/>
          <p:cNvSpPr/>
          <p:nvPr/>
        </p:nvSpPr>
        <p:spPr>
          <a:xfrm>
            <a:off x="10683791" y="6132439"/>
            <a:ext cx="251100" cy="251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147" name="Google Shape;147;g113e023ebeb_6_215"/>
          <p:cNvSpPr/>
          <p:nvPr>
            <p:ph idx="2" type="pic"/>
          </p:nvPr>
        </p:nvSpPr>
        <p:spPr>
          <a:xfrm>
            <a:off x="5733416" y="624239"/>
            <a:ext cx="5855700" cy="5631600"/>
          </a:xfrm>
          <a:prstGeom prst="rect">
            <a:avLst/>
          </a:prstGeom>
          <a:noFill/>
          <a:ln>
            <a:noFill/>
          </a:ln>
        </p:spPr>
      </p:sp>
      <p:sp>
        <p:nvSpPr>
          <p:cNvPr id="148" name="Google Shape;148;g113e023ebeb_6_215"/>
          <p:cNvSpPr txBox="1"/>
          <p:nvPr>
            <p:ph idx="1" type="body"/>
          </p:nvPr>
        </p:nvSpPr>
        <p:spPr>
          <a:xfrm>
            <a:off x="660400" y="2044700"/>
            <a:ext cx="4275000" cy="3560700"/>
          </a:xfrm>
          <a:prstGeom prst="rect">
            <a:avLst/>
          </a:prstGeom>
          <a:noFill/>
          <a:ln>
            <a:noFill/>
          </a:ln>
        </p:spPr>
        <p:txBody>
          <a:bodyPr anchorCtr="0" anchor="t" bIns="45700" lIns="91425" spcFirstLastPara="1" rIns="91425" wrap="square" tIns="45700">
            <a:normAutofit/>
          </a:bodyPr>
          <a:lstStyle>
            <a:lvl1pPr indent="-330200" lvl="0" marL="457200" rtl="0" algn="l">
              <a:lnSpc>
                <a:spcPct val="150000"/>
              </a:lnSpc>
              <a:spcBef>
                <a:spcPts val="1000"/>
              </a:spcBef>
              <a:spcAft>
                <a:spcPts val="0"/>
              </a:spcAft>
              <a:buClr>
                <a:schemeClr val="accent4"/>
              </a:buClr>
              <a:buSzPts val="1600"/>
              <a:buFont typeface="Noto Sans Symbols"/>
              <a:buChar char="▪"/>
              <a:defRPr sz="2000"/>
            </a:lvl1pPr>
            <a:lvl2pPr indent="-330200" lvl="1" marL="914400" rtl="0" algn="l">
              <a:spcBef>
                <a:spcPts val="1000"/>
              </a:spcBef>
              <a:spcAft>
                <a:spcPts val="0"/>
              </a:spcAft>
              <a:buClr>
                <a:schemeClr val="accent4"/>
              </a:buClr>
              <a:buSzPts val="1600"/>
              <a:buFont typeface="Noto Sans Symbols"/>
              <a:buChar char="▪"/>
              <a:defRPr sz="2000"/>
            </a:lvl2pPr>
            <a:lvl3pPr indent="-320039" lvl="2" marL="1371600" rtl="0" algn="l">
              <a:spcBef>
                <a:spcPts val="1000"/>
              </a:spcBef>
              <a:spcAft>
                <a:spcPts val="0"/>
              </a:spcAft>
              <a:buClr>
                <a:schemeClr val="accent4"/>
              </a:buClr>
              <a:buSzPts val="1440"/>
              <a:buFont typeface="Noto Sans Symbols"/>
              <a:buChar char="▪"/>
              <a:defRPr sz="1800"/>
            </a:lvl3pPr>
            <a:lvl4pPr indent="-320039" lvl="3" marL="1828800" rtl="0" algn="l">
              <a:spcBef>
                <a:spcPts val="1000"/>
              </a:spcBef>
              <a:spcAft>
                <a:spcPts val="0"/>
              </a:spcAft>
              <a:buClr>
                <a:schemeClr val="accent4"/>
              </a:buClr>
              <a:buSzPts val="1440"/>
              <a:buFont typeface="Noto Sans Symbols"/>
              <a:buChar char="▪"/>
              <a:defRPr sz="1800"/>
            </a:lvl4pPr>
            <a:lvl5pPr indent="-320039" lvl="4" marL="2286000" rtl="0" algn="l">
              <a:spcBef>
                <a:spcPts val="1000"/>
              </a:spcBef>
              <a:spcAft>
                <a:spcPts val="0"/>
              </a:spcAft>
              <a:buClr>
                <a:schemeClr val="accent4"/>
              </a:buClr>
              <a:buSzPts val="1440"/>
              <a:buFont typeface="Noto Sans Symbols"/>
              <a:buChar char="▪"/>
              <a:defRPr sz="1800"/>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49" name="Google Shape;149;g113e023ebeb_6_215"/>
          <p:cNvSpPr txBox="1"/>
          <p:nvPr>
            <p:ph type="title"/>
          </p:nvPr>
        </p:nvSpPr>
        <p:spPr>
          <a:xfrm>
            <a:off x="660400" y="805213"/>
            <a:ext cx="4275000" cy="831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800"/>
              <a:buFont typeface="Trebuchet MS"/>
              <a:buNone/>
              <a:defRPr b="1" sz="4800">
                <a:solidFill>
                  <a:schemeClr val="dk1"/>
                </a:solidFill>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g113e023ebeb_6_222"/>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400"/>
              <a:buFont typeface="Trebuchet MS"/>
              <a:buNone/>
              <a:defRPr b="0" sz="2400"/>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52" name="Google Shape;152;g113e023ebeb_6_222"/>
          <p:cNvSpPr/>
          <p:nvPr>
            <p:ph idx="2" type="pic"/>
          </p:nvPr>
        </p:nvSpPr>
        <p:spPr>
          <a:xfrm>
            <a:off x="677334" y="609600"/>
            <a:ext cx="8596800" cy="3845700"/>
          </a:xfrm>
          <a:prstGeom prst="rect">
            <a:avLst/>
          </a:prstGeom>
          <a:noFill/>
          <a:ln>
            <a:noFill/>
          </a:ln>
        </p:spPr>
      </p:sp>
      <p:sp>
        <p:nvSpPr>
          <p:cNvPr id="153" name="Google Shape;153;g113e023ebeb_6_222"/>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54" name="Google Shape;154;g113e023ebeb_6_22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g113e023ebeb_6_22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g113e023ebeb_6_22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57" name="Shape 157"/>
        <p:cNvGrpSpPr/>
        <p:nvPr/>
      </p:nvGrpSpPr>
      <p:grpSpPr>
        <a:xfrm>
          <a:off x="0" y="0"/>
          <a:ext cx="0" cy="0"/>
          <a:chOff x="0" y="0"/>
          <a:chExt cx="0" cy="0"/>
        </a:xfrm>
      </p:grpSpPr>
      <p:sp>
        <p:nvSpPr>
          <p:cNvPr id="158" name="Google Shape;158;g113e023ebeb_6_229"/>
          <p:cNvSpPr/>
          <p:nvPr>
            <p:ph idx="2" type="pic"/>
          </p:nvPr>
        </p:nvSpPr>
        <p:spPr>
          <a:xfrm>
            <a:off x="5353508" y="2555551"/>
            <a:ext cx="1485000" cy="1280100"/>
          </a:xfrm>
          <a:prstGeom prst="rect">
            <a:avLst/>
          </a:prstGeom>
          <a:noFill/>
          <a:ln>
            <a:noFill/>
          </a:ln>
        </p:spPr>
      </p:sp>
      <p:sp>
        <p:nvSpPr>
          <p:cNvPr id="159" name="Google Shape;159;g113e023ebeb_6_229"/>
          <p:cNvSpPr/>
          <p:nvPr>
            <p:ph idx="3" type="pic"/>
          </p:nvPr>
        </p:nvSpPr>
        <p:spPr>
          <a:xfrm>
            <a:off x="3115921" y="2555551"/>
            <a:ext cx="1485000" cy="1280100"/>
          </a:xfrm>
          <a:prstGeom prst="rect">
            <a:avLst/>
          </a:prstGeom>
          <a:noFill/>
          <a:ln>
            <a:noFill/>
          </a:ln>
        </p:spPr>
      </p:sp>
      <p:sp>
        <p:nvSpPr>
          <p:cNvPr id="160" name="Google Shape;160;g113e023ebeb_6_229"/>
          <p:cNvSpPr/>
          <p:nvPr>
            <p:ph idx="4" type="pic"/>
          </p:nvPr>
        </p:nvSpPr>
        <p:spPr>
          <a:xfrm>
            <a:off x="7602465" y="2555551"/>
            <a:ext cx="1485000" cy="1280100"/>
          </a:xfrm>
          <a:prstGeom prst="rect">
            <a:avLst/>
          </a:prstGeom>
          <a:noFill/>
          <a:ln>
            <a:noFill/>
          </a:ln>
        </p:spPr>
      </p:sp>
      <p:sp>
        <p:nvSpPr>
          <p:cNvPr id="161" name="Google Shape;161;g113e023ebeb_6_229"/>
          <p:cNvSpPr/>
          <p:nvPr>
            <p:ph idx="5" type="pic"/>
          </p:nvPr>
        </p:nvSpPr>
        <p:spPr>
          <a:xfrm>
            <a:off x="9840051" y="2555551"/>
            <a:ext cx="1485000" cy="1280100"/>
          </a:xfrm>
          <a:prstGeom prst="rect">
            <a:avLst/>
          </a:prstGeom>
          <a:noFill/>
          <a:ln>
            <a:noFill/>
          </a:ln>
        </p:spPr>
      </p:sp>
      <p:sp>
        <p:nvSpPr>
          <p:cNvPr id="162" name="Google Shape;162;g113e023ebeb_6_229"/>
          <p:cNvSpPr txBox="1"/>
          <p:nvPr>
            <p:ph type="title"/>
          </p:nvPr>
        </p:nvSpPr>
        <p:spPr>
          <a:xfrm>
            <a:off x="432000" y="647700"/>
            <a:ext cx="11340000" cy="700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63" name="Google Shape;163;g113e023ebeb_6_229"/>
          <p:cNvSpPr/>
          <p:nvPr/>
        </p:nvSpPr>
        <p:spPr>
          <a:xfrm>
            <a:off x="546669" y="3467555"/>
            <a:ext cx="458400" cy="395100"/>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4" name="Google Shape;164;g113e023ebeb_6_229"/>
          <p:cNvSpPr/>
          <p:nvPr/>
        </p:nvSpPr>
        <p:spPr>
          <a:xfrm>
            <a:off x="11113337" y="2394722"/>
            <a:ext cx="358500" cy="309000"/>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5" name="Google Shape;165;g113e023ebeb_6_229"/>
          <p:cNvSpPr/>
          <p:nvPr/>
        </p:nvSpPr>
        <p:spPr>
          <a:xfrm>
            <a:off x="10882649" y="2202202"/>
            <a:ext cx="230700" cy="198900"/>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6" name="Google Shape;166;g113e023ebeb_6_229"/>
          <p:cNvSpPr txBox="1"/>
          <p:nvPr>
            <p:ph idx="1" type="body"/>
          </p:nvPr>
        </p:nvSpPr>
        <p:spPr>
          <a:xfrm>
            <a:off x="546668"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7" name="Google Shape;167;g113e023ebeb_6_229"/>
          <p:cNvSpPr txBox="1"/>
          <p:nvPr>
            <p:ph idx="6" type="body"/>
          </p:nvPr>
        </p:nvSpPr>
        <p:spPr>
          <a:xfrm>
            <a:off x="556692"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8" name="Google Shape;168;g113e023ebeb_6_229"/>
          <p:cNvSpPr txBox="1"/>
          <p:nvPr>
            <p:ph idx="7" type="body"/>
          </p:nvPr>
        </p:nvSpPr>
        <p:spPr>
          <a:xfrm>
            <a:off x="2789482"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9" name="Google Shape;169;g113e023ebeb_6_229"/>
          <p:cNvSpPr txBox="1"/>
          <p:nvPr>
            <p:ph idx="8" type="body"/>
          </p:nvPr>
        </p:nvSpPr>
        <p:spPr>
          <a:xfrm>
            <a:off x="2789483"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70" name="Google Shape;170;g113e023ebeb_6_229"/>
          <p:cNvSpPr txBox="1"/>
          <p:nvPr>
            <p:ph idx="9" type="body"/>
          </p:nvPr>
        </p:nvSpPr>
        <p:spPr>
          <a:xfrm>
            <a:off x="5032296"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71" name="Google Shape;171;g113e023ebeb_6_229"/>
          <p:cNvSpPr txBox="1"/>
          <p:nvPr>
            <p:ph idx="13" type="body"/>
          </p:nvPr>
        </p:nvSpPr>
        <p:spPr>
          <a:xfrm>
            <a:off x="5029201"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72" name="Google Shape;172;g113e023ebeb_6_229"/>
          <p:cNvSpPr txBox="1"/>
          <p:nvPr>
            <p:ph idx="14" type="body"/>
          </p:nvPr>
        </p:nvSpPr>
        <p:spPr>
          <a:xfrm>
            <a:off x="7275110"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73" name="Google Shape;173;g113e023ebeb_6_229"/>
          <p:cNvSpPr txBox="1"/>
          <p:nvPr>
            <p:ph idx="15" type="body"/>
          </p:nvPr>
        </p:nvSpPr>
        <p:spPr>
          <a:xfrm>
            <a:off x="7275111"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74" name="Google Shape;174;g113e023ebeb_6_229"/>
          <p:cNvSpPr txBox="1"/>
          <p:nvPr>
            <p:ph idx="16" type="body"/>
          </p:nvPr>
        </p:nvSpPr>
        <p:spPr>
          <a:xfrm>
            <a:off x="9517923" y="4172761"/>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75" name="Google Shape;175;g113e023ebeb_6_229"/>
          <p:cNvSpPr txBox="1"/>
          <p:nvPr>
            <p:ph idx="17" type="body"/>
          </p:nvPr>
        </p:nvSpPr>
        <p:spPr>
          <a:xfrm>
            <a:off x="9517923" y="4588259"/>
            <a:ext cx="2139600" cy="3444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76" name="Google Shape;176;g113e023ebeb_6_229"/>
          <p:cNvSpPr/>
          <p:nvPr>
            <p:ph idx="18" type="pic"/>
          </p:nvPr>
        </p:nvSpPr>
        <p:spPr>
          <a:xfrm>
            <a:off x="878337" y="2555551"/>
            <a:ext cx="1485000" cy="128010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1" name="Shape 41"/>
        <p:cNvGrpSpPr/>
        <p:nvPr/>
      </p:nvGrpSpPr>
      <p:grpSpPr>
        <a:xfrm>
          <a:off x="0" y="0"/>
          <a:ext cx="0" cy="0"/>
          <a:chOff x="0" y="0"/>
          <a:chExt cx="0" cy="0"/>
        </a:xfrm>
      </p:grpSpPr>
      <p:sp>
        <p:nvSpPr>
          <p:cNvPr id="42" name="Google Shape;42;g113e023ebeb_6_113"/>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3" name="Google Shape;43;g113e023ebeb_6_113"/>
          <p:cNvGrpSpPr/>
          <p:nvPr/>
        </p:nvGrpSpPr>
        <p:grpSpPr>
          <a:xfrm>
            <a:off x="7458691" y="5281486"/>
            <a:ext cx="3880118" cy="1576482"/>
            <a:chOff x="6917201" y="0"/>
            <a:chExt cx="2227777" cy="863400"/>
          </a:xfrm>
        </p:grpSpPr>
        <p:sp>
          <p:nvSpPr>
            <p:cNvPr id="44" name="Google Shape;44;g113e023ebeb_6_113"/>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113e023ebeb_6_113"/>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113e023ebeb_6_113"/>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7" name="Google Shape;47;g113e023ebeb_6_113"/>
          <p:cNvGrpSpPr/>
          <p:nvPr/>
        </p:nvGrpSpPr>
        <p:grpSpPr>
          <a:xfrm>
            <a:off x="265762" y="3"/>
            <a:ext cx="3727293" cy="1444382"/>
            <a:chOff x="6917201" y="0"/>
            <a:chExt cx="2227777" cy="863400"/>
          </a:xfrm>
        </p:grpSpPr>
        <p:sp>
          <p:nvSpPr>
            <p:cNvPr id="48" name="Google Shape;48;g113e023ebeb_6_113"/>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g113e023ebeb_6_113"/>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g113e023ebeb_6_113"/>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1" name="Google Shape;51;g113e023ebeb_6_113"/>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52" name="Google Shape;52;g113e023ebeb_6_11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3" name="Shape 53"/>
        <p:cNvGrpSpPr/>
        <p:nvPr/>
      </p:nvGrpSpPr>
      <p:grpSpPr>
        <a:xfrm>
          <a:off x="0" y="0"/>
          <a:ext cx="0" cy="0"/>
          <a:chOff x="0" y="0"/>
          <a:chExt cx="0" cy="0"/>
        </a:xfrm>
      </p:grpSpPr>
      <p:sp>
        <p:nvSpPr>
          <p:cNvPr id="54" name="Google Shape;54;g113e023ebeb_6_12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13e023ebeb_6_12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113e023ebeb_6_12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13e023ebeb_6_12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8" name="Google Shape;58;g113e023ebeb_6_125"/>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9" name="Google Shape;59;g113e023ebeb_6_12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0" name="Shape 60"/>
        <p:cNvGrpSpPr/>
        <p:nvPr/>
      </p:nvGrpSpPr>
      <p:grpSpPr>
        <a:xfrm>
          <a:off x="0" y="0"/>
          <a:ext cx="0" cy="0"/>
          <a:chOff x="0" y="0"/>
          <a:chExt cx="0" cy="0"/>
        </a:xfrm>
      </p:grpSpPr>
      <p:sp>
        <p:nvSpPr>
          <p:cNvPr id="61" name="Google Shape;61;g113e023ebeb_6_132"/>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113e023ebeb_6_132"/>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g113e023ebeb_6_13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g113e023ebeb_6_132"/>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5" name="Google Shape;65;g113e023ebeb_6_132"/>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6" name="Google Shape;66;g113e023ebeb_6_132"/>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7" name="Google Shape;67;g113e023ebeb_6_13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g113e023ebeb_6_14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113e023ebeb_6_140"/>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 name="Google Shape;71;g113e023ebeb_6_14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13e023ebeb_6_14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3" name="Google Shape;73;g113e023ebeb_6_14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4" name="Shape 74"/>
        <p:cNvGrpSpPr/>
        <p:nvPr/>
      </p:nvGrpSpPr>
      <p:grpSpPr>
        <a:xfrm>
          <a:off x="0" y="0"/>
          <a:ext cx="0" cy="0"/>
          <a:chOff x="0" y="0"/>
          <a:chExt cx="0" cy="0"/>
        </a:xfrm>
      </p:grpSpPr>
      <p:sp>
        <p:nvSpPr>
          <p:cNvPr id="75" name="Google Shape;75;g113e023ebeb_6_14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13e023ebeb_6_146"/>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13e023ebeb_6_14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13e023ebeb_6_146"/>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9" name="Google Shape;79;g113e023ebeb_6_146"/>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80" name="Google Shape;80;g113e023ebeb_6_14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1" name="Shape 81"/>
        <p:cNvGrpSpPr/>
        <p:nvPr/>
      </p:nvGrpSpPr>
      <p:grpSpPr>
        <a:xfrm>
          <a:off x="0" y="0"/>
          <a:ext cx="0" cy="0"/>
          <a:chOff x="0" y="0"/>
          <a:chExt cx="0" cy="0"/>
        </a:xfrm>
      </p:grpSpPr>
      <p:sp>
        <p:nvSpPr>
          <p:cNvPr id="82" name="Google Shape;82;g113e023ebeb_6_153"/>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13e023ebeb_6_153"/>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4" name="Google Shape;84;g113e023ebeb_6_153"/>
          <p:cNvGrpSpPr/>
          <p:nvPr/>
        </p:nvGrpSpPr>
        <p:grpSpPr>
          <a:xfrm>
            <a:off x="341189" y="-11"/>
            <a:ext cx="3001758" cy="1391229"/>
            <a:chOff x="3961956" y="4383950"/>
            <a:chExt cx="1160548" cy="548700"/>
          </a:xfrm>
        </p:grpSpPr>
        <p:sp>
          <p:nvSpPr>
            <p:cNvPr id="85" name="Google Shape;85;g113e023ebeb_6_153"/>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13e023ebeb_6_153"/>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13e023ebeb_6_153"/>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113e023ebeb_6_153"/>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9" name="Google Shape;89;g113e023ebeb_6_153"/>
          <p:cNvGrpSpPr/>
          <p:nvPr/>
        </p:nvGrpSpPr>
        <p:grpSpPr>
          <a:xfrm>
            <a:off x="46579" y="6029501"/>
            <a:ext cx="2124408" cy="822734"/>
            <a:chOff x="6917201" y="0"/>
            <a:chExt cx="2227777" cy="863400"/>
          </a:xfrm>
        </p:grpSpPr>
        <p:sp>
          <p:nvSpPr>
            <p:cNvPr id="90" name="Google Shape;90;g113e023ebeb_6_153"/>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13e023ebeb_6_153"/>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113e023ebeb_6_153"/>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3" name="Google Shape;93;g113e023ebeb_6_153"/>
          <p:cNvGrpSpPr/>
          <p:nvPr/>
        </p:nvGrpSpPr>
        <p:grpSpPr>
          <a:xfrm>
            <a:off x="7848470" y="1657"/>
            <a:ext cx="4343273" cy="1681990"/>
            <a:chOff x="6917201" y="0"/>
            <a:chExt cx="2227777" cy="863400"/>
          </a:xfrm>
        </p:grpSpPr>
        <p:sp>
          <p:nvSpPr>
            <p:cNvPr id="94" name="Google Shape;94;g113e023ebeb_6_153"/>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g113e023ebeb_6_153"/>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g113e023ebeb_6_153"/>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 name="Google Shape;97;g113e023ebeb_6_153"/>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8" name="Google Shape;98;g113e023ebeb_6_15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9" name="Shape 99"/>
        <p:cNvGrpSpPr/>
        <p:nvPr/>
      </p:nvGrpSpPr>
      <p:grpSpPr>
        <a:xfrm>
          <a:off x="0" y="0"/>
          <a:ext cx="0" cy="0"/>
          <a:chOff x="0" y="0"/>
          <a:chExt cx="0" cy="0"/>
        </a:xfrm>
      </p:grpSpPr>
      <p:sp>
        <p:nvSpPr>
          <p:cNvPr id="100" name="Google Shape;100;g113e023ebeb_6_17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g113e023ebeb_6_171"/>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13e023ebeb_6_17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g113e023ebeb_6_171"/>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 name="Google Shape;104;g113e023ebeb_6_171"/>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5" name="Google Shape;105;g113e023ebeb_6_171"/>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6" name="Google Shape;106;g113e023ebeb_6_17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7" name="Shape 107"/>
        <p:cNvGrpSpPr/>
        <p:nvPr/>
      </p:nvGrpSpPr>
      <p:grpSpPr>
        <a:xfrm>
          <a:off x="0" y="0"/>
          <a:ext cx="0" cy="0"/>
          <a:chOff x="0" y="0"/>
          <a:chExt cx="0" cy="0"/>
        </a:xfrm>
      </p:grpSpPr>
      <p:sp>
        <p:nvSpPr>
          <p:cNvPr id="108" name="Google Shape;108;g113e023ebeb_6_179"/>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113e023ebeb_6_179"/>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113e023ebeb_6_17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113e023ebeb_6_179"/>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12" name="Google Shape;112;g113e023ebeb_6_17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9" name="Shape 9"/>
        <p:cNvGrpSpPr/>
        <p:nvPr/>
      </p:nvGrpSpPr>
      <p:grpSpPr>
        <a:xfrm>
          <a:off x="0" y="0"/>
          <a:ext cx="0" cy="0"/>
          <a:chOff x="0" y="0"/>
          <a:chExt cx="0" cy="0"/>
        </a:xfrm>
      </p:grpSpPr>
      <p:sp>
        <p:nvSpPr>
          <p:cNvPr id="10" name="Google Shape;10;g113e023ebeb_6_8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11" name="Google Shape;11;g113e023ebeb_6_81"/>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12" name="Google Shape;12;g113e023ebeb_6_8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hyperlink" Target="http://abc" TargetMode="External"/><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hyperlink" Target="http://abc" TargetMode="External"/><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8.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4.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13.jpg"/><Relationship Id="rId5" Type="http://schemas.openxmlformats.org/officeDocument/2006/relationships/image" Target="../media/image19.jpg"/><Relationship Id="rId6" Type="http://schemas.openxmlformats.org/officeDocument/2006/relationships/image" Target="../media/image10.jpg"/><Relationship Id="rId7" Type="http://schemas.openxmlformats.org/officeDocument/2006/relationships/image" Target="../media/image15.jpg"/><Relationship Id="rId8"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4.jpg"/><Relationship Id="rId5" Type="http://schemas.openxmlformats.org/officeDocument/2006/relationships/hyperlink" Target="https://www.kaggle.com/vjchoudhary7/customer-segmentation-tutorial-in-pyth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
          <p:cNvSpPr txBox="1"/>
          <p:nvPr>
            <p:ph idx="1" type="body"/>
          </p:nvPr>
        </p:nvSpPr>
        <p:spPr>
          <a:xfrm>
            <a:off x="6312871" y="4141999"/>
            <a:ext cx="3400089" cy="861497"/>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600"/>
              <a:buNone/>
            </a:pPr>
            <a:r>
              <a:t/>
            </a:r>
            <a:endParaRPr b="0">
              <a:solidFill>
                <a:schemeClr val="dk1"/>
              </a:solidFill>
            </a:endParaRPr>
          </a:p>
        </p:txBody>
      </p:sp>
      <p:sp>
        <p:nvSpPr>
          <p:cNvPr id="182" name="Google Shape;182;p1"/>
          <p:cNvSpPr txBox="1"/>
          <p:nvPr>
            <p:ph type="title"/>
          </p:nvPr>
        </p:nvSpPr>
        <p:spPr>
          <a:xfrm>
            <a:off x="6312871" y="2050553"/>
            <a:ext cx="4998600" cy="7434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15000"/>
              </a:lnSpc>
              <a:spcBef>
                <a:spcPts val="0"/>
              </a:spcBef>
              <a:spcAft>
                <a:spcPts val="0"/>
              </a:spcAft>
              <a:buNone/>
            </a:pPr>
            <a:r>
              <a:rPr lang="en-US" sz="4200">
                <a:solidFill>
                  <a:srgbClr val="202124"/>
                </a:solidFill>
                <a:highlight>
                  <a:srgbClr val="FFFFFF"/>
                </a:highlight>
                <a:latin typeface="Arial"/>
                <a:ea typeface="Arial"/>
                <a:cs typeface="Arial"/>
                <a:sym typeface="Arial"/>
              </a:rPr>
              <a:t>FFE Batch2_Group13</a:t>
            </a:r>
            <a:endParaRPr sz="4200">
              <a:solidFill>
                <a:srgbClr val="202124"/>
              </a:solidFill>
              <a:highlight>
                <a:srgbClr val="FFFFFF"/>
              </a:highlight>
              <a:latin typeface="Arial"/>
              <a:ea typeface="Arial"/>
              <a:cs typeface="Arial"/>
              <a:sym typeface="Arial"/>
            </a:endParaRPr>
          </a:p>
          <a:p>
            <a:pPr indent="0" lvl="0" marL="0" rtl="0" algn="l">
              <a:spcBef>
                <a:spcPts val="300"/>
              </a:spcBef>
              <a:spcAft>
                <a:spcPts val="0"/>
              </a:spcAft>
              <a:buClr>
                <a:schemeClr val="dk1"/>
              </a:buClr>
              <a:buSzPct val="100000"/>
              <a:buFont typeface="Trebuchet MS"/>
              <a:buNone/>
            </a:pPr>
            <a:r>
              <a:t/>
            </a:r>
            <a:endParaRPr sz="3200"/>
          </a:p>
        </p:txBody>
      </p:sp>
      <p:sp>
        <p:nvSpPr>
          <p:cNvPr id="183" name="Google Shape;183;p1"/>
          <p:cNvSpPr txBox="1"/>
          <p:nvPr/>
        </p:nvSpPr>
        <p:spPr>
          <a:xfrm>
            <a:off x="6400800" y="2794000"/>
            <a:ext cx="3781800" cy="861600"/>
          </a:xfrm>
          <a:prstGeom prst="rect">
            <a:avLst/>
          </a:prstGeom>
          <a:noFill/>
          <a:ln>
            <a:noFill/>
          </a:ln>
        </p:spPr>
        <p:txBody>
          <a:bodyPr anchorCtr="0" anchor="t" bIns="45700" lIns="91425" spcFirstLastPara="1" rIns="91425" wrap="square" tIns="45700">
            <a:normAutofit fontScale="85000"/>
          </a:bodyPr>
          <a:lstStyle/>
          <a:p>
            <a:pPr indent="0" lvl="0" marL="0" marR="0" rtl="0" algn="l">
              <a:spcBef>
                <a:spcPts val="0"/>
              </a:spcBef>
              <a:spcAft>
                <a:spcPts val="0"/>
              </a:spcAft>
              <a:buClr>
                <a:schemeClr val="accent1"/>
              </a:buClr>
              <a:buSzPct val="80000"/>
              <a:buFont typeface="Noto Sans Symbols"/>
              <a:buNone/>
            </a:pPr>
            <a:r>
              <a:rPr b="1" i="0" lang="en-US" sz="2400" u="none" cap="none" strike="noStrike">
                <a:solidFill>
                  <a:schemeClr val="accent4"/>
                </a:solidFill>
                <a:latin typeface="Trebuchet MS"/>
                <a:ea typeface="Trebuchet MS"/>
                <a:cs typeface="Trebuchet MS"/>
                <a:sym typeface="Trebuchet MS"/>
              </a:rPr>
              <a:t>Final Projec</a:t>
            </a:r>
            <a:r>
              <a:rPr b="1" lang="en-US" sz="2400">
                <a:solidFill>
                  <a:schemeClr val="accent4"/>
                </a:solidFill>
                <a:latin typeface="Trebuchet MS"/>
                <a:ea typeface="Trebuchet MS"/>
                <a:cs typeface="Trebuchet MS"/>
                <a:sym typeface="Trebuchet MS"/>
              </a:rPr>
              <a:t>t - IBM SkillsBuild Innovation Camp 2021</a:t>
            </a:r>
            <a:endParaRPr/>
          </a:p>
        </p:txBody>
      </p:sp>
      <p:pic>
        <p:nvPicPr>
          <p:cNvPr id="184" name="Google Shape;184;p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185" name="Google Shape;185;p1"/>
          <p:cNvPicPr preferRelativeResize="0"/>
          <p:nvPr/>
        </p:nvPicPr>
        <p:blipFill>
          <a:blip r:embed="rId4">
            <a:alphaModFix/>
          </a:blip>
          <a:stretch>
            <a:fillRect/>
          </a:stretch>
        </p:blipFill>
        <p:spPr>
          <a:xfrm>
            <a:off x="112225" y="1960675"/>
            <a:ext cx="6008074" cy="3531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822"/>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ppt_w</p:attrName>
                                        </p:attrNameLst>
                                      </p:cBhvr>
                                      <p:tavLst>
                                        <p:tav fmla="" tm="0">
                                          <p:val>
                                            <p:strVal val="0"/>
                                          </p:val>
                                        </p:tav>
                                        <p:tav fmla="" tm="100000">
                                          <p:val>
                                            <p:strVal val="#ppt_w"/>
                                          </p:val>
                                        </p:tav>
                                      </p:tavLst>
                                    </p:anim>
                                    <p:anim calcmode="lin" valueType="num">
                                      <p:cBhvr additive="base">
                                        <p:cTn dur="500"/>
                                        <p:tgtEl>
                                          <p:spTgt spid="18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500"/>
                                        <p:tgtEl>
                                          <p:spTgt spid="18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10"/>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50" name="Google Shape;250;p10"/>
          <p:cNvSpPr txBox="1"/>
          <p:nvPr>
            <p:ph type="title"/>
          </p:nvPr>
        </p:nvSpPr>
        <p:spPr>
          <a:xfrm>
            <a:off x="660400" y="276893"/>
            <a:ext cx="6177280"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solidFill>
                  <a:srgbClr val="3F3F3F"/>
                </a:solidFill>
              </a:rPr>
              <a:t>MODELLING</a:t>
            </a:r>
            <a:endParaRPr>
              <a:solidFill>
                <a:srgbClr val="3F3F3F"/>
              </a:solidFill>
            </a:endParaRPr>
          </a:p>
        </p:txBody>
      </p:sp>
      <p:sp>
        <p:nvSpPr>
          <p:cNvPr id="251" name="Google Shape;251;p10"/>
          <p:cNvSpPr txBox="1"/>
          <p:nvPr>
            <p:ph idx="1" type="body"/>
          </p:nvPr>
        </p:nvSpPr>
        <p:spPr>
          <a:xfrm>
            <a:off x="800900" y="1974925"/>
            <a:ext cx="8438100" cy="3784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488"/>
              <a:buNone/>
            </a:pPr>
            <a:r>
              <a:rPr lang="en-US" sz="2400"/>
              <a:t>The pipeline of our model is as follows:</a:t>
            </a:r>
            <a:endParaRPr sz="2400"/>
          </a:p>
          <a:p>
            <a:pPr indent="-381000" lvl="0" marL="457200" rtl="0" algn="just">
              <a:lnSpc>
                <a:spcPct val="100000"/>
              </a:lnSpc>
              <a:spcBef>
                <a:spcPts val="0"/>
              </a:spcBef>
              <a:spcAft>
                <a:spcPts val="0"/>
              </a:spcAft>
              <a:buSzPts val="2400"/>
              <a:buChar char="-"/>
            </a:pPr>
            <a:r>
              <a:rPr lang="en-US" sz="2400"/>
              <a:t>Importing the data and required libraries,</a:t>
            </a:r>
            <a:endParaRPr sz="2400"/>
          </a:p>
          <a:p>
            <a:pPr indent="-381000" lvl="0" marL="457200" rtl="0" algn="just">
              <a:lnSpc>
                <a:spcPct val="100000"/>
              </a:lnSpc>
              <a:spcBef>
                <a:spcPts val="0"/>
              </a:spcBef>
              <a:spcAft>
                <a:spcPts val="0"/>
              </a:spcAft>
              <a:buSzPts val="2400"/>
              <a:buChar char="-"/>
            </a:pPr>
            <a:r>
              <a:rPr lang="en-US" sz="2400"/>
              <a:t>Checking for the missing and null values,</a:t>
            </a:r>
            <a:endParaRPr sz="2400"/>
          </a:p>
          <a:p>
            <a:pPr indent="-381000" lvl="0" marL="457200" rtl="0" algn="just">
              <a:lnSpc>
                <a:spcPct val="100000"/>
              </a:lnSpc>
              <a:spcBef>
                <a:spcPts val="0"/>
              </a:spcBef>
              <a:spcAft>
                <a:spcPts val="0"/>
              </a:spcAft>
              <a:buSzPts val="2400"/>
              <a:buChar char="-"/>
            </a:pPr>
            <a:r>
              <a:rPr lang="en-US" sz="2400"/>
              <a:t>Preprocessing,</a:t>
            </a:r>
            <a:endParaRPr sz="2400"/>
          </a:p>
          <a:p>
            <a:pPr indent="-381000" lvl="1" marL="914400" rtl="0" algn="just">
              <a:lnSpc>
                <a:spcPct val="100000"/>
              </a:lnSpc>
              <a:spcBef>
                <a:spcPts val="0"/>
              </a:spcBef>
              <a:spcAft>
                <a:spcPts val="0"/>
              </a:spcAft>
              <a:buSzPts val="2400"/>
              <a:buChar char="-"/>
            </a:pPr>
            <a:r>
              <a:rPr lang="en-US" sz="2400"/>
              <a:t>One hot encoding,</a:t>
            </a:r>
            <a:endParaRPr sz="2400"/>
          </a:p>
          <a:p>
            <a:pPr indent="-381000" lvl="1" marL="914400" rtl="0" algn="just">
              <a:lnSpc>
                <a:spcPct val="100000"/>
              </a:lnSpc>
              <a:spcBef>
                <a:spcPts val="0"/>
              </a:spcBef>
              <a:spcAft>
                <a:spcPts val="0"/>
              </a:spcAft>
              <a:buSzPts val="2400"/>
              <a:buChar char="-"/>
            </a:pPr>
            <a:r>
              <a:rPr lang="en-US" sz="2400"/>
              <a:t>Normalization,</a:t>
            </a:r>
            <a:endParaRPr sz="2400"/>
          </a:p>
          <a:p>
            <a:pPr indent="-381000" lvl="0" marL="457200" rtl="0" algn="just">
              <a:lnSpc>
                <a:spcPct val="100000"/>
              </a:lnSpc>
              <a:spcBef>
                <a:spcPts val="0"/>
              </a:spcBef>
              <a:spcAft>
                <a:spcPts val="0"/>
              </a:spcAft>
              <a:buSzPts val="2400"/>
              <a:buChar char="-"/>
            </a:pPr>
            <a:r>
              <a:rPr lang="en-US" sz="2400"/>
              <a:t>Data visualization,</a:t>
            </a:r>
            <a:endParaRPr sz="2400"/>
          </a:p>
          <a:p>
            <a:pPr indent="-381000" lvl="0" marL="457200" rtl="0" algn="just">
              <a:lnSpc>
                <a:spcPct val="100000"/>
              </a:lnSpc>
              <a:spcBef>
                <a:spcPts val="0"/>
              </a:spcBef>
              <a:spcAft>
                <a:spcPts val="0"/>
              </a:spcAft>
              <a:buSzPts val="2400"/>
              <a:buChar char="-"/>
            </a:pPr>
            <a:r>
              <a:rPr lang="en-US" sz="2400"/>
              <a:t>Using K-Means Clustering algorithm to find clusters,</a:t>
            </a:r>
            <a:endParaRPr sz="2400"/>
          </a:p>
          <a:p>
            <a:pPr indent="-381000" lvl="0" marL="457200" rtl="0" algn="just">
              <a:lnSpc>
                <a:spcPct val="100000"/>
              </a:lnSpc>
              <a:spcBef>
                <a:spcPts val="0"/>
              </a:spcBef>
              <a:spcAft>
                <a:spcPts val="0"/>
              </a:spcAft>
              <a:buSzPts val="2400"/>
              <a:buChar char="-"/>
            </a:pPr>
            <a:r>
              <a:rPr lang="en-US" sz="2400"/>
              <a:t>Studying the </a:t>
            </a:r>
            <a:r>
              <a:rPr lang="en-US" sz="2400"/>
              <a:t>segments</a:t>
            </a:r>
            <a:r>
              <a:rPr lang="en-US" sz="2400"/>
              <a:t> of customers and inferring the conclusion.</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ppt_w</p:attrName>
                                        </p:attrNameLst>
                                      </p:cBhvr>
                                      <p:tavLst>
                                        <p:tav fmla="" tm="0">
                                          <p:val>
                                            <p:strVal val="0"/>
                                          </p:val>
                                        </p:tav>
                                        <p:tav fmla="" tm="100000">
                                          <p:val>
                                            <p:strVal val="#ppt_w"/>
                                          </p:val>
                                        </p:tav>
                                      </p:tavLst>
                                    </p:anim>
                                    <p:anim calcmode="lin" valueType="num">
                                      <p:cBhvr additive="base">
                                        <p:cTn dur="500"/>
                                        <p:tgtEl>
                                          <p:spTgt spid="25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1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57" name="Google Shape;257;p11"/>
          <p:cNvSpPr txBox="1"/>
          <p:nvPr>
            <p:ph type="title"/>
          </p:nvPr>
        </p:nvSpPr>
        <p:spPr>
          <a:xfrm>
            <a:off x="912426" y="370600"/>
            <a:ext cx="87258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solidFill>
                  <a:srgbClr val="3F3F3F"/>
                </a:solidFill>
              </a:rPr>
              <a:t>RESULTS : Statistics of the data</a:t>
            </a:r>
            <a:endParaRPr>
              <a:solidFill>
                <a:srgbClr val="3F3F3F"/>
              </a:solidFill>
            </a:endParaRPr>
          </a:p>
        </p:txBody>
      </p:sp>
      <p:graphicFrame>
        <p:nvGraphicFramePr>
          <p:cNvPr id="258" name="Google Shape;258;p11"/>
          <p:cNvGraphicFramePr/>
          <p:nvPr/>
        </p:nvGraphicFramePr>
        <p:xfrm>
          <a:off x="912425" y="2015213"/>
          <a:ext cx="3000000" cy="3000000"/>
        </p:xfrm>
        <a:graphic>
          <a:graphicData uri="http://schemas.openxmlformats.org/drawingml/2006/table">
            <a:tbl>
              <a:tblPr>
                <a:noFill/>
                <a:tableStyleId>{854DB620-3F9E-4E8E-8EDB-9BB46AAE9457}</a:tableStyleId>
              </a:tblPr>
              <a:tblGrid>
                <a:gridCol w="1714500"/>
                <a:gridCol w="1714500"/>
                <a:gridCol w="1714500"/>
                <a:gridCol w="1714500"/>
                <a:gridCol w="1714500"/>
              </a:tblGrid>
              <a:tr h="381000">
                <a:tc>
                  <a:txBody>
                    <a:bodyPr/>
                    <a:lstStyle/>
                    <a:p>
                      <a:pPr indent="0" lvl="0" marL="0" rtl="0" algn="ctr">
                        <a:lnSpc>
                          <a:spcPct val="115000"/>
                        </a:lnSpc>
                        <a:spcBef>
                          <a:spcPts val="0"/>
                        </a:spcBef>
                        <a:spcAft>
                          <a:spcPts val="0"/>
                        </a:spcAft>
                        <a:buNone/>
                      </a:pPr>
                      <a:r>
                        <a:t/>
                      </a:r>
                      <a:endParaRPr b="1" sz="1700">
                        <a:highlight>
                          <a:schemeClr val="dk1"/>
                        </a:highlight>
                        <a:latin typeface="Calibri"/>
                        <a:ea typeface="Calibri"/>
                        <a:cs typeface="Calibri"/>
                        <a:sym typeface="Calibri"/>
                      </a:endParaRPr>
                    </a:p>
                  </a:txBody>
                  <a:tcPr marT="66675" marB="66675" marR="66675" marL="6667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CustomerID</a:t>
                      </a:r>
                      <a:endParaRPr b="1" sz="1700">
                        <a:highlight>
                          <a:schemeClr val="dk1"/>
                        </a:highlight>
                        <a:latin typeface="Calibri"/>
                        <a:ea typeface="Calibri"/>
                        <a:cs typeface="Calibri"/>
                        <a:sym typeface="Calibri"/>
                      </a:endParaRPr>
                    </a:p>
                  </a:txBody>
                  <a:tcPr marT="66675" marB="66675" marR="66675" marL="6667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Age</a:t>
                      </a:r>
                      <a:endParaRPr b="1" sz="1700">
                        <a:highlight>
                          <a:schemeClr val="dk1"/>
                        </a:highlight>
                        <a:latin typeface="Calibri"/>
                        <a:ea typeface="Calibri"/>
                        <a:cs typeface="Calibri"/>
                        <a:sym typeface="Calibri"/>
                      </a:endParaRPr>
                    </a:p>
                  </a:txBody>
                  <a:tcPr marT="66675" marB="66675" marR="66675" marL="6667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Annual Income (k$)</a:t>
                      </a:r>
                      <a:endParaRPr b="1" sz="1700">
                        <a:highlight>
                          <a:schemeClr val="dk1"/>
                        </a:highlight>
                        <a:latin typeface="Calibri"/>
                        <a:ea typeface="Calibri"/>
                        <a:cs typeface="Calibri"/>
                        <a:sym typeface="Calibri"/>
                      </a:endParaRPr>
                    </a:p>
                  </a:txBody>
                  <a:tcPr marT="66675" marB="66675" marR="66675" marL="6667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Spending Score (1-100)</a:t>
                      </a:r>
                      <a:endParaRPr b="1" sz="1700">
                        <a:highlight>
                          <a:schemeClr val="dk1"/>
                        </a:highlight>
                        <a:latin typeface="Calibri"/>
                        <a:ea typeface="Calibri"/>
                        <a:cs typeface="Calibri"/>
                        <a:sym typeface="Calibri"/>
                      </a:endParaRPr>
                    </a:p>
                  </a:txBody>
                  <a:tcPr marT="66675" marB="66675" marR="66675" marL="6667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count</a:t>
                      </a:r>
                      <a:endParaRPr b="1" sz="1700">
                        <a:highlight>
                          <a:schemeClr val="dk1"/>
                        </a:highlight>
                        <a:latin typeface="Calibri"/>
                        <a:ea typeface="Calibri"/>
                        <a:cs typeface="Calibri"/>
                        <a:sym typeface="Calibri"/>
                      </a:endParaRPr>
                    </a:p>
                  </a:txBody>
                  <a:tcPr marT="66675" marB="66675" marR="66675" marL="66675" anchor="ctr">
                    <a:lnR cap="flat" cmpd="sng" w="9525">
                      <a:solidFill>
                        <a:srgbClr val="9E9E9E"/>
                      </a:solidFill>
                      <a:prstDash val="solid"/>
                      <a:round/>
                      <a:headEnd len="sm" w="sm" type="none"/>
                      <a:tailEnd len="sm" w="sm" type="none"/>
                    </a:lnR>
                    <a:lnT cap="flat" cmpd="sng" w="9525">
                      <a:solidFill>
                        <a:schemeClr val="dk2"/>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200.000000</a:t>
                      </a:r>
                      <a:endParaRPr b="1"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200.000000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200.000000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200.000000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mean</a:t>
                      </a:r>
                      <a:endParaRPr b="1" sz="1700">
                        <a:highlight>
                          <a:schemeClr val="dk1"/>
                        </a:highlight>
                        <a:latin typeface="Calibri"/>
                        <a:ea typeface="Calibri"/>
                        <a:cs typeface="Calibri"/>
                        <a:sym typeface="Calibri"/>
                      </a:endParaRPr>
                    </a:p>
                  </a:txBody>
                  <a:tcPr marT="66675" marB="66675" marR="66675" marL="6667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100.500000</a:t>
                      </a:r>
                      <a:endParaRPr b="1"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38.850000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60.560000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50.200000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std</a:t>
                      </a:r>
                      <a:endParaRPr b="1" sz="1700">
                        <a:highlight>
                          <a:schemeClr val="dk1"/>
                        </a:highlight>
                        <a:latin typeface="Calibri"/>
                        <a:ea typeface="Calibri"/>
                        <a:cs typeface="Calibri"/>
                        <a:sym typeface="Calibri"/>
                      </a:endParaRPr>
                    </a:p>
                  </a:txBody>
                  <a:tcPr marT="66675" marB="66675" marR="66675" marL="6667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57.879185</a:t>
                      </a:r>
                      <a:endParaRPr b="1"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13.969007</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26.264721</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25.823522</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min</a:t>
                      </a:r>
                      <a:endParaRPr b="1" sz="1700">
                        <a:highlight>
                          <a:schemeClr val="dk1"/>
                        </a:highlight>
                        <a:latin typeface="Calibri"/>
                        <a:ea typeface="Calibri"/>
                        <a:cs typeface="Calibri"/>
                        <a:sym typeface="Calibri"/>
                      </a:endParaRPr>
                    </a:p>
                  </a:txBody>
                  <a:tcPr marT="66675" marB="66675" marR="66675" marL="6667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1.000000</a:t>
                      </a:r>
                      <a:endParaRPr b="1"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18.000000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15.000000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1.000000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25%</a:t>
                      </a:r>
                      <a:endParaRPr b="1" sz="1700">
                        <a:highlight>
                          <a:schemeClr val="dk1"/>
                        </a:highlight>
                        <a:latin typeface="Calibri"/>
                        <a:ea typeface="Calibri"/>
                        <a:cs typeface="Calibri"/>
                        <a:sym typeface="Calibri"/>
                      </a:endParaRPr>
                    </a:p>
                  </a:txBody>
                  <a:tcPr marT="66675" marB="66675" marR="66675" marL="6667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50.750000</a:t>
                      </a:r>
                      <a:endParaRPr b="1"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28.750000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41.500000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34.750000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50%</a:t>
                      </a:r>
                      <a:endParaRPr b="1" sz="1700">
                        <a:highlight>
                          <a:schemeClr val="dk1"/>
                        </a:highlight>
                        <a:latin typeface="Calibri"/>
                        <a:ea typeface="Calibri"/>
                        <a:cs typeface="Calibri"/>
                        <a:sym typeface="Calibri"/>
                      </a:endParaRPr>
                    </a:p>
                  </a:txBody>
                  <a:tcPr marT="66675" marB="66675" marR="66675" marL="6667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100.500000</a:t>
                      </a:r>
                      <a:endParaRPr b="1"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36.000000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61.500000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50.000000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75%</a:t>
                      </a:r>
                      <a:endParaRPr b="1" sz="1700">
                        <a:highlight>
                          <a:schemeClr val="dk1"/>
                        </a:highlight>
                        <a:latin typeface="Calibri"/>
                        <a:ea typeface="Calibri"/>
                        <a:cs typeface="Calibri"/>
                        <a:sym typeface="Calibri"/>
                      </a:endParaRPr>
                    </a:p>
                  </a:txBody>
                  <a:tcPr marT="66675" marB="66675" marR="66675" marL="6667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150.250000</a:t>
                      </a:r>
                      <a:endParaRPr b="1"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49.000000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78.000000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73.000000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US" sz="1700">
                          <a:highlight>
                            <a:schemeClr val="dk1"/>
                          </a:highlight>
                          <a:latin typeface="Calibri"/>
                          <a:ea typeface="Calibri"/>
                          <a:cs typeface="Calibri"/>
                          <a:sym typeface="Calibri"/>
                        </a:rPr>
                        <a:t>max</a:t>
                      </a:r>
                      <a:endParaRPr b="1" sz="1700">
                        <a:highlight>
                          <a:schemeClr val="dk1"/>
                        </a:highlight>
                        <a:latin typeface="Calibri"/>
                        <a:ea typeface="Calibri"/>
                        <a:cs typeface="Calibri"/>
                        <a:sym typeface="Calibri"/>
                      </a:endParaRPr>
                    </a:p>
                  </a:txBody>
                  <a:tcPr marT="66675" marB="66675" marR="66675" marL="66675" anchor="ctr">
                    <a:lnR cap="flat" cmpd="sng" w="9525">
                      <a:solidFill>
                        <a:srgbClr val="9E9E9E"/>
                      </a:solidFill>
                      <a:prstDash val="solid"/>
                      <a:round/>
                      <a:headEnd len="sm" w="sm" type="none"/>
                      <a:tailEnd len="sm" w="sm" type="none"/>
                    </a:lnR>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200.000000</a:t>
                      </a:r>
                      <a:endParaRPr b="1"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70.000000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137.000000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highlight>
                            <a:schemeClr val="dk1"/>
                          </a:highlight>
                          <a:latin typeface="Calibri"/>
                          <a:ea typeface="Calibri"/>
                          <a:cs typeface="Calibri"/>
                          <a:sym typeface="Calibri"/>
                        </a:rPr>
                        <a:t>99.000000</a:t>
                      </a:r>
                      <a:endParaRPr sz="1700">
                        <a:highlight>
                          <a:schemeClr val="dk1"/>
                        </a:highlight>
                        <a:latin typeface="Calibri"/>
                        <a:ea typeface="Calibri"/>
                        <a:cs typeface="Calibri"/>
                        <a:sym typeface="Calibri"/>
                      </a:endParaRPr>
                    </a:p>
                  </a:txBody>
                  <a:tcPr marT="66675" marB="66675" marR="66675" marL="66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ppt_w</p:attrName>
                                        </p:attrNameLst>
                                      </p:cBhvr>
                                      <p:tavLst>
                                        <p:tav fmla="" tm="0">
                                          <p:val>
                                            <p:strVal val="0"/>
                                          </p:val>
                                        </p:tav>
                                        <p:tav fmla="" tm="100000">
                                          <p:val>
                                            <p:strVal val="#ppt_w"/>
                                          </p:val>
                                        </p:tav>
                                      </p:tavLst>
                                    </p:anim>
                                    <p:anim calcmode="lin" valueType="num">
                                      <p:cBhvr additive="base">
                                        <p:cTn dur="500"/>
                                        <p:tgtEl>
                                          <p:spTgt spid="25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g113e023ebeb_6_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64" name="Google Shape;264;g113e023ebeb_6_6"/>
          <p:cNvSpPr txBox="1"/>
          <p:nvPr>
            <p:ph type="title"/>
          </p:nvPr>
        </p:nvSpPr>
        <p:spPr>
          <a:xfrm>
            <a:off x="551250" y="370525"/>
            <a:ext cx="10658400" cy="83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320"/>
              <a:buFont typeface="Trebuchet MS"/>
              <a:buNone/>
            </a:pPr>
            <a:r>
              <a:rPr lang="en-US" sz="4120">
                <a:solidFill>
                  <a:srgbClr val="3F3F3F"/>
                </a:solidFill>
              </a:rPr>
              <a:t>Distributions of the parameters</a:t>
            </a:r>
            <a:endParaRPr sz="4120">
              <a:solidFill>
                <a:srgbClr val="3F3F3F"/>
              </a:solidFill>
            </a:endParaRPr>
          </a:p>
        </p:txBody>
      </p:sp>
      <p:sp>
        <p:nvSpPr>
          <p:cNvPr id="265" name="Google Shape;265;g113e023ebeb_6_6"/>
          <p:cNvSpPr txBox="1"/>
          <p:nvPr/>
        </p:nvSpPr>
        <p:spPr>
          <a:xfrm>
            <a:off x="320982"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66" name="Google Shape;266;g113e023ebeb_6_6"/>
          <p:cNvSpPr txBox="1"/>
          <p:nvPr/>
        </p:nvSpPr>
        <p:spPr>
          <a:xfrm>
            <a:off x="422959" y="5737443"/>
            <a:ext cx="2981700" cy="831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 </a:t>
            </a:r>
            <a:r>
              <a:rPr b="0" lang="en-US" sz="2000" u="sng">
                <a:solidFill>
                  <a:srgbClr val="0070C0"/>
                </a:solidFill>
                <a:latin typeface="Trebuchet MS"/>
                <a:ea typeface="Trebuchet MS"/>
                <a:cs typeface="Trebuchet MS"/>
                <a:sym typeface="Trebuchet MS"/>
                <a:hlinkClick r:id="rId4">
                  <a:extLst>
                    <a:ext uri="{A12FA001-AC4F-418D-AE19-62706E023703}">
                      <ahyp:hlinkClr val="tx"/>
                    </a:ext>
                  </a:extLst>
                </a:hlinkClick>
              </a:rPr>
              <a:t>Demo Link</a:t>
            </a:r>
            <a:endParaRPr b="0" sz="4800" u="sng">
              <a:solidFill>
                <a:srgbClr val="0070C0"/>
              </a:solidFill>
              <a:latin typeface="Trebuchet MS"/>
              <a:ea typeface="Trebuchet MS"/>
              <a:cs typeface="Trebuchet MS"/>
              <a:sym typeface="Trebuchet MS"/>
            </a:endParaRPr>
          </a:p>
        </p:txBody>
      </p:sp>
      <p:pic>
        <p:nvPicPr>
          <p:cNvPr id="267" name="Google Shape;267;g113e023ebeb_6_6"/>
          <p:cNvPicPr preferRelativeResize="0"/>
          <p:nvPr/>
        </p:nvPicPr>
        <p:blipFill>
          <a:blip r:embed="rId5">
            <a:alphaModFix/>
          </a:blip>
          <a:stretch>
            <a:fillRect/>
          </a:stretch>
        </p:blipFill>
        <p:spPr>
          <a:xfrm>
            <a:off x="645148" y="1328926"/>
            <a:ext cx="10470599" cy="5015582"/>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ppt_w</p:attrName>
                                        </p:attrNameLst>
                                      </p:cBhvr>
                                      <p:tavLst>
                                        <p:tav fmla="" tm="0">
                                          <p:val>
                                            <p:strVal val="0"/>
                                          </p:val>
                                        </p:tav>
                                        <p:tav fmla="" tm="100000">
                                          <p:val>
                                            <p:strVal val="#ppt_w"/>
                                          </p:val>
                                        </p:tav>
                                      </p:tavLst>
                                    </p:anim>
                                    <p:anim calcmode="lin" valueType="num">
                                      <p:cBhvr additive="base">
                                        <p:cTn dur="500"/>
                                        <p:tgtEl>
                                          <p:spTgt spid="26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g113e023ebeb_6_1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73" name="Google Shape;273;g113e023ebeb_6_16"/>
          <p:cNvSpPr txBox="1"/>
          <p:nvPr>
            <p:ph type="title"/>
          </p:nvPr>
        </p:nvSpPr>
        <p:spPr>
          <a:xfrm>
            <a:off x="495125" y="370525"/>
            <a:ext cx="10868400" cy="83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320"/>
              <a:buFont typeface="Trebuchet MS"/>
              <a:buNone/>
            </a:pPr>
            <a:r>
              <a:rPr lang="en-US" sz="4020">
                <a:solidFill>
                  <a:srgbClr val="3F3F3F"/>
                </a:solidFill>
              </a:rPr>
              <a:t>Correlation between parameters</a:t>
            </a:r>
            <a:endParaRPr sz="4020">
              <a:solidFill>
                <a:srgbClr val="3F3F3F"/>
              </a:solidFill>
            </a:endParaRPr>
          </a:p>
        </p:txBody>
      </p:sp>
      <p:sp>
        <p:nvSpPr>
          <p:cNvPr id="274" name="Google Shape;274;g113e023ebeb_6_16"/>
          <p:cNvSpPr txBox="1"/>
          <p:nvPr/>
        </p:nvSpPr>
        <p:spPr>
          <a:xfrm>
            <a:off x="320982"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75" name="Google Shape;275;g113e023ebeb_6_16"/>
          <p:cNvSpPr txBox="1"/>
          <p:nvPr/>
        </p:nvSpPr>
        <p:spPr>
          <a:xfrm>
            <a:off x="422959" y="5737443"/>
            <a:ext cx="2981700" cy="831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 </a:t>
            </a:r>
            <a:r>
              <a:rPr b="0" lang="en-US" sz="2000" u="sng">
                <a:solidFill>
                  <a:srgbClr val="0070C0"/>
                </a:solidFill>
                <a:latin typeface="Trebuchet MS"/>
                <a:ea typeface="Trebuchet MS"/>
                <a:cs typeface="Trebuchet MS"/>
                <a:sym typeface="Trebuchet MS"/>
                <a:hlinkClick r:id="rId4">
                  <a:extLst>
                    <a:ext uri="{A12FA001-AC4F-418D-AE19-62706E023703}">
                      <ahyp:hlinkClr val="tx"/>
                    </a:ext>
                  </a:extLst>
                </a:hlinkClick>
              </a:rPr>
              <a:t>Demo Link</a:t>
            </a:r>
            <a:endParaRPr b="0" sz="4800" u="sng">
              <a:solidFill>
                <a:srgbClr val="0070C0"/>
              </a:solidFill>
              <a:latin typeface="Trebuchet MS"/>
              <a:ea typeface="Trebuchet MS"/>
              <a:cs typeface="Trebuchet MS"/>
              <a:sym typeface="Trebuchet MS"/>
            </a:endParaRPr>
          </a:p>
        </p:txBody>
      </p:sp>
      <p:pic>
        <p:nvPicPr>
          <p:cNvPr id="276" name="Google Shape;276;g113e023ebeb_6_16"/>
          <p:cNvPicPr preferRelativeResize="0"/>
          <p:nvPr/>
        </p:nvPicPr>
        <p:blipFill>
          <a:blip r:embed="rId5">
            <a:alphaModFix/>
          </a:blip>
          <a:stretch>
            <a:fillRect/>
          </a:stretch>
        </p:blipFill>
        <p:spPr>
          <a:xfrm>
            <a:off x="2523174" y="1201525"/>
            <a:ext cx="5810023" cy="5526351"/>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ppt_w</p:attrName>
                                        </p:attrNameLst>
                                      </p:cBhvr>
                                      <p:tavLst>
                                        <p:tav fmla="" tm="0">
                                          <p:val>
                                            <p:strVal val="0"/>
                                          </p:val>
                                        </p:tav>
                                        <p:tav fmla="" tm="100000">
                                          <p:val>
                                            <p:strVal val="#ppt_w"/>
                                          </p:val>
                                        </p:tav>
                                      </p:tavLst>
                                    </p:anim>
                                    <p:anim calcmode="lin" valueType="num">
                                      <p:cBhvr additive="base">
                                        <p:cTn dur="500"/>
                                        <p:tgtEl>
                                          <p:spTgt spid="27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g113e023ebeb_6_3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82" name="Google Shape;282;g113e023ebeb_6_33"/>
          <p:cNvSpPr txBox="1"/>
          <p:nvPr>
            <p:ph type="title"/>
          </p:nvPr>
        </p:nvSpPr>
        <p:spPr>
          <a:xfrm>
            <a:off x="441300" y="208500"/>
            <a:ext cx="11309400" cy="83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320"/>
              <a:buFont typeface="Trebuchet MS"/>
              <a:buNone/>
            </a:pPr>
            <a:r>
              <a:rPr lang="en-US" sz="3520">
                <a:solidFill>
                  <a:srgbClr val="3F3F3F"/>
                </a:solidFill>
              </a:rPr>
              <a:t>Range of Spending Score, Age by Gender</a:t>
            </a:r>
            <a:endParaRPr sz="3520">
              <a:solidFill>
                <a:srgbClr val="3F3F3F"/>
              </a:solidFill>
            </a:endParaRPr>
          </a:p>
        </p:txBody>
      </p:sp>
      <p:pic>
        <p:nvPicPr>
          <p:cNvPr id="283" name="Google Shape;283;g113e023ebeb_6_33"/>
          <p:cNvPicPr preferRelativeResize="0"/>
          <p:nvPr/>
        </p:nvPicPr>
        <p:blipFill>
          <a:blip r:embed="rId4">
            <a:alphaModFix/>
          </a:blip>
          <a:stretch>
            <a:fillRect/>
          </a:stretch>
        </p:blipFill>
        <p:spPr>
          <a:xfrm>
            <a:off x="1000150" y="1307963"/>
            <a:ext cx="9322301" cy="50624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ppt_w</p:attrName>
                                        </p:attrNameLst>
                                      </p:cBhvr>
                                      <p:tavLst>
                                        <p:tav fmla="" tm="0">
                                          <p:val>
                                            <p:strVal val="0"/>
                                          </p:val>
                                        </p:tav>
                                        <p:tav fmla="" tm="100000">
                                          <p:val>
                                            <p:strVal val="#ppt_w"/>
                                          </p:val>
                                        </p:tav>
                                      </p:tavLst>
                                    </p:anim>
                                    <p:anim calcmode="lin" valueType="num">
                                      <p:cBhvr additive="base">
                                        <p:cTn dur="500"/>
                                        <p:tgtEl>
                                          <p:spTgt spid="28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g113e023ebeb_6_4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89" name="Google Shape;289;g113e023ebeb_6_42"/>
          <p:cNvSpPr txBox="1"/>
          <p:nvPr>
            <p:ph type="title"/>
          </p:nvPr>
        </p:nvSpPr>
        <p:spPr>
          <a:xfrm>
            <a:off x="320975" y="384600"/>
            <a:ext cx="11360400" cy="83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800"/>
              <a:buFont typeface="Trebuchet MS"/>
              <a:buNone/>
            </a:pPr>
            <a:r>
              <a:rPr lang="en-US" sz="3600">
                <a:solidFill>
                  <a:srgbClr val="3F3F3F"/>
                </a:solidFill>
              </a:rPr>
              <a:t>Dependency of Spend. Score, An. Income, and Age</a:t>
            </a:r>
            <a:endParaRPr sz="3600">
              <a:solidFill>
                <a:srgbClr val="3F3F3F"/>
              </a:solidFill>
            </a:endParaRPr>
          </a:p>
        </p:txBody>
      </p:sp>
      <p:sp>
        <p:nvSpPr>
          <p:cNvPr id="290" name="Google Shape;290;g113e023ebeb_6_42"/>
          <p:cNvSpPr txBox="1"/>
          <p:nvPr/>
        </p:nvSpPr>
        <p:spPr>
          <a:xfrm>
            <a:off x="320982"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291" name="Google Shape;291;g113e023ebeb_6_42"/>
          <p:cNvPicPr preferRelativeResize="0"/>
          <p:nvPr/>
        </p:nvPicPr>
        <p:blipFill>
          <a:blip r:embed="rId4">
            <a:alphaModFix/>
          </a:blip>
          <a:stretch>
            <a:fillRect/>
          </a:stretch>
        </p:blipFill>
        <p:spPr>
          <a:xfrm>
            <a:off x="801825" y="1215600"/>
            <a:ext cx="8937726" cy="2609650"/>
          </a:xfrm>
          <a:prstGeom prst="rect">
            <a:avLst/>
          </a:prstGeom>
          <a:noFill/>
          <a:ln cap="flat" cmpd="sng" w="9525">
            <a:solidFill>
              <a:schemeClr val="dk2"/>
            </a:solidFill>
            <a:prstDash val="solid"/>
            <a:round/>
            <a:headEnd len="sm" w="sm" type="none"/>
            <a:tailEnd len="sm" w="sm" type="none"/>
          </a:ln>
        </p:spPr>
      </p:pic>
      <p:pic>
        <p:nvPicPr>
          <p:cNvPr id="292" name="Google Shape;292;g113e023ebeb_6_42"/>
          <p:cNvPicPr preferRelativeResize="0"/>
          <p:nvPr/>
        </p:nvPicPr>
        <p:blipFill>
          <a:blip r:embed="rId5">
            <a:alphaModFix/>
          </a:blip>
          <a:stretch>
            <a:fillRect/>
          </a:stretch>
        </p:blipFill>
        <p:spPr>
          <a:xfrm>
            <a:off x="801825" y="4133375"/>
            <a:ext cx="8937640" cy="26096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ppt_w</p:attrName>
                                        </p:attrNameLst>
                                      </p:cBhvr>
                                      <p:tavLst>
                                        <p:tav fmla="" tm="0">
                                          <p:val>
                                            <p:strVal val="0"/>
                                          </p:val>
                                        </p:tav>
                                        <p:tav fmla="" tm="100000">
                                          <p:val>
                                            <p:strVal val="#ppt_w"/>
                                          </p:val>
                                        </p:tav>
                                      </p:tavLst>
                                    </p:anim>
                                    <p:anim calcmode="lin" valueType="num">
                                      <p:cBhvr additive="base">
                                        <p:cTn dur="500"/>
                                        <p:tgtEl>
                                          <p:spTgt spid="28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g113e023ebeb_6_5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98" name="Google Shape;298;g113e023ebeb_6_52"/>
          <p:cNvSpPr txBox="1"/>
          <p:nvPr>
            <p:ph type="title"/>
          </p:nvPr>
        </p:nvSpPr>
        <p:spPr>
          <a:xfrm>
            <a:off x="133950" y="384600"/>
            <a:ext cx="11799000" cy="825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800"/>
              <a:buFont typeface="Trebuchet MS"/>
              <a:buNone/>
            </a:pPr>
            <a:r>
              <a:rPr lang="en-US" sz="3400">
                <a:solidFill>
                  <a:srgbClr val="3F3F3F"/>
                </a:solidFill>
              </a:rPr>
              <a:t>Clustering based on “Age”, “Spend. Score”, “An. Income”</a:t>
            </a:r>
            <a:endParaRPr sz="3400">
              <a:solidFill>
                <a:srgbClr val="3F3F3F"/>
              </a:solidFill>
            </a:endParaRPr>
          </a:p>
        </p:txBody>
      </p:sp>
      <p:sp>
        <p:nvSpPr>
          <p:cNvPr id="299" name="Google Shape;299;g113e023ebeb_6_52"/>
          <p:cNvSpPr txBox="1"/>
          <p:nvPr/>
        </p:nvSpPr>
        <p:spPr>
          <a:xfrm>
            <a:off x="320982"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300" name="Google Shape;300;g113e023ebeb_6_52"/>
          <p:cNvSpPr txBox="1"/>
          <p:nvPr/>
        </p:nvSpPr>
        <p:spPr>
          <a:xfrm>
            <a:off x="647700" y="1645925"/>
            <a:ext cx="485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Trebuchet MS"/>
                <a:ea typeface="Trebuchet MS"/>
                <a:cs typeface="Trebuchet MS"/>
                <a:sym typeface="Trebuchet MS"/>
              </a:rPr>
              <a:t> By Elbow method the optimal number of clusters is found to be 5.</a:t>
            </a:r>
            <a:endParaRPr i="1">
              <a:latin typeface="Trebuchet MS"/>
              <a:ea typeface="Trebuchet MS"/>
              <a:cs typeface="Trebuchet MS"/>
              <a:sym typeface="Trebuchet MS"/>
            </a:endParaRPr>
          </a:p>
        </p:txBody>
      </p:sp>
      <p:pic>
        <p:nvPicPr>
          <p:cNvPr id="301" name="Google Shape;301;g113e023ebeb_6_52"/>
          <p:cNvPicPr preferRelativeResize="0"/>
          <p:nvPr/>
        </p:nvPicPr>
        <p:blipFill>
          <a:blip r:embed="rId4">
            <a:alphaModFix/>
          </a:blip>
          <a:stretch>
            <a:fillRect/>
          </a:stretch>
        </p:blipFill>
        <p:spPr>
          <a:xfrm>
            <a:off x="675938" y="2461725"/>
            <a:ext cx="3781425" cy="3810000"/>
          </a:xfrm>
          <a:prstGeom prst="rect">
            <a:avLst/>
          </a:prstGeom>
          <a:noFill/>
          <a:ln cap="flat" cmpd="sng" w="9525">
            <a:solidFill>
              <a:schemeClr val="dk2"/>
            </a:solidFill>
            <a:prstDash val="solid"/>
            <a:round/>
            <a:headEnd len="sm" w="sm" type="none"/>
            <a:tailEnd len="sm" w="sm" type="none"/>
          </a:ln>
        </p:spPr>
      </p:pic>
      <p:pic>
        <p:nvPicPr>
          <p:cNvPr id="302" name="Google Shape;302;g113e023ebeb_6_52"/>
          <p:cNvPicPr preferRelativeResize="0"/>
          <p:nvPr/>
        </p:nvPicPr>
        <p:blipFill>
          <a:blip r:embed="rId5">
            <a:alphaModFix/>
          </a:blip>
          <a:stretch>
            <a:fillRect/>
          </a:stretch>
        </p:blipFill>
        <p:spPr>
          <a:xfrm>
            <a:off x="4815602" y="2576025"/>
            <a:ext cx="6728691" cy="35814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ppt_w</p:attrName>
                                        </p:attrNameLst>
                                      </p:cBhvr>
                                      <p:tavLst>
                                        <p:tav fmla="" tm="0">
                                          <p:val>
                                            <p:strVal val="0"/>
                                          </p:val>
                                        </p:tav>
                                        <p:tav fmla="" tm="100000">
                                          <p:val>
                                            <p:strVal val="#ppt_w"/>
                                          </p:val>
                                        </p:tav>
                                      </p:tavLst>
                                    </p:anim>
                                    <p:anim calcmode="lin" valueType="num">
                                      <p:cBhvr additive="base">
                                        <p:cTn dur="500"/>
                                        <p:tgtEl>
                                          <p:spTgt spid="29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113e023ebeb_6_6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08" name="Google Shape;308;g113e023ebeb_6_63"/>
          <p:cNvSpPr txBox="1"/>
          <p:nvPr>
            <p:ph type="title"/>
          </p:nvPr>
        </p:nvSpPr>
        <p:spPr>
          <a:xfrm>
            <a:off x="133950" y="333925"/>
            <a:ext cx="11799000" cy="111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800"/>
              <a:buFont typeface="Trebuchet MS"/>
              <a:buNone/>
            </a:pPr>
            <a:r>
              <a:rPr lang="en-US" sz="3400">
                <a:solidFill>
                  <a:srgbClr val="3F3F3F"/>
                </a:solidFill>
              </a:rPr>
              <a:t>Visualization of clusters </a:t>
            </a:r>
            <a:r>
              <a:rPr lang="en-US" sz="3400">
                <a:solidFill>
                  <a:srgbClr val="3F3F3F"/>
                </a:solidFill>
              </a:rPr>
              <a:t>based on “Age”, “Spend. Score”, “An. Income”</a:t>
            </a:r>
            <a:endParaRPr sz="3400">
              <a:solidFill>
                <a:srgbClr val="3F3F3F"/>
              </a:solidFill>
            </a:endParaRPr>
          </a:p>
        </p:txBody>
      </p:sp>
      <p:sp>
        <p:nvSpPr>
          <p:cNvPr id="309" name="Google Shape;309;g113e023ebeb_6_63"/>
          <p:cNvSpPr txBox="1"/>
          <p:nvPr/>
        </p:nvSpPr>
        <p:spPr>
          <a:xfrm>
            <a:off x="320982"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310" name="Google Shape;310;g113e023ebeb_6_63"/>
          <p:cNvPicPr preferRelativeResize="0"/>
          <p:nvPr/>
        </p:nvPicPr>
        <p:blipFill>
          <a:blip r:embed="rId4">
            <a:alphaModFix/>
          </a:blip>
          <a:stretch>
            <a:fillRect/>
          </a:stretch>
        </p:blipFill>
        <p:spPr>
          <a:xfrm>
            <a:off x="3260457" y="1445725"/>
            <a:ext cx="5237847" cy="5107476"/>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ppt_w</p:attrName>
                                        </p:attrNameLst>
                                      </p:cBhvr>
                                      <p:tavLst>
                                        <p:tav fmla="" tm="0">
                                          <p:val>
                                            <p:strVal val="0"/>
                                          </p:val>
                                        </p:tav>
                                        <p:tav fmla="" tm="100000">
                                          <p:val>
                                            <p:strVal val="#ppt_w"/>
                                          </p:val>
                                        </p:tav>
                                      </p:tavLst>
                                    </p:anim>
                                    <p:anim calcmode="lin" valueType="num">
                                      <p:cBhvr additive="base">
                                        <p:cTn dur="500"/>
                                        <p:tgtEl>
                                          <p:spTgt spid="30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g113e023ebeb_6_7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16" name="Google Shape;316;g113e023ebeb_6_73"/>
          <p:cNvSpPr txBox="1"/>
          <p:nvPr>
            <p:ph type="title"/>
          </p:nvPr>
        </p:nvSpPr>
        <p:spPr>
          <a:xfrm>
            <a:off x="133950" y="333925"/>
            <a:ext cx="11799000" cy="66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800"/>
              <a:buFont typeface="Trebuchet MS"/>
              <a:buNone/>
            </a:pPr>
            <a:r>
              <a:rPr lang="en-US" sz="3400">
                <a:solidFill>
                  <a:srgbClr val="3F3F3F"/>
                </a:solidFill>
              </a:rPr>
              <a:t>Clustering based on “Spend. Score”, “An. Income”</a:t>
            </a:r>
            <a:endParaRPr sz="3400">
              <a:solidFill>
                <a:srgbClr val="3F3F3F"/>
              </a:solidFill>
            </a:endParaRPr>
          </a:p>
          <a:p>
            <a:pPr indent="0" lvl="0" marL="0" rtl="0" algn="l">
              <a:spcBef>
                <a:spcPts val="0"/>
              </a:spcBef>
              <a:spcAft>
                <a:spcPts val="0"/>
              </a:spcAft>
              <a:buClr>
                <a:schemeClr val="dk1"/>
              </a:buClr>
              <a:buSzPts val="4800"/>
              <a:buFont typeface="Trebuchet MS"/>
              <a:buNone/>
            </a:pPr>
            <a:r>
              <a:t/>
            </a:r>
            <a:endParaRPr sz="3400"/>
          </a:p>
        </p:txBody>
      </p:sp>
      <p:sp>
        <p:nvSpPr>
          <p:cNvPr id="317" name="Google Shape;317;g113e023ebeb_6_73"/>
          <p:cNvSpPr txBox="1"/>
          <p:nvPr/>
        </p:nvSpPr>
        <p:spPr>
          <a:xfrm>
            <a:off x="320982"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318" name="Google Shape;318;g113e023ebeb_6_73"/>
          <p:cNvPicPr preferRelativeResize="0"/>
          <p:nvPr/>
        </p:nvPicPr>
        <p:blipFill>
          <a:blip r:embed="rId4">
            <a:alphaModFix/>
          </a:blip>
          <a:stretch>
            <a:fillRect/>
          </a:stretch>
        </p:blipFill>
        <p:spPr>
          <a:xfrm>
            <a:off x="422400" y="1351575"/>
            <a:ext cx="11332174" cy="49446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ppt_w</p:attrName>
                                        </p:attrNameLst>
                                      </p:cBhvr>
                                      <p:tavLst>
                                        <p:tav fmla="" tm="0">
                                          <p:val>
                                            <p:strVal val="0"/>
                                          </p:val>
                                        </p:tav>
                                        <p:tav fmla="" tm="100000">
                                          <p:val>
                                            <p:strVal val="#ppt_w"/>
                                          </p:val>
                                        </p:tav>
                                      </p:tavLst>
                                    </p:anim>
                                    <p:anim calcmode="lin" valueType="num">
                                      <p:cBhvr additive="base">
                                        <p:cTn dur="500"/>
                                        <p:tgtEl>
                                          <p:spTgt spid="31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15eb64b32f_2_1"/>
          <p:cNvSpPr txBox="1"/>
          <p:nvPr>
            <p:ph idx="1" type="body"/>
          </p:nvPr>
        </p:nvSpPr>
        <p:spPr>
          <a:xfrm>
            <a:off x="647700" y="1298400"/>
            <a:ext cx="9715800" cy="4261200"/>
          </a:xfrm>
          <a:prstGeom prst="rect">
            <a:avLst/>
          </a:prstGeom>
        </p:spPr>
        <p:txBody>
          <a:bodyPr anchorCtr="0" anchor="t" bIns="45700" lIns="91425" spcFirstLastPara="1" rIns="91425" wrap="square" tIns="45700">
            <a:normAutofit lnSpcReduction="20000"/>
          </a:bodyPr>
          <a:lstStyle/>
          <a:p>
            <a:pPr indent="-381000" lvl="0" marL="457200" rtl="0" algn="just">
              <a:spcBef>
                <a:spcPts val="1000"/>
              </a:spcBef>
              <a:spcAft>
                <a:spcPts val="0"/>
              </a:spcAft>
              <a:buClr>
                <a:srgbClr val="000000"/>
              </a:buClr>
              <a:buSzPts val="2400"/>
              <a:buAutoNum type="arabicPeriod"/>
            </a:pPr>
            <a:r>
              <a:rPr lang="en-US" sz="2400">
                <a:solidFill>
                  <a:srgbClr val="000000"/>
                </a:solidFill>
              </a:rPr>
              <a:t>After all this observations and analysis, we have successfully found required clusters of customers.</a:t>
            </a:r>
            <a:endParaRPr sz="2400">
              <a:solidFill>
                <a:srgbClr val="000000"/>
              </a:solidFill>
            </a:endParaRPr>
          </a:p>
          <a:p>
            <a:pPr indent="-381000" lvl="0" marL="457200" rtl="0" algn="just">
              <a:spcBef>
                <a:spcPts val="0"/>
              </a:spcBef>
              <a:spcAft>
                <a:spcPts val="0"/>
              </a:spcAft>
              <a:buClr>
                <a:srgbClr val="000000"/>
              </a:buClr>
              <a:buSzPts val="2400"/>
              <a:buAutoNum type="arabicPeriod"/>
            </a:pPr>
            <a:r>
              <a:rPr lang="en-US" sz="2400">
                <a:solidFill>
                  <a:srgbClr val="000000"/>
                </a:solidFill>
              </a:rPr>
              <a:t>By looking in spending score and annual income, it can be seen there is a crowd of customers which are more shopaholic than others and some others are more general type of customers.</a:t>
            </a:r>
            <a:endParaRPr sz="2400">
              <a:solidFill>
                <a:srgbClr val="000000"/>
              </a:solidFill>
            </a:endParaRPr>
          </a:p>
          <a:p>
            <a:pPr indent="-381000" lvl="0" marL="457200" rtl="0" algn="just">
              <a:spcBef>
                <a:spcPts val="0"/>
              </a:spcBef>
              <a:spcAft>
                <a:spcPts val="0"/>
              </a:spcAft>
              <a:buClr>
                <a:srgbClr val="000000"/>
              </a:buClr>
              <a:buSzPts val="2400"/>
              <a:buAutoNum type="arabicPeriod"/>
            </a:pPr>
            <a:r>
              <a:rPr lang="en-US" sz="2400">
                <a:solidFill>
                  <a:srgbClr val="000000"/>
                </a:solidFill>
              </a:rPr>
              <a:t>These important customers can be served customized service in the mall to increase the profit of </a:t>
            </a:r>
            <a:r>
              <a:rPr lang="en-US" sz="2400">
                <a:solidFill>
                  <a:srgbClr val="000000"/>
                </a:solidFill>
              </a:rPr>
              <a:t>businesses</a:t>
            </a:r>
            <a:r>
              <a:rPr lang="en-US" sz="2400">
                <a:solidFill>
                  <a:srgbClr val="000000"/>
                </a:solidFill>
              </a:rPr>
              <a:t>.</a:t>
            </a:r>
            <a:endParaRPr sz="2400">
              <a:solidFill>
                <a:srgbClr val="000000"/>
              </a:solidFill>
            </a:endParaRPr>
          </a:p>
          <a:p>
            <a:pPr indent="-381000" lvl="0" marL="457200" rtl="0" algn="just">
              <a:spcBef>
                <a:spcPts val="0"/>
              </a:spcBef>
              <a:spcAft>
                <a:spcPts val="0"/>
              </a:spcAft>
              <a:buClr>
                <a:srgbClr val="000000"/>
              </a:buClr>
              <a:buSzPts val="2400"/>
              <a:buAutoNum type="arabicPeriod"/>
            </a:pPr>
            <a:r>
              <a:rPr lang="en-US" sz="2400">
                <a:solidFill>
                  <a:srgbClr val="000000"/>
                </a:solidFill>
              </a:rPr>
              <a:t>If the </a:t>
            </a:r>
            <a:r>
              <a:rPr lang="en-US" sz="2400">
                <a:solidFill>
                  <a:srgbClr val="000000"/>
                </a:solidFill>
              </a:rPr>
              <a:t>business</a:t>
            </a:r>
            <a:r>
              <a:rPr lang="en-US" sz="2400">
                <a:solidFill>
                  <a:srgbClr val="000000"/>
                </a:solidFill>
              </a:rPr>
              <a:t> unit has some data of unseen customers in the model it can be given to the model, and the model can predict the optimal cluster to which each customer will belong to, and hence they can decide how much service to give to the customers.</a:t>
            </a:r>
            <a:endParaRPr sz="2400">
              <a:solidFill>
                <a:srgbClr val="000000"/>
              </a:solidFill>
            </a:endParaRPr>
          </a:p>
        </p:txBody>
      </p:sp>
      <p:sp>
        <p:nvSpPr>
          <p:cNvPr id="325" name="Google Shape;325;g115eb64b32f_2_1"/>
          <p:cNvSpPr txBox="1"/>
          <p:nvPr/>
        </p:nvSpPr>
        <p:spPr>
          <a:xfrm>
            <a:off x="647700" y="430650"/>
            <a:ext cx="954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rgbClr val="3F3F3F"/>
                </a:solidFill>
                <a:latin typeface="Trebuchet MS"/>
                <a:ea typeface="Trebuchet MS"/>
                <a:cs typeface="Trebuchet MS"/>
                <a:sym typeface="Trebuchet MS"/>
              </a:rPr>
              <a:t>CONCLUSIONS</a:t>
            </a:r>
            <a:endParaRPr b="1" sz="3600">
              <a:solidFill>
                <a:srgbClr val="3F3F3F"/>
              </a:solidFill>
              <a:latin typeface="Trebuchet MS"/>
              <a:ea typeface="Trebuchet MS"/>
              <a:cs typeface="Trebuchet MS"/>
              <a:sym typeface="Trebuchet MS"/>
            </a:endParaRPr>
          </a:p>
        </p:txBody>
      </p:sp>
      <p:pic>
        <p:nvPicPr>
          <p:cNvPr id="326" name="Google Shape;326;g115eb64b32f_2_1"/>
          <p:cNvPicPr preferRelativeResize="0"/>
          <p:nvPr/>
        </p:nvPicPr>
        <p:blipFill>
          <a:blip r:embed="rId3">
            <a:alphaModFix/>
          </a:blip>
          <a:stretch>
            <a:fillRect/>
          </a:stretch>
        </p:blipFill>
        <p:spPr>
          <a:xfrm>
            <a:off x="9691000" y="3752451"/>
            <a:ext cx="2500999" cy="3105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89" name="Shape 189"/>
        <p:cNvGrpSpPr/>
        <p:nvPr/>
      </p:nvGrpSpPr>
      <p:grpSpPr>
        <a:xfrm>
          <a:off x="0" y="0"/>
          <a:ext cx="0" cy="0"/>
          <a:chOff x="0" y="0"/>
          <a:chExt cx="0" cy="0"/>
        </a:xfrm>
      </p:grpSpPr>
      <p:sp>
        <p:nvSpPr>
          <p:cNvPr id="190" name="Google Shape;190;p2"/>
          <p:cNvSpPr txBox="1"/>
          <p:nvPr>
            <p:ph type="title"/>
          </p:nvPr>
        </p:nvSpPr>
        <p:spPr>
          <a:xfrm>
            <a:off x="647700" y="2011800"/>
            <a:ext cx="10896600" cy="22248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23076"/>
              <a:buFont typeface="Trebuchet MS"/>
              <a:buNone/>
            </a:pPr>
            <a:r>
              <a:rPr lang="en-US" sz="3900">
                <a:solidFill>
                  <a:srgbClr val="3F3F3F"/>
                </a:solidFill>
              </a:rPr>
              <a:t>PROJECT TITLE</a:t>
            </a:r>
            <a:endParaRPr sz="3900">
              <a:solidFill>
                <a:srgbClr val="3F3F3F"/>
              </a:solidFill>
            </a:endParaRPr>
          </a:p>
          <a:p>
            <a:pPr indent="0" lvl="0" marL="0" rtl="0" algn="ctr">
              <a:spcBef>
                <a:spcPts val="0"/>
              </a:spcBef>
              <a:spcAft>
                <a:spcPts val="0"/>
              </a:spcAft>
              <a:buClr>
                <a:schemeClr val="dk1"/>
              </a:buClr>
              <a:buSzPct val="123076"/>
              <a:buFont typeface="Trebuchet MS"/>
              <a:buNone/>
            </a:pPr>
            <a:r>
              <a:t/>
            </a:r>
            <a:endParaRPr sz="3900">
              <a:solidFill>
                <a:srgbClr val="000000"/>
              </a:solidFill>
            </a:endParaRPr>
          </a:p>
          <a:p>
            <a:pPr indent="0" lvl="0" marL="0" rtl="0" algn="just">
              <a:spcBef>
                <a:spcPts val="0"/>
              </a:spcBef>
              <a:spcAft>
                <a:spcPts val="0"/>
              </a:spcAft>
              <a:buClr>
                <a:schemeClr val="dk1"/>
              </a:buClr>
              <a:buSzPct val="123076"/>
              <a:buFont typeface="Trebuchet MS"/>
              <a:buNone/>
            </a:pPr>
            <a:r>
              <a:rPr lang="en-US" sz="3900">
                <a:solidFill>
                  <a:srgbClr val="000000"/>
                </a:solidFill>
                <a:highlight>
                  <a:schemeClr val="lt2"/>
                </a:highlight>
              </a:rPr>
              <a:t>Recognize the pattern of Mall Visiting customers to  find the most profitable customers using </a:t>
            </a:r>
            <a:r>
              <a:rPr lang="en-US" sz="3900">
                <a:solidFill>
                  <a:srgbClr val="000000"/>
                </a:solidFill>
                <a:highlight>
                  <a:schemeClr val="lt2"/>
                </a:highlight>
              </a:rPr>
              <a:t>Clustering </a:t>
            </a:r>
            <a:endParaRPr sz="3900">
              <a:solidFill>
                <a:srgbClr val="000000"/>
              </a:solidFill>
              <a:highlight>
                <a:schemeClr val="lt2"/>
              </a:highlight>
            </a:endParaRPr>
          </a:p>
        </p:txBody>
      </p:sp>
      <p:pic>
        <p:nvPicPr>
          <p:cNvPr id="191" name="Google Shape;191;p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192" name="Google Shape;192;p2"/>
          <p:cNvPicPr preferRelativeResize="0"/>
          <p:nvPr/>
        </p:nvPicPr>
        <p:blipFill rotWithShape="1">
          <a:blip r:embed="rId4">
            <a:alphaModFix/>
          </a:blip>
          <a:srcRect b="0" l="0" r="0" t="0"/>
          <a:stretch/>
        </p:blipFill>
        <p:spPr>
          <a:xfrm>
            <a:off x="467359" y="6410461"/>
            <a:ext cx="3706253" cy="2960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ppt_w</p:attrName>
                                        </p:attrNameLst>
                                      </p:cBhvr>
                                      <p:tavLst>
                                        <p:tav fmla="" tm="0">
                                          <p:val>
                                            <p:strVal val="0"/>
                                          </p:val>
                                        </p:tav>
                                        <p:tav fmla="" tm="100000">
                                          <p:val>
                                            <p:strVal val="#ppt_w"/>
                                          </p:val>
                                        </p:tav>
                                      </p:tavLst>
                                    </p:anim>
                                    <p:anim calcmode="lin" valueType="num">
                                      <p:cBhvr additive="base">
                                        <p:cTn dur="500"/>
                                        <p:tgtEl>
                                          <p:spTgt spid="19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2"/>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rebuchet MS"/>
              <a:buNone/>
            </a:pPr>
            <a:r>
              <a:rPr b="1" lang="en-US" sz="4800">
                <a:solidFill>
                  <a:srgbClr val="3F3F3F"/>
                </a:solidFill>
              </a:rPr>
              <a:t>MEET OUR TEAM</a:t>
            </a:r>
            <a:endParaRPr>
              <a:solidFill>
                <a:srgbClr val="3F3F3F"/>
              </a:solidFill>
            </a:endParaRPr>
          </a:p>
        </p:txBody>
      </p:sp>
      <p:sp>
        <p:nvSpPr>
          <p:cNvPr id="332" name="Google Shape;332;p12"/>
          <p:cNvSpPr txBox="1"/>
          <p:nvPr/>
        </p:nvSpPr>
        <p:spPr>
          <a:xfrm>
            <a:off x="457975" y="4011875"/>
            <a:ext cx="2143200" cy="13785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1000"/>
              </a:spcBef>
              <a:spcAft>
                <a:spcPts val="0"/>
              </a:spcAft>
              <a:buClr>
                <a:schemeClr val="dk1"/>
              </a:buClr>
              <a:buSzPct val="55000"/>
              <a:buFont typeface="Arial"/>
              <a:buNone/>
            </a:pPr>
            <a:r>
              <a:rPr b="1" lang="en-US" sz="2000">
                <a:latin typeface="Trebuchet MS"/>
                <a:ea typeface="Trebuchet MS"/>
                <a:cs typeface="Trebuchet MS"/>
                <a:sym typeface="Trebuchet MS"/>
              </a:rPr>
              <a:t>Vinod Meena, Team Leader</a:t>
            </a:r>
            <a:endParaRPr b="1" sz="2000">
              <a:latin typeface="Trebuchet MS"/>
              <a:ea typeface="Trebuchet MS"/>
              <a:cs typeface="Trebuchet MS"/>
              <a:sym typeface="Trebuchet MS"/>
            </a:endParaRPr>
          </a:p>
          <a:p>
            <a:pPr indent="0" lvl="0" marL="0" rtl="0" algn="l">
              <a:lnSpc>
                <a:spcPct val="100000"/>
              </a:lnSpc>
              <a:spcBef>
                <a:spcPts val="1000"/>
              </a:spcBef>
              <a:spcAft>
                <a:spcPts val="0"/>
              </a:spcAft>
              <a:buClr>
                <a:schemeClr val="dk1"/>
              </a:buClr>
              <a:buSzPct val="57894"/>
              <a:buFont typeface="Arial"/>
              <a:buNone/>
            </a:pPr>
            <a:r>
              <a:rPr lang="en-US" sz="1900">
                <a:latin typeface="Trebuchet MS"/>
                <a:ea typeface="Trebuchet MS"/>
                <a:cs typeface="Trebuchet MS"/>
                <a:sym typeface="Trebuchet MS"/>
              </a:rPr>
              <a:t>Btech 2nd year,</a:t>
            </a:r>
            <a:endParaRPr sz="1900">
              <a:latin typeface="Trebuchet MS"/>
              <a:ea typeface="Trebuchet MS"/>
              <a:cs typeface="Trebuchet MS"/>
              <a:sym typeface="Trebuchet MS"/>
            </a:endParaRPr>
          </a:p>
          <a:p>
            <a:pPr indent="0" lvl="0" marL="0" rtl="0" algn="l">
              <a:lnSpc>
                <a:spcPct val="100000"/>
              </a:lnSpc>
              <a:spcBef>
                <a:spcPts val="1000"/>
              </a:spcBef>
              <a:spcAft>
                <a:spcPts val="0"/>
              </a:spcAft>
              <a:buClr>
                <a:schemeClr val="dk1"/>
              </a:buClr>
              <a:buSzPct val="57894"/>
              <a:buFont typeface="Arial"/>
              <a:buNone/>
            </a:pPr>
            <a:r>
              <a:rPr lang="en-US" sz="1900">
                <a:latin typeface="Trebuchet MS"/>
                <a:ea typeface="Trebuchet MS"/>
                <a:cs typeface="Trebuchet MS"/>
                <a:sym typeface="Trebuchet MS"/>
              </a:rPr>
              <a:t>CSE Department,</a:t>
            </a:r>
            <a:endParaRPr sz="1900">
              <a:latin typeface="Trebuchet MS"/>
              <a:ea typeface="Trebuchet MS"/>
              <a:cs typeface="Trebuchet MS"/>
              <a:sym typeface="Trebuchet MS"/>
            </a:endParaRPr>
          </a:p>
          <a:p>
            <a:pPr indent="0" lvl="0" marL="0" rtl="0" algn="l">
              <a:lnSpc>
                <a:spcPct val="100000"/>
              </a:lnSpc>
              <a:spcBef>
                <a:spcPts val="1000"/>
              </a:spcBef>
              <a:spcAft>
                <a:spcPts val="0"/>
              </a:spcAft>
              <a:buClr>
                <a:schemeClr val="dk1"/>
              </a:buClr>
              <a:buSzPct val="57894"/>
              <a:buFont typeface="Arial"/>
              <a:buNone/>
            </a:pPr>
            <a:r>
              <a:rPr lang="en-US" sz="1900">
                <a:latin typeface="Trebuchet MS"/>
                <a:ea typeface="Trebuchet MS"/>
                <a:cs typeface="Trebuchet MS"/>
                <a:sym typeface="Trebuchet MS"/>
              </a:rPr>
              <a:t>IIT Kharagpur</a:t>
            </a:r>
            <a:endParaRPr sz="1900">
              <a:latin typeface="Trebuchet MS"/>
              <a:ea typeface="Trebuchet MS"/>
              <a:cs typeface="Trebuchet MS"/>
              <a:sym typeface="Trebuchet MS"/>
            </a:endParaRPr>
          </a:p>
        </p:txBody>
      </p:sp>
      <p:sp>
        <p:nvSpPr>
          <p:cNvPr id="333" name="Google Shape;333;p12"/>
          <p:cNvSpPr txBox="1"/>
          <p:nvPr/>
        </p:nvSpPr>
        <p:spPr>
          <a:xfrm>
            <a:off x="9732575" y="3962604"/>
            <a:ext cx="2408700" cy="12801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852"/>
              <a:buFont typeface="Arial"/>
              <a:buNone/>
            </a:pPr>
            <a:r>
              <a:rPr b="1" i="1" lang="en-US" sz="1940">
                <a:latin typeface="Trebuchet MS"/>
                <a:ea typeface="Trebuchet MS"/>
                <a:cs typeface="Trebuchet MS"/>
                <a:sym typeface="Trebuchet MS"/>
              </a:rPr>
              <a:t>GAJULA SAI JAYANTH</a:t>
            </a:r>
            <a:endParaRPr b="1" i="1" sz="1940">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rPr lang="en-US" sz="1440">
                <a:latin typeface="Trebuchet MS"/>
                <a:ea typeface="Trebuchet MS"/>
                <a:cs typeface="Trebuchet MS"/>
                <a:sym typeface="Trebuchet MS"/>
              </a:rPr>
              <a:t>Btech 2nd year,</a:t>
            </a:r>
            <a:endParaRPr sz="1440">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rPr lang="en-US" sz="1440">
                <a:latin typeface="Trebuchet MS"/>
                <a:ea typeface="Trebuchet MS"/>
                <a:cs typeface="Trebuchet MS"/>
                <a:sym typeface="Trebuchet MS"/>
              </a:rPr>
              <a:t>CSE Department</a:t>
            </a:r>
            <a:endParaRPr sz="1440">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rPr lang="en-US" sz="1440">
                <a:latin typeface="Trebuchet MS"/>
                <a:ea typeface="Trebuchet MS"/>
                <a:cs typeface="Trebuchet MS"/>
                <a:sym typeface="Trebuchet MS"/>
              </a:rPr>
              <a:t>,IIEST Shibpur.</a:t>
            </a:r>
            <a:endParaRPr sz="1440">
              <a:latin typeface="Trebuchet MS"/>
              <a:ea typeface="Trebuchet MS"/>
              <a:cs typeface="Trebuchet MS"/>
              <a:sym typeface="Trebuchet MS"/>
            </a:endParaRPr>
          </a:p>
        </p:txBody>
      </p:sp>
      <p:sp>
        <p:nvSpPr>
          <p:cNvPr id="334" name="Google Shape;334;p12"/>
          <p:cNvSpPr txBox="1"/>
          <p:nvPr/>
        </p:nvSpPr>
        <p:spPr>
          <a:xfrm>
            <a:off x="7602475" y="4011904"/>
            <a:ext cx="2074800" cy="14949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1000"/>
              </a:spcBef>
              <a:spcAft>
                <a:spcPts val="0"/>
              </a:spcAft>
              <a:buClr>
                <a:schemeClr val="dk1"/>
              </a:buClr>
              <a:buSzPts val="523"/>
              <a:buFont typeface="Arial"/>
              <a:buNone/>
            </a:pPr>
            <a:r>
              <a:rPr b="1" lang="en-US" sz="1912">
                <a:latin typeface="Trebuchet MS"/>
                <a:ea typeface="Trebuchet MS"/>
                <a:cs typeface="Trebuchet MS"/>
                <a:sym typeface="Trebuchet MS"/>
              </a:rPr>
              <a:t>Myla Yeshwanth</a:t>
            </a:r>
            <a:endParaRPr b="1" sz="1912">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rPr lang="en-US" sz="1440">
                <a:latin typeface="Trebuchet MS"/>
                <a:ea typeface="Trebuchet MS"/>
                <a:cs typeface="Trebuchet MS"/>
                <a:sym typeface="Trebuchet MS"/>
              </a:rPr>
              <a:t>Btech 2nd year,</a:t>
            </a:r>
            <a:endParaRPr sz="1440">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rPr lang="en-US" sz="1440">
                <a:latin typeface="Trebuchet MS"/>
                <a:ea typeface="Trebuchet MS"/>
                <a:cs typeface="Trebuchet MS"/>
                <a:sym typeface="Trebuchet MS"/>
              </a:rPr>
              <a:t>CSE Department,</a:t>
            </a:r>
            <a:endParaRPr sz="1440">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rPr lang="en-US" sz="1440">
                <a:latin typeface="Trebuchet MS"/>
                <a:ea typeface="Trebuchet MS"/>
                <a:cs typeface="Trebuchet MS"/>
                <a:sym typeface="Trebuchet MS"/>
              </a:rPr>
              <a:t>IIEST Shibpur.</a:t>
            </a:r>
            <a:endParaRPr sz="1440">
              <a:latin typeface="Trebuchet MS"/>
              <a:ea typeface="Trebuchet MS"/>
              <a:cs typeface="Trebuchet MS"/>
              <a:sym typeface="Trebuchet MS"/>
            </a:endParaRPr>
          </a:p>
          <a:p>
            <a:pPr indent="0" lvl="0" marL="0" rtl="0" algn="ctr">
              <a:lnSpc>
                <a:spcPct val="115000"/>
              </a:lnSpc>
              <a:spcBef>
                <a:spcPts val="1000"/>
              </a:spcBef>
              <a:spcAft>
                <a:spcPts val="0"/>
              </a:spcAft>
              <a:buClr>
                <a:schemeClr val="dk1"/>
              </a:buClr>
              <a:buSzPts val="523"/>
              <a:buFont typeface="Arial"/>
              <a:buNone/>
            </a:pPr>
            <a:r>
              <a:t/>
            </a:r>
            <a:endParaRPr b="1" sz="1412">
              <a:latin typeface="Trebuchet MS"/>
              <a:ea typeface="Trebuchet MS"/>
              <a:cs typeface="Trebuchet MS"/>
              <a:sym typeface="Trebuchet MS"/>
            </a:endParaRPr>
          </a:p>
        </p:txBody>
      </p:sp>
      <p:sp>
        <p:nvSpPr>
          <p:cNvPr id="335" name="Google Shape;335;p12"/>
          <p:cNvSpPr txBox="1"/>
          <p:nvPr/>
        </p:nvSpPr>
        <p:spPr>
          <a:xfrm>
            <a:off x="4786575" y="4011875"/>
            <a:ext cx="2760600" cy="13785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852"/>
              <a:buFont typeface="Arial"/>
              <a:buNone/>
            </a:pPr>
            <a:r>
              <a:rPr b="1" lang="en-US" sz="1900">
                <a:latin typeface="Trebuchet MS"/>
                <a:ea typeface="Trebuchet MS"/>
                <a:cs typeface="Trebuchet MS"/>
                <a:sym typeface="Trebuchet MS"/>
              </a:rPr>
              <a:t>KODAVALI SRI SURYA VAMSI </a:t>
            </a:r>
            <a:endParaRPr b="1" sz="1900">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rPr lang="en-US" sz="1440">
                <a:latin typeface="Trebuchet MS"/>
                <a:ea typeface="Trebuchet MS"/>
                <a:cs typeface="Trebuchet MS"/>
                <a:sym typeface="Trebuchet MS"/>
              </a:rPr>
              <a:t>Btech 2nd year,</a:t>
            </a:r>
            <a:endParaRPr sz="1440">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rPr lang="en-US" sz="1440">
                <a:latin typeface="Trebuchet MS"/>
                <a:ea typeface="Trebuchet MS"/>
                <a:cs typeface="Trebuchet MS"/>
                <a:sym typeface="Trebuchet MS"/>
              </a:rPr>
              <a:t>IT Department,</a:t>
            </a:r>
            <a:endParaRPr sz="1440">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rPr lang="en-US" sz="1440">
                <a:latin typeface="Trebuchet MS"/>
                <a:ea typeface="Trebuchet MS"/>
                <a:cs typeface="Trebuchet MS"/>
                <a:sym typeface="Trebuchet MS"/>
              </a:rPr>
              <a:t>,IIEST Shibpur.</a:t>
            </a:r>
            <a:endParaRPr sz="1440">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t/>
            </a:r>
            <a:endParaRPr b="1">
              <a:latin typeface="Trebuchet MS"/>
              <a:ea typeface="Trebuchet MS"/>
              <a:cs typeface="Trebuchet MS"/>
              <a:sym typeface="Trebuchet MS"/>
            </a:endParaRPr>
          </a:p>
          <a:p>
            <a:pPr indent="0" lvl="0" marL="0" rtl="0" algn="l">
              <a:lnSpc>
                <a:spcPct val="95000"/>
              </a:lnSpc>
              <a:spcBef>
                <a:spcPts val="0"/>
              </a:spcBef>
              <a:spcAft>
                <a:spcPts val="0"/>
              </a:spcAft>
              <a:buClr>
                <a:schemeClr val="dk1"/>
              </a:buClr>
              <a:buSzPts val="852"/>
              <a:buFont typeface="Arial"/>
              <a:buNone/>
            </a:pPr>
            <a:r>
              <a:t/>
            </a:r>
            <a:endParaRPr b="1">
              <a:latin typeface="Trebuchet MS"/>
              <a:ea typeface="Trebuchet MS"/>
              <a:cs typeface="Trebuchet MS"/>
              <a:sym typeface="Trebuchet MS"/>
            </a:endParaRPr>
          </a:p>
        </p:txBody>
      </p:sp>
      <p:pic>
        <p:nvPicPr>
          <p:cNvPr id="336" name="Google Shape;336;p1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337" name="Google Shape;337;p12"/>
          <p:cNvPicPr preferRelativeResize="0"/>
          <p:nvPr>
            <p:ph idx="18" type="pic"/>
          </p:nvPr>
        </p:nvPicPr>
        <p:blipFill rotWithShape="1">
          <a:blip r:embed="rId4">
            <a:alphaModFix/>
          </a:blip>
          <a:srcRect b="17675" l="0" r="0" t="17675"/>
          <a:stretch/>
        </p:blipFill>
        <p:spPr>
          <a:xfrm>
            <a:off x="675962" y="2555551"/>
            <a:ext cx="1485000" cy="1280102"/>
          </a:xfrm>
          <a:prstGeom prst="rect">
            <a:avLst/>
          </a:prstGeom>
          <a:noFill/>
          <a:ln>
            <a:noFill/>
          </a:ln>
        </p:spPr>
      </p:pic>
      <p:pic>
        <p:nvPicPr>
          <p:cNvPr id="338" name="Google Shape;338;p12"/>
          <p:cNvPicPr preferRelativeResize="0"/>
          <p:nvPr>
            <p:ph idx="3" type="pic"/>
          </p:nvPr>
        </p:nvPicPr>
        <p:blipFill rotWithShape="1">
          <a:blip r:embed="rId5">
            <a:alphaModFix/>
          </a:blip>
          <a:srcRect b="9203" l="0" r="0" t="9203"/>
          <a:stretch/>
        </p:blipFill>
        <p:spPr>
          <a:xfrm>
            <a:off x="2975021" y="2555526"/>
            <a:ext cx="1485000" cy="1280101"/>
          </a:xfrm>
          <a:prstGeom prst="rect">
            <a:avLst/>
          </a:prstGeom>
          <a:noFill/>
          <a:ln>
            <a:noFill/>
          </a:ln>
        </p:spPr>
      </p:pic>
      <p:pic>
        <p:nvPicPr>
          <p:cNvPr id="339" name="Google Shape;339;p12"/>
          <p:cNvPicPr preferRelativeResize="0"/>
          <p:nvPr>
            <p:ph idx="2" type="pic"/>
          </p:nvPr>
        </p:nvPicPr>
        <p:blipFill rotWithShape="1">
          <a:blip r:embed="rId6">
            <a:alphaModFix/>
          </a:blip>
          <a:srcRect b="12247" l="0" r="0" t="12247"/>
          <a:stretch/>
        </p:blipFill>
        <p:spPr>
          <a:xfrm>
            <a:off x="5353508" y="2555551"/>
            <a:ext cx="1485000" cy="1280101"/>
          </a:xfrm>
          <a:prstGeom prst="rect">
            <a:avLst/>
          </a:prstGeom>
          <a:noFill/>
          <a:ln>
            <a:noFill/>
          </a:ln>
        </p:spPr>
      </p:pic>
      <p:pic>
        <p:nvPicPr>
          <p:cNvPr id="340" name="Google Shape;340;p12"/>
          <p:cNvPicPr preferRelativeResize="0"/>
          <p:nvPr>
            <p:ph idx="4" type="pic"/>
          </p:nvPr>
        </p:nvPicPr>
        <p:blipFill rotWithShape="1">
          <a:blip r:embed="rId7">
            <a:alphaModFix/>
          </a:blip>
          <a:srcRect b="17315" l="0" r="0" t="17315"/>
          <a:stretch/>
        </p:blipFill>
        <p:spPr>
          <a:xfrm>
            <a:off x="7602465" y="2555551"/>
            <a:ext cx="1485000" cy="1280099"/>
          </a:xfrm>
          <a:prstGeom prst="rect">
            <a:avLst/>
          </a:prstGeom>
          <a:noFill/>
          <a:ln>
            <a:noFill/>
          </a:ln>
        </p:spPr>
      </p:pic>
      <p:sp>
        <p:nvSpPr>
          <p:cNvPr id="341" name="Google Shape;341;p12"/>
          <p:cNvSpPr txBox="1"/>
          <p:nvPr>
            <p:ph idx="7" type="body"/>
          </p:nvPr>
        </p:nvSpPr>
        <p:spPr>
          <a:xfrm>
            <a:off x="2587975" y="3962575"/>
            <a:ext cx="2143200" cy="14949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dk1"/>
              </a:buClr>
              <a:buSzPts val="688"/>
              <a:buFont typeface="Arial"/>
              <a:buNone/>
            </a:pPr>
            <a:r>
              <a:rPr lang="en-US" sz="2025">
                <a:solidFill>
                  <a:srgbClr val="000000"/>
                </a:solidFill>
              </a:rPr>
              <a:t>Saikat Das</a:t>
            </a:r>
            <a:endParaRPr sz="2025">
              <a:solidFill>
                <a:srgbClr val="000000"/>
              </a:solidFill>
            </a:endParaRPr>
          </a:p>
          <a:p>
            <a:pPr indent="0" lvl="0" marL="0" rtl="0" algn="l">
              <a:lnSpc>
                <a:spcPct val="105000"/>
              </a:lnSpc>
              <a:spcBef>
                <a:spcPts val="0"/>
              </a:spcBef>
              <a:spcAft>
                <a:spcPts val="0"/>
              </a:spcAft>
              <a:buClr>
                <a:schemeClr val="dk1"/>
              </a:buClr>
              <a:buSzPts val="688"/>
              <a:buFont typeface="Arial"/>
              <a:buNone/>
            </a:pPr>
            <a:r>
              <a:rPr b="0" lang="en-US" sz="1525">
                <a:solidFill>
                  <a:srgbClr val="000000"/>
                </a:solidFill>
              </a:rPr>
              <a:t>Btech 4th year,</a:t>
            </a:r>
            <a:endParaRPr b="0" sz="1525">
              <a:solidFill>
                <a:srgbClr val="000000"/>
              </a:solidFill>
            </a:endParaRPr>
          </a:p>
          <a:p>
            <a:pPr indent="0" lvl="0" marL="0" rtl="0" algn="l">
              <a:lnSpc>
                <a:spcPct val="105000"/>
              </a:lnSpc>
              <a:spcBef>
                <a:spcPts val="0"/>
              </a:spcBef>
              <a:spcAft>
                <a:spcPts val="0"/>
              </a:spcAft>
              <a:buClr>
                <a:schemeClr val="dk1"/>
              </a:buClr>
              <a:buSzPts val="688"/>
              <a:buFont typeface="Arial"/>
              <a:buNone/>
            </a:pPr>
            <a:r>
              <a:rPr b="0" lang="en-US" sz="1525">
                <a:solidFill>
                  <a:srgbClr val="000000"/>
                </a:solidFill>
              </a:rPr>
              <a:t>CSE Department,</a:t>
            </a:r>
            <a:endParaRPr b="0" sz="1525">
              <a:solidFill>
                <a:srgbClr val="000000"/>
              </a:solidFill>
            </a:endParaRPr>
          </a:p>
          <a:p>
            <a:pPr indent="0" lvl="0" marL="0" rtl="0" algn="l">
              <a:lnSpc>
                <a:spcPct val="105000"/>
              </a:lnSpc>
              <a:spcBef>
                <a:spcPts val="0"/>
              </a:spcBef>
              <a:spcAft>
                <a:spcPts val="0"/>
              </a:spcAft>
              <a:buClr>
                <a:schemeClr val="dk1"/>
              </a:buClr>
              <a:buSzPts val="688"/>
              <a:buFont typeface="Arial"/>
              <a:buNone/>
            </a:pPr>
            <a:r>
              <a:rPr b="0" lang="en-US" sz="1525">
                <a:solidFill>
                  <a:srgbClr val="000000"/>
                </a:solidFill>
              </a:rPr>
              <a:t>Kalyani Government Engineering college</a:t>
            </a:r>
            <a:endParaRPr b="0" sz="1525">
              <a:solidFill>
                <a:srgbClr val="000000"/>
              </a:solidFill>
            </a:endParaRPr>
          </a:p>
          <a:p>
            <a:pPr indent="0" lvl="0" marL="0" rtl="0" algn="l">
              <a:lnSpc>
                <a:spcPct val="105000"/>
              </a:lnSpc>
              <a:spcBef>
                <a:spcPts val="0"/>
              </a:spcBef>
              <a:spcAft>
                <a:spcPts val="0"/>
              </a:spcAft>
              <a:buClr>
                <a:schemeClr val="dk1"/>
              </a:buClr>
              <a:buSzPts val="688"/>
              <a:buFont typeface="Arial"/>
              <a:buNone/>
            </a:pPr>
            <a:r>
              <a:t/>
            </a:r>
            <a:endParaRPr b="0" sz="1525">
              <a:solidFill>
                <a:srgbClr val="000000"/>
              </a:solidFill>
            </a:endParaRPr>
          </a:p>
        </p:txBody>
      </p:sp>
      <p:pic>
        <p:nvPicPr>
          <p:cNvPr id="342" name="Google Shape;342;p12"/>
          <p:cNvPicPr preferRelativeResize="0"/>
          <p:nvPr>
            <p:ph idx="4" type="pic"/>
          </p:nvPr>
        </p:nvPicPr>
        <p:blipFill rotWithShape="1">
          <a:blip r:embed="rId8">
            <a:alphaModFix/>
          </a:blip>
          <a:srcRect b="6270" l="0" r="0" t="6278"/>
          <a:stretch/>
        </p:blipFill>
        <p:spPr>
          <a:xfrm>
            <a:off x="10059300" y="2555575"/>
            <a:ext cx="1485000" cy="137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ppt_w</p:attrName>
                                        </p:attrNameLst>
                                      </p:cBhvr>
                                      <p:tavLst>
                                        <p:tav fmla="" tm="0">
                                          <p:val>
                                            <p:strVal val="0"/>
                                          </p:val>
                                        </p:tav>
                                        <p:tav fmla="" tm="100000">
                                          <p:val>
                                            <p:strVal val="#ppt_w"/>
                                          </p:val>
                                        </p:tav>
                                      </p:tavLst>
                                    </p:anim>
                                    <p:anim calcmode="lin" valueType="num">
                                      <p:cBhvr additive="base">
                                        <p:cTn dur="500"/>
                                        <p:tgtEl>
                                          <p:spTgt spid="33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13e023ebeb_6_249"/>
          <p:cNvSpPr txBox="1"/>
          <p:nvPr>
            <p:ph type="title"/>
          </p:nvPr>
        </p:nvSpPr>
        <p:spPr>
          <a:xfrm>
            <a:off x="647700" y="2184000"/>
            <a:ext cx="11340000" cy="193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7100"/>
              <a:t>Thank You</a:t>
            </a:r>
            <a:endParaRPr sz="7100"/>
          </a:p>
          <a:p>
            <a:pPr indent="0" lvl="0" marL="0" rtl="0" algn="ctr">
              <a:spcBef>
                <a:spcPts val="0"/>
              </a:spcBef>
              <a:spcAft>
                <a:spcPts val="0"/>
              </a:spcAft>
              <a:buNone/>
            </a:pPr>
            <a:r>
              <a:t/>
            </a:r>
            <a:endParaRPr sz="7100"/>
          </a:p>
          <a:p>
            <a:pPr indent="0" lvl="0" marL="0" rtl="0" algn="ctr">
              <a:spcBef>
                <a:spcPts val="0"/>
              </a:spcBef>
              <a:spcAft>
                <a:spcPts val="0"/>
              </a:spcAft>
              <a:buNone/>
            </a:pPr>
            <a:r>
              <a:rPr lang="en-US" sz="3200"/>
              <a:t>any queries?</a:t>
            </a:r>
            <a:endParaRPr sz="3200"/>
          </a:p>
        </p:txBody>
      </p:sp>
      <p:sp>
        <p:nvSpPr>
          <p:cNvPr id="349" name="Google Shape;349;g113e023ebeb_6_249"/>
          <p:cNvSpPr txBox="1"/>
          <p:nvPr>
            <p:ph idx="6" type="body"/>
          </p:nvPr>
        </p:nvSpPr>
        <p:spPr>
          <a:xfrm>
            <a:off x="556692" y="4588259"/>
            <a:ext cx="2139600" cy="3444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97" name="Shape 197"/>
        <p:cNvGrpSpPr/>
        <p:nvPr/>
      </p:nvGrpSpPr>
      <p:grpSpPr>
        <a:xfrm>
          <a:off x="0" y="0"/>
          <a:ext cx="0" cy="0"/>
          <a:chOff x="0" y="0"/>
          <a:chExt cx="0" cy="0"/>
        </a:xfrm>
      </p:grpSpPr>
      <p:pic>
        <p:nvPicPr>
          <p:cNvPr id="198" name="Google Shape;198;p3"/>
          <p:cNvPicPr preferRelativeResize="0"/>
          <p:nvPr/>
        </p:nvPicPr>
        <p:blipFill rotWithShape="1">
          <a:blip r:embed="rId3">
            <a:alphaModFix/>
          </a:blip>
          <a:srcRect b="0" l="0" r="0" t="0"/>
          <a:stretch/>
        </p:blipFill>
        <p:spPr>
          <a:xfrm>
            <a:off x="467359" y="6410461"/>
            <a:ext cx="3706253" cy="296092"/>
          </a:xfrm>
          <a:prstGeom prst="rect">
            <a:avLst/>
          </a:prstGeom>
          <a:noFill/>
          <a:ln>
            <a:noFill/>
          </a:ln>
        </p:spPr>
      </p:pic>
      <p:sp>
        <p:nvSpPr>
          <p:cNvPr id="199" name="Google Shape;199;p3"/>
          <p:cNvSpPr txBox="1"/>
          <p:nvPr>
            <p:ph idx="1" type="body"/>
          </p:nvPr>
        </p:nvSpPr>
        <p:spPr>
          <a:xfrm>
            <a:off x="390618" y="1463160"/>
            <a:ext cx="9027600" cy="5243400"/>
          </a:xfrm>
          <a:prstGeom prst="rect">
            <a:avLst/>
          </a:prstGeom>
          <a:noFill/>
          <a:ln>
            <a:noFill/>
          </a:ln>
        </p:spPr>
        <p:txBody>
          <a:bodyPr anchorCtr="0" anchor="t" bIns="45700" lIns="91425" spcFirstLastPara="1" rIns="91425" wrap="square" tIns="45700">
            <a:noAutofit/>
          </a:bodyPr>
          <a:lstStyle/>
          <a:p>
            <a:pPr indent="-295910" lvl="1" marL="742950" rtl="0" algn="l">
              <a:lnSpc>
                <a:spcPct val="100000"/>
              </a:lnSpc>
              <a:spcBef>
                <a:spcPts val="0"/>
              </a:spcBef>
              <a:spcAft>
                <a:spcPts val="0"/>
              </a:spcAft>
              <a:buSzPts val="2400"/>
              <a:buChar char="➢"/>
            </a:pPr>
            <a:r>
              <a:rPr lang="en-US" sz="2400"/>
              <a:t>D</a:t>
            </a:r>
            <a:r>
              <a:rPr lang="en-US" sz="2400"/>
              <a:t>ata analysis phase</a:t>
            </a:r>
            <a:r>
              <a:rPr lang="en-US" sz="2400"/>
              <a:t>-</a:t>
            </a:r>
            <a:endParaRPr sz="2400"/>
          </a:p>
          <a:p>
            <a:pPr indent="-289560" lvl="2" marL="1143000" rtl="0" algn="l">
              <a:lnSpc>
                <a:spcPct val="100000"/>
              </a:lnSpc>
              <a:spcBef>
                <a:spcPts val="1000"/>
              </a:spcBef>
              <a:spcAft>
                <a:spcPts val="0"/>
              </a:spcAft>
              <a:buSzPts val="2400"/>
              <a:buFont typeface="Noto Sans Symbols"/>
              <a:buChar char="■"/>
            </a:pPr>
            <a:r>
              <a:rPr lang="en-US" sz="2400"/>
              <a:t>c</a:t>
            </a:r>
            <a:r>
              <a:rPr lang="en-US" sz="2400"/>
              <a:t>leaning the data and checking for null values and outliers</a:t>
            </a:r>
            <a:endParaRPr sz="2400"/>
          </a:p>
          <a:p>
            <a:pPr indent="-289560" lvl="2" marL="1143000" rtl="0" algn="l">
              <a:lnSpc>
                <a:spcPct val="100000"/>
              </a:lnSpc>
              <a:spcBef>
                <a:spcPts val="1000"/>
              </a:spcBef>
              <a:spcAft>
                <a:spcPts val="0"/>
              </a:spcAft>
              <a:buSzPts val="2400"/>
              <a:buFont typeface="Noto Sans Symbols"/>
              <a:buChar char="■"/>
            </a:pPr>
            <a:r>
              <a:rPr lang="en-US" sz="2400"/>
              <a:t>G</a:t>
            </a:r>
            <a:r>
              <a:rPr lang="en-US" sz="2400"/>
              <a:t>et insights about correlations between each pair</a:t>
            </a:r>
            <a:endParaRPr sz="2400"/>
          </a:p>
          <a:p>
            <a:pPr indent="-289560" lvl="2" marL="1143000" rtl="0" algn="l">
              <a:lnSpc>
                <a:spcPct val="100000"/>
              </a:lnSpc>
              <a:spcBef>
                <a:spcPts val="1000"/>
              </a:spcBef>
              <a:spcAft>
                <a:spcPts val="0"/>
              </a:spcAft>
              <a:buSzPts val="2400"/>
              <a:buFont typeface="Noto Sans Symbols"/>
              <a:buChar char="■"/>
            </a:pPr>
            <a:r>
              <a:rPr lang="en-US" sz="2400"/>
              <a:t>D</a:t>
            </a:r>
            <a:r>
              <a:rPr lang="en-US" sz="2400"/>
              <a:t>etermine the level of the customers attractiveness</a:t>
            </a:r>
            <a:endParaRPr sz="2400"/>
          </a:p>
          <a:p>
            <a:pPr indent="0" lvl="0" marL="1143000" rtl="0" algn="l">
              <a:lnSpc>
                <a:spcPct val="100000"/>
              </a:lnSpc>
              <a:spcBef>
                <a:spcPts val="1000"/>
              </a:spcBef>
              <a:spcAft>
                <a:spcPts val="0"/>
              </a:spcAft>
              <a:buNone/>
            </a:pPr>
            <a:r>
              <a:t/>
            </a:r>
            <a:endParaRPr sz="2400"/>
          </a:p>
          <a:p>
            <a:pPr indent="-336550" lvl="1" marL="742950" rtl="0" algn="l">
              <a:lnSpc>
                <a:spcPct val="100000"/>
              </a:lnSpc>
              <a:spcBef>
                <a:spcPts val="0"/>
              </a:spcBef>
              <a:spcAft>
                <a:spcPts val="0"/>
              </a:spcAft>
              <a:buSzPts val="2400"/>
              <a:buChar char="➢"/>
            </a:pPr>
            <a:r>
              <a:rPr lang="en-US" sz="2400"/>
              <a:t>C</a:t>
            </a:r>
            <a:r>
              <a:rPr lang="en-US" sz="2400"/>
              <a:t>lustering phase-</a:t>
            </a:r>
            <a:endParaRPr sz="2400"/>
          </a:p>
          <a:p>
            <a:pPr indent="-289560" lvl="2" marL="1143000" rtl="0" algn="l">
              <a:lnSpc>
                <a:spcPct val="100000"/>
              </a:lnSpc>
              <a:spcBef>
                <a:spcPts val="1000"/>
              </a:spcBef>
              <a:spcAft>
                <a:spcPts val="0"/>
              </a:spcAft>
              <a:buSzPts val="2400"/>
              <a:buChar char="■"/>
            </a:pPr>
            <a:r>
              <a:rPr lang="en-US" sz="2400"/>
              <a:t>Customer segmentation</a:t>
            </a:r>
            <a:endParaRPr sz="2400"/>
          </a:p>
          <a:p>
            <a:pPr indent="-289560" lvl="2" marL="1143000" rtl="0" algn="l">
              <a:lnSpc>
                <a:spcPct val="100000"/>
              </a:lnSpc>
              <a:spcBef>
                <a:spcPts val="1000"/>
              </a:spcBef>
              <a:spcAft>
                <a:spcPts val="0"/>
              </a:spcAft>
              <a:buSzPts val="2400"/>
              <a:buChar char="■"/>
            </a:pPr>
            <a:r>
              <a:rPr lang="en-US" sz="2400"/>
              <a:t>Determine the attractiveness criteria</a:t>
            </a:r>
            <a:endParaRPr sz="2400"/>
          </a:p>
          <a:p>
            <a:pPr indent="-289560" lvl="2" marL="1143000" rtl="0" algn="l">
              <a:lnSpc>
                <a:spcPct val="100000"/>
              </a:lnSpc>
              <a:spcBef>
                <a:spcPts val="1000"/>
              </a:spcBef>
              <a:spcAft>
                <a:spcPts val="0"/>
              </a:spcAft>
              <a:buSzPts val="2400"/>
              <a:buChar char="■"/>
            </a:pPr>
            <a:r>
              <a:rPr lang="en-US" sz="2400"/>
              <a:t>Determine the level of the customers attractiveness</a:t>
            </a:r>
            <a:endParaRPr sz="2400"/>
          </a:p>
        </p:txBody>
      </p:sp>
      <p:sp>
        <p:nvSpPr>
          <p:cNvPr id="200" name="Google Shape;200;p3"/>
          <p:cNvSpPr txBox="1"/>
          <p:nvPr>
            <p:ph type="title"/>
          </p:nvPr>
        </p:nvSpPr>
        <p:spPr>
          <a:xfrm>
            <a:off x="660400" y="430567"/>
            <a:ext cx="4275138" cy="8478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solidFill>
                  <a:srgbClr val="3F3F3F"/>
                </a:solidFill>
              </a:rPr>
              <a:t>AGENDA</a:t>
            </a:r>
            <a:endParaRPr>
              <a:solidFill>
                <a:srgbClr val="3F3F3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ppt_w</p:attrName>
                                        </p:attrNameLst>
                                      </p:cBhvr>
                                      <p:tavLst>
                                        <p:tav fmla="" tm="0">
                                          <p:val>
                                            <p:strVal val="0"/>
                                          </p:val>
                                        </p:tav>
                                        <p:tav fmla="" tm="100000">
                                          <p:val>
                                            <p:strVal val="#ppt_w"/>
                                          </p:val>
                                        </p:tav>
                                      </p:tavLst>
                                    </p:anim>
                                    <p:anim calcmode="lin" valueType="num">
                                      <p:cBhvr additive="base">
                                        <p:cTn dur="500"/>
                                        <p:tgtEl>
                                          <p:spTgt spid="20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1000"/>
                                        <p:tgtEl>
                                          <p:spTgt spid="1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animEffect filter="fade" transition="in">
                                      <p:cBhvr>
                                        <p:cTn dur="1000"/>
                                        <p:tgtEl>
                                          <p:spTgt spid="1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animEffect filter="fade" transition="in">
                                      <p:cBhvr>
                                        <p:cTn dur="1000"/>
                                        <p:tgtEl>
                                          <p:spTgt spid="1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6" st="6"/>
                                            </p:txEl>
                                          </p:spTgt>
                                        </p:tgtEl>
                                        <p:attrNameLst>
                                          <p:attrName>style.visibility</p:attrName>
                                        </p:attrNameLst>
                                      </p:cBhvr>
                                      <p:to>
                                        <p:strVal val="visible"/>
                                      </p:to>
                                    </p:set>
                                    <p:animEffect filter="fade" transition="in">
                                      <p:cBhvr>
                                        <p:cTn dur="1000"/>
                                        <p:tgtEl>
                                          <p:spTgt spid="1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7" st="7"/>
                                            </p:txEl>
                                          </p:spTgt>
                                        </p:tgtEl>
                                        <p:attrNameLst>
                                          <p:attrName>style.visibility</p:attrName>
                                        </p:attrNameLst>
                                      </p:cBhvr>
                                      <p:to>
                                        <p:strVal val="visible"/>
                                      </p:to>
                                    </p:set>
                                    <p:animEffect filter="fade" transition="in">
                                      <p:cBhvr>
                                        <p:cTn dur="1000"/>
                                        <p:tgtEl>
                                          <p:spTgt spid="1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8" st="8"/>
                                            </p:txEl>
                                          </p:spTgt>
                                        </p:tgtEl>
                                        <p:attrNameLst>
                                          <p:attrName>style.visibility</p:attrName>
                                        </p:attrNameLst>
                                      </p:cBhvr>
                                      <p:to>
                                        <p:strVal val="visible"/>
                                      </p:to>
                                    </p:set>
                                    <p:animEffect filter="fade" transition="in">
                                      <p:cBhvr>
                                        <p:cTn dur="1000"/>
                                        <p:tgtEl>
                                          <p:spTgt spid="19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06" name="Google Shape;206;p4"/>
          <p:cNvPicPr preferRelativeResize="0"/>
          <p:nvPr/>
        </p:nvPicPr>
        <p:blipFill rotWithShape="1">
          <a:blip r:embed="rId3">
            <a:alphaModFix/>
          </a:blip>
          <a:srcRect b="14008" l="0" r="0" t="0"/>
          <a:stretch/>
        </p:blipFill>
        <p:spPr>
          <a:xfrm>
            <a:off x="1148538" y="1641575"/>
            <a:ext cx="9894925" cy="3574825"/>
          </a:xfrm>
          <a:prstGeom prst="rect">
            <a:avLst/>
          </a:prstGeom>
          <a:noFill/>
          <a:ln>
            <a:noFill/>
          </a:ln>
        </p:spPr>
      </p:pic>
      <p:sp>
        <p:nvSpPr>
          <p:cNvPr id="207" name="Google Shape;207;p4"/>
          <p:cNvSpPr txBox="1"/>
          <p:nvPr/>
        </p:nvSpPr>
        <p:spPr>
          <a:xfrm>
            <a:off x="1097300" y="374075"/>
            <a:ext cx="9327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rgbClr val="3F3F3F"/>
                </a:solidFill>
                <a:latin typeface="Nunito"/>
                <a:ea typeface="Nunito"/>
                <a:cs typeface="Nunito"/>
                <a:sym typeface="Nunito"/>
              </a:rPr>
              <a:t>OUR PROJECT IN A CREATIVE WAY</a:t>
            </a:r>
            <a:endParaRPr b="1" sz="3800">
              <a:solidFill>
                <a:srgbClr val="3F3F3F"/>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solidFill>
                  <a:srgbClr val="3F3F3F"/>
                </a:solidFill>
              </a:rPr>
              <a:t>PROBLEM  STATEMENT</a:t>
            </a:r>
            <a:endParaRPr>
              <a:solidFill>
                <a:srgbClr val="3F3F3F"/>
              </a:solidFill>
            </a:endParaRPr>
          </a:p>
        </p:txBody>
      </p:sp>
      <p:pic>
        <p:nvPicPr>
          <p:cNvPr id="213" name="Google Shape;213;p5"/>
          <p:cNvPicPr preferRelativeResize="0"/>
          <p:nvPr/>
        </p:nvPicPr>
        <p:blipFill rotWithShape="1">
          <a:blip r:embed="rId3">
            <a:alphaModFix/>
          </a:blip>
          <a:srcRect b="0" l="0" r="0" t="0"/>
          <a:stretch/>
        </p:blipFill>
        <p:spPr>
          <a:xfrm>
            <a:off x="7995684" y="2930834"/>
            <a:ext cx="2760758" cy="3264409"/>
          </a:xfrm>
          <a:prstGeom prst="rect">
            <a:avLst/>
          </a:prstGeom>
          <a:noFill/>
          <a:ln>
            <a:noFill/>
          </a:ln>
        </p:spPr>
      </p:pic>
      <p:pic>
        <p:nvPicPr>
          <p:cNvPr id="214" name="Google Shape;214;p5"/>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
        <p:nvSpPr>
          <p:cNvPr id="215" name="Google Shape;215;p5"/>
          <p:cNvSpPr txBox="1"/>
          <p:nvPr/>
        </p:nvSpPr>
        <p:spPr>
          <a:xfrm>
            <a:off x="848800" y="2108250"/>
            <a:ext cx="69957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latin typeface="Calibri"/>
                <a:ea typeface="Calibri"/>
                <a:cs typeface="Calibri"/>
                <a:sym typeface="Calibri"/>
              </a:rPr>
              <a:t>Finding the pattern of most profitable customers to visit a mall using parameters like , annual income, spending score and age to help the mall in race to increase the customers and to make huge profits using unsupervised learning like K-Means Clustering.</a:t>
            </a:r>
            <a:endParaRPr sz="2400">
              <a:latin typeface="Calibri"/>
              <a:ea typeface="Calibri"/>
              <a:cs typeface="Calibri"/>
              <a:sym typeface="Calibri"/>
            </a:endParaRPr>
          </a:p>
        </p:txBody>
      </p:sp>
      <p:sp>
        <p:nvSpPr>
          <p:cNvPr id="216" name="Google Shape;216;p5"/>
          <p:cNvSpPr txBox="1"/>
          <p:nvPr/>
        </p:nvSpPr>
        <p:spPr>
          <a:xfrm>
            <a:off x="848800" y="4601125"/>
            <a:ext cx="316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latin typeface="Calibri"/>
                <a:ea typeface="Calibri"/>
                <a:cs typeface="Calibri"/>
                <a:sym typeface="Calibri"/>
              </a:rPr>
              <a:t>Data Source: </a:t>
            </a:r>
            <a:r>
              <a:rPr i="1" lang="en-US" sz="1800" u="sng">
                <a:solidFill>
                  <a:schemeClr val="hlink"/>
                </a:solidFill>
                <a:latin typeface="Calibri"/>
                <a:ea typeface="Calibri"/>
                <a:cs typeface="Calibri"/>
                <a:sym typeface="Calibri"/>
                <a:hlinkClick r:id="rId5"/>
              </a:rPr>
              <a:t>Kaggle</a:t>
            </a:r>
            <a:endParaRPr i="1"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
          <p:cNvSpPr txBox="1"/>
          <p:nvPr>
            <p:ph idx="1" type="body"/>
          </p:nvPr>
        </p:nvSpPr>
        <p:spPr>
          <a:xfrm>
            <a:off x="660400" y="2044700"/>
            <a:ext cx="8611191" cy="3560763"/>
          </a:xfrm>
          <a:prstGeom prst="rect">
            <a:avLst/>
          </a:prstGeom>
          <a:noFill/>
          <a:ln>
            <a:noFill/>
          </a:ln>
        </p:spPr>
        <p:txBody>
          <a:bodyPr anchorCtr="0" anchor="t" bIns="45700" lIns="91425" spcFirstLastPara="1" rIns="91425" wrap="square" tIns="45700">
            <a:normAutofit lnSpcReduction="10000"/>
          </a:bodyPr>
          <a:lstStyle/>
          <a:p>
            <a:pPr indent="-381000" lvl="0" marL="457200" rtl="0" algn="just">
              <a:lnSpc>
                <a:spcPct val="100000"/>
              </a:lnSpc>
              <a:spcBef>
                <a:spcPts val="0"/>
              </a:spcBef>
              <a:spcAft>
                <a:spcPts val="0"/>
              </a:spcAft>
              <a:buSzPts val="2400"/>
              <a:buFont typeface="Calibri"/>
              <a:buAutoNum type="arabicPeriod"/>
            </a:pPr>
            <a:r>
              <a:rPr lang="en-US" sz="2400">
                <a:latin typeface="Calibri"/>
                <a:ea typeface="Calibri"/>
                <a:cs typeface="Calibri"/>
                <a:sym typeface="Calibri"/>
              </a:rPr>
              <a:t>Firstly, c</a:t>
            </a:r>
            <a:r>
              <a:rPr lang="en-US" sz="2400">
                <a:latin typeface="Calibri"/>
                <a:ea typeface="Calibri"/>
                <a:cs typeface="Calibri"/>
                <a:sym typeface="Calibri"/>
              </a:rPr>
              <a:t>ollected the public dataset containing the information about 200 customers from Kaggle,</a:t>
            </a:r>
            <a:endParaRPr sz="2400">
              <a:latin typeface="Calibri"/>
              <a:ea typeface="Calibri"/>
              <a:cs typeface="Calibri"/>
              <a:sym typeface="Calibri"/>
            </a:endParaRPr>
          </a:p>
          <a:p>
            <a:pPr indent="-381000" lvl="0" marL="457200" rtl="0" algn="just">
              <a:lnSpc>
                <a:spcPct val="100000"/>
              </a:lnSpc>
              <a:spcBef>
                <a:spcPts val="0"/>
              </a:spcBef>
              <a:spcAft>
                <a:spcPts val="0"/>
              </a:spcAft>
              <a:buSzPts val="2400"/>
              <a:buFont typeface="Calibri"/>
              <a:buAutoNum type="arabicPeriod"/>
            </a:pPr>
            <a:r>
              <a:rPr lang="en-US" sz="2400">
                <a:latin typeface="Calibri"/>
                <a:ea typeface="Calibri"/>
                <a:cs typeface="Calibri"/>
                <a:sym typeface="Calibri"/>
              </a:rPr>
              <a:t>Statistical </a:t>
            </a:r>
            <a:r>
              <a:rPr lang="en-US" sz="2400">
                <a:latin typeface="Calibri"/>
                <a:ea typeface="Calibri"/>
                <a:cs typeface="Calibri"/>
                <a:sym typeface="Calibri"/>
              </a:rPr>
              <a:t>analysis</a:t>
            </a:r>
            <a:r>
              <a:rPr lang="en-US" sz="2400">
                <a:latin typeface="Calibri"/>
                <a:ea typeface="Calibri"/>
                <a:cs typeface="Calibri"/>
                <a:sym typeface="Calibri"/>
              </a:rPr>
              <a:t> is made on the dataset.</a:t>
            </a:r>
            <a:endParaRPr sz="2400">
              <a:latin typeface="Calibri"/>
              <a:ea typeface="Calibri"/>
              <a:cs typeface="Calibri"/>
              <a:sym typeface="Calibri"/>
            </a:endParaRPr>
          </a:p>
          <a:p>
            <a:pPr indent="-381000" lvl="0" marL="457200" rtl="0" algn="just">
              <a:lnSpc>
                <a:spcPct val="100000"/>
              </a:lnSpc>
              <a:spcBef>
                <a:spcPts val="0"/>
              </a:spcBef>
              <a:spcAft>
                <a:spcPts val="0"/>
              </a:spcAft>
              <a:buSzPts val="2400"/>
              <a:buFont typeface="Calibri"/>
              <a:buAutoNum type="arabicPeriod"/>
            </a:pPr>
            <a:r>
              <a:rPr lang="en-US" sz="2400">
                <a:latin typeface="Calibri"/>
                <a:ea typeface="Calibri"/>
                <a:cs typeface="Calibri"/>
                <a:sym typeface="Calibri"/>
              </a:rPr>
              <a:t>Data cleaning is done </a:t>
            </a:r>
            <a:r>
              <a:rPr lang="en-US" sz="2400">
                <a:latin typeface="Calibri"/>
                <a:ea typeface="Calibri"/>
                <a:cs typeface="Calibri"/>
                <a:sym typeface="Calibri"/>
              </a:rPr>
              <a:t>to make it well structured.</a:t>
            </a:r>
            <a:endParaRPr sz="2400">
              <a:latin typeface="Calibri"/>
              <a:ea typeface="Calibri"/>
              <a:cs typeface="Calibri"/>
              <a:sym typeface="Calibri"/>
            </a:endParaRPr>
          </a:p>
          <a:p>
            <a:pPr indent="-381000" lvl="0" marL="457200" rtl="0" algn="just">
              <a:lnSpc>
                <a:spcPct val="100000"/>
              </a:lnSpc>
              <a:spcBef>
                <a:spcPts val="0"/>
              </a:spcBef>
              <a:spcAft>
                <a:spcPts val="0"/>
              </a:spcAft>
              <a:buSzPts val="2400"/>
              <a:buFont typeface="Calibri"/>
              <a:buAutoNum type="arabicPeriod"/>
            </a:pPr>
            <a:r>
              <a:rPr lang="en-US" sz="2400">
                <a:latin typeface="Calibri"/>
                <a:ea typeface="Calibri"/>
                <a:cs typeface="Calibri"/>
                <a:sym typeface="Calibri"/>
              </a:rPr>
              <a:t>Exploratory data analysis and data visualization have been done to better understand the dependency of parameters.</a:t>
            </a:r>
            <a:endParaRPr sz="2400">
              <a:latin typeface="Calibri"/>
              <a:ea typeface="Calibri"/>
              <a:cs typeface="Calibri"/>
              <a:sym typeface="Calibri"/>
            </a:endParaRPr>
          </a:p>
          <a:p>
            <a:pPr indent="-381000" lvl="0" marL="457200" rtl="0" algn="just">
              <a:lnSpc>
                <a:spcPct val="100000"/>
              </a:lnSpc>
              <a:spcBef>
                <a:spcPts val="0"/>
              </a:spcBef>
              <a:spcAft>
                <a:spcPts val="0"/>
              </a:spcAft>
              <a:buSzPts val="2400"/>
              <a:buFont typeface="Calibri"/>
              <a:buAutoNum type="arabicPeriod"/>
            </a:pPr>
            <a:r>
              <a:rPr lang="en-US" sz="2400">
                <a:latin typeface="Calibri"/>
                <a:ea typeface="Calibri"/>
                <a:cs typeface="Calibri"/>
                <a:sym typeface="Calibri"/>
              </a:rPr>
              <a:t>Based on previous analysis, clustering algorithms are used to make segmentation between customers.</a:t>
            </a:r>
            <a:endParaRPr sz="2400">
              <a:latin typeface="Calibri"/>
              <a:ea typeface="Calibri"/>
              <a:cs typeface="Calibri"/>
              <a:sym typeface="Calibri"/>
            </a:endParaRPr>
          </a:p>
          <a:p>
            <a:pPr indent="-381000" lvl="0" marL="457200" rtl="0" algn="just">
              <a:lnSpc>
                <a:spcPct val="100000"/>
              </a:lnSpc>
              <a:spcBef>
                <a:spcPts val="0"/>
              </a:spcBef>
              <a:spcAft>
                <a:spcPts val="0"/>
              </a:spcAft>
              <a:buSzPts val="2400"/>
              <a:buFont typeface="Calibri"/>
              <a:buAutoNum type="arabicPeriod"/>
            </a:pPr>
            <a:r>
              <a:rPr lang="en-US" sz="2400">
                <a:latin typeface="Calibri"/>
                <a:ea typeface="Calibri"/>
                <a:cs typeface="Calibri"/>
                <a:sym typeface="Calibri"/>
              </a:rPr>
              <a:t>Based on the segmentation proper decision about customers is made.</a:t>
            </a:r>
            <a:endParaRPr sz="2400">
              <a:latin typeface="Calibri"/>
              <a:ea typeface="Calibri"/>
              <a:cs typeface="Calibri"/>
              <a:sym typeface="Calibri"/>
            </a:endParaRPr>
          </a:p>
        </p:txBody>
      </p:sp>
      <p:sp>
        <p:nvSpPr>
          <p:cNvPr id="222" name="Google Shape;222;p6"/>
          <p:cNvSpPr txBox="1"/>
          <p:nvPr>
            <p:ph type="title"/>
          </p:nvPr>
        </p:nvSpPr>
        <p:spPr>
          <a:xfrm>
            <a:off x="660400" y="805213"/>
            <a:ext cx="6237550" cy="65960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solidFill>
                  <a:srgbClr val="3F3F3F"/>
                </a:solidFill>
              </a:rPr>
              <a:t>PROJECT  OVERVIEW</a:t>
            </a:r>
            <a:endParaRPr>
              <a:solidFill>
                <a:srgbClr val="3F3F3F"/>
              </a:solidFill>
            </a:endParaRPr>
          </a:p>
        </p:txBody>
      </p:sp>
      <p:pic>
        <p:nvPicPr>
          <p:cNvPr id="223" name="Google Shape;223;p6"/>
          <p:cNvPicPr preferRelativeResize="0"/>
          <p:nvPr/>
        </p:nvPicPr>
        <p:blipFill rotWithShape="1">
          <a:blip r:embed="rId3">
            <a:alphaModFix/>
          </a:blip>
          <a:srcRect b="0" l="0" r="0" t="0"/>
          <a:stretch/>
        </p:blipFill>
        <p:spPr>
          <a:xfrm>
            <a:off x="9179575" y="1524000"/>
            <a:ext cx="3622975" cy="3622975"/>
          </a:xfrm>
          <a:prstGeom prst="rect">
            <a:avLst/>
          </a:prstGeom>
          <a:noFill/>
          <a:ln>
            <a:noFill/>
          </a:ln>
        </p:spPr>
      </p:pic>
      <p:pic>
        <p:nvPicPr>
          <p:cNvPr id="224" name="Google Shape;224;p6"/>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ppt_w</p:attrName>
                                        </p:attrNameLst>
                                      </p:cBhvr>
                                      <p:tavLst>
                                        <p:tav fmla="" tm="0">
                                          <p:val>
                                            <p:strVal val="0"/>
                                          </p:val>
                                        </p:tav>
                                        <p:tav fmla="" tm="100000">
                                          <p:val>
                                            <p:strVal val="#ppt_w"/>
                                          </p:val>
                                        </p:tav>
                                      </p:tavLst>
                                    </p:anim>
                                    <p:anim calcmode="lin" valueType="num">
                                      <p:cBhvr additive="base">
                                        <p:cTn dur="500"/>
                                        <p:tgtEl>
                                          <p:spTgt spid="22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0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10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1000"/>
                                        <p:tgtEl>
                                          <p:spTgt spid="2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animEffect filter="fade" transition="in">
                                      <p:cBhvr>
                                        <p:cTn dur="1000"/>
                                        <p:tgtEl>
                                          <p:spTgt spid="2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animEffect filter="fade" transition="in">
                                      <p:cBhvr>
                                        <p:cTn dur="1000"/>
                                        <p:tgtEl>
                                          <p:spTgt spid="22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7"/>
          <p:cNvSpPr txBox="1"/>
          <p:nvPr>
            <p:ph idx="1" type="body"/>
          </p:nvPr>
        </p:nvSpPr>
        <p:spPr>
          <a:xfrm>
            <a:off x="944425" y="1976025"/>
            <a:ext cx="8059200" cy="3061500"/>
          </a:xfrm>
          <a:prstGeom prst="rect">
            <a:avLst/>
          </a:prstGeom>
          <a:noFill/>
          <a:ln>
            <a:noFill/>
          </a:ln>
        </p:spPr>
        <p:txBody>
          <a:bodyPr anchorCtr="0" anchor="t" bIns="45700" lIns="91425" spcFirstLastPara="1" rIns="91425" wrap="square" tIns="45700">
            <a:noAutofit/>
          </a:bodyPr>
          <a:lstStyle/>
          <a:p>
            <a:pPr indent="0" lvl="0" marL="0" rtl="0" algn="just">
              <a:lnSpc>
                <a:spcPct val="130000"/>
              </a:lnSpc>
              <a:spcBef>
                <a:spcPts val="0"/>
              </a:spcBef>
              <a:spcAft>
                <a:spcPts val="0"/>
              </a:spcAft>
              <a:buSzPts val="2448"/>
              <a:buNone/>
            </a:pPr>
            <a:r>
              <a:rPr lang="en-US" sz="2300"/>
              <a:t>This project can be helpful for following people-</a:t>
            </a:r>
            <a:endParaRPr sz="2300"/>
          </a:p>
          <a:p>
            <a:pPr indent="0" lvl="0" marL="457200" rtl="0" algn="just">
              <a:lnSpc>
                <a:spcPct val="130000"/>
              </a:lnSpc>
              <a:spcBef>
                <a:spcPts val="0"/>
              </a:spcBef>
              <a:spcAft>
                <a:spcPts val="0"/>
              </a:spcAft>
              <a:buSzPts val="935"/>
              <a:buNone/>
            </a:pPr>
            <a:r>
              <a:t/>
            </a:r>
            <a:endParaRPr sz="2300"/>
          </a:p>
          <a:p>
            <a:pPr indent="-374650" lvl="0" marL="457200" rtl="0" algn="just">
              <a:lnSpc>
                <a:spcPct val="130000"/>
              </a:lnSpc>
              <a:spcBef>
                <a:spcPts val="0"/>
              </a:spcBef>
              <a:spcAft>
                <a:spcPts val="0"/>
              </a:spcAft>
              <a:buSzPts val="2300"/>
              <a:buChar char="-"/>
            </a:pPr>
            <a:r>
              <a:rPr lang="en-US" sz="2300"/>
              <a:t>Shopping Mall Authorities</a:t>
            </a:r>
            <a:endParaRPr sz="2300"/>
          </a:p>
          <a:p>
            <a:pPr indent="-374650" lvl="0" marL="457200" rtl="0" algn="just">
              <a:lnSpc>
                <a:spcPct val="130000"/>
              </a:lnSpc>
              <a:spcBef>
                <a:spcPts val="0"/>
              </a:spcBef>
              <a:spcAft>
                <a:spcPts val="0"/>
              </a:spcAft>
              <a:buSzPts val="2300"/>
              <a:buChar char="-"/>
            </a:pPr>
            <a:r>
              <a:rPr lang="en-US" sz="2300"/>
              <a:t>Business</a:t>
            </a:r>
            <a:r>
              <a:rPr lang="en-US" sz="2300"/>
              <a:t> Authorities in the mall</a:t>
            </a:r>
            <a:endParaRPr sz="2300"/>
          </a:p>
          <a:p>
            <a:pPr indent="-374650" lvl="0" marL="457200" rtl="0" algn="just">
              <a:lnSpc>
                <a:spcPct val="130000"/>
              </a:lnSpc>
              <a:spcBef>
                <a:spcPts val="0"/>
              </a:spcBef>
              <a:spcAft>
                <a:spcPts val="0"/>
              </a:spcAft>
              <a:buSzPts val="2300"/>
              <a:buChar char="-"/>
            </a:pPr>
            <a:r>
              <a:rPr lang="en-US" sz="2300"/>
              <a:t>Marketing individuals</a:t>
            </a:r>
            <a:endParaRPr sz="2300"/>
          </a:p>
          <a:p>
            <a:pPr indent="-374650" lvl="0" marL="457200" rtl="0" algn="just">
              <a:lnSpc>
                <a:spcPct val="130000"/>
              </a:lnSpc>
              <a:spcBef>
                <a:spcPts val="0"/>
              </a:spcBef>
              <a:spcAft>
                <a:spcPts val="0"/>
              </a:spcAft>
              <a:buSzPts val="2300"/>
              <a:buChar char="-"/>
            </a:pPr>
            <a:r>
              <a:rPr lang="en-US" sz="2300"/>
              <a:t>Even some customers</a:t>
            </a:r>
            <a:endParaRPr sz="2300"/>
          </a:p>
          <a:p>
            <a:pPr indent="0" lvl="0" marL="0" rtl="0" algn="just">
              <a:lnSpc>
                <a:spcPct val="130000"/>
              </a:lnSpc>
              <a:spcBef>
                <a:spcPts val="0"/>
              </a:spcBef>
              <a:spcAft>
                <a:spcPts val="0"/>
              </a:spcAft>
              <a:buSzPts val="2448"/>
              <a:buNone/>
            </a:pPr>
            <a:r>
              <a:t/>
            </a:r>
            <a:endParaRPr sz="2300"/>
          </a:p>
        </p:txBody>
      </p:sp>
      <p:sp>
        <p:nvSpPr>
          <p:cNvPr id="230" name="Google Shape;230;p7"/>
          <p:cNvSpPr txBox="1"/>
          <p:nvPr>
            <p:ph type="title"/>
          </p:nvPr>
        </p:nvSpPr>
        <p:spPr>
          <a:xfrm>
            <a:off x="620008" y="876617"/>
            <a:ext cx="10046070" cy="8026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solidFill>
                  <a:srgbClr val="3F3F3F"/>
                </a:solidFill>
              </a:rPr>
              <a:t>WHO ARE THE END USERS?</a:t>
            </a:r>
            <a:endParaRPr sz="2000">
              <a:solidFill>
                <a:srgbClr val="3F3F3F"/>
              </a:solidFill>
            </a:endParaRPr>
          </a:p>
        </p:txBody>
      </p:sp>
      <p:pic>
        <p:nvPicPr>
          <p:cNvPr id="231" name="Google Shape;231;p7"/>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ppt_w</p:attrName>
                                        </p:attrNameLst>
                                      </p:cBhvr>
                                      <p:tavLst>
                                        <p:tav fmla="" tm="0">
                                          <p:val>
                                            <p:strVal val="0"/>
                                          </p:val>
                                        </p:tav>
                                        <p:tav fmla="" tm="100000">
                                          <p:val>
                                            <p:strVal val="#ppt_w"/>
                                          </p:val>
                                        </p:tav>
                                      </p:tavLst>
                                    </p:anim>
                                    <p:anim calcmode="lin" valueType="num">
                                      <p:cBhvr additive="base">
                                        <p:cTn dur="500"/>
                                        <p:tgtEl>
                                          <p:spTgt spid="23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idx="1" type="body"/>
          </p:nvPr>
        </p:nvSpPr>
        <p:spPr>
          <a:xfrm>
            <a:off x="647700" y="2066875"/>
            <a:ext cx="9604500" cy="36087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0"/>
              </a:spcBef>
              <a:spcAft>
                <a:spcPts val="0"/>
              </a:spcAft>
              <a:buSzPts val="2400"/>
              <a:buFont typeface="Calibri"/>
              <a:buAutoNum type="arabicPeriod"/>
            </a:pPr>
            <a:r>
              <a:rPr lang="en-US" sz="2400">
                <a:latin typeface="Calibri"/>
                <a:ea typeface="Calibri"/>
                <a:cs typeface="Calibri"/>
                <a:sym typeface="Calibri"/>
              </a:rPr>
              <a:t>Among the visiting customers in a mall, there are variations between the amount of spending on products by the customers.</a:t>
            </a:r>
            <a:endParaRPr sz="2400">
              <a:latin typeface="Calibri"/>
              <a:ea typeface="Calibri"/>
              <a:cs typeface="Calibri"/>
              <a:sym typeface="Calibri"/>
            </a:endParaRPr>
          </a:p>
          <a:p>
            <a:pPr indent="-381000" lvl="0" marL="457200" rtl="0" algn="just">
              <a:lnSpc>
                <a:spcPct val="100000"/>
              </a:lnSpc>
              <a:spcBef>
                <a:spcPts val="0"/>
              </a:spcBef>
              <a:spcAft>
                <a:spcPts val="0"/>
              </a:spcAft>
              <a:buSzPts val="2400"/>
              <a:buFont typeface="Calibri"/>
              <a:buAutoNum type="arabicPeriod"/>
            </a:pPr>
            <a:r>
              <a:rPr lang="en-US" sz="2400">
                <a:latin typeface="Calibri"/>
                <a:ea typeface="Calibri"/>
                <a:cs typeface="Calibri"/>
                <a:sym typeface="Calibri"/>
              </a:rPr>
              <a:t>Such spending behaviour is highly dependent on their annual income, age(hence mindset) and possibly gender.</a:t>
            </a:r>
            <a:endParaRPr sz="2400">
              <a:latin typeface="Calibri"/>
              <a:ea typeface="Calibri"/>
              <a:cs typeface="Calibri"/>
              <a:sym typeface="Calibri"/>
            </a:endParaRPr>
          </a:p>
          <a:p>
            <a:pPr indent="-381000" lvl="0" marL="457200" rtl="0" algn="just">
              <a:lnSpc>
                <a:spcPct val="100000"/>
              </a:lnSpc>
              <a:spcBef>
                <a:spcPts val="0"/>
              </a:spcBef>
              <a:spcAft>
                <a:spcPts val="0"/>
              </a:spcAft>
              <a:buSzPts val="2400"/>
              <a:buFont typeface="Calibri"/>
              <a:buAutoNum type="arabicPeriod"/>
            </a:pPr>
            <a:r>
              <a:rPr lang="en-US" sz="2400">
                <a:latin typeface="Calibri"/>
                <a:ea typeface="Calibri"/>
                <a:cs typeface="Calibri"/>
                <a:sym typeface="Calibri"/>
              </a:rPr>
              <a:t>Being able to understand specific factors and their dependence, the customers can be divided into many categories say, “General”, “Miser”, “Careful”, “</a:t>
            </a:r>
            <a:r>
              <a:rPr lang="en-US" sz="2400">
                <a:latin typeface="Calibri"/>
                <a:ea typeface="Calibri"/>
                <a:cs typeface="Calibri"/>
                <a:sym typeface="Calibri"/>
              </a:rPr>
              <a:t>Spendthrift</a:t>
            </a:r>
            <a:r>
              <a:rPr lang="en-US" sz="2400">
                <a:latin typeface="Calibri"/>
                <a:ea typeface="Calibri"/>
                <a:cs typeface="Calibri"/>
                <a:sym typeface="Calibri"/>
              </a:rPr>
              <a:t>”, “Important”.</a:t>
            </a:r>
            <a:endParaRPr sz="2400">
              <a:latin typeface="Calibri"/>
              <a:ea typeface="Calibri"/>
              <a:cs typeface="Calibri"/>
              <a:sym typeface="Calibri"/>
            </a:endParaRPr>
          </a:p>
          <a:p>
            <a:pPr indent="-381000" lvl="0" marL="457200" rtl="0" algn="just">
              <a:lnSpc>
                <a:spcPct val="100000"/>
              </a:lnSpc>
              <a:spcBef>
                <a:spcPts val="0"/>
              </a:spcBef>
              <a:spcAft>
                <a:spcPts val="0"/>
              </a:spcAft>
              <a:buSzPts val="2400"/>
              <a:buFont typeface="Calibri"/>
              <a:buAutoNum type="arabicPeriod"/>
            </a:pPr>
            <a:r>
              <a:rPr lang="en-US" sz="2400">
                <a:latin typeface="Calibri"/>
                <a:ea typeface="Calibri"/>
                <a:cs typeface="Calibri"/>
                <a:sym typeface="Calibri"/>
              </a:rPr>
              <a:t>Upon observing each segment of customers, the </a:t>
            </a:r>
            <a:r>
              <a:rPr lang="en-US" sz="2400">
                <a:latin typeface="Calibri"/>
                <a:ea typeface="Calibri"/>
                <a:cs typeface="Calibri"/>
                <a:sym typeface="Calibri"/>
              </a:rPr>
              <a:t>business</a:t>
            </a:r>
            <a:r>
              <a:rPr lang="en-US" sz="2400">
                <a:latin typeface="Calibri"/>
                <a:ea typeface="Calibri"/>
                <a:cs typeface="Calibri"/>
                <a:sym typeface="Calibri"/>
              </a:rPr>
              <a:t> unit can take specific marketing decisions to maximize their profit.</a:t>
            </a:r>
            <a:endParaRPr sz="2400">
              <a:latin typeface="Calibri"/>
              <a:ea typeface="Calibri"/>
              <a:cs typeface="Calibri"/>
              <a:sym typeface="Calibri"/>
            </a:endParaRPr>
          </a:p>
        </p:txBody>
      </p:sp>
      <p:sp>
        <p:nvSpPr>
          <p:cNvPr id="237" name="Google Shape;237;p8"/>
          <p:cNvSpPr txBox="1"/>
          <p:nvPr>
            <p:ph type="title"/>
          </p:nvPr>
        </p:nvSpPr>
        <p:spPr>
          <a:xfrm>
            <a:off x="478900" y="290408"/>
            <a:ext cx="10454444" cy="135664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br>
              <a:rPr lang="en-US" sz="3600">
                <a:solidFill>
                  <a:srgbClr val="3F3F3F"/>
                </a:solidFill>
              </a:rPr>
            </a:br>
            <a:r>
              <a:rPr lang="en-US" sz="3600">
                <a:solidFill>
                  <a:srgbClr val="3F3F3F"/>
                </a:solidFill>
              </a:rPr>
              <a:t>YOUR SOLUTION AND ITS VALUE PROPOSITION</a:t>
            </a:r>
            <a:endParaRPr sz="3600">
              <a:solidFill>
                <a:srgbClr val="3F3F3F"/>
              </a:solidFill>
            </a:endParaRPr>
          </a:p>
        </p:txBody>
      </p:sp>
      <p:pic>
        <p:nvPicPr>
          <p:cNvPr id="238" name="Google Shape;238;p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ppt_w</p:attrName>
                                        </p:attrNameLst>
                                      </p:cBhvr>
                                      <p:tavLst>
                                        <p:tav fmla="" tm="0">
                                          <p:val>
                                            <p:strVal val="0"/>
                                          </p:val>
                                        </p:tav>
                                        <p:tav fmla="" tm="100000">
                                          <p:val>
                                            <p:strVal val="#ppt_w"/>
                                          </p:val>
                                        </p:tav>
                                      </p:tavLst>
                                    </p:anim>
                                    <p:anim calcmode="lin" valueType="num">
                                      <p:cBhvr additive="base">
                                        <p:cTn dur="500"/>
                                        <p:tgtEl>
                                          <p:spTgt spid="23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idx="1" type="body"/>
          </p:nvPr>
        </p:nvSpPr>
        <p:spPr>
          <a:xfrm>
            <a:off x="787575" y="1331725"/>
            <a:ext cx="9436800" cy="4399500"/>
          </a:xfrm>
          <a:prstGeom prst="rect">
            <a:avLst/>
          </a:prstGeom>
          <a:noFill/>
          <a:ln>
            <a:noFill/>
          </a:ln>
        </p:spPr>
        <p:txBody>
          <a:bodyPr anchorCtr="0" anchor="t" bIns="45700" lIns="91425" spcFirstLastPara="1" rIns="91425" wrap="square" tIns="45700">
            <a:noAutofit/>
          </a:bodyPr>
          <a:lstStyle/>
          <a:p>
            <a:pPr indent="-374650" lvl="0" marL="457200" rtl="0" algn="just">
              <a:lnSpc>
                <a:spcPct val="100000"/>
              </a:lnSpc>
              <a:spcBef>
                <a:spcPts val="0"/>
              </a:spcBef>
              <a:spcAft>
                <a:spcPts val="0"/>
              </a:spcAft>
              <a:buSzPts val="2300"/>
              <a:buAutoNum type="arabicPeriod"/>
            </a:pPr>
            <a:r>
              <a:rPr lang="en-US" sz="2300"/>
              <a:t>We found out the pattern in mall visiting customers , we used age, spending score and annual income as factors.</a:t>
            </a:r>
            <a:endParaRPr sz="2300"/>
          </a:p>
          <a:p>
            <a:pPr indent="-374650" lvl="0" marL="457200" rtl="0" algn="just">
              <a:lnSpc>
                <a:spcPct val="100000"/>
              </a:lnSpc>
              <a:spcBef>
                <a:spcPts val="0"/>
              </a:spcBef>
              <a:spcAft>
                <a:spcPts val="0"/>
              </a:spcAft>
              <a:buSzPts val="2300"/>
              <a:buAutoNum type="arabicPeriod"/>
            </a:pPr>
            <a:r>
              <a:rPr lang="en-US" sz="2300"/>
              <a:t>After the completion of project </a:t>
            </a:r>
            <a:r>
              <a:rPr lang="en-US" sz="2300"/>
              <a:t>you</a:t>
            </a:r>
            <a:r>
              <a:rPr lang="en-US" sz="2300"/>
              <a:t> can see , cluster 1 are most profitable customers, high spending score and high annual income and they all are </a:t>
            </a:r>
            <a:r>
              <a:rPr lang="en-US" sz="2300"/>
              <a:t>young aged. So the malls can concentrate more on these age group of people to have huge profits.</a:t>
            </a:r>
            <a:endParaRPr sz="2300"/>
          </a:p>
          <a:p>
            <a:pPr indent="-374650" lvl="0" marL="457200" rtl="0" algn="just">
              <a:lnSpc>
                <a:spcPct val="100000"/>
              </a:lnSpc>
              <a:spcBef>
                <a:spcPts val="0"/>
              </a:spcBef>
              <a:spcAft>
                <a:spcPts val="0"/>
              </a:spcAft>
              <a:buSzPts val="2300"/>
              <a:buAutoNum type="arabicPeriod"/>
            </a:pPr>
            <a:r>
              <a:rPr lang="en-US" sz="2300"/>
              <a:t>cluster 3 and 0 have high annual income , but still they are not interested to buy more, they should do something to attract these people for profits</a:t>
            </a:r>
            <a:endParaRPr sz="2300"/>
          </a:p>
          <a:p>
            <a:pPr indent="-374650" lvl="0" marL="457200" rtl="0" algn="just">
              <a:lnSpc>
                <a:spcPct val="100000"/>
              </a:lnSpc>
              <a:spcBef>
                <a:spcPts val="0"/>
              </a:spcBef>
              <a:spcAft>
                <a:spcPts val="0"/>
              </a:spcAft>
              <a:buSzPts val="2300"/>
              <a:buAutoNum type="arabicPeriod"/>
            </a:pPr>
            <a:r>
              <a:rPr lang="en-US" sz="2300"/>
              <a:t>so, by seeing the result in our project , the mall can decide what age group of people to attract more, what to do attract rich customers, and come up with the business strategy.</a:t>
            </a:r>
            <a:endParaRPr sz="2300"/>
          </a:p>
          <a:p>
            <a:pPr indent="0" lvl="0" marL="0" rtl="0" algn="just">
              <a:lnSpc>
                <a:spcPct val="100000"/>
              </a:lnSpc>
              <a:spcBef>
                <a:spcPts val="0"/>
              </a:spcBef>
              <a:spcAft>
                <a:spcPts val="0"/>
              </a:spcAft>
              <a:buSzPts val="1632"/>
              <a:buNone/>
            </a:pPr>
            <a:r>
              <a:t/>
            </a:r>
            <a:endParaRPr sz="2300"/>
          </a:p>
        </p:txBody>
      </p:sp>
      <p:sp>
        <p:nvSpPr>
          <p:cNvPr id="244" name="Google Shape;244;p9"/>
          <p:cNvSpPr txBox="1"/>
          <p:nvPr>
            <p:ph type="title"/>
          </p:nvPr>
        </p:nvSpPr>
        <p:spPr>
          <a:xfrm>
            <a:off x="714675" y="307728"/>
            <a:ext cx="8503800" cy="902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320"/>
              <a:buFont typeface="Trebuchet MS"/>
              <a:buNone/>
            </a:pPr>
            <a:r>
              <a:rPr lang="en-US" sz="4220">
                <a:solidFill>
                  <a:srgbClr val="3F3F3F"/>
                </a:solidFill>
              </a:rPr>
              <a:t>THE WOW IN OUR SOLUTION</a:t>
            </a:r>
            <a:endParaRPr sz="4220">
              <a:solidFill>
                <a:srgbClr val="3F3F3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1000"/>
                                        <p:tgtEl>
                                          <p:spTgt spid="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1000"/>
                                        <p:tgtEl>
                                          <p:spTgt spid="24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2021-07-11T13:13:15Z</dcterms:created>
  <dc:creator>Venkataswamy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