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7F5B-805F-4530-A851-05005729E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74FF2-D538-4EEC-BEE6-6D84BD57A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7CF2-4EF9-46D7-B726-B2A182C1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DBB-BB0B-45E0-98EB-543F260A8FE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23861-FB20-4190-BA3C-E7A92762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4D43-A4BB-44DF-8AA0-CAAA859C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2213-1793-40CC-9B12-0CCF4514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1CA8-302C-49BD-A836-FEF7F912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E69F-4907-4817-A0A6-44F184F2F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B538B-8E84-473C-8F33-1629C6B6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DBB-BB0B-45E0-98EB-543F260A8FE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DD6F9-CB73-4754-9633-35F0D60D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27C2F-A11B-4926-A939-EE400D29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2213-1793-40CC-9B12-0CCF4514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1F2F7-E304-497C-B1A8-A0CC10888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65454-2372-438C-AD08-86A5126C4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027E-2CD7-4BD9-A759-53D697A1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DBB-BB0B-45E0-98EB-543F260A8FE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FA7D0-AFEB-485A-A5EA-A29A2C22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8EA9-5552-4E7B-ABB4-5F74B640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2213-1793-40CC-9B12-0CCF4514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0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2627-BA4C-4CF7-8280-3AE5A2C9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B82B-D175-4C13-AA22-F3FE323E7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E579-5D30-45FA-B6C9-C2EE73F7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DBB-BB0B-45E0-98EB-543F260A8FE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E1E34-C848-48CC-A224-9EB958B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F4EDD-6779-420B-AE42-8ED5695D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2213-1793-40CC-9B12-0CCF4514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7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D9C9-4FCF-4273-9EA4-54FE975D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23FDC-9CFE-4E59-B40E-7DBCE382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BFD72-0217-4BA0-B7C6-EC22D934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DBB-BB0B-45E0-98EB-543F260A8FE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2617-1597-4AE7-902B-849EFE8F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3A5C-00DA-4874-A4AB-FE35A8F2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2213-1793-40CC-9B12-0CCF4514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9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C15F-9513-40B7-A2EE-E69D7576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B01F-6F28-48E0-8E79-86E13B13A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2E95C-DF46-407E-835E-7F3F9484F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A3D18-4850-4986-B59C-2FF07F20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DBB-BB0B-45E0-98EB-543F260A8FE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6FE31-312B-4707-B406-E7218A42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A595-C379-4562-8A62-2C5A6664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2213-1793-40CC-9B12-0CCF4514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02A0-A073-4A44-8121-D6863C63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442A9-72A0-4961-916F-C765E17B0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1620D-723E-444A-AC83-6319DD532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89273-62BD-4778-BF1F-401F9E081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48472-544E-4E07-A7AC-31708AEEA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004CB-86CD-4D56-B769-4FF42329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DBB-BB0B-45E0-98EB-543F260A8FE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87EAA-16A3-470D-86C0-475B6C43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2967E-DE2D-44DE-B90B-750F5574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2213-1793-40CC-9B12-0CCF4514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2D70-4E00-4577-BF8A-D0A9D05D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B4DF2-D200-40F2-ABF8-0BE1CDD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DBB-BB0B-45E0-98EB-543F260A8FE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7C9CE-D88B-40C2-8ED2-9CBD28E8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0EA17-132B-4426-80B8-8B78B432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2213-1793-40CC-9B12-0CCF4514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6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BD818-5D36-48A5-8FC1-5608A6C5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DBB-BB0B-45E0-98EB-543F260A8FE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41EE3-F6E3-44B5-A39E-20C696FF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BE81-BEB7-43FF-8259-F1EA34C6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2213-1793-40CC-9B12-0CCF4514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9C6A-2133-473D-B5AA-DE01BFFE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DBEA-9EC6-48C2-A7D4-9876EA5A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9F127-C0C6-40C1-AB82-A344FD4CA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05B15-22FC-4550-B8AF-B7C34125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DBB-BB0B-45E0-98EB-543F260A8FE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63B2E-8B05-492F-BE7F-19590321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12A23-D400-413B-9C49-EDBDE4AD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2213-1793-40CC-9B12-0CCF4514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7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A85A-AF4C-48CF-AA8D-D845E15B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944BB-1C56-41DD-943D-A6D1B92BC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3E681-EA44-4930-B124-9468E3F8D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0854C-8536-46F2-9D35-56FB08F6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DBB-BB0B-45E0-98EB-543F260A8FE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6F2A-55CE-4578-ADAA-08E825FD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229C-3F31-4DA0-B69E-036708CB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2213-1793-40CC-9B12-0CCF4514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F3BF2-F474-429F-8431-99AB171F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D3818-90C4-4F56-88E8-BC3139889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FA3C3-3D83-4DDF-B259-512D5CC9D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CDBB-BB0B-45E0-98EB-543F260A8FE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3C747-9B92-4775-955C-BA3BCE9F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637E-5179-495D-8806-3E93CB364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2213-1793-40CC-9B12-0CCF4514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saijie/big-data-marketing/blob/master/big_data_marketing_kmean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BF0D-A1EB-4681-AF10-A02B280CB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Big Data Marketing</a:t>
            </a:r>
            <a:br>
              <a:rPr lang="en-US" dirty="0"/>
            </a:br>
            <a:r>
              <a:rPr lang="en-US" sz="3600" dirty="0"/>
              <a:t>Cluster and Regression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D25D2-C424-4770-8EB5-C09B1FAD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741"/>
            <a:ext cx="9144000" cy="1271804"/>
          </a:xfrm>
        </p:spPr>
        <p:txBody>
          <a:bodyPr>
            <a:normAutofit/>
          </a:bodyPr>
          <a:lstStyle/>
          <a:p>
            <a:r>
              <a:rPr lang="en-US" sz="3600" dirty="0" err="1"/>
              <a:t>Saijie</a:t>
            </a:r>
            <a:r>
              <a:rPr lang="en-US" sz="3600" dirty="0"/>
              <a:t> Pan @Tongji</a:t>
            </a:r>
          </a:p>
          <a:p>
            <a:r>
              <a:rPr lang="en-US" sz="3200" dirty="0"/>
              <a:t>Friday, 5/17/2019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472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929-AE13-4DD6-BC48-FC30D2B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1325563"/>
          </a:xfrm>
        </p:spPr>
        <p:txBody>
          <a:bodyPr/>
          <a:lstStyle/>
          <a:p>
            <a:r>
              <a:rPr lang="en-US" b="1" dirty="0"/>
              <a:t>Step 4: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B042-385F-4EA8-B55C-288F43AE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iterate until some stopping criteria are met; in general, suitable convergence is achieved in a small number of steps.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Stopping criteria can be based on the centroids (e.g. if positions change by no more than </a:t>
            </a:r>
            <a:r>
              <a:rPr lang="el-GR" i="1" dirty="0"/>
              <a:t>ϵ</a:t>
            </a:r>
            <a:r>
              <a:rPr lang="en-US" dirty="0"/>
              <a:t>) or on the points (e.g. if no more than x% change clusters between iterations).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1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929-AE13-4DD6-BC48-FC30D2B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1325563"/>
          </a:xfrm>
        </p:spPr>
        <p:txBody>
          <a:bodyPr/>
          <a:lstStyle/>
          <a:p>
            <a:r>
              <a:rPr lang="en-US" b="1" dirty="0"/>
              <a:t>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B042-385F-4EA8-B55C-288F43AE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Strengths:</a:t>
            </a:r>
          </a:p>
          <a:p>
            <a:pPr marL="0" indent="0">
              <a:buNone/>
            </a:pPr>
            <a:r>
              <a:rPr lang="en-US" dirty="0"/>
              <a:t>K-means is a popular algorithm because of its computational efficiency and simple and intuitive nature.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Weaknesses:</a:t>
            </a:r>
          </a:p>
          <a:p>
            <a:pPr marL="0" indent="0">
              <a:buNone/>
            </a:pPr>
            <a:r>
              <a:rPr lang="en-US" dirty="0"/>
              <a:t>However, K-means is highly scale dependent, and is not suitable for data with widely varying shapes and densities.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4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929-AE13-4DD6-BC48-FC30D2B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1325563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B042-385F-4EA8-B55C-288F43AE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View online: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https://nbviewer.jupyter.org/github/saijie/big-data-marketing/blob/master/big_data_marketing_kmeans.ipynb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in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56441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929-AE13-4DD6-BC48-FC30D2B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1325563"/>
          </a:xfrm>
        </p:spPr>
        <p:txBody>
          <a:bodyPr/>
          <a:lstStyle/>
          <a:p>
            <a:r>
              <a:rPr lang="en-US" b="1" dirty="0"/>
              <a:t>Cluster Analysis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B042-385F-4EA8-B55C-288F43AE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Q: What is a cluster?</a:t>
            </a:r>
          </a:p>
          <a:p>
            <a:pPr marL="0" indent="0">
              <a:buNone/>
            </a:pPr>
            <a:r>
              <a:rPr lang="en-US" dirty="0"/>
              <a:t>A: A group of </a:t>
            </a:r>
            <a:r>
              <a:rPr lang="en-US" b="1" dirty="0"/>
              <a:t>similar</a:t>
            </a:r>
            <a:r>
              <a:rPr lang="en-US" dirty="0"/>
              <a:t> data points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concept of similarity is central to the definition of a cluster, and therefore to cluster analysis.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general, greater similarity between points leads to better clustering.</a:t>
            </a:r>
          </a:p>
        </p:txBody>
      </p:sp>
    </p:spTree>
    <p:extLst>
      <p:ext uri="{BB962C8B-B14F-4D97-AF65-F5344CB8AC3E}">
        <p14:creationId xmlns:p14="http://schemas.microsoft.com/office/powerpoint/2010/main" val="10896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929-AE13-4DD6-BC48-FC30D2B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1325563"/>
          </a:xfrm>
        </p:spPr>
        <p:txBody>
          <a:bodyPr/>
          <a:lstStyle/>
          <a:p>
            <a:r>
              <a:rPr lang="en-US" b="1" dirty="0"/>
              <a:t>Cluster Analysis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B042-385F-4EA8-B55C-288F43AE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Q: What is the purpose of cluster analysis?</a:t>
            </a:r>
          </a:p>
          <a:p>
            <a:pPr marL="0" indent="0">
              <a:buNone/>
            </a:pPr>
            <a:r>
              <a:rPr lang="en-US" dirty="0"/>
              <a:t>A: To enhance our understanding of a dataset by dividing the data into groups.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Clustering provides a layer of abstraction from individual data points.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is to extract and enhance the natural structure of the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929-AE13-4DD6-BC48-FC30D2B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1325563"/>
          </a:xfrm>
        </p:spPr>
        <p:txBody>
          <a:bodyPr/>
          <a:lstStyle/>
          <a:p>
            <a:r>
              <a:rPr lang="en-US" b="1" dirty="0"/>
              <a:t>Cluster Analysis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B042-385F-4EA8-B55C-288F43AE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Clustering can be useful in a wide variety of domains, including: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Genetics</a:t>
            </a:r>
          </a:p>
          <a:p>
            <a:r>
              <a:rPr lang="en-US" sz="3200" dirty="0"/>
              <a:t>Consumer internet</a:t>
            </a:r>
          </a:p>
          <a:p>
            <a:r>
              <a:rPr lang="en-US" sz="3200" dirty="0"/>
              <a:t>Business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219670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929-AE13-4DD6-BC48-FC30D2B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1325563"/>
          </a:xfrm>
        </p:spPr>
        <p:txBody>
          <a:bodyPr/>
          <a:lstStyle/>
          <a:p>
            <a:r>
              <a:rPr lang="en-US" b="1" dirty="0"/>
              <a:t>Cluster Analysis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B042-385F-4EA8-B55C-288F43AE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There are many kinds of classification procedures. For this class, we will be focusing on K-means clustering, which is one of the most popular clustering algorithms.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K-means is an iterative method that partitions a dataset into k clusters.</a:t>
            </a:r>
          </a:p>
        </p:txBody>
      </p:sp>
    </p:spTree>
    <p:extLst>
      <p:ext uri="{BB962C8B-B14F-4D97-AF65-F5344CB8AC3E}">
        <p14:creationId xmlns:p14="http://schemas.microsoft.com/office/powerpoint/2010/main" val="170725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929-AE13-4DD6-BC48-FC30D2B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1325563"/>
          </a:xfrm>
        </p:spPr>
        <p:txBody>
          <a:bodyPr/>
          <a:lstStyle/>
          <a:p>
            <a:r>
              <a:rPr lang="en-US" b="1" dirty="0"/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B042-385F-4EA8-B55C-288F43AE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Choose k initial centroids (note that k is an input)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For each point:</a:t>
            </a:r>
          </a:p>
          <a:p>
            <a:pPr lvl="1">
              <a:buFontTx/>
              <a:buChar char="-"/>
            </a:pPr>
            <a:r>
              <a:rPr lang="en-US" dirty="0"/>
              <a:t>find distance to each centroid</a:t>
            </a:r>
          </a:p>
          <a:p>
            <a:pPr lvl="1">
              <a:buFontTx/>
              <a:buChar char="-"/>
            </a:pPr>
            <a:r>
              <a:rPr lang="en-US" dirty="0"/>
              <a:t>assign point to nearest centroid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Recalculate centroid positions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Repeat steps 2-3 until stopping criteria met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7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929-AE13-4DD6-BC48-FC30D2B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1325563"/>
          </a:xfrm>
        </p:spPr>
        <p:txBody>
          <a:bodyPr/>
          <a:lstStyle/>
          <a:p>
            <a:r>
              <a:rPr lang="en-US" b="1" dirty="0"/>
              <a:t>Step 1: Choose Initial Centroids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B042-385F-4EA8-B55C-288F43AE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Q: How do you choose the initial centroid positions?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There are several options: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randomly</a:t>
            </a:r>
            <a:r>
              <a:rPr lang="en-US" dirty="0"/>
              <a:t> (but may yield divergent behavior)</a:t>
            </a:r>
          </a:p>
          <a:p>
            <a:pPr marL="0" indent="0">
              <a:buNone/>
            </a:pPr>
            <a:r>
              <a:rPr lang="en-US" dirty="0"/>
              <a:t>	- perform alternative clustering task, use resulting centroids as 			initial k-means centroids</a:t>
            </a:r>
          </a:p>
          <a:p>
            <a:pPr marL="0" indent="0">
              <a:buNone/>
            </a:pPr>
            <a:r>
              <a:rPr lang="en-US" dirty="0"/>
              <a:t>	- start with global centroid, choose point at max distance, repeat 		(but might select outlier)</a:t>
            </a:r>
          </a:p>
        </p:txBody>
      </p:sp>
    </p:spTree>
    <p:extLst>
      <p:ext uri="{BB962C8B-B14F-4D97-AF65-F5344CB8AC3E}">
        <p14:creationId xmlns:p14="http://schemas.microsoft.com/office/powerpoint/2010/main" val="376327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929-AE13-4DD6-BC48-FC30D2B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1325563"/>
          </a:xfrm>
        </p:spPr>
        <p:txBody>
          <a:bodyPr/>
          <a:lstStyle/>
          <a:p>
            <a:r>
              <a:rPr lang="en-US" b="1" dirty="0"/>
              <a:t>Step 2: Assess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EB042-385F-4EA8-B55C-288F43AE2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Q: How do you determine which centroid a given point is most similar to?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A: The similarity criterion is determined by the measure we choose.</a:t>
                </a:r>
              </a:p>
              <a:p>
                <a:pPr marL="0" indent="0">
                  <a:buNone/>
                </a:pPr>
                <a:r>
                  <a:rPr lang="en-US" dirty="0"/>
                  <a:t>In the case of k-means clustering, the similarity metric is the </a:t>
                </a:r>
                <a:r>
                  <a:rPr lang="en-US" b="1" dirty="0"/>
                  <a:t>Euclidian distance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EB042-385F-4EA8-B55C-288F43AE2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07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929-AE13-4DD6-BC48-FC30D2B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1325563"/>
          </a:xfrm>
        </p:spPr>
        <p:txBody>
          <a:bodyPr/>
          <a:lstStyle/>
          <a:p>
            <a:r>
              <a:rPr lang="en-US" b="1" dirty="0"/>
              <a:t>Step 3: Recomputing the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B042-385F-4EA8-B55C-288F43AE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Q: How do we recompute the positions of the centers at each iteration of the algorithm?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By calculating the centroids. (</a:t>
            </a:r>
            <a:r>
              <a:rPr lang="en-US" i="1" dirty="0"/>
              <a:t>i.e., </a:t>
            </a:r>
            <a:r>
              <a:rPr lang="en-US" dirty="0"/>
              <a:t>the geometric center)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4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484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Big Data Marketing Cluster and Regression Analysis</vt:lpstr>
      <vt:lpstr>Cluster Analysis   </vt:lpstr>
      <vt:lpstr>Cluster Analysis   </vt:lpstr>
      <vt:lpstr>Cluster Analysis   </vt:lpstr>
      <vt:lpstr>Cluster Analysis   </vt:lpstr>
      <vt:lpstr>K-means Algorithm</vt:lpstr>
      <vt:lpstr>Step 1: Choose Initial Centroids</vt:lpstr>
      <vt:lpstr>Step 2: Assess Similarity</vt:lpstr>
      <vt:lpstr>Step 3: Recomputing the center</vt:lpstr>
      <vt:lpstr>Step 4: Convergence</vt:lpstr>
      <vt:lpstr>Strengths and Weaknesses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Marketing Cluster and Regression Analysis</dc:title>
  <dc:creator>Saijie Pan</dc:creator>
  <cp:lastModifiedBy>Saijie Pan</cp:lastModifiedBy>
  <cp:revision>8</cp:revision>
  <dcterms:created xsi:type="dcterms:W3CDTF">2019-05-19T09:49:15Z</dcterms:created>
  <dcterms:modified xsi:type="dcterms:W3CDTF">2019-05-19T12:59:43Z</dcterms:modified>
</cp:coreProperties>
</file>