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2" r:id="rId6"/>
    <p:sldId id="268" r:id="rId7"/>
    <p:sldId id="269" r:id="rId8"/>
    <p:sldId id="270" r:id="rId9"/>
    <p:sldId id="271" r:id="rId10"/>
    <p:sldId id="264" r:id="rId11"/>
    <p:sldId id="267" r:id="rId12"/>
    <p:sldId id="261" r:id="rId13"/>
    <p:sldId id="272" r:id="rId14"/>
    <p:sldId id="273" r:id="rId15"/>
    <p:sldId id="265" r:id="rId16"/>
    <p:sldId id="266"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9" d="100"/>
          <a:sy n="59" d="100"/>
        </p:scale>
        <p:origin x="96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BD9B-2467-4317-97C6-6D74933FDE73}"/>
              </a:ext>
            </a:extLst>
          </p:cNvPr>
          <p:cNvSpPr>
            <a:spLocks noGrp="1"/>
          </p:cNvSpPr>
          <p:nvPr>
            <p:ph type="ctrTitle"/>
          </p:nvPr>
        </p:nvSpPr>
        <p:spPr>
          <a:xfrm>
            <a:off x="1876424" y="1122363"/>
            <a:ext cx="9291685" cy="918708"/>
          </a:xfrm>
        </p:spPr>
        <p:txBody>
          <a:bodyPr>
            <a:normAutofit/>
          </a:bodyPr>
          <a:lstStyle/>
          <a:p>
            <a:r>
              <a:rPr lang="en-US" sz="3600" dirty="0">
                <a:latin typeface="Algerian" panose="04020705040A02060702" pitchFamily="82" charset="0"/>
                <a:cs typeface="Arial" panose="020B0604020202020204" pitchFamily="34" charset="0"/>
              </a:rPr>
              <a:t>Emotion recognition from speech</a:t>
            </a:r>
            <a:endParaRPr lang="en-IN" sz="3600" dirty="0">
              <a:latin typeface="Algerian" panose="04020705040A02060702" pitchFamily="82" charset="0"/>
              <a:cs typeface="Arial" panose="020B0604020202020204" pitchFamily="34" charset="0"/>
            </a:endParaRPr>
          </a:p>
        </p:txBody>
      </p:sp>
      <p:sp>
        <p:nvSpPr>
          <p:cNvPr id="3" name="Subtitle 2">
            <a:extLst>
              <a:ext uri="{FF2B5EF4-FFF2-40B4-BE49-F238E27FC236}">
                <a16:creationId xmlns:a16="http://schemas.microsoft.com/office/drawing/2014/main" id="{CC14430C-7161-4656-A929-7C214744CF48}"/>
              </a:ext>
            </a:extLst>
          </p:cNvPr>
          <p:cNvSpPr>
            <a:spLocks noGrp="1"/>
          </p:cNvSpPr>
          <p:nvPr>
            <p:ph type="subTitle" idx="1"/>
          </p:nvPr>
        </p:nvSpPr>
        <p:spPr/>
        <p:txBody>
          <a:bodyPr/>
          <a:lstStyle/>
          <a:p>
            <a:r>
              <a:rPr lang="en-US" dirty="0"/>
              <a:t>R. Sai </a:t>
            </a:r>
            <a:r>
              <a:rPr lang="en-US" dirty="0" err="1"/>
              <a:t>kiran</a:t>
            </a:r>
            <a:r>
              <a:rPr lang="en-US" dirty="0"/>
              <a:t> </a:t>
            </a:r>
            <a:r>
              <a:rPr lang="en-US" dirty="0" err="1"/>
              <a:t>reddy</a:t>
            </a:r>
            <a:r>
              <a:rPr lang="en-US" dirty="0"/>
              <a:t>    -  190031440</a:t>
            </a:r>
          </a:p>
          <a:p>
            <a:r>
              <a:rPr lang="en-US" dirty="0"/>
              <a:t>A.R. </a:t>
            </a:r>
            <a:r>
              <a:rPr lang="en-US" dirty="0" err="1"/>
              <a:t>Snehita</a:t>
            </a:r>
            <a:r>
              <a:rPr lang="en-US" dirty="0"/>
              <a:t>               -  190030059</a:t>
            </a:r>
          </a:p>
          <a:p>
            <a:r>
              <a:rPr lang="en-US" dirty="0"/>
              <a:t>N.SAI JYOTHI               -  190031204</a:t>
            </a:r>
            <a:endParaRPr lang="en-IN" dirty="0"/>
          </a:p>
        </p:txBody>
      </p:sp>
      <p:sp>
        <p:nvSpPr>
          <p:cNvPr id="4" name="TextBox 3">
            <a:extLst>
              <a:ext uri="{FF2B5EF4-FFF2-40B4-BE49-F238E27FC236}">
                <a16:creationId xmlns:a16="http://schemas.microsoft.com/office/drawing/2014/main" id="{F377C6DE-4CC3-1C95-BEAA-A512694A717E}"/>
              </a:ext>
            </a:extLst>
          </p:cNvPr>
          <p:cNvSpPr txBox="1"/>
          <p:nvPr/>
        </p:nvSpPr>
        <p:spPr>
          <a:xfrm>
            <a:off x="1876424" y="2886630"/>
            <a:ext cx="1532981" cy="369332"/>
          </a:xfrm>
          <a:prstGeom prst="rect">
            <a:avLst/>
          </a:prstGeom>
          <a:noFill/>
        </p:spPr>
        <p:txBody>
          <a:bodyPr wrap="square" rtlCol="0">
            <a:spAutoFit/>
          </a:bodyPr>
          <a:lstStyle/>
          <a:p>
            <a:r>
              <a:rPr lang="en-IN" dirty="0"/>
              <a:t>BATCH -104</a:t>
            </a:r>
          </a:p>
        </p:txBody>
      </p:sp>
    </p:spTree>
    <p:extLst>
      <p:ext uri="{BB962C8B-B14F-4D97-AF65-F5344CB8AC3E}">
        <p14:creationId xmlns:p14="http://schemas.microsoft.com/office/powerpoint/2010/main" val="232101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7FDA-FDFD-4876-AAB4-E96AC76E517A}"/>
              </a:ext>
            </a:extLst>
          </p:cNvPr>
          <p:cNvSpPr>
            <a:spLocks noGrp="1"/>
          </p:cNvSpPr>
          <p:nvPr>
            <p:ph type="title"/>
          </p:nvPr>
        </p:nvSpPr>
        <p:spPr>
          <a:xfrm>
            <a:off x="1141413" y="618518"/>
            <a:ext cx="9905998" cy="606600"/>
          </a:xfrm>
        </p:spPr>
        <p:txBody>
          <a:bodyPr/>
          <a:lstStyle/>
          <a:p>
            <a:r>
              <a:rPr lang="en-US" dirty="0">
                <a:solidFill>
                  <a:schemeClr val="bg1"/>
                </a:solidFill>
              </a:rPr>
              <a:t>  Preparation</a:t>
            </a:r>
            <a:endParaRPr lang="en-IN" dirty="0">
              <a:solidFill>
                <a:schemeClr val="bg1"/>
              </a:solidFill>
            </a:endParaRPr>
          </a:p>
        </p:txBody>
      </p:sp>
      <p:sp>
        <p:nvSpPr>
          <p:cNvPr id="3" name="Content Placeholder 2">
            <a:extLst>
              <a:ext uri="{FF2B5EF4-FFF2-40B4-BE49-F238E27FC236}">
                <a16:creationId xmlns:a16="http://schemas.microsoft.com/office/drawing/2014/main" id="{9E95AA38-8A6D-44DB-B3A1-24EC9C5C33A7}"/>
              </a:ext>
            </a:extLst>
          </p:cNvPr>
          <p:cNvSpPr>
            <a:spLocks noGrp="1"/>
          </p:cNvSpPr>
          <p:nvPr>
            <p:ph idx="1"/>
          </p:nvPr>
        </p:nvSpPr>
        <p:spPr>
          <a:xfrm>
            <a:off x="1141413" y="1420426"/>
            <a:ext cx="9905999" cy="5157927"/>
          </a:xfrm>
        </p:spPr>
        <p:txBody>
          <a:bodyPr>
            <a:normAutofit/>
          </a:bodyPr>
          <a:lstStyle/>
          <a:p>
            <a:r>
              <a:rPr lang="en-US" sz="2200" dirty="0"/>
              <a:t>We will used both data sets as one ‘train’ and one as ‘test’. As a result, we decided to combine the two data sets. We determined the sets of ‘train’ and ‘test’ by separating combined set randomly.</a:t>
            </a:r>
          </a:p>
          <a:p>
            <a:r>
              <a:rPr lang="en-US" sz="2200" dirty="0"/>
              <a:t>While making our emotion predictions, we have decided to try our models in two different approaches. First approach was to divide the emotions into two main groups in order to increase the accuracy and second one was to only train on 3 of the main emotions: Happy, Angry and Calm.</a:t>
            </a:r>
          </a:p>
          <a:p>
            <a:r>
              <a:rPr lang="en-US" sz="2200" dirty="0"/>
              <a:t>We going to be trained our models with all emotions expect ‘disgust’ and ‘neutral’ and they made their predictions accordingly.</a:t>
            </a:r>
            <a:endParaRPr lang="en-IN" sz="2200" dirty="0"/>
          </a:p>
        </p:txBody>
      </p:sp>
      <p:pic>
        <p:nvPicPr>
          <p:cNvPr id="10242" name="Picture 2" descr="Process Icon in Flat Style on White Stock Vector - Illustration of  efficiency, linear: 156422571">
            <a:extLst>
              <a:ext uri="{FF2B5EF4-FFF2-40B4-BE49-F238E27FC236}">
                <a16:creationId xmlns:a16="http://schemas.microsoft.com/office/drawing/2014/main" id="{6DED7354-EAB6-F85C-6A60-D18774272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59"/>
            <a:ext cx="1411550" cy="1225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09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4F96-622E-6B97-00EE-345B29B3431B}"/>
              </a:ext>
            </a:extLst>
          </p:cNvPr>
          <p:cNvSpPr>
            <a:spLocks noGrp="1"/>
          </p:cNvSpPr>
          <p:nvPr>
            <p:ph type="title"/>
          </p:nvPr>
        </p:nvSpPr>
        <p:spPr>
          <a:xfrm>
            <a:off x="1146704" y="501589"/>
            <a:ext cx="9900704" cy="457199"/>
          </a:xfrm>
        </p:spPr>
        <p:txBody>
          <a:bodyPr>
            <a:normAutofit fontScale="90000"/>
          </a:bodyPr>
          <a:lstStyle/>
          <a:p>
            <a:r>
              <a:rPr lang="en-US" dirty="0">
                <a:solidFill>
                  <a:schemeClr val="bg1"/>
                </a:solidFill>
              </a:rPr>
              <a:t>   Workflow</a:t>
            </a:r>
            <a:endParaRPr lang="en-IN" dirty="0">
              <a:solidFill>
                <a:schemeClr val="bg1"/>
              </a:solidFill>
            </a:endParaRPr>
          </a:p>
        </p:txBody>
      </p:sp>
      <p:pic>
        <p:nvPicPr>
          <p:cNvPr id="6" name="Content Placeholder 5">
            <a:extLst>
              <a:ext uri="{FF2B5EF4-FFF2-40B4-BE49-F238E27FC236}">
                <a16:creationId xmlns:a16="http://schemas.microsoft.com/office/drawing/2014/main" id="{2B5CEAAE-C931-6EB4-CA94-390242BFA4F9}"/>
              </a:ext>
            </a:extLst>
          </p:cNvPr>
          <p:cNvPicPr>
            <a:picLocks noGrp="1" noChangeAspect="1"/>
          </p:cNvPicPr>
          <p:nvPr>
            <p:ph idx="1"/>
          </p:nvPr>
        </p:nvPicPr>
        <p:blipFill>
          <a:blip r:embed="rId2"/>
          <a:stretch>
            <a:fillRect/>
          </a:stretch>
        </p:blipFill>
        <p:spPr>
          <a:xfrm>
            <a:off x="6096000" y="1493668"/>
            <a:ext cx="5492750" cy="3870664"/>
          </a:xfrm>
        </p:spPr>
      </p:pic>
      <p:sp>
        <p:nvSpPr>
          <p:cNvPr id="4" name="Text Placeholder 3">
            <a:extLst>
              <a:ext uri="{FF2B5EF4-FFF2-40B4-BE49-F238E27FC236}">
                <a16:creationId xmlns:a16="http://schemas.microsoft.com/office/drawing/2014/main" id="{A4D6A44D-F62D-8D7D-68AA-F8854565A92D}"/>
              </a:ext>
            </a:extLst>
          </p:cNvPr>
          <p:cNvSpPr>
            <a:spLocks noGrp="1"/>
          </p:cNvSpPr>
          <p:nvPr>
            <p:ph type="body" sz="half" idx="2"/>
          </p:nvPr>
        </p:nvSpPr>
        <p:spPr>
          <a:xfrm>
            <a:off x="1146704" y="958788"/>
            <a:ext cx="5049910" cy="5289611"/>
          </a:xfrm>
        </p:spPr>
        <p:txBody>
          <a:bodyPr>
            <a:normAutofit fontScale="25000" lnSpcReduction="20000"/>
          </a:bodyPr>
          <a:lstStyle/>
          <a:p>
            <a:pPr marL="285750" indent="-285750">
              <a:buFont typeface="Wingdings" panose="05000000000000000000" pitchFamily="2" charset="2"/>
              <a:buChar char="Ø"/>
            </a:pPr>
            <a:r>
              <a:rPr lang="en-US" sz="8800" dirty="0"/>
              <a:t>A Statistical approach is followed taking pitch as feature for gender recognition. A lower and upper bound pitch for both male and female samples could be found using the reference database.</a:t>
            </a:r>
          </a:p>
          <a:p>
            <a:pPr marL="285750" indent="-285750">
              <a:buFont typeface="Wingdings" panose="05000000000000000000" pitchFamily="2" charset="2"/>
              <a:buChar char="Ø"/>
            </a:pPr>
            <a:r>
              <a:rPr lang="en-US" sz="8800" dirty="0"/>
              <a:t>Input human voice sample was first broken down into frames of frame size 16 </a:t>
            </a:r>
            <a:r>
              <a:rPr lang="en-US" sz="8800" dirty="0" err="1"/>
              <a:t>ms</a:t>
            </a:r>
            <a:r>
              <a:rPr lang="en-US" sz="8800" dirty="0"/>
              <a:t> each. This was done for frame level classification in further steps.</a:t>
            </a:r>
          </a:p>
          <a:p>
            <a:pPr marL="285750" indent="-285750">
              <a:buFont typeface="Wingdings" panose="05000000000000000000" pitchFamily="2" charset="2"/>
              <a:buChar char="Ø"/>
            </a:pPr>
            <a:r>
              <a:rPr lang="en-US" sz="8800" dirty="0"/>
              <a:t>For each frame MFCC(Mel Frequency Cepstral Coefficient) was calculated as the main feature for emotion recognition. In reference database which contains the MFCC’s of emotions of SAD, ANGER, NEUTRAL and HAPPY.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IN" dirty="0"/>
          </a:p>
        </p:txBody>
      </p:sp>
      <p:pic>
        <p:nvPicPr>
          <p:cNvPr id="2050" name="Picture 2" descr="Workflow icon PNG and SVG Vector Free Download">
            <a:extLst>
              <a:ext uri="{FF2B5EF4-FFF2-40B4-BE49-F238E27FC236}">
                <a16:creationId xmlns:a16="http://schemas.microsoft.com/office/drawing/2014/main" id="{0F3D4CF5-7895-792A-5730-74C51D573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491449" cy="1047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91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1A52-2996-4D5E-948A-E14F224EF7F2}"/>
              </a:ext>
            </a:extLst>
          </p:cNvPr>
          <p:cNvSpPr>
            <a:spLocks noGrp="1"/>
          </p:cNvSpPr>
          <p:nvPr>
            <p:ph type="title"/>
          </p:nvPr>
        </p:nvSpPr>
        <p:spPr>
          <a:xfrm>
            <a:off x="1141413" y="381741"/>
            <a:ext cx="9905998" cy="541537"/>
          </a:xfrm>
        </p:spPr>
        <p:txBody>
          <a:bodyPr>
            <a:normAutofit fontScale="90000"/>
          </a:bodyPr>
          <a:lstStyle/>
          <a:p>
            <a:r>
              <a:rPr lang="en-US" dirty="0">
                <a:solidFill>
                  <a:schemeClr val="bg1">
                    <a:lumMod val="95000"/>
                    <a:lumOff val="5000"/>
                  </a:schemeClr>
                </a:solidFill>
              </a:rPr>
              <a:t>   Conclusion &amp; future work</a:t>
            </a:r>
            <a:endParaRPr lang="en-IN" dirty="0">
              <a:solidFill>
                <a:schemeClr val="bg1">
                  <a:lumMod val="95000"/>
                  <a:lumOff val="5000"/>
                </a:schemeClr>
              </a:solidFill>
            </a:endParaRPr>
          </a:p>
        </p:txBody>
      </p:sp>
      <p:pic>
        <p:nvPicPr>
          <p:cNvPr id="6" name="Content Placeholder 5">
            <a:extLst>
              <a:ext uri="{FF2B5EF4-FFF2-40B4-BE49-F238E27FC236}">
                <a16:creationId xmlns:a16="http://schemas.microsoft.com/office/drawing/2014/main" id="{7F575217-6B00-4AC7-B56E-F408CA43F83C}"/>
              </a:ext>
            </a:extLst>
          </p:cNvPr>
          <p:cNvPicPr>
            <a:picLocks noGrp="1" noChangeAspect="1"/>
          </p:cNvPicPr>
          <p:nvPr>
            <p:ph sz="half" idx="1"/>
          </p:nvPr>
        </p:nvPicPr>
        <p:blipFill>
          <a:blip r:embed="rId2"/>
          <a:stretch>
            <a:fillRect/>
          </a:stretch>
        </p:blipFill>
        <p:spPr>
          <a:xfrm>
            <a:off x="766439" y="2032986"/>
            <a:ext cx="3184123" cy="2927412"/>
          </a:xfrm>
        </p:spPr>
      </p:pic>
      <p:sp>
        <p:nvSpPr>
          <p:cNvPr id="4" name="Content Placeholder 3">
            <a:extLst>
              <a:ext uri="{FF2B5EF4-FFF2-40B4-BE49-F238E27FC236}">
                <a16:creationId xmlns:a16="http://schemas.microsoft.com/office/drawing/2014/main" id="{FBEF052A-3938-48E4-9D1F-F3D06FB8E02E}"/>
              </a:ext>
            </a:extLst>
          </p:cNvPr>
          <p:cNvSpPr>
            <a:spLocks noGrp="1"/>
          </p:cNvSpPr>
          <p:nvPr>
            <p:ph sz="half" idx="2"/>
          </p:nvPr>
        </p:nvSpPr>
        <p:spPr>
          <a:xfrm>
            <a:off x="4154749" y="949911"/>
            <a:ext cx="7270811" cy="5060272"/>
          </a:xfrm>
        </p:spPr>
        <p:txBody>
          <a:bodyPr>
            <a:normAutofit lnSpcReduction="10000"/>
          </a:bodyPr>
          <a:lstStyle/>
          <a:p>
            <a:pPr>
              <a:buFont typeface="Wingdings" panose="05000000000000000000" pitchFamily="2" charset="2"/>
              <a:buChar char="Ø"/>
            </a:pPr>
            <a:r>
              <a:rPr lang="en-US" sz="2200" dirty="0"/>
              <a:t>In this project, the concept implemented was emotion recognition using MFCC approach. Going to be implemented using Support vector machine is used to classifying the gender in this work. </a:t>
            </a:r>
          </a:p>
          <a:p>
            <a:pPr>
              <a:buFont typeface="Wingdings" panose="05000000000000000000" pitchFamily="2" charset="2"/>
              <a:buChar char="Ø"/>
            </a:pPr>
            <a:r>
              <a:rPr lang="en-US" sz="2200" dirty="0"/>
              <a:t>Speech classifier is based on the pitch analysis. MFCC approach for emotion recognition from speech is a stand-alone approach which does not require calculation of any other acoustic features and produce more accurate results.</a:t>
            </a:r>
          </a:p>
          <a:p>
            <a:pPr>
              <a:buFont typeface="Wingdings" panose="05000000000000000000" pitchFamily="2" charset="2"/>
              <a:buChar char="Ø"/>
            </a:pPr>
            <a:r>
              <a:rPr lang="en-US" sz="2200" dirty="0"/>
              <a:t>The proposed models can be used for emotion-related applications such as conversational chatbots, social robots, etc. where identifying emotion and sentiment hidden in speech may play a role in the better conversation. </a:t>
            </a:r>
          </a:p>
        </p:txBody>
      </p:sp>
      <p:pic>
        <p:nvPicPr>
          <p:cNvPr id="9218" name="Picture 2" descr="Conclusion of contract black glyph icon. Signed notarized document with  stamp. Apostille. Legal agreement. Business deal. Partnership. Silhouette  symbol on white space. Vector isolated illustration 4621559 Vector Art at  Vecteezy">
            <a:extLst>
              <a:ext uri="{FF2B5EF4-FFF2-40B4-BE49-F238E27FC236}">
                <a16:creationId xmlns:a16="http://schemas.microsoft.com/office/drawing/2014/main" id="{601B3172-D5E2-4DE2-0FDB-9B4B6C7F4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07363" cy="121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1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869A-6D34-DF11-99BA-AC7CA2D060EB}"/>
              </a:ext>
            </a:extLst>
          </p:cNvPr>
          <p:cNvSpPr>
            <a:spLocks noGrp="1"/>
          </p:cNvSpPr>
          <p:nvPr>
            <p:ph type="title"/>
          </p:nvPr>
        </p:nvSpPr>
        <p:spPr/>
        <p:txBody>
          <a:bodyPr/>
          <a:lstStyle/>
          <a:p>
            <a:r>
              <a:rPr lang="en-IN" dirty="0"/>
              <a:t>Benefits and advantages</a:t>
            </a:r>
          </a:p>
        </p:txBody>
      </p:sp>
      <p:sp>
        <p:nvSpPr>
          <p:cNvPr id="3" name="Content Placeholder 2">
            <a:extLst>
              <a:ext uri="{FF2B5EF4-FFF2-40B4-BE49-F238E27FC236}">
                <a16:creationId xmlns:a16="http://schemas.microsoft.com/office/drawing/2014/main" id="{5E89CACD-BDB7-573C-652D-B185DC4FEBC6}"/>
              </a:ext>
            </a:extLst>
          </p:cNvPr>
          <p:cNvSpPr>
            <a:spLocks noGrp="1"/>
          </p:cNvSpPr>
          <p:nvPr>
            <p:ph sz="half" idx="1"/>
          </p:nvPr>
        </p:nvSpPr>
        <p:spPr>
          <a:xfrm>
            <a:off x="1141409" y="2249486"/>
            <a:ext cx="10001720" cy="3819620"/>
          </a:xfrm>
        </p:spPr>
        <p:txBody>
          <a:bodyPr/>
          <a:lstStyle/>
          <a:p>
            <a:r>
              <a:rPr lang="en-IN" dirty="0"/>
              <a:t>Emotion recognition are a perfect fit for robot and human interaction and also can enlighten the concept of “Emotional Artificial Intelligence”.</a:t>
            </a:r>
          </a:p>
          <a:p>
            <a:r>
              <a:rPr lang="en-US" b="0" i="0" dirty="0">
                <a:effectLst/>
                <a:latin typeface="Graphik Web"/>
              </a:rPr>
              <a:t>Software can help doctors with the diagnosis of diseases such as depression and dementia by using voice analysis.</a:t>
            </a:r>
          </a:p>
          <a:p>
            <a:r>
              <a:rPr lang="en-IN" dirty="0"/>
              <a:t>It can also show immense help in recruiting platform by the voice analysis during the interview and depict the </a:t>
            </a:r>
            <a:r>
              <a:rPr lang="en-IN" b="0" i="0" dirty="0">
                <a:effectLst/>
                <a:latin typeface="Graphik Web"/>
              </a:rPr>
              <a:t>credibility</a:t>
            </a:r>
            <a:r>
              <a:rPr lang="en-IN" dirty="0"/>
              <a:t> of the candidate.</a:t>
            </a:r>
          </a:p>
          <a:p>
            <a:pPr marL="0" indent="0">
              <a:buNone/>
            </a:pPr>
            <a:endParaRPr lang="en-IN" dirty="0"/>
          </a:p>
        </p:txBody>
      </p:sp>
    </p:spTree>
    <p:extLst>
      <p:ext uri="{BB962C8B-B14F-4D97-AF65-F5344CB8AC3E}">
        <p14:creationId xmlns:p14="http://schemas.microsoft.com/office/powerpoint/2010/main" val="326052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E484-5876-E234-0988-7EE265391E9C}"/>
              </a:ext>
            </a:extLst>
          </p:cNvPr>
          <p:cNvSpPr>
            <a:spLocks noGrp="1"/>
          </p:cNvSpPr>
          <p:nvPr>
            <p:ph type="title"/>
          </p:nvPr>
        </p:nvSpPr>
        <p:spPr/>
        <p:txBody>
          <a:bodyPr/>
          <a:lstStyle/>
          <a:p>
            <a:r>
              <a:rPr lang="en-IN" dirty="0"/>
              <a:t>Benefits and advantages (contd..)</a:t>
            </a:r>
          </a:p>
        </p:txBody>
      </p:sp>
      <p:sp>
        <p:nvSpPr>
          <p:cNvPr id="3" name="Content Placeholder 2">
            <a:extLst>
              <a:ext uri="{FF2B5EF4-FFF2-40B4-BE49-F238E27FC236}">
                <a16:creationId xmlns:a16="http://schemas.microsoft.com/office/drawing/2014/main" id="{5EF6D51E-75FF-82E0-B7DD-2E3F02B240DD}"/>
              </a:ext>
            </a:extLst>
          </p:cNvPr>
          <p:cNvSpPr>
            <a:spLocks noGrp="1"/>
          </p:cNvSpPr>
          <p:nvPr>
            <p:ph sz="half" idx="1"/>
          </p:nvPr>
        </p:nvSpPr>
        <p:spPr>
          <a:xfrm>
            <a:off x="1141410" y="2249486"/>
            <a:ext cx="9905998" cy="3801690"/>
          </a:xfrm>
        </p:spPr>
        <p:txBody>
          <a:bodyPr>
            <a:normAutofit fontScale="92500" lnSpcReduction="10000"/>
          </a:bodyPr>
          <a:lstStyle/>
          <a:p>
            <a:r>
              <a:rPr lang="en-IN" dirty="0"/>
              <a:t>This Emotion analysis can pair up with the AI speaker which are being installed in many homes and can respond with the respective mood accordingly.</a:t>
            </a:r>
          </a:p>
          <a:p>
            <a:r>
              <a:rPr lang="en-US" b="0" i="0" dirty="0">
                <a:effectLst/>
                <a:latin typeface="Graphik Web"/>
              </a:rPr>
              <a:t>An angry customer can be detected from the beginning and can be routed to a well-trained agent who can also monitor in real-time how the conversation is going and adjust. A very useful tactic that can help in the service providence.</a:t>
            </a:r>
          </a:p>
          <a:p>
            <a:pPr algn="l" rtl="0"/>
            <a:r>
              <a:rPr lang="en-US" b="0" i="0" dirty="0">
                <a:effectLst/>
                <a:latin typeface="-apple-system"/>
              </a:rPr>
              <a:t>Counselling and determining client’s medical state</a:t>
            </a:r>
          </a:p>
          <a:p>
            <a:pPr algn="l" rtl="0"/>
            <a:r>
              <a:rPr lang="en-US" b="0" i="0" dirty="0">
                <a:effectLst/>
                <a:latin typeface="-apple-system"/>
              </a:rPr>
              <a:t>During healthcare, determining patients feeling and comfort level about the treatment emotion detection can play a massive role as it requires less human effort and can be accurate.</a:t>
            </a:r>
          </a:p>
          <a:p>
            <a:pPr marL="0" indent="0">
              <a:buNone/>
            </a:pPr>
            <a:endParaRPr lang="en-IN" dirty="0"/>
          </a:p>
        </p:txBody>
      </p:sp>
    </p:spTree>
    <p:extLst>
      <p:ext uri="{BB962C8B-B14F-4D97-AF65-F5344CB8AC3E}">
        <p14:creationId xmlns:p14="http://schemas.microsoft.com/office/powerpoint/2010/main" val="47211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4356-085C-973A-761B-0A777FC37969}"/>
              </a:ext>
            </a:extLst>
          </p:cNvPr>
          <p:cNvSpPr>
            <a:spLocks noGrp="1"/>
          </p:cNvSpPr>
          <p:nvPr>
            <p:ph type="title"/>
          </p:nvPr>
        </p:nvSpPr>
        <p:spPr>
          <a:xfrm>
            <a:off x="1141412" y="618518"/>
            <a:ext cx="10088839" cy="553334"/>
          </a:xfrm>
        </p:spPr>
        <p:txBody>
          <a:bodyPr>
            <a:normAutofit fontScale="90000"/>
          </a:bodyPr>
          <a:lstStyle/>
          <a:p>
            <a:r>
              <a:rPr lang="en-US" sz="1800" dirty="0">
                <a:solidFill>
                  <a:schemeClr val="bg1"/>
                </a:solidFill>
                <a:cs typeface="Arial" panose="020B0604020202020204" pitchFamily="34" charset="0"/>
              </a:rPr>
              <a:t>    References used to prepare the technical content of Emotion recognition from speech- 1</a:t>
            </a:r>
            <a:endParaRPr lang="en-IN" sz="1800" dirty="0">
              <a:solidFill>
                <a:schemeClr val="bg1"/>
              </a:solidFill>
              <a:cs typeface="Arial" panose="020B0604020202020204" pitchFamily="34" charset="0"/>
            </a:endParaRPr>
          </a:p>
        </p:txBody>
      </p:sp>
      <p:sp>
        <p:nvSpPr>
          <p:cNvPr id="3" name="Content Placeholder 2">
            <a:extLst>
              <a:ext uri="{FF2B5EF4-FFF2-40B4-BE49-F238E27FC236}">
                <a16:creationId xmlns:a16="http://schemas.microsoft.com/office/drawing/2014/main" id="{B75E3C8B-83B2-FF55-14B9-E7FDA4AB903F}"/>
              </a:ext>
            </a:extLst>
          </p:cNvPr>
          <p:cNvSpPr>
            <a:spLocks noGrp="1"/>
          </p:cNvSpPr>
          <p:nvPr>
            <p:ph idx="1"/>
          </p:nvPr>
        </p:nvSpPr>
        <p:spPr>
          <a:xfrm>
            <a:off x="1141412" y="1233996"/>
            <a:ext cx="10248638" cy="5424256"/>
          </a:xfrm>
        </p:spPr>
        <p:txBody>
          <a:bodyPr>
            <a:normAutofit fontScale="92500" lnSpcReduction="10000"/>
          </a:bodyPr>
          <a:lstStyle/>
          <a:p>
            <a:pPr marL="457200" indent="-457200">
              <a:buFont typeface="+mj-lt"/>
              <a:buAutoNum type="arabicPeriod"/>
            </a:pPr>
            <a:r>
              <a:rPr lang="en-US" dirty="0"/>
              <a:t>Alessandro </a:t>
            </a:r>
            <a:r>
              <a:rPr lang="en-US" dirty="0" err="1"/>
              <a:t>Ragano</a:t>
            </a:r>
            <a:r>
              <a:rPr lang="en-US" dirty="0"/>
              <a:t>, </a:t>
            </a:r>
            <a:r>
              <a:rPr lang="en-US" dirty="0" err="1"/>
              <a:t>Emmanouil</a:t>
            </a:r>
            <a:r>
              <a:rPr lang="en-US" dirty="0"/>
              <a:t> </a:t>
            </a:r>
            <a:r>
              <a:rPr lang="en-US" dirty="0" err="1"/>
              <a:t>Benetos</a:t>
            </a:r>
            <a:r>
              <a:rPr lang="en-US" dirty="0"/>
              <a:t>, and Andrew Hines “Development of a speech quality database under uncontrolled conditions,” in Proc. </a:t>
            </a:r>
            <a:r>
              <a:rPr lang="en-US" dirty="0" err="1"/>
              <a:t>Interspeech</a:t>
            </a:r>
            <a:r>
              <a:rPr lang="en-US" dirty="0"/>
              <a:t> 2021.</a:t>
            </a:r>
          </a:p>
          <a:p>
            <a:pPr marL="457200" indent="-457200">
              <a:buFont typeface="+mj-lt"/>
              <a:buAutoNum type="arabicPeriod"/>
            </a:pPr>
            <a:r>
              <a:rPr lang="en-US" dirty="0"/>
              <a:t>P C </a:t>
            </a:r>
            <a:r>
              <a:rPr lang="en-US" dirty="0" err="1"/>
              <a:t>Loizou</a:t>
            </a:r>
            <a:r>
              <a:rPr lang="en-US" dirty="0"/>
              <a:t>, “Speech quality assessment,” Multimedia analysis, processing and communications, 2011.</a:t>
            </a:r>
          </a:p>
          <a:p>
            <a:pPr marL="457200" indent="-457200">
              <a:buFont typeface="+mj-lt"/>
              <a:buAutoNum type="arabicPeriod"/>
            </a:pPr>
            <a:r>
              <a:rPr lang="en-US" dirty="0"/>
              <a:t>Yi Hu and </a:t>
            </a:r>
            <a:r>
              <a:rPr lang="en-US" dirty="0" err="1"/>
              <a:t>Philipos</a:t>
            </a:r>
            <a:r>
              <a:rPr lang="en-US" dirty="0"/>
              <a:t> C. </a:t>
            </a:r>
            <a:r>
              <a:rPr lang="en-US" dirty="0" err="1"/>
              <a:t>Loizou</a:t>
            </a:r>
            <a:r>
              <a:rPr lang="en-US" dirty="0"/>
              <a:t>, “Evaluation of objective quality measures for speech enhancement,” IEEE Transactions on Audio, Speech, and Language Processing, Vol. 16, No. 1, January 2008.</a:t>
            </a:r>
          </a:p>
          <a:p>
            <a:pPr marL="457200" indent="-457200">
              <a:buFont typeface="+mj-lt"/>
              <a:buAutoNum type="arabicPeriod"/>
            </a:pPr>
            <a:r>
              <a:rPr lang="en-US" dirty="0"/>
              <a:t>Alex, G. and Navdeep, J. (2014). Towards end-to-End Speech Recognition with Recurrent Neural Networks. International Conference on Machine Learning,32.</a:t>
            </a:r>
          </a:p>
          <a:p>
            <a:pPr marL="457200" indent="-457200">
              <a:buFont typeface="+mj-lt"/>
              <a:buAutoNum type="arabicPeriod"/>
            </a:pPr>
            <a:r>
              <a:rPr lang="en-US" dirty="0" err="1"/>
              <a:t>AasthaJoshi</a:t>
            </a:r>
            <a:r>
              <a:rPr lang="en-US" dirty="0"/>
              <a:t> “Speech Emotion Recognition Using Combined Features of HMM &amp; SVM Algorithm”, National Conference on August 2013.</a:t>
            </a:r>
          </a:p>
          <a:p>
            <a:pPr marL="457200" indent="-457200">
              <a:buFont typeface="+mj-lt"/>
              <a:buAutoNum type="arabicPeriod"/>
            </a:pPr>
            <a:r>
              <a:rPr lang="en-US" dirty="0"/>
              <a:t>Chiu Ying Lay, Ng </a:t>
            </a:r>
            <a:r>
              <a:rPr lang="en-US" dirty="0" err="1"/>
              <a:t>Hian</a:t>
            </a:r>
            <a:r>
              <a:rPr lang="en-US" dirty="0"/>
              <a:t> James. “Gender Classification from Speech”, (2005).</a:t>
            </a:r>
          </a:p>
          <a:p>
            <a:pPr marL="457200" indent="-457200">
              <a:buFont typeface="+mj-lt"/>
              <a:buAutoNum type="arabicPeriod"/>
            </a:pPr>
            <a:endParaRPr lang="en-US" dirty="0">
              <a:solidFill>
                <a:srgbClr val="000000"/>
              </a:solidFill>
              <a:latin typeface="ff2"/>
            </a:endParaRPr>
          </a:p>
          <a:p>
            <a:pPr marL="457200" indent="-457200">
              <a:buFont typeface="+mj-lt"/>
              <a:buAutoNum type="arabicPeriod"/>
            </a:pPr>
            <a:endParaRPr lang="en-US" dirty="0"/>
          </a:p>
        </p:txBody>
      </p:sp>
      <p:pic>
        <p:nvPicPr>
          <p:cNvPr id="1028" name="Picture 4" descr="Black Solid Icon for Reference, Info and Page Stock Vector - Illustration  of shape, document: 177886447">
            <a:extLst>
              <a:ext uri="{FF2B5EF4-FFF2-40B4-BE49-F238E27FC236}">
                <a16:creationId xmlns:a16="http://schemas.microsoft.com/office/drawing/2014/main" id="{F5022FCB-8131-DF99-1100-EB47CED39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1550" cy="1020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9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4356-085C-973A-761B-0A777FC37969}"/>
              </a:ext>
            </a:extLst>
          </p:cNvPr>
          <p:cNvSpPr>
            <a:spLocks noGrp="1"/>
          </p:cNvSpPr>
          <p:nvPr>
            <p:ph type="title"/>
          </p:nvPr>
        </p:nvSpPr>
        <p:spPr>
          <a:xfrm>
            <a:off x="1141412" y="618518"/>
            <a:ext cx="10088839" cy="553334"/>
          </a:xfrm>
        </p:spPr>
        <p:txBody>
          <a:bodyPr>
            <a:normAutofit fontScale="90000"/>
          </a:bodyPr>
          <a:lstStyle/>
          <a:p>
            <a:r>
              <a:rPr lang="en-US" sz="1800" dirty="0">
                <a:solidFill>
                  <a:schemeClr val="bg1"/>
                </a:solidFill>
                <a:cs typeface="Arial" panose="020B0604020202020204" pitchFamily="34" charset="0"/>
              </a:rPr>
              <a:t>    References used to prepare the technical content of Emotion recognition from speech- 2</a:t>
            </a:r>
            <a:endParaRPr lang="en-IN" sz="1800" dirty="0">
              <a:solidFill>
                <a:schemeClr val="bg1"/>
              </a:solidFill>
              <a:cs typeface="Arial" panose="020B0604020202020204" pitchFamily="34" charset="0"/>
            </a:endParaRPr>
          </a:p>
        </p:txBody>
      </p:sp>
      <p:sp>
        <p:nvSpPr>
          <p:cNvPr id="3" name="Content Placeholder 2">
            <a:extLst>
              <a:ext uri="{FF2B5EF4-FFF2-40B4-BE49-F238E27FC236}">
                <a16:creationId xmlns:a16="http://schemas.microsoft.com/office/drawing/2014/main" id="{B75E3C8B-83B2-FF55-14B9-E7FDA4AB903F}"/>
              </a:ext>
            </a:extLst>
          </p:cNvPr>
          <p:cNvSpPr>
            <a:spLocks noGrp="1"/>
          </p:cNvSpPr>
          <p:nvPr>
            <p:ph idx="1"/>
          </p:nvPr>
        </p:nvSpPr>
        <p:spPr>
          <a:xfrm>
            <a:off x="1141412" y="1233996"/>
            <a:ext cx="10248638" cy="5424256"/>
          </a:xfrm>
        </p:spPr>
        <p:txBody>
          <a:bodyPr>
            <a:normAutofit/>
          </a:bodyPr>
          <a:lstStyle/>
          <a:p>
            <a:pPr marL="457200" indent="-457200">
              <a:buFont typeface="+mj-lt"/>
              <a:buAutoNum type="arabicPeriod" startAt="7"/>
            </a:pPr>
            <a:r>
              <a:rPr lang="en-US" sz="2200" dirty="0" err="1"/>
              <a:t>Fayek</a:t>
            </a:r>
            <a:r>
              <a:rPr lang="en-US" sz="2200" dirty="0"/>
              <a:t>, H. M., Lech, M., and </a:t>
            </a:r>
            <a:r>
              <a:rPr lang="en-US" sz="2200" dirty="0" err="1"/>
              <a:t>Cavedon</a:t>
            </a:r>
            <a:r>
              <a:rPr lang="en-US" sz="2200" dirty="0"/>
              <a:t>, L.(2017). Evaluating deep learning architectures for speech emotion recognition. Neural </a:t>
            </a:r>
            <a:r>
              <a:rPr lang="en-US" sz="2200" dirty="0" err="1"/>
              <a:t>Netw</a:t>
            </a:r>
            <a:r>
              <a:rPr lang="en-US" sz="2200" dirty="0"/>
              <a:t>. 92, 60-68. doi:10.1016/j.neunet.2017.02.013.</a:t>
            </a:r>
          </a:p>
          <a:p>
            <a:pPr marL="457200" indent="-457200">
              <a:buFont typeface="+mj-lt"/>
              <a:buAutoNum type="arabicPeriod" startAt="7"/>
            </a:pPr>
            <a:r>
              <a:rPr lang="en-US" sz="2200" dirty="0"/>
              <a:t>Lee, J. </a:t>
            </a:r>
            <a:r>
              <a:rPr lang="en-US" sz="2200" dirty="0" err="1"/>
              <a:t>Tashev</a:t>
            </a:r>
            <a:r>
              <a:rPr lang="en-US" sz="2200" dirty="0"/>
              <a:t>, I: High-level feature representation using recurrent neural network for speech emotion recognition. In: INTERSPEECH (2015).</a:t>
            </a:r>
          </a:p>
          <a:p>
            <a:pPr marL="457200" indent="-457200">
              <a:buFont typeface="+mj-lt"/>
              <a:buAutoNum type="arabicPeriod" startAt="7"/>
            </a:pPr>
            <a:r>
              <a:rPr lang="en-US" sz="2200" dirty="0"/>
              <a:t>Z. </a:t>
            </a:r>
            <a:r>
              <a:rPr lang="en-US" sz="2200" dirty="0" err="1"/>
              <a:t>Yongzhao</a:t>
            </a:r>
            <a:r>
              <a:rPr lang="en-US" sz="2200" dirty="0"/>
              <a:t> and C. Peng, “Research and implementation of emotional feature extraction and recognition in speech signal”, </a:t>
            </a:r>
            <a:r>
              <a:rPr lang="en-US" sz="2200" dirty="0" err="1"/>
              <a:t>Joural</a:t>
            </a:r>
            <a:r>
              <a:rPr lang="en-US" sz="2200" dirty="0"/>
              <a:t> of Jiangsu University, vol. 26. no. 1, pp. 72-75, 2005.</a:t>
            </a:r>
          </a:p>
          <a:p>
            <a:pPr marL="457200" indent="-457200">
              <a:buFont typeface="+mj-lt"/>
              <a:buAutoNum type="arabicPeriod" startAt="7"/>
            </a:pPr>
            <a:r>
              <a:rPr lang="en-US" sz="2200" dirty="0"/>
              <a:t> T. </a:t>
            </a:r>
            <a:r>
              <a:rPr lang="en-US" sz="2200" dirty="0" err="1"/>
              <a:t>Banziger</a:t>
            </a:r>
            <a:r>
              <a:rPr lang="en-US" sz="2200" dirty="0"/>
              <a:t> and K. R. Scherer, “The role of intonation in emotional expressions,” Speech Communication, vol. 46, no. 3-4, pp. 252-267, 2005.</a:t>
            </a:r>
          </a:p>
          <a:p>
            <a:pPr marL="457200" indent="-457200">
              <a:buFont typeface="+mj-lt"/>
              <a:buAutoNum type="arabicPeriod" startAt="7"/>
            </a:pPr>
            <a:endParaRPr lang="en-US" sz="2200" dirty="0"/>
          </a:p>
          <a:p>
            <a:pPr marL="457200" indent="-457200">
              <a:buFont typeface="+mj-lt"/>
              <a:buAutoNum type="arabicPeriod" startAt="7"/>
            </a:pPr>
            <a:endParaRPr lang="en-US" dirty="0"/>
          </a:p>
          <a:p>
            <a:pPr marL="457200" indent="-457200">
              <a:buFont typeface="+mj-lt"/>
              <a:buAutoNum type="arabicPeriod" startAt="7"/>
            </a:pPr>
            <a:endParaRPr lang="en-US" dirty="0"/>
          </a:p>
          <a:p>
            <a:pPr marL="0" indent="0">
              <a:buNone/>
            </a:pPr>
            <a:endParaRPr lang="en-US" dirty="0"/>
          </a:p>
        </p:txBody>
      </p:sp>
      <p:pic>
        <p:nvPicPr>
          <p:cNvPr id="4" name="Picture 4" descr="Black Solid Icon for Reference, Info and Page Stock Vector - Illustration  of shape, document: 177886447">
            <a:extLst>
              <a:ext uri="{FF2B5EF4-FFF2-40B4-BE49-F238E27FC236}">
                <a16:creationId xmlns:a16="http://schemas.microsoft.com/office/drawing/2014/main" id="{82B11AAB-0D6F-9A46-AA51-48517AFF0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438183" cy="105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630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BF02-D7E4-413C-A028-1126D8A2FFC8}"/>
              </a:ext>
            </a:extLst>
          </p:cNvPr>
          <p:cNvSpPr>
            <a:spLocks noGrp="1"/>
          </p:cNvSpPr>
          <p:nvPr>
            <p:ph type="title"/>
          </p:nvPr>
        </p:nvSpPr>
        <p:spPr>
          <a:xfrm>
            <a:off x="1141413" y="618518"/>
            <a:ext cx="9905998" cy="668744"/>
          </a:xfrm>
        </p:spPr>
        <p:txBody>
          <a:bodyPr/>
          <a:lstStyle/>
          <a:p>
            <a:endParaRPr lang="en-IN" dirty="0"/>
          </a:p>
        </p:txBody>
      </p:sp>
      <p:pic>
        <p:nvPicPr>
          <p:cNvPr id="1026" name="Picture 2" descr="Thank You Frame Backgrounds for Powerpoint Templates - PPT Backgrounds">
            <a:extLst>
              <a:ext uri="{FF2B5EF4-FFF2-40B4-BE49-F238E27FC236}">
                <a16:creationId xmlns:a16="http://schemas.microsoft.com/office/drawing/2014/main" id="{3629CE62-462B-4C2A-BD6B-0A053D32BC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6049" y="1403349"/>
            <a:ext cx="7883371" cy="4961939"/>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Thank You Icon Vector Art, Icons, and Graphics for Free Download">
            <a:extLst>
              <a:ext uri="{FF2B5EF4-FFF2-40B4-BE49-F238E27FC236}">
                <a16:creationId xmlns:a16="http://schemas.microsoft.com/office/drawing/2014/main" id="{55DE283D-5226-FC38-6DBB-6652D3718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97981" cy="94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00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FB61-F863-4D63-A2CE-DB5F384B07A1}"/>
              </a:ext>
            </a:extLst>
          </p:cNvPr>
          <p:cNvSpPr>
            <a:spLocks noGrp="1"/>
          </p:cNvSpPr>
          <p:nvPr>
            <p:ph type="title"/>
          </p:nvPr>
        </p:nvSpPr>
        <p:spPr>
          <a:xfrm>
            <a:off x="1141413" y="618518"/>
            <a:ext cx="9905998" cy="659866"/>
          </a:xfrm>
        </p:spPr>
        <p:txBody>
          <a:bodyPr/>
          <a:lstStyle/>
          <a:p>
            <a:r>
              <a:rPr lang="en-US" dirty="0">
                <a:solidFill>
                  <a:schemeClr val="bg1">
                    <a:lumMod val="95000"/>
                    <a:lumOff val="5000"/>
                  </a:schemeClr>
                </a:solidFill>
              </a:rPr>
              <a:t>    Contents</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DB2B01B6-E86F-4BC1-858D-D8675619085F}"/>
              </a:ext>
            </a:extLst>
          </p:cNvPr>
          <p:cNvSpPr>
            <a:spLocks noGrp="1"/>
          </p:cNvSpPr>
          <p:nvPr>
            <p:ph idx="1"/>
          </p:nvPr>
        </p:nvSpPr>
        <p:spPr>
          <a:xfrm>
            <a:off x="1141413" y="1278384"/>
            <a:ext cx="9905999" cy="4512817"/>
          </a:xfrm>
        </p:spPr>
        <p:txBody>
          <a:bodyPr>
            <a:normAutofit fontScale="92500" lnSpcReduction="10000"/>
          </a:bodyPr>
          <a:lstStyle/>
          <a:p>
            <a:r>
              <a:rPr lang="en-US" dirty="0" err="1">
                <a:solidFill>
                  <a:schemeClr val="accent2">
                    <a:lumMod val="60000"/>
                    <a:lumOff val="40000"/>
                  </a:schemeClr>
                </a:solidFill>
                <a:latin typeface="Comic Sans MS" panose="030F0702030302020204" pitchFamily="66" charset="0"/>
              </a:rPr>
              <a:t>Jupyter</a:t>
            </a:r>
            <a:r>
              <a:rPr lang="en-US" dirty="0">
                <a:solidFill>
                  <a:schemeClr val="accent2">
                    <a:lumMod val="60000"/>
                    <a:lumOff val="40000"/>
                  </a:schemeClr>
                </a:solidFill>
                <a:latin typeface="Comic Sans MS" panose="030F0702030302020204" pitchFamily="66" charset="0"/>
              </a:rPr>
              <a:t> Notebook </a:t>
            </a:r>
            <a:r>
              <a:rPr lang="en-US" dirty="0"/>
              <a:t>– Is an Open-source, web-based UI for python projects. </a:t>
            </a:r>
          </a:p>
          <a:p>
            <a:r>
              <a:rPr lang="en-US" dirty="0" err="1">
                <a:solidFill>
                  <a:schemeClr val="accent2">
                    <a:lumMod val="60000"/>
                    <a:lumOff val="40000"/>
                  </a:schemeClr>
                </a:solidFill>
                <a:latin typeface="Comic Sans MS" panose="030F0702030302020204" pitchFamily="66" charset="0"/>
              </a:rPr>
              <a:t>Librosa</a:t>
            </a:r>
            <a:r>
              <a:rPr lang="en-US" dirty="0"/>
              <a:t> – Is a Python library for analyzing audio and music.</a:t>
            </a:r>
          </a:p>
          <a:p>
            <a:r>
              <a:rPr lang="en-US" dirty="0">
                <a:solidFill>
                  <a:schemeClr val="accent2">
                    <a:lumMod val="60000"/>
                    <a:lumOff val="40000"/>
                  </a:schemeClr>
                </a:solidFill>
                <a:latin typeface="Comic Sans MS" panose="030F0702030302020204" pitchFamily="66" charset="0"/>
              </a:rPr>
              <a:t>Machine Learning Techniques</a:t>
            </a:r>
            <a:r>
              <a:rPr lang="en-US" dirty="0">
                <a:solidFill>
                  <a:schemeClr val="tx1">
                    <a:lumMod val="85000"/>
                  </a:schemeClr>
                </a:solidFill>
                <a:latin typeface="Comic Sans MS" panose="030F0702030302020204" pitchFamily="66" charset="0"/>
              </a:rPr>
              <a:t>:</a:t>
            </a:r>
          </a:p>
          <a:p>
            <a:pPr lvl="1"/>
            <a:r>
              <a:rPr lang="en-US" dirty="0"/>
              <a:t>MLP Classifier in ANN</a:t>
            </a:r>
          </a:p>
          <a:p>
            <a:pPr lvl="1"/>
            <a:r>
              <a:rPr lang="en-US" dirty="0" err="1"/>
              <a:t>XGBoost</a:t>
            </a:r>
            <a:endParaRPr lang="en-US" dirty="0"/>
          </a:p>
          <a:p>
            <a:pPr lvl="1"/>
            <a:r>
              <a:rPr lang="en-US" dirty="0"/>
              <a:t>Voting Classifier</a:t>
            </a:r>
          </a:p>
          <a:p>
            <a:pPr lvl="1"/>
            <a:r>
              <a:rPr lang="en-US" dirty="0"/>
              <a:t>1D Convolutional Neural Networks</a:t>
            </a:r>
          </a:p>
          <a:p>
            <a:r>
              <a:rPr lang="en-US" dirty="0">
                <a:solidFill>
                  <a:schemeClr val="accent2">
                    <a:lumMod val="60000"/>
                    <a:lumOff val="40000"/>
                  </a:schemeClr>
                </a:solidFill>
                <a:latin typeface="Comic Sans MS" panose="030F0702030302020204" pitchFamily="66" charset="0"/>
              </a:rPr>
              <a:t>Datasets:</a:t>
            </a:r>
            <a:r>
              <a:rPr lang="en-US" dirty="0"/>
              <a:t> </a:t>
            </a:r>
          </a:p>
          <a:p>
            <a:pPr lvl="1"/>
            <a:r>
              <a:rPr lang="en-US" dirty="0"/>
              <a:t>RAVDESS Dataset</a:t>
            </a:r>
          </a:p>
          <a:p>
            <a:pPr lvl="1"/>
            <a:r>
              <a:rPr lang="en-US" dirty="0"/>
              <a:t>TESS Dataset</a:t>
            </a:r>
          </a:p>
          <a:p>
            <a:pPr marL="457200" lvl="1" indent="0">
              <a:buNone/>
            </a:pPr>
            <a:endParaRPr lang="en-US" dirty="0"/>
          </a:p>
          <a:p>
            <a:pPr marL="457200" lvl="1" indent="0">
              <a:buNone/>
            </a:pPr>
            <a:endParaRPr lang="en-US" dirty="0"/>
          </a:p>
          <a:p>
            <a:pPr marL="457200" lvl="1" indent="0">
              <a:buNone/>
            </a:pPr>
            <a:endParaRPr lang="en-IN" dirty="0"/>
          </a:p>
        </p:txBody>
      </p:sp>
      <p:pic>
        <p:nvPicPr>
          <p:cNvPr id="6146" name="Picture 2" descr="Gui, content Icon in LibreICONS Black">
            <a:extLst>
              <a:ext uri="{FF2B5EF4-FFF2-40B4-BE49-F238E27FC236}">
                <a16:creationId xmlns:a16="http://schemas.microsoft.com/office/drawing/2014/main" id="{63480532-BCD0-2CE0-A4AE-90B0189C3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09204" cy="114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2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433E-C470-46DE-A651-4B9F7A874A65}"/>
              </a:ext>
            </a:extLst>
          </p:cNvPr>
          <p:cNvSpPr>
            <a:spLocks noGrp="1"/>
          </p:cNvSpPr>
          <p:nvPr>
            <p:ph type="title"/>
          </p:nvPr>
        </p:nvSpPr>
        <p:spPr>
          <a:xfrm>
            <a:off x="923060" y="300400"/>
            <a:ext cx="10124351" cy="766399"/>
          </a:xfrm>
        </p:spPr>
        <p:txBody>
          <a:bodyPr>
            <a:normAutofit/>
          </a:bodyPr>
          <a:lstStyle/>
          <a:p>
            <a:r>
              <a:rPr lang="en-US" sz="3200" dirty="0">
                <a:solidFill>
                  <a:schemeClr val="bg2"/>
                </a:solidFill>
              </a:rPr>
              <a:t>      Abstract</a:t>
            </a:r>
            <a:endParaRPr lang="en-IN" sz="3200" dirty="0">
              <a:solidFill>
                <a:schemeClr val="bg2"/>
              </a:solidFill>
            </a:endParaRPr>
          </a:p>
        </p:txBody>
      </p:sp>
      <p:sp>
        <p:nvSpPr>
          <p:cNvPr id="3" name="Content Placeholder 2">
            <a:extLst>
              <a:ext uri="{FF2B5EF4-FFF2-40B4-BE49-F238E27FC236}">
                <a16:creationId xmlns:a16="http://schemas.microsoft.com/office/drawing/2014/main" id="{54E16457-409F-4328-9053-8C344AE89A21}"/>
              </a:ext>
            </a:extLst>
          </p:cNvPr>
          <p:cNvSpPr>
            <a:spLocks noGrp="1"/>
          </p:cNvSpPr>
          <p:nvPr>
            <p:ph idx="1"/>
          </p:nvPr>
        </p:nvSpPr>
        <p:spPr>
          <a:xfrm>
            <a:off x="1141412" y="1305017"/>
            <a:ext cx="10275271" cy="4486184"/>
          </a:xfrm>
        </p:spPr>
        <p:txBody>
          <a:bodyPr>
            <a:normAutofit/>
          </a:bodyPr>
          <a:lstStyle/>
          <a:p>
            <a:pPr marL="0" indent="0">
              <a:buNone/>
            </a:pPr>
            <a:r>
              <a:rPr lang="en-US" dirty="0">
                <a:solidFill>
                  <a:schemeClr val="tx1">
                    <a:lumMod val="50000"/>
                  </a:schemeClr>
                </a:solidFill>
                <a:latin typeface="Comic Sans MS" panose="030F0702030302020204" pitchFamily="66" charset="0"/>
                <a:cs typeface="Calibri" panose="020F0502020204030204" pitchFamily="34" charset="0"/>
              </a:rPr>
              <a:t>What is Speech Emotion Recognition? </a:t>
            </a:r>
          </a:p>
          <a:p>
            <a:r>
              <a:rPr lang="en-US" dirty="0">
                <a:latin typeface="Calibri" panose="020F0502020204030204" pitchFamily="34" charset="0"/>
                <a:cs typeface="Calibri" panose="020F0502020204030204" pitchFamily="34" charset="0"/>
              </a:rPr>
              <a:t>Emotion recognition is the part of speech recognition which is gaining more popularity and need for it increases enormously. </a:t>
            </a:r>
          </a:p>
          <a:p>
            <a:r>
              <a:rPr lang="en-US" dirty="0">
                <a:latin typeface="Calibri" panose="020F0502020204030204" pitchFamily="34" charset="0"/>
                <a:cs typeface="Calibri" panose="020F0502020204030204" pitchFamily="34" charset="0"/>
              </a:rPr>
              <a:t>Speech Emotion Recognition, abbreviated as SER, is the act of attempting to recognize human emotion and affective states from speech. This is capitalizing on the fact that voice often reflects underlying emotion through tone and pitch.</a:t>
            </a:r>
          </a:p>
          <a:p>
            <a:r>
              <a:rPr lang="en-IN" dirty="0">
                <a:latin typeface="Calibri" panose="020F0502020204030204" pitchFamily="34" charset="0"/>
                <a:cs typeface="Calibri" panose="020F0502020204030204" pitchFamily="34" charset="0"/>
              </a:rPr>
              <a:t>As emotions play a vital role in communication, the detection and  analysis of the same is of vital importance in today’s digital world of remote communication.</a:t>
            </a:r>
          </a:p>
          <a:p>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CCA92BE-50F8-46B2-9E38-4A17D7C6DA19}"/>
              </a:ext>
            </a:extLst>
          </p:cNvPr>
          <p:cNvPicPr>
            <a:picLocks noChangeAspect="1"/>
          </p:cNvPicPr>
          <p:nvPr/>
        </p:nvPicPr>
        <p:blipFill>
          <a:blip r:embed="rId2"/>
          <a:stretch>
            <a:fillRect/>
          </a:stretch>
        </p:blipFill>
        <p:spPr>
          <a:xfrm>
            <a:off x="7732451" y="0"/>
            <a:ext cx="3607293" cy="1637930"/>
          </a:xfrm>
          <a:prstGeom prst="rect">
            <a:avLst/>
          </a:prstGeom>
        </p:spPr>
      </p:pic>
      <p:pic>
        <p:nvPicPr>
          <p:cNvPr id="4098" name="Picture 2" descr="abstraction Icon - Download abstraction Icon 3929119 | Noun Project">
            <a:extLst>
              <a:ext uri="{FF2B5EF4-FFF2-40B4-BE49-F238E27FC236}">
                <a16:creationId xmlns:a16="http://schemas.microsoft.com/office/drawing/2014/main" id="{D650371C-B8C3-C2F2-026E-D55F1BF48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62470" cy="106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00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83A5-0021-4BD0-824B-67D5E61251FA}"/>
              </a:ext>
            </a:extLst>
          </p:cNvPr>
          <p:cNvSpPr>
            <a:spLocks noGrp="1"/>
          </p:cNvSpPr>
          <p:nvPr>
            <p:ph type="title"/>
          </p:nvPr>
        </p:nvSpPr>
        <p:spPr>
          <a:xfrm>
            <a:off x="1141413" y="618518"/>
            <a:ext cx="9905998" cy="448281"/>
          </a:xfrm>
        </p:spPr>
        <p:txBody>
          <a:bodyPr>
            <a:normAutofit fontScale="90000"/>
          </a:bodyPr>
          <a:lstStyle/>
          <a:p>
            <a:r>
              <a:rPr lang="en-US" dirty="0">
                <a:solidFill>
                  <a:schemeClr val="bg1">
                    <a:lumMod val="95000"/>
                    <a:lumOff val="5000"/>
                  </a:schemeClr>
                </a:solidFill>
              </a:rPr>
              <a:t>    Data Sources</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8255AFC0-3D75-491C-9A64-4F65FF889DA8}"/>
              </a:ext>
            </a:extLst>
          </p:cNvPr>
          <p:cNvSpPr>
            <a:spLocks noGrp="1"/>
          </p:cNvSpPr>
          <p:nvPr>
            <p:ph idx="1"/>
          </p:nvPr>
        </p:nvSpPr>
        <p:spPr>
          <a:xfrm>
            <a:off x="1141412" y="1066798"/>
            <a:ext cx="10239761" cy="5582577"/>
          </a:xfrm>
        </p:spPr>
        <p:txBody>
          <a:bodyPr>
            <a:normAutofit/>
          </a:bodyPr>
          <a:lstStyle/>
          <a:p>
            <a:r>
              <a:rPr lang="en-US" sz="2200" dirty="0">
                <a:cs typeface="Calibri" panose="020F0502020204030204" pitchFamily="34" charset="0"/>
              </a:rPr>
              <a:t>Here we will used two datasets there are: </a:t>
            </a:r>
            <a:r>
              <a:rPr lang="en-US" sz="2200" dirty="0">
                <a:solidFill>
                  <a:schemeClr val="tx1">
                    <a:lumMod val="50000"/>
                  </a:schemeClr>
                </a:solidFill>
                <a:cs typeface="Calibri" panose="020F0502020204030204" pitchFamily="34" charset="0"/>
              </a:rPr>
              <a:t>RAVDESS</a:t>
            </a:r>
            <a:r>
              <a:rPr lang="en-US" sz="2200" dirty="0">
                <a:cs typeface="Calibri" panose="020F0502020204030204" pitchFamily="34" charset="0"/>
              </a:rPr>
              <a:t> and </a:t>
            </a:r>
            <a:r>
              <a:rPr lang="en-US" sz="2200" dirty="0">
                <a:solidFill>
                  <a:schemeClr val="tx1">
                    <a:lumMod val="50000"/>
                  </a:schemeClr>
                </a:solidFill>
                <a:cs typeface="Calibri" panose="020F0502020204030204" pitchFamily="34" charset="0"/>
              </a:rPr>
              <a:t>TESS</a:t>
            </a:r>
            <a:r>
              <a:rPr lang="en-US" sz="2200" dirty="0">
                <a:cs typeface="Calibri" panose="020F0502020204030204" pitchFamily="34" charset="0"/>
              </a:rPr>
              <a:t> in addition to the data set we used in our midterm study. Models that we trained made prediction over these records.</a:t>
            </a:r>
            <a:endParaRPr lang="en-US" sz="2200" b="0" i="0" dirty="0">
              <a:solidFill>
                <a:srgbClr val="5E5E5E"/>
              </a:solidFill>
              <a:effectLst/>
              <a:cs typeface="Calibri" panose="020F0502020204030204" pitchFamily="34" charset="0"/>
            </a:endParaRPr>
          </a:p>
          <a:p>
            <a:r>
              <a:rPr lang="en-US" sz="2200" dirty="0">
                <a:cs typeface="Calibri" panose="020F0502020204030204" pitchFamily="34" charset="0"/>
              </a:rPr>
              <a:t>TESS (</a:t>
            </a:r>
            <a:r>
              <a:rPr lang="en-US" sz="2200" dirty="0">
                <a:solidFill>
                  <a:schemeClr val="accent2">
                    <a:lumMod val="60000"/>
                    <a:lumOff val="40000"/>
                  </a:schemeClr>
                </a:solidFill>
                <a:cs typeface="Calibri" panose="020F0502020204030204" pitchFamily="34" charset="0"/>
              </a:rPr>
              <a:t>Toronto Emotional Speech Set</a:t>
            </a:r>
            <a:r>
              <a:rPr lang="en-US" sz="2200" dirty="0">
                <a:cs typeface="Calibri" panose="020F0502020204030204" pitchFamily="34" charset="0"/>
              </a:rPr>
              <a:t>): 2 female speakers, 2800 audio files, random words and RAVDESS (</a:t>
            </a:r>
            <a:r>
              <a:rPr lang="en-US" sz="2200" dirty="0">
                <a:solidFill>
                  <a:schemeClr val="accent2">
                    <a:lumMod val="60000"/>
                    <a:lumOff val="40000"/>
                  </a:schemeClr>
                </a:solidFill>
                <a:cs typeface="Calibri" panose="020F0502020204030204" pitchFamily="34" charset="0"/>
              </a:rPr>
              <a:t>Ryerson Audio-Visual Database of Emotional Speech and Song</a:t>
            </a:r>
            <a:r>
              <a:rPr lang="en-US" sz="2200" dirty="0">
                <a:cs typeface="Calibri" panose="020F0502020204030204" pitchFamily="34" charset="0"/>
              </a:rPr>
              <a:t>) we will use in our midterm study contains 1440 sound files that voiced by 24 actors.</a:t>
            </a:r>
          </a:p>
          <a:p>
            <a:r>
              <a:rPr lang="en-US" sz="2200" dirty="0">
                <a:cs typeface="Calibri" panose="020F0502020204030204" pitchFamily="34" charset="0"/>
              </a:rPr>
              <a:t>Both of the data sets files in the form of .wav.</a:t>
            </a:r>
          </a:p>
          <a:p>
            <a:r>
              <a:rPr lang="en-US" sz="2200" dirty="0">
                <a:cs typeface="Calibri" panose="020F0502020204030204" pitchFamily="34" charset="0"/>
              </a:rPr>
              <a:t>The RADVESS emotions includes </a:t>
            </a:r>
            <a:r>
              <a:rPr lang="en-US" sz="2200" dirty="0">
                <a:solidFill>
                  <a:schemeClr val="accent2">
                    <a:lumMod val="60000"/>
                    <a:lumOff val="40000"/>
                  </a:schemeClr>
                </a:solidFill>
                <a:cs typeface="Calibri" panose="020F0502020204030204" pitchFamily="34" charset="0"/>
              </a:rPr>
              <a:t>calm</a:t>
            </a:r>
            <a:r>
              <a:rPr lang="en-US" sz="2200" dirty="0">
                <a:cs typeface="Calibri" panose="020F0502020204030204" pitchFamily="34" charset="0"/>
              </a:rPr>
              <a:t>, </a:t>
            </a:r>
            <a:r>
              <a:rPr lang="en-US" sz="2200" dirty="0">
                <a:solidFill>
                  <a:schemeClr val="accent2">
                    <a:lumMod val="60000"/>
                    <a:lumOff val="40000"/>
                  </a:schemeClr>
                </a:solidFill>
                <a:cs typeface="Calibri" panose="020F0502020204030204" pitchFamily="34" charset="0"/>
              </a:rPr>
              <a:t>happy</a:t>
            </a:r>
            <a:r>
              <a:rPr lang="en-US" sz="2200" dirty="0">
                <a:cs typeface="Calibri" panose="020F0502020204030204" pitchFamily="34" charset="0"/>
              </a:rPr>
              <a:t>, </a:t>
            </a:r>
            <a:r>
              <a:rPr lang="en-US" sz="2200" dirty="0">
                <a:solidFill>
                  <a:schemeClr val="accent2">
                    <a:lumMod val="60000"/>
                    <a:lumOff val="40000"/>
                  </a:schemeClr>
                </a:solidFill>
                <a:cs typeface="Calibri" panose="020F0502020204030204" pitchFamily="34" charset="0"/>
              </a:rPr>
              <a:t>sad</a:t>
            </a:r>
            <a:r>
              <a:rPr lang="en-US" sz="2200" dirty="0">
                <a:cs typeface="Calibri" panose="020F0502020204030204" pitchFamily="34" charset="0"/>
              </a:rPr>
              <a:t>, </a:t>
            </a:r>
            <a:r>
              <a:rPr lang="en-US" sz="2200" dirty="0">
                <a:solidFill>
                  <a:schemeClr val="accent2">
                    <a:lumMod val="60000"/>
                    <a:lumOff val="40000"/>
                  </a:schemeClr>
                </a:solidFill>
                <a:cs typeface="Calibri" panose="020F0502020204030204" pitchFamily="34" charset="0"/>
              </a:rPr>
              <a:t>angry</a:t>
            </a:r>
            <a:r>
              <a:rPr lang="en-US" sz="2200" dirty="0">
                <a:cs typeface="Calibri" panose="020F0502020204030204" pitchFamily="34" charset="0"/>
              </a:rPr>
              <a:t>, </a:t>
            </a:r>
            <a:r>
              <a:rPr lang="en-US" sz="2200" dirty="0">
                <a:solidFill>
                  <a:schemeClr val="accent2">
                    <a:lumMod val="60000"/>
                    <a:lumOff val="40000"/>
                  </a:schemeClr>
                </a:solidFill>
                <a:cs typeface="Calibri" panose="020F0502020204030204" pitchFamily="34" charset="0"/>
              </a:rPr>
              <a:t>fearful</a:t>
            </a:r>
            <a:r>
              <a:rPr lang="en-US" sz="2200" dirty="0">
                <a:cs typeface="Calibri" panose="020F0502020204030204" pitchFamily="34" charset="0"/>
              </a:rPr>
              <a:t>, </a:t>
            </a:r>
            <a:r>
              <a:rPr lang="en-US" sz="2200" dirty="0">
                <a:solidFill>
                  <a:schemeClr val="accent2">
                    <a:lumMod val="60000"/>
                    <a:lumOff val="40000"/>
                  </a:schemeClr>
                </a:solidFill>
                <a:cs typeface="Calibri" panose="020F0502020204030204" pitchFamily="34" charset="0"/>
              </a:rPr>
              <a:t>surprised</a:t>
            </a:r>
            <a:r>
              <a:rPr lang="en-US" sz="2200" dirty="0">
                <a:cs typeface="Calibri" panose="020F0502020204030204" pitchFamily="34" charset="0"/>
              </a:rPr>
              <a:t>, </a:t>
            </a:r>
            <a:r>
              <a:rPr lang="en-US" sz="2200" dirty="0">
                <a:solidFill>
                  <a:schemeClr val="accent2">
                    <a:lumMod val="60000"/>
                    <a:lumOff val="40000"/>
                  </a:schemeClr>
                </a:solidFill>
                <a:cs typeface="Calibri" panose="020F0502020204030204" pitchFamily="34" charset="0"/>
              </a:rPr>
              <a:t>neural </a:t>
            </a:r>
            <a:r>
              <a:rPr lang="en-US" sz="2200" dirty="0">
                <a:cs typeface="Calibri" panose="020F0502020204030204" pitchFamily="34" charset="0"/>
              </a:rPr>
              <a:t>and </a:t>
            </a:r>
            <a:r>
              <a:rPr lang="en-US" sz="2200" dirty="0">
                <a:solidFill>
                  <a:schemeClr val="accent2">
                    <a:lumMod val="60000"/>
                    <a:lumOff val="40000"/>
                  </a:schemeClr>
                </a:solidFill>
                <a:cs typeface="Calibri" panose="020F0502020204030204" pitchFamily="34" charset="0"/>
              </a:rPr>
              <a:t>disgust</a:t>
            </a:r>
            <a:r>
              <a:rPr lang="en-US" sz="2200" dirty="0">
                <a:cs typeface="Calibri" panose="020F0502020204030204" pitchFamily="34" charset="0"/>
              </a:rPr>
              <a:t>. The TESS emotions includes RADVESS all emotions except calm.</a:t>
            </a:r>
          </a:p>
          <a:p>
            <a:r>
              <a:rPr lang="en-US" sz="2200" dirty="0">
                <a:cs typeface="Calibri" panose="020F0502020204030204" pitchFamily="34" charset="0"/>
              </a:rPr>
              <a:t>In RADVESS file: ‘modality-vocalChannel-emotion-emotionallntensity-statement-repetition-actor.wav’. </a:t>
            </a:r>
            <a:r>
              <a:rPr lang="en-US" sz="2200" dirty="0" err="1">
                <a:cs typeface="Calibri" panose="020F0502020204030204" pitchFamily="34" charset="0"/>
              </a:rPr>
              <a:t>Eg</a:t>
            </a:r>
            <a:r>
              <a:rPr lang="en-US" sz="2200" dirty="0">
                <a:cs typeface="Calibri" panose="020F0502020204030204" pitchFamily="34" charset="0"/>
              </a:rPr>
              <a:t>: 03-01-06-01-02-01-12.wav.</a:t>
            </a:r>
          </a:p>
          <a:p>
            <a:r>
              <a:rPr lang="en-US" sz="2200" dirty="0">
                <a:cs typeface="Calibri" panose="020F0502020204030204" pitchFamily="34" charset="0"/>
              </a:rPr>
              <a:t>In TESS file: ‘emotion_number.wav’. </a:t>
            </a:r>
            <a:r>
              <a:rPr lang="en-US" sz="2200" dirty="0" err="1">
                <a:cs typeface="Calibri" panose="020F0502020204030204" pitchFamily="34" charset="0"/>
              </a:rPr>
              <a:t>Eg</a:t>
            </a:r>
            <a:r>
              <a:rPr lang="en-US" sz="2200" dirty="0">
                <a:cs typeface="Calibri" panose="020F0502020204030204" pitchFamily="34" charset="0"/>
              </a:rPr>
              <a:t>: angry_1.wav.</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0" indent="0">
              <a:buNone/>
            </a:pPr>
            <a:endParaRPr lang="en-IN" dirty="0"/>
          </a:p>
        </p:txBody>
      </p:sp>
      <p:pic>
        <p:nvPicPr>
          <p:cNvPr id="5122" name="Picture 2" descr="Data source, database network, distributed computing, distributed data,  distributed database icon - Download on Iconfinder">
            <a:extLst>
              <a:ext uri="{FF2B5EF4-FFF2-40B4-BE49-F238E27FC236}">
                <a16:creationId xmlns:a16="http://schemas.microsoft.com/office/drawing/2014/main" id="{32ED9E33-A794-A00D-88D3-75EE9C48E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53592" cy="106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13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14DD-4CD2-45D0-9220-E4A32E2A4F19}"/>
              </a:ext>
            </a:extLst>
          </p:cNvPr>
          <p:cNvSpPr>
            <a:spLocks noGrp="1"/>
          </p:cNvSpPr>
          <p:nvPr>
            <p:ph type="title"/>
          </p:nvPr>
        </p:nvSpPr>
        <p:spPr>
          <a:xfrm>
            <a:off x="1141413" y="618518"/>
            <a:ext cx="9905998" cy="711518"/>
          </a:xfrm>
        </p:spPr>
        <p:txBody>
          <a:bodyPr/>
          <a:lstStyle/>
          <a:p>
            <a:r>
              <a:rPr lang="en-US" dirty="0">
                <a:solidFill>
                  <a:schemeClr val="bg1">
                    <a:lumMod val="95000"/>
                    <a:lumOff val="5000"/>
                  </a:schemeClr>
                </a:solidFill>
              </a:rPr>
              <a:t>  Features used In this study</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ADFC04D6-1AC1-48FC-A28D-69040637EBF8}"/>
              </a:ext>
            </a:extLst>
          </p:cNvPr>
          <p:cNvSpPr>
            <a:spLocks noGrp="1"/>
          </p:cNvSpPr>
          <p:nvPr>
            <p:ph idx="1"/>
          </p:nvPr>
        </p:nvSpPr>
        <p:spPr>
          <a:xfrm>
            <a:off x="1141412" y="1330036"/>
            <a:ext cx="10537970" cy="4990865"/>
          </a:xfrm>
        </p:spPr>
        <p:txBody>
          <a:bodyPr>
            <a:normAutofit/>
          </a:bodyPr>
          <a:lstStyle/>
          <a:p>
            <a:r>
              <a:rPr lang="en-US" sz="2200" dirty="0"/>
              <a:t>From the Audio data we have extracted the three key features which have been used in this study namely, </a:t>
            </a:r>
            <a:r>
              <a:rPr lang="en-US" sz="2200" dirty="0">
                <a:solidFill>
                  <a:schemeClr val="tx1">
                    <a:lumMod val="50000"/>
                  </a:schemeClr>
                </a:solidFill>
              </a:rPr>
              <a:t>MFCC</a:t>
            </a:r>
            <a:r>
              <a:rPr lang="en-US" sz="2200" dirty="0"/>
              <a:t> (Mel Frequency Cepstral Coefficients), Mel </a:t>
            </a:r>
            <a:r>
              <a:rPr lang="en-US" sz="2200" dirty="0">
                <a:solidFill>
                  <a:schemeClr val="tx1">
                    <a:lumMod val="50000"/>
                  </a:schemeClr>
                </a:solidFill>
              </a:rPr>
              <a:t>Spectrogram</a:t>
            </a:r>
            <a:r>
              <a:rPr lang="en-US" sz="2200" dirty="0"/>
              <a:t> and </a:t>
            </a:r>
            <a:r>
              <a:rPr lang="en-US" sz="2200" dirty="0">
                <a:solidFill>
                  <a:schemeClr val="tx1">
                    <a:lumMod val="50000"/>
                  </a:schemeClr>
                </a:solidFill>
              </a:rPr>
              <a:t>Chroma</a:t>
            </a:r>
            <a:r>
              <a:rPr lang="en-US" sz="2200" dirty="0"/>
              <a:t>. The Python implementation of </a:t>
            </a:r>
            <a:r>
              <a:rPr lang="en-US" sz="2200" dirty="0" err="1">
                <a:solidFill>
                  <a:schemeClr val="tx1">
                    <a:lumMod val="50000"/>
                  </a:schemeClr>
                </a:solidFill>
              </a:rPr>
              <a:t>Librosa</a:t>
            </a:r>
            <a:r>
              <a:rPr lang="en-US" sz="2200" dirty="0"/>
              <a:t> package will be used in their extraction.</a:t>
            </a:r>
          </a:p>
          <a:p>
            <a:r>
              <a:rPr lang="en-IN" sz="3200" dirty="0"/>
              <a:t>Choice of features</a:t>
            </a:r>
            <a:r>
              <a:rPr lang="en-IN" dirty="0"/>
              <a:t>:</a:t>
            </a:r>
          </a:p>
          <a:p>
            <a:pPr lvl="1"/>
            <a:r>
              <a:rPr lang="en-IN" sz="2200" dirty="0">
                <a:solidFill>
                  <a:schemeClr val="tx1">
                    <a:lumMod val="50000"/>
                  </a:schemeClr>
                </a:solidFill>
              </a:rPr>
              <a:t>MFCC</a:t>
            </a:r>
            <a:r>
              <a:rPr lang="en-IN" sz="2200" dirty="0"/>
              <a:t> was by far the most researched about and utilized features in research papers and open source projects.</a:t>
            </a:r>
          </a:p>
          <a:p>
            <a:pPr lvl="1"/>
            <a:r>
              <a:rPr lang="en-IN" sz="2200" dirty="0"/>
              <a:t>Mel spectrogram plots amplitude on frequency vs time graph on a “Mel” scale. As the project is on emotion recognition, a purely subjective item, we found it better to plot the </a:t>
            </a:r>
            <a:r>
              <a:rPr lang="en-IN" sz="2200" dirty="0" err="1"/>
              <a:t>ampulitude</a:t>
            </a:r>
            <a:r>
              <a:rPr lang="en-IN" sz="2200" dirty="0"/>
              <a:t> on Mel scale changes the record frequency to “perceived frequency”.</a:t>
            </a:r>
          </a:p>
          <a:p>
            <a:pPr lvl="1"/>
            <a:r>
              <a:rPr lang="en-IN" sz="2200" dirty="0"/>
              <a:t>Chroma: Pertains to the 12 different pitch classes.</a:t>
            </a:r>
          </a:p>
          <a:p>
            <a:endParaRPr lang="en-IN" dirty="0"/>
          </a:p>
        </p:txBody>
      </p:sp>
      <p:pic>
        <p:nvPicPr>
          <p:cNvPr id="7170" name="Picture 2" descr="Features Svg Png Icon Free Download (#500037) - OnlineWebFonts.COM">
            <a:extLst>
              <a:ext uri="{FF2B5EF4-FFF2-40B4-BE49-F238E27FC236}">
                <a16:creationId xmlns:a16="http://schemas.microsoft.com/office/drawing/2014/main" id="{C8AEA48D-13F6-A750-37B9-16DEF0FF2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169"/>
            <a:ext cx="1269508" cy="137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13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14DD-4CD2-45D0-9220-E4A32E2A4F19}"/>
              </a:ext>
            </a:extLst>
          </p:cNvPr>
          <p:cNvSpPr>
            <a:spLocks noGrp="1"/>
          </p:cNvSpPr>
          <p:nvPr>
            <p:ph type="title"/>
          </p:nvPr>
        </p:nvSpPr>
        <p:spPr>
          <a:xfrm>
            <a:off x="1141413" y="618518"/>
            <a:ext cx="9905998" cy="711518"/>
          </a:xfrm>
        </p:spPr>
        <p:txBody>
          <a:bodyPr/>
          <a:lstStyle/>
          <a:p>
            <a:r>
              <a:rPr lang="en-US" dirty="0">
                <a:solidFill>
                  <a:schemeClr val="bg1">
                    <a:lumMod val="95000"/>
                    <a:lumOff val="5000"/>
                  </a:schemeClr>
                </a:solidFill>
              </a:rPr>
              <a:t>  Feature extraction</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ADFC04D6-1AC1-48FC-A28D-69040637EBF8}"/>
              </a:ext>
            </a:extLst>
          </p:cNvPr>
          <p:cNvSpPr>
            <a:spLocks noGrp="1"/>
          </p:cNvSpPr>
          <p:nvPr>
            <p:ph idx="1"/>
          </p:nvPr>
        </p:nvSpPr>
        <p:spPr>
          <a:xfrm>
            <a:off x="1141412" y="1330036"/>
            <a:ext cx="10537970" cy="4990865"/>
          </a:xfrm>
        </p:spPr>
        <p:txBody>
          <a:bodyPr>
            <a:normAutofit/>
          </a:bodyPr>
          <a:lstStyle/>
          <a:p>
            <a:r>
              <a:rPr lang="en-US" sz="2200" dirty="0"/>
              <a:t>The Speech signal contains a large number of parameters that reflect the emotional characteristics. One of the sticking points in emotion recognition is what features should be used.  In recent research, many common features are extracted, such as energy, pitch, format, and some spectrum features such as Linear Prediction Coefficients (LPC), Mel-Frequency Cep-strum Coefficients(MFCC) and Modulation spectral features. In this work, we have selected Modulation spectral features and MCFF, to extract the emotional features. </a:t>
            </a:r>
            <a:endParaRPr lang="en-IN" sz="2200" dirty="0"/>
          </a:p>
          <a:p>
            <a:r>
              <a:rPr lang="en-IN" dirty="0"/>
              <a:t>Mel-Frequency </a:t>
            </a:r>
            <a:r>
              <a:rPr lang="en-IN" dirty="0" err="1"/>
              <a:t>Cepstrum</a:t>
            </a:r>
            <a:r>
              <a:rPr lang="en-IN" dirty="0"/>
              <a:t> coefficient is the most used representation of spectral property of voice signals.</a:t>
            </a:r>
          </a:p>
          <a:p>
            <a:r>
              <a:rPr lang="en-IN" dirty="0"/>
              <a:t>These are the best for speech recognition as it takes human perception sensitivity with respect to frequencies to consideration.</a:t>
            </a:r>
          </a:p>
        </p:txBody>
      </p:sp>
      <p:pic>
        <p:nvPicPr>
          <p:cNvPr id="8194" name="Picture 2" descr="Features Svg Png Icon Free Download (#500037) - OnlineWebFonts.COM">
            <a:extLst>
              <a:ext uri="{FF2B5EF4-FFF2-40B4-BE49-F238E27FC236}">
                <a16:creationId xmlns:a16="http://schemas.microsoft.com/office/drawing/2014/main" id="{7A8A3F12-C6FD-B14E-BAAE-DBC100B93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36"/>
            <a:ext cx="1216241" cy="1269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4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4F96-622E-6B97-00EE-345B29B3431B}"/>
              </a:ext>
            </a:extLst>
          </p:cNvPr>
          <p:cNvSpPr>
            <a:spLocks noGrp="1"/>
          </p:cNvSpPr>
          <p:nvPr>
            <p:ph type="title"/>
          </p:nvPr>
        </p:nvSpPr>
        <p:spPr>
          <a:xfrm>
            <a:off x="1146704" y="355108"/>
            <a:ext cx="9900704" cy="642522"/>
          </a:xfrm>
        </p:spPr>
        <p:txBody>
          <a:bodyPr>
            <a:noAutofit/>
          </a:bodyPr>
          <a:lstStyle/>
          <a:p>
            <a:r>
              <a:rPr lang="en-US" sz="3600" dirty="0">
                <a:solidFill>
                  <a:schemeClr val="bg1"/>
                </a:solidFill>
              </a:rPr>
              <a:t> Time construction</a:t>
            </a:r>
            <a:endParaRPr lang="en-IN" sz="3600" dirty="0">
              <a:solidFill>
                <a:schemeClr val="bg1"/>
              </a:solidFill>
            </a:endParaRPr>
          </a:p>
        </p:txBody>
      </p:sp>
      <p:sp>
        <p:nvSpPr>
          <p:cNvPr id="4" name="Text Placeholder 3">
            <a:extLst>
              <a:ext uri="{FF2B5EF4-FFF2-40B4-BE49-F238E27FC236}">
                <a16:creationId xmlns:a16="http://schemas.microsoft.com/office/drawing/2014/main" id="{A4D6A44D-F62D-8D7D-68AA-F8854565A92D}"/>
              </a:ext>
            </a:extLst>
          </p:cNvPr>
          <p:cNvSpPr>
            <a:spLocks noGrp="1"/>
          </p:cNvSpPr>
          <p:nvPr>
            <p:ph type="body" sz="half" idx="2"/>
          </p:nvPr>
        </p:nvSpPr>
        <p:spPr>
          <a:xfrm>
            <a:off x="1146703" y="958788"/>
            <a:ext cx="10269441" cy="5717220"/>
          </a:xfrm>
        </p:spPr>
        <p:txBody>
          <a:bodyPr>
            <a:normAutofit/>
          </a:bodyPr>
          <a:lstStyle/>
          <a:p>
            <a:pPr marL="342900" indent="-342900">
              <a:buFont typeface="Wingdings" panose="05000000000000000000" pitchFamily="2" charset="2"/>
              <a:buChar char="Ø"/>
            </a:pPr>
            <a:r>
              <a:rPr lang="en-US" sz="2400" dirty="0"/>
              <a:t>Speech time construction refers to the emotion speech pronunciation differences in time. When people express different feelings, the time construction of the speech is different.</a:t>
            </a:r>
          </a:p>
          <a:p>
            <a:pPr marL="342900" indent="-342900">
              <a:buFont typeface="Wingdings" panose="05000000000000000000" pitchFamily="2" charset="2"/>
              <a:buChar char="Ø"/>
            </a:pPr>
            <a:r>
              <a:rPr lang="en-US" sz="2400" dirty="0"/>
              <a:t>Mainly in two aspects, one is the length of continuous pronunciation time, the other is the average rate of pronunciation.</a:t>
            </a:r>
          </a:p>
          <a:p>
            <a:pPr marL="342900" indent="-342900">
              <a:buFont typeface="Wingdings" panose="05000000000000000000" pitchFamily="2" charset="2"/>
              <a:buChar char="Ø"/>
            </a:pPr>
            <a:r>
              <a:rPr lang="en-US" sz="2400" dirty="0"/>
              <a:t>One is the length of continuous pronunciation time and the other is the average rate of pronunciation.</a:t>
            </a:r>
          </a:p>
          <a:p>
            <a:pPr marL="342900" indent="-342900">
              <a:buFont typeface="Wingdings" panose="05000000000000000000" pitchFamily="2" charset="2"/>
              <a:buChar char="Ø"/>
            </a:pPr>
            <a:r>
              <a:rPr lang="en-US" sz="2400" dirty="0">
                <a:sym typeface="Wingdings" panose="05000000000000000000" pitchFamily="2" charset="2"/>
              </a:rPr>
              <a:t>In conclusion, if we extract the time construction characteristics parameters of the speech, it is easy to distinguish sad emotion from other emotional states.</a:t>
            </a:r>
          </a:p>
          <a:p>
            <a:pPr marL="342900" indent="-342900">
              <a:buFont typeface="Wingdings" panose="05000000000000000000" pitchFamily="2" charset="2"/>
              <a:buChar char="Ø"/>
            </a:pPr>
            <a:r>
              <a:rPr lang="en-US" sz="2400" dirty="0">
                <a:sym typeface="Wingdings" panose="05000000000000000000" pitchFamily="2" charset="2"/>
              </a:rPr>
              <a:t>Of course, we also can set a certain time threshold to distinguish joy, anger, surprise, and speech.</a:t>
            </a:r>
          </a:p>
          <a:p>
            <a:pPr marL="457200" indent="-457200">
              <a:buFont typeface="Wingdings" panose="05000000000000000000" pitchFamily="2" charset="2"/>
              <a:buChar char="à"/>
            </a:pPr>
            <a:endParaRPr lang="en-US" sz="2400" dirty="0">
              <a:sym typeface="Wingdings" panose="05000000000000000000" pitchFamily="2" charset="2"/>
            </a:endParaRPr>
          </a:p>
          <a:p>
            <a:pPr marL="457200" indent="-457200">
              <a:buFont typeface="Wingdings" panose="05000000000000000000" pitchFamily="2" charset="2"/>
              <a:buChar char="à"/>
            </a:pPr>
            <a:endParaRPr lang="en-US" sz="2400" dirty="0"/>
          </a:p>
          <a:p>
            <a:endParaRPr lang="en-US" sz="8800"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IN" dirty="0"/>
          </a:p>
        </p:txBody>
      </p:sp>
      <p:pic>
        <p:nvPicPr>
          <p:cNvPr id="5" name="Picture 2" descr="Process Icon in Flat Style on White Stock Vector - Illustration of  efficiency, linear: 156422571">
            <a:extLst>
              <a:ext uri="{FF2B5EF4-FFF2-40B4-BE49-F238E27FC236}">
                <a16:creationId xmlns:a16="http://schemas.microsoft.com/office/drawing/2014/main" id="{96F0FA82-F283-879B-2AEE-4C49BF109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5118" cy="1121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96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4F96-622E-6B97-00EE-345B29B3431B}"/>
              </a:ext>
            </a:extLst>
          </p:cNvPr>
          <p:cNvSpPr>
            <a:spLocks noGrp="1"/>
          </p:cNvSpPr>
          <p:nvPr>
            <p:ph type="title"/>
          </p:nvPr>
        </p:nvSpPr>
        <p:spPr>
          <a:xfrm>
            <a:off x="1146704" y="540430"/>
            <a:ext cx="9900704" cy="457199"/>
          </a:xfrm>
        </p:spPr>
        <p:txBody>
          <a:bodyPr>
            <a:normAutofit fontScale="90000"/>
          </a:bodyPr>
          <a:lstStyle/>
          <a:p>
            <a:r>
              <a:rPr lang="en-US" dirty="0">
                <a:solidFill>
                  <a:schemeClr val="bg1"/>
                </a:solidFill>
              </a:rPr>
              <a:t>  Amplitude construction</a:t>
            </a:r>
            <a:endParaRPr lang="en-IN" dirty="0">
              <a:solidFill>
                <a:schemeClr val="bg1"/>
              </a:solidFill>
            </a:endParaRPr>
          </a:p>
        </p:txBody>
      </p:sp>
      <p:sp>
        <p:nvSpPr>
          <p:cNvPr id="4" name="Text Placeholder 3">
            <a:extLst>
              <a:ext uri="{FF2B5EF4-FFF2-40B4-BE49-F238E27FC236}">
                <a16:creationId xmlns:a16="http://schemas.microsoft.com/office/drawing/2014/main" id="{A4D6A44D-F62D-8D7D-68AA-F8854565A92D}"/>
              </a:ext>
            </a:extLst>
          </p:cNvPr>
          <p:cNvSpPr>
            <a:spLocks noGrp="1"/>
          </p:cNvSpPr>
          <p:nvPr>
            <p:ph type="body" sz="half" idx="2"/>
          </p:nvPr>
        </p:nvSpPr>
        <p:spPr>
          <a:xfrm>
            <a:off x="1146704" y="958788"/>
            <a:ext cx="5049910" cy="5289611"/>
          </a:xfrm>
        </p:spPr>
        <p:txBody>
          <a:bodyPr>
            <a:normAutofit fontScale="25000" lnSpcReduction="20000"/>
          </a:bodyPr>
          <a:lstStyle/>
          <a:p>
            <a:pPr marL="285750" indent="-285750">
              <a:buFont typeface="Wingdings" panose="05000000000000000000" pitchFamily="2" charset="2"/>
              <a:buChar char="Ø"/>
            </a:pPr>
            <a:r>
              <a:rPr lang="en-US" sz="8800" dirty="0"/>
              <a:t>Speech signal amplitude construction and speech emotional state also have a direct link.</a:t>
            </a:r>
          </a:p>
          <a:p>
            <a:pPr marL="285750" indent="-285750">
              <a:buFont typeface="Wingdings" panose="05000000000000000000" pitchFamily="2" charset="2"/>
              <a:buChar char="Ø"/>
            </a:pPr>
            <a:r>
              <a:rPr lang="en-US" sz="8800" dirty="0"/>
              <a:t>When the speaker is angry or happy, the volume of speech is generally high. When speaker is sad or depressed, the volume of speech is generally low. </a:t>
            </a:r>
          </a:p>
          <a:p>
            <a:pPr marL="285750" indent="-285750">
              <a:buFont typeface="Wingdings" panose="05000000000000000000" pitchFamily="2" charset="2"/>
              <a:buChar char="Ø"/>
            </a:pPr>
            <a:r>
              <a:rPr lang="en-US" sz="8800" dirty="0"/>
              <a:t>Therefore, the analysis of speech emotion features of amplitude construction is more meaningful.</a:t>
            </a:r>
          </a:p>
          <a:p>
            <a:pPr marL="285750" indent="-285750">
              <a:buFont typeface="Wingdings" panose="05000000000000000000" pitchFamily="2" charset="2"/>
              <a:buChar char="Ø"/>
            </a:pPr>
            <a:r>
              <a:rPr lang="en-US" sz="8800" dirty="0"/>
              <a:t>Is the comparison of emotional speech and calm speech, which is shown with average amplitude of difference.</a:t>
            </a:r>
          </a:p>
          <a:p>
            <a:endParaRPr lang="en-US" dirty="0"/>
          </a:p>
          <a:p>
            <a:pPr marL="285750" indent="-285750">
              <a:buFont typeface="Wingdings" panose="05000000000000000000" pitchFamily="2" charset="2"/>
              <a:buChar char="Ø"/>
            </a:pPr>
            <a:endParaRPr lang="en-US" dirty="0"/>
          </a:p>
          <a:p>
            <a:endParaRPr lang="en-IN" dirty="0"/>
          </a:p>
        </p:txBody>
      </p:sp>
      <p:sp>
        <p:nvSpPr>
          <p:cNvPr id="5" name="Content Placeholder 4">
            <a:extLst>
              <a:ext uri="{FF2B5EF4-FFF2-40B4-BE49-F238E27FC236}">
                <a16:creationId xmlns:a16="http://schemas.microsoft.com/office/drawing/2014/main" id="{95E5A1D3-7AB5-71C7-C38C-34EFB302623D}"/>
              </a:ext>
            </a:extLst>
          </p:cNvPr>
          <p:cNvSpPr>
            <a:spLocks noGrp="1"/>
          </p:cNvSpPr>
          <p:nvPr>
            <p:ph idx="1"/>
          </p:nvPr>
        </p:nvSpPr>
        <p:spPr>
          <a:xfrm>
            <a:off x="6095999" y="1286932"/>
            <a:ext cx="5505592" cy="4284136"/>
          </a:xfrm>
        </p:spPr>
        <p:txBody>
          <a:bodyPr/>
          <a:lstStyle/>
          <a:p>
            <a:endParaRPr lang="en-IN" dirty="0"/>
          </a:p>
        </p:txBody>
      </p:sp>
      <p:pic>
        <p:nvPicPr>
          <p:cNvPr id="8" name="Picture 7">
            <a:extLst>
              <a:ext uri="{FF2B5EF4-FFF2-40B4-BE49-F238E27FC236}">
                <a16:creationId xmlns:a16="http://schemas.microsoft.com/office/drawing/2014/main" id="{C98E7C2E-F7CA-E3E3-7DEA-5AC03357B074}"/>
              </a:ext>
            </a:extLst>
          </p:cNvPr>
          <p:cNvPicPr>
            <a:picLocks noChangeAspect="1"/>
          </p:cNvPicPr>
          <p:nvPr/>
        </p:nvPicPr>
        <p:blipFill>
          <a:blip r:embed="rId2"/>
          <a:stretch>
            <a:fillRect/>
          </a:stretch>
        </p:blipFill>
        <p:spPr>
          <a:xfrm>
            <a:off x="6095999" y="1286932"/>
            <a:ext cx="5505592" cy="4268741"/>
          </a:xfrm>
          <a:prstGeom prst="rect">
            <a:avLst/>
          </a:prstGeom>
        </p:spPr>
      </p:pic>
      <p:pic>
        <p:nvPicPr>
          <p:cNvPr id="6" name="Picture 2" descr="Process Icon in Flat Style on White Stock Vector - Illustration of  efficiency, linear: 156422571">
            <a:extLst>
              <a:ext uri="{FF2B5EF4-FFF2-40B4-BE49-F238E27FC236}">
                <a16:creationId xmlns:a16="http://schemas.microsoft.com/office/drawing/2014/main" id="{E3DBDD19-8B2C-6018-FED2-8155A51F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33"/>
            <a:ext cx="1367161" cy="114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64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4F96-622E-6B97-00EE-345B29B3431B}"/>
              </a:ext>
            </a:extLst>
          </p:cNvPr>
          <p:cNvSpPr>
            <a:spLocks noGrp="1"/>
          </p:cNvSpPr>
          <p:nvPr>
            <p:ph type="title"/>
          </p:nvPr>
        </p:nvSpPr>
        <p:spPr>
          <a:xfrm>
            <a:off x="1146704" y="515445"/>
            <a:ext cx="9900704" cy="457199"/>
          </a:xfrm>
        </p:spPr>
        <p:txBody>
          <a:bodyPr>
            <a:normAutofit fontScale="90000"/>
          </a:bodyPr>
          <a:lstStyle/>
          <a:p>
            <a:r>
              <a:rPr lang="en-US" dirty="0">
                <a:solidFill>
                  <a:schemeClr val="bg1"/>
                </a:solidFill>
              </a:rPr>
              <a:t>  Fundamental frequency construction</a:t>
            </a:r>
            <a:endParaRPr lang="en-IN" dirty="0">
              <a:solidFill>
                <a:schemeClr val="bg1"/>
              </a:solidFill>
            </a:endParaRPr>
          </a:p>
        </p:txBody>
      </p:sp>
      <p:sp>
        <p:nvSpPr>
          <p:cNvPr id="4" name="Text Placeholder 3">
            <a:extLst>
              <a:ext uri="{FF2B5EF4-FFF2-40B4-BE49-F238E27FC236}">
                <a16:creationId xmlns:a16="http://schemas.microsoft.com/office/drawing/2014/main" id="{A4D6A44D-F62D-8D7D-68AA-F8854565A92D}"/>
              </a:ext>
            </a:extLst>
          </p:cNvPr>
          <p:cNvSpPr>
            <a:spLocks noGrp="1"/>
          </p:cNvSpPr>
          <p:nvPr>
            <p:ph type="body" sz="half" idx="2"/>
          </p:nvPr>
        </p:nvSpPr>
        <p:spPr>
          <a:xfrm>
            <a:off x="1146704" y="958788"/>
            <a:ext cx="5049910" cy="5289611"/>
          </a:xfrm>
        </p:spPr>
        <p:txBody>
          <a:bodyPr>
            <a:normAutofit fontScale="25000" lnSpcReduction="20000"/>
          </a:bodyPr>
          <a:lstStyle/>
          <a:p>
            <a:pPr marL="285750" indent="-285750">
              <a:buFont typeface="Wingdings" panose="05000000000000000000" pitchFamily="2" charset="2"/>
              <a:buChar char="Ø"/>
            </a:pPr>
            <a:r>
              <a:rPr lang="en-US" sz="8800" dirty="0"/>
              <a:t>If the emotions expressed were different, fundamental frequency were also different.</a:t>
            </a:r>
          </a:p>
          <a:p>
            <a:pPr marL="285750" indent="-285750">
              <a:buFont typeface="Wingdings" panose="05000000000000000000" pitchFamily="2" charset="2"/>
              <a:buChar char="Ø"/>
            </a:pPr>
            <a:r>
              <a:rPr lang="en-US" sz="8800" dirty="0"/>
              <a:t>When the speaker is in a state of happiness, the fundamental frequency curve of speech generally is bent upwards.</a:t>
            </a:r>
          </a:p>
          <a:p>
            <a:pPr marL="285750" indent="-285750">
              <a:buFont typeface="Wingdings" panose="05000000000000000000" pitchFamily="2" charset="2"/>
              <a:buChar char="Ø"/>
            </a:pPr>
            <a:r>
              <a:rPr lang="en-US" sz="8800" dirty="0"/>
              <a:t>And when the speaker is in a state of sadness, the fundamental frequency curve of speech generally is bent downward.</a:t>
            </a:r>
          </a:p>
          <a:p>
            <a:pPr marL="285750" indent="-285750">
              <a:buFont typeface="Wingdings" panose="05000000000000000000" pitchFamily="2" charset="2"/>
              <a:buChar char="Ø"/>
            </a:pPr>
            <a:endParaRPr lang="en-US" sz="8800" dirty="0"/>
          </a:p>
          <a:p>
            <a:endParaRPr lang="en-US" dirty="0"/>
          </a:p>
          <a:p>
            <a:pPr marL="285750" indent="-285750">
              <a:buFont typeface="Wingdings" panose="05000000000000000000" pitchFamily="2" charset="2"/>
              <a:buChar char="Ø"/>
            </a:pPr>
            <a:endParaRPr lang="en-US" dirty="0"/>
          </a:p>
          <a:p>
            <a:endParaRPr lang="en-IN" dirty="0"/>
          </a:p>
        </p:txBody>
      </p:sp>
      <p:sp>
        <p:nvSpPr>
          <p:cNvPr id="5" name="Content Placeholder 4">
            <a:extLst>
              <a:ext uri="{FF2B5EF4-FFF2-40B4-BE49-F238E27FC236}">
                <a16:creationId xmlns:a16="http://schemas.microsoft.com/office/drawing/2014/main" id="{95E5A1D3-7AB5-71C7-C38C-34EFB302623D}"/>
              </a:ext>
            </a:extLst>
          </p:cNvPr>
          <p:cNvSpPr>
            <a:spLocks noGrp="1"/>
          </p:cNvSpPr>
          <p:nvPr>
            <p:ph idx="1"/>
          </p:nvPr>
        </p:nvSpPr>
        <p:spPr>
          <a:xfrm>
            <a:off x="5941757" y="1286932"/>
            <a:ext cx="5659834" cy="4217222"/>
          </a:xfrm>
        </p:spPr>
        <p:txBody>
          <a:bodyPr/>
          <a:lstStyle/>
          <a:p>
            <a:endParaRPr lang="en-IN" dirty="0"/>
          </a:p>
        </p:txBody>
      </p:sp>
      <p:pic>
        <p:nvPicPr>
          <p:cNvPr id="6" name="Picture 5">
            <a:extLst>
              <a:ext uri="{FF2B5EF4-FFF2-40B4-BE49-F238E27FC236}">
                <a16:creationId xmlns:a16="http://schemas.microsoft.com/office/drawing/2014/main" id="{21FF51C5-669C-192F-011E-4A569007812A}"/>
              </a:ext>
            </a:extLst>
          </p:cNvPr>
          <p:cNvPicPr>
            <a:picLocks noChangeAspect="1"/>
          </p:cNvPicPr>
          <p:nvPr/>
        </p:nvPicPr>
        <p:blipFill>
          <a:blip r:embed="rId2"/>
          <a:stretch>
            <a:fillRect/>
          </a:stretch>
        </p:blipFill>
        <p:spPr>
          <a:xfrm>
            <a:off x="5880746" y="1320389"/>
            <a:ext cx="5781856" cy="4217222"/>
          </a:xfrm>
          <a:prstGeom prst="rect">
            <a:avLst/>
          </a:prstGeom>
        </p:spPr>
      </p:pic>
      <p:pic>
        <p:nvPicPr>
          <p:cNvPr id="7" name="Picture 2" descr="Process Icon in Flat Style on White Stock Vector - Illustration of  efficiency, linear: 156422571">
            <a:extLst>
              <a:ext uri="{FF2B5EF4-FFF2-40B4-BE49-F238E27FC236}">
                <a16:creationId xmlns:a16="http://schemas.microsoft.com/office/drawing/2014/main" id="{EDA229EC-5E91-D642-C122-F13910AEE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59"/>
            <a:ext cx="1340528" cy="1225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477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886</TotalTime>
  <Words>1701</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Algerian</vt:lpstr>
      <vt:lpstr>-apple-system</vt:lpstr>
      <vt:lpstr>Arial</vt:lpstr>
      <vt:lpstr>Calibri</vt:lpstr>
      <vt:lpstr>Comic Sans MS</vt:lpstr>
      <vt:lpstr>ff2</vt:lpstr>
      <vt:lpstr>Graphik Web</vt:lpstr>
      <vt:lpstr>Tw Cen MT</vt:lpstr>
      <vt:lpstr>Wingdings</vt:lpstr>
      <vt:lpstr>Circuit</vt:lpstr>
      <vt:lpstr>Emotion recognition from speech</vt:lpstr>
      <vt:lpstr>    Contents</vt:lpstr>
      <vt:lpstr>      Abstract</vt:lpstr>
      <vt:lpstr>    Data Sources</vt:lpstr>
      <vt:lpstr>  Features used In this study</vt:lpstr>
      <vt:lpstr>  Feature extraction</vt:lpstr>
      <vt:lpstr> Time construction</vt:lpstr>
      <vt:lpstr>  Amplitude construction</vt:lpstr>
      <vt:lpstr>  Fundamental frequency construction</vt:lpstr>
      <vt:lpstr>  Preparation</vt:lpstr>
      <vt:lpstr>   Workflow</vt:lpstr>
      <vt:lpstr>   Conclusion &amp; future work</vt:lpstr>
      <vt:lpstr>Benefits and advantages</vt:lpstr>
      <vt:lpstr>Benefits and advantages (contd..)</vt:lpstr>
      <vt:lpstr>    References used to prepare the technical content of Emotion recognition from speech- 1</vt:lpstr>
      <vt:lpstr>    References used to prepare the technical content of Emotion recognition from speech- 2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from speech</dc:title>
  <dc:creator>SAI KIRAN REDDY RAJU</dc:creator>
  <cp:lastModifiedBy>NUTHAKKI SAI JYOTHI</cp:lastModifiedBy>
  <cp:revision>18</cp:revision>
  <dcterms:created xsi:type="dcterms:W3CDTF">2022-04-13T13:39:43Z</dcterms:created>
  <dcterms:modified xsi:type="dcterms:W3CDTF">2022-08-26T03:52:49Z</dcterms:modified>
</cp:coreProperties>
</file>