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kai Ho" initials="SH" lastIdx="1" clrIdx="0">
    <p:extLst>
      <p:ext uri="{19B8F6BF-5375-455C-9EA6-DF929625EA0E}">
        <p15:presenceInfo xmlns:p15="http://schemas.microsoft.com/office/powerpoint/2012/main" userId="4d845a830e19f4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193"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DFA1A9-C941-4678-AC68-C36415A42A1B}" type="datetimeFigureOut">
              <a:rPr lang="zh-CN" altLang="en-US" smtClean="0"/>
              <a:pPr/>
              <a:t>2023/12/25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2F74A4-F9AB-4C6C-A2D9-48A44B2D377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FA1A9-C941-4678-AC68-C36415A42A1B}" type="datetimeFigureOut">
              <a:rPr lang="zh-CN" altLang="en-US" smtClean="0"/>
              <a:pPr/>
              <a:t>2023/12/25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F74A4-F9AB-4C6C-A2D9-48A44B2D377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600" dirty="0">
                <a:latin typeface="黑体" panose="02010609060101010101" pitchFamily="49" charset="-122"/>
                <a:ea typeface="黑体" panose="02010609060101010101" pitchFamily="49" charset="-122"/>
              </a:rPr>
              <a:t>基于同态滤波的图像增强方法研究</a:t>
            </a:r>
          </a:p>
        </p:txBody>
      </p:sp>
      <p:sp>
        <p:nvSpPr>
          <p:cNvPr id="5" name="副标题 4">
            <a:extLst>
              <a:ext uri="{FF2B5EF4-FFF2-40B4-BE49-F238E27FC236}">
                <a16:creationId xmlns:a16="http://schemas.microsoft.com/office/drawing/2014/main" id="{FA73B5F9-E411-9A61-4521-C725140E5B76}"/>
              </a:ext>
            </a:extLst>
          </p:cNvPr>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项目简介</a:t>
            </a:r>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dirty="0">
                <a:latin typeface="黑体" panose="02010609060101010101" pitchFamily="49" charset="-122"/>
                <a:ea typeface="黑体" panose="02010609060101010101" pitchFamily="49" charset="-122"/>
              </a:rPr>
              <a:t>项目简介： 在生活中会得到这样的图像，动态范围很大，感兴趣的部分的灰度却很暗，范围很小，灰度层次和细节没有办法辨认，用一般的灰度线性变换法是不行的，因为扩展灰度级虽可以提高物体图像的 因为扩展灰度级虽可以提高物体图像的反差，但会使动态范围变大。而压缩灰度差，但会使动态范围变大。而压缩灰度级，虽可以减少动态范围，但物体灰度级，虽可以减少动态范围，但物体灰度层次和细节就会更看不清。 度层次和细节就会更看不．这时我们需要采用同态滤波。同态滤波是一种在频域中同时将图像亮度范围进行压缩和将图像对比度进行增强的方法。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项目原理</a:t>
            </a:r>
          </a:p>
        </p:txBody>
      </p:sp>
      <p:sp>
        <p:nvSpPr>
          <p:cNvPr id="3" name="内容占位符 2"/>
          <p:cNvSpPr>
            <a:spLocks noGrp="1"/>
          </p:cNvSpPr>
          <p:nvPr>
            <p:ph idx="1"/>
          </p:nvPr>
        </p:nvSpPr>
        <p:spPr>
          <a:xfrm>
            <a:off x="457200" y="1600200"/>
            <a:ext cx="8229600" cy="4983162"/>
          </a:xfrm>
        </p:spPr>
        <p:txBody>
          <a:bodyPr>
            <a:noAutofit/>
          </a:bodyPr>
          <a:lstStyle/>
          <a:p>
            <a:pPr>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、傅里叶变换（</a:t>
            </a:r>
            <a:r>
              <a:rPr lang="en-US" altLang="zh-CN" sz="2000" dirty="0">
                <a:latin typeface="黑体" panose="02010609060101010101" pitchFamily="49" charset="-122"/>
                <a:ea typeface="黑体" panose="02010609060101010101" pitchFamily="49" charset="-122"/>
              </a:rPr>
              <a:t>Fourier Transform</a:t>
            </a:r>
            <a:r>
              <a:rPr lang="zh-CN" altLang="en-US" sz="2000" dirty="0">
                <a:latin typeface="黑体" panose="02010609060101010101" pitchFamily="49" charset="-122"/>
                <a:ea typeface="黑体" panose="02010609060101010101" pitchFamily="49" charset="-122"/>
              </a:rPr>
              <a:t>）：将输入图像从时域转换到频域。这可以通过应用快速傅里叶变换（</a:t>
            </a:r>
            <a:r>
              <a:rPr lang="en-US" altLang="zh-CN" sz="2000" dirty="0">
                <a:latin typeface="黑体" panose="02010609060101010101" pitchFamily="49" charset="-122"/>
                <a:ea typeface="黑体" panose="02010609060101010101" pitchFamily="49" charset="-122"/>
              </a:rPr>
              <a:t>FFT</a:t>
            </a:r>
            <a:r>
              <a:rPr lang="zh-CN" altLang="en-US" sz="2000" dirty="0">
                <a:latin typeface="黑体" panose="02010609060101010101" pitchFamily="49" charset="-122"/>
                <a:ea typeface="黑体" panose="02010609060101010101" pitchFamily="49" charset="-122"/>
              </a:rPr>
              <a:t>）来实现。</a:t>
            </a:r>
          </a:p>
          <a:p>
            <a:pPr>
              <a:buNone/>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、对数变换：对于一幅图像</a:t>
            </a:r>
            <a:r>
              <a:rPr lang="en-US" altLang="zh-CN" sz="2000" dirty="0">
                <a:latin typeface="黑体" panose="02010609060101010101" pitchFamily="49" charset="-122"/>
                <a:ea typeface="黑体" panose="02010609060101010101" pitchFamily="49" charset="-122"/>
              </a:rPr>
              <a:t>f(</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，可以表示为照射分量</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和反射分量</a:t>
            </a:r>
            <a:r>
              <a:rPr lang="en-US" altLang="zh-CN" sz="2000" dirty="0">
                <a:latin typeface="黑体" panose="02010609060101010101" pitchFamily="49" charset="-122"/>
                <a:ea typeface="黑体" panose="02010609060101010101" pitchFamily="49" charset="-122"/>
              </a:rPr>
              <a:t>r(</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的乘积。其中</a:t>
            </a:r>
            <a:r>
              <a:rPr lang="en-US" altLang="zh-CN" sz="2000" dirty="0">
                <a:latin typeface="黑体" panose="02010609060101010101" pitchFamily="49" charset="-122"/>
                <a:ea typeface="黑体" panose="02010609060101010101" pitchFamily="49" charset="-122"/>
              </a:rPr>
              <a:t>0&lt;</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)&lt;∞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0&lt;r(</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)&lt;1</a:t>
            </a:r>
            <a:r>
              <a:rPr lang="zh-CN" altLang="en-US"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描述景物的照明，变化缓慢，处于低频成分。</a:t>
            </a:r>
            <a:r>
              <a:rPr lang="en-US" altLang="zh-CN" sz="2000" dirty="0">
                <a:latin typeface="黑体" panose="02010609060101010101" pitchFamily="49" charset="-122"/>
                <a:ea typeface="黑体" panose="02010609060101010101" pitchFamily="49" charset="-122"/>
              </a:rPr>
              <a:t>r(</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描述景物的细节，变化较快，处于高频成分。因为该性质是乘性的，所以不能直接使用傅里叶变换对</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r(</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进行控制，因此可以先对</a:t>
            </a:r>
            <a:r>
              <a:rPr lang="en-US" altLang="zh-CN" sz="2000" dirty="0">
                <a:latin typeface="黑体" panose="02010609060101010101" pitchFamily="49" charset="-122"/>
                <a:ea typeface="黑体" panose="02010609060101010101" pitchFamily="49" charset="-122"/>
              </a:rPr>
              <a:t>f(</a:t>
            </a:r>
            <a:r>
              <a:rPr lang="en-US" altLang="zh-CN" sz="2000" dirty="0" err="1">
                <a:latin typeface="黑体" panose="02010609060101010101" pitchFamily="49" charset="-122"/>
                <a:ea typeface="黑体" panose="02010609060101010101" pitchFamily="49" charset="-122"/>
              </a:rPr>
              <a:t>x,y</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取对数</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将乘性转换为加性。</a:t>
            </a: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、滤波器设计：设计一个合适的滤波器函数，用于对频域图像进行滤波。滤波器函数通常基于对数变换后的图像的低频和高频成分。</a:t>
            </a:r>
          </a:p>
          <a:p>
            <a:pPr lvl="1"/>
            <a:r>
              <a:rPr lang="zh-CN" altLang="en-US" sz="2000" dirty="0">
                <a:latin typeface="黑体" panose="02010609060101010101" pitchFamily="49" charset="-122"/>
                <a:ea typeface="黑体" panose="02010609060101010101" pitchFamily="49" charset="-122"/>
              </a:rPr>
              <a:t>低频增益控制：通过增加低频部分的增益来增强图像的对比度。</a:t>
            </a:r>
          </a:p>
          <a:p>
            <a:pPr lvl="1"/>
            <a:r>
              <a:rPr lang="zh-CN" altLang="en-US" sz="2000" dirty="0">
                <a:latin typeface="黑体" panose="02010609060101010101" pitchFamily="49" charset="-122"/>
                <a:ea typeface="黑体" panose="02010609060101010101" pitchFamily="49" charset="-122"/>
              </a:rPr>
              <a:t>高频增益控制：通过减小高频部分的增益来抑制噪声和细节。</a:t>
            </a:r>
          </a:p>
          <a:p>
            <a:pPr>
              <a:buNone/>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、逆傅里叶变换：将经过滤波的频域图像进行反变换，将其转换回时域。</a:t>
            </a:r>
          </a:p>
          <a:p>
            <a:pPr>
              <a:buNone/>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、指数变换：反对数变换。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p:sp>
        <p:nvSpPr>
          <p:cNvPr id="3" name="内容占位符 2"/>
          <p:cNvSpPr>
            <a:spLocks noGrp="1"/>
          </p:cNvSpPr>
          <p:nvPr>
            <p:ph idx="1"/>
          </p:nvPr>
        </p:nvSpPr>
        <p:spPr/>
        <p:txBody>
          <a:bodyPr>
            <a:normAutofit/>
          </a:bodyPr>
          <a:lstStyle/>
          <a:p>
            <a:pPr>
              <a:buNone/>
            </a:pPr>
            <a:r>
              <a:rPr lang="zh-CN" altLang="en-US" sz="2800" dirty="0">
                <a:latin typeface="黑体" panose="02010609060101010101" pitchFamily="49" charset="-122"/>
                <a:ea typeface="黑体" panose="02010609060101010101" pitchFamily="49" charset="-122"/>
              </a:rPr>
              <a:t>使用</a:t>
            </a:r>
            <a:r>
              <a:rPr lang="en-US" altLang="zh-CN" sz="2800" dirty="0" err="1">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以及</a:t>
            </a:r>
            <a:r>
              <a:rPr lang="en-US" altLang="zh-CN" sz="2800" dirty="0" err="1">
                <a:latin typeface="黑体" panose="02010609060101010101" pitchFamily="49" charset="-122"/>
                <a:ea typeface="黑体" panose="02010609060101010101" pitchFamily="49" charset="-122"/>
              </a:rPr>
              <a:t>opencv</a:t>
            </a:r>
            <a:r>
              <a:rPr lang="zh-CN" altLang="en-US" sz="2800" dirty="0">
                <a:latin typeface="黑体" panose="02010609060101010101" pitchFamily="49" charset="-122"/>
                <a:ea typeface="黑体" panose="02010609060101010101" pitchFamily="49" charset="-122"/>
              </a:rPr>
              <a:t>库实现。</a:t>
            </a:r>
            <a:endParaRPr lang="en-US" altLang="zh-CN" sz="2800" dirty="0">
              <a:latin typeface="黑体" panose="02010609060101010101" pitchFamily="49" charset="-122"/>
              <a:ea typeface="黑体" panose="02010609060101010101" pitchFamily="49" charset="-122"/>
            </a:endParaRPr>
          </a:p>
          <a:p>
            <a:pPr>
              <a:buNone/>
            </a:pPr>
            <a:r>
              <a:rPr lang="zh-CN" altLang="en-US" sz="2000" dirty="0">
                <a:latin typeface="黑体" panose="02010609060101010101" pitchFamily="49" charset="-122"/>
                <a:ea typeface="黑体" panose="02010609060101010101" pitchFamily="49" charset="-122"/>
              </a:rPr>
              <a:t>接下来解释文件</a:t>
            </a:r>
            <a:r>
              <a:rPr lang="en-US" altLang="zh-CN" sz="2000" dirty="0">
                <a:latin typeface="黑体" panose="02010609060101010101" pitchFamily="49" charset="-122"/>
                <a:ea typeface="黑体" panose="02010609060101010101" pitchFamily="49" charset="-122"/>
              </a:rPr>
              <a:t>opencv_original_new.cpp</a:t>
            </a:r>
            <a:r>
              <a:rPr lang="zh-CN" altLang="en-US" sz="2000" dirty="0">
                <a:latin typeface="黑体" panose="02010609060101010101" pitchFamily="49" charset="-122"/>
                <a:ea typeface="黑体" panose="02010609060101010101" pitchFamily="49" charset="-122"/>
              </a:rPr>
              <a:t>中的代码。</a:t>
            </a:r>
            <a:endParaRPr lang="en-US" altLang="zh-CN" sz="2000" dirty="0">
              <a:latin typeface="黑体" panose="02010609060101010101" pitchFamily="49" charset="-122"/>
              <a:ea typeface="黑体" panose="02010609060101010101" pitchFamily="49" charset="-122"/>
            </a:endParaRPr>
          </a:p>
          <a:p>
            <a:pPr>
              <a:buNone/>
            </a:pPr>
            <a:endParaRPr lang="en-US" altLang="zh-CN" sz="2800" dirty="0">
              <a:latin typeface="黑体" panose="02010609060101010101" pitchFamily="49" charset="-122"/>
              <a:ea typeface="黑体" panose="02010609060101010101" pitchFamily="49" charset="-122"/>
            </a:endParaRPr>
          </a:p>
          <a:p>
            <a:pPr>
              <a:buNone/>
            </a:pPr>
            <a:r>
              <a:rPr lang="zh-CN" altLang="en-US" sz="2800" b="1" dirty="0">
                <a:latin typeface="黑体" panose="02010609060101010101" pitchFamily="49" charset="-122"/>
                <a:ea typeface="黑体" panose="02010609060101010101" pitchFamily="49" charset="-122"/>
              </a:rPr>
              <a:t>一、读取图像 </a:t>
            </a:r>
            <a:r>
              <a:rPr lang="en-US" altLang="zh-CN" sz="2800" b="1" dirty="0">
                <a:latin typeface="黑体" panose="02010609060101010101" pitchFamily="49" charset="-122"/>
                <a:ea typeface="黑体" panose="02010609060101010101" pitchFamily="49" charset="-122"/>
              </a:rPr>
              <a:t>(Line 110~124)</a:t>
            </a:r>
          </a:p>
          <a:p>
            <a:pPr>
              <a:buNone/>
            </a:pPr>
            <a:endParaRPr lang="zh-CN" altLang="en-US" sz="800" dirty="0">
              <a:latin typeface="黑体" panose="02010609060101010101" pitchFamily="49" charset="-122"/>
              <a:ea typeface="黑体" panose="02010609060101010101" pitchFamily="49" charset="-122"/>
            </a:endParaRPr>
          </a:p>
          <a:p>
            <a:pPr lvl="1">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、通过 </a:t>
            </a:r>
            <a:r>
              <a:rPr lang="en-US" altLang="zh-CN" sz="2400" dirty="0" err="1">
                <a:latin typeface="黑体" panose="02010609060101010101" pitchFamily="49" charset="-122"/>
                <a:ea typeface="黑体" panose="02010609060101010101" pitchFamily="49" charset="-122"/>
              </a:rPr>
              <a:t>imread</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函数读取原始图像。</a:t>
            </a:r>
            <a:endParaRPr lang="en-US" altLang="zh-CN" sz="2400" dirty="0">
              <a:latin typeface="黑体" panose="02010609060101010101" pitchFamily="49" charset="-122"/>
              <a:ea typeface="黑体" panose="02010609060101010101" pitchFamily="49" charset="-122"/>
            </a:endParaRPr>
          </a:p>
          <a:p>
            <a:pPr lvl="1">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、设置滤波器参数。</a:t>
            </a:r>
          </a:p>
          <a:p>
            <a:pPr>
              <a:buNone/>
            </a:pPr>
            <a:r>
              <a:rPr lang="en-US" altLang="zh-CN" sz="28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、通过</a:t>
            </a:r>
            <a:r>
              <a:rPr lang="en-US" altLang="zh-CN" sz="2400" dirty="0" err="1">
                <a:latin typeface="黑体" panose="02010609060101010101" pitchFamily="49" charset="-122"/>
                <a:ea typeface="黑体" panose="02010609060101010101" pitchFamily="49" charset="-122"/>
              </a:rPr>
              <a:t>showImage</a:t>
            </a:r>
            <a:r>
              <a:rPr lang="zh-CN" altLang="en-US" sz="2400" dirty="0">
                <a:latin typeface="黑体" panose="02010609060101010101" pitchFamily="49" charset="-122"/>
                <a:ea typeface="黑体" panose="02010609060101010101" pitchFamily="49" charset="-122"/>
              </a:rPr>
              <a:t>函数显示原始图像。</a:t>
            </a:r>
            <a:endParaRPr lang="en-US" altLang="zh-CN" sz="2400" dirty="0">
              <a:latin typeface="黑体" panose="02010609060101010101" pitchFamily="49" charset="-122"/>
              <a:ea typeface="黑体" panose="02010609060101010101" pitchFamily="49" charset="-122"/>
            </a:endParaRPr>
          </a:p>
          <a:p>
            <a:pPr>
              <a:buNone/>
            </a:pP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p:sp>
        <p:nvSpPr>
          <p:cNvPr id="3" name="内容占位符 2"/>
          <p:cNvSpPr>
            <a:spLocks noGrp="1"/>
          </p:cNvSpPr>
          <p:nvPr>
            <p:ph idx="1"/>
          </p:nvPr>
        </p:nvSpPr>
        <p:spPr>
          <a:xfrm>
            <a:off x="457200" y="1600200"/>
            <a:ext cx="8229600" cy="4853136"/>
          </a:xfrm>
        </p:spPr>
        <p:txBody>
          <a:bodyPr>
            <a:normAutofit fontScale="92500"/>
          </a:bodyPr>
          <a:lstStyle/>
          <a:p>
            <a:pPr>
              <a:buNone/>
            </a:pPr>
            <a:r>
              <a:rPr lang="zh-CN" altLang="en-US" sz="3000" b="1" dirty="0">
                <a:latin typeface="黑体" panose="02010609060101010101" pitchFamily="49" charset="-122"/>
                <a:ea typeface="黑体" panose="02010609060101010101" pitchFamily="49" charset="-122"/>
              </a:rPr>
              <a:t>二、转换为 </a:t>
            </a:r>
            <a:r>
              <a:rPr lang="en-US" altLang="zh-CN" sz="3000" b="1" dirty="0">
                <a:latin typeface="黑体" panose="02010609060101010101" pitchFamily="49" charset="-122"/>
                <a:ea typeface="黑体" panose="02010609060101010101" pitchFamily="49" charset="-122"/>
              </a:rPr>
              <a:t>YUV </a:t>
            </a:r>
            <a:r>
              <a:rPr lang="zh-CN" altLang="en-US" sz="3000" b="1" dirty="0">
                <a:latin typeface="黑体" panose="02010609060101010101" pitchFamily="49" charset="-122"/>
                <a:ea typeface="黑体" panose="02010609060101010101" pitchFamily="49" charset="-122"/>
              </a:rPr>
              <a:t>颜色空间 </a:t>
            </a:r>
            <a:r>
              <a:rPr lang="en-US" altLang="zh-CN" sz="3000" b="1" dirty="0"/>
              <a:t>(Line 126~130)</a:t>
            </a:r>
            <a:endParaRPr lang="en-US" altLang="zh-CN" sz="3000" b="1" dirty="0">
              <a:latin typeface="黑体" panose="02010609060101010101" pitchFamily="49" charset="-122"/>
              <a:ea typeface="黑体" panose="02010609060101010101" pitchFamily="49" charset="-122"/>
            </a:endParaRPr>
          </a:p>
          <a:p>
            <a:pPr>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目的：分离出亮度通道，方便处理。</a:t>
            </a:r>
            <a:endParaRPr lang="en-US" altLang="zh-CN" sz="2400" b="1" dirty="0">
              <a:latin typeface="黑体" panose="02010609060101010101" pitchFamily="49" charset="-122"/>
              <a:ea typeface="黑体" panose="02010609060101010101" pitchFamily="49" charset="-122"/>
            </a:endParaRPr>
          </a:p>
          <a:p>
            <a:pPr>
              <a:buNone/>
            </a:pPr>
            <a:endParaRPr lang="zh-CN" altLang="en-US" sz="900" dirty="0">
              <a:latin typeface="黑体" panose="02010609060101010101" pitchFamily="49" charset="-122"/>
              <a:ea typeface="黑体" panose="02010609060101010101" pitchFamily="49" charset="-122"/>
            </a:endParaRPr>
          </a:p>
          <a:p>
            <a:pPr lvl="1">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、使用 </a:t>
            </a:r>
            <a:r>
              <a:rPr lang="en-US" altLang="zh-CN" dirty="0" err="1">
                <a:latin typeface="黑体" panose="02010609060101010101" pitchFamily="49" charset="-122"/>
                <a:ea typeface="黑体" panose="02010609060101010101" pitchFamily="49" charset="-122"/>
              </a:rPr>
              <a:t>cvtColor</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函数将原始图像从 </a:t>
            </a:r>
            <a:r>
              <a:rPr lang="en-US" altLang="zh-CN" dirty="0">
                <a:latin typeface="黑体" panose="02010609060101010101" pitchFamily="49" charset="-122"/>
                <a:ea typeface="黑体" panose="02010609060101010101" pitchFamily="49" charset="-122"/>
              </a:rPr>
              <a:t>BGR </a:t>
            </a:r>
            <a:r>
              <a:rPr lang="zh-CN" altLang="en-US" dirty="0">
                <a:latin typeface="黑体" panose="02010609060101010101" pitchFamily="49" charset="-122"/>
                <a:ea typeface="黑体" panose="02010609060101010101" pitchFamily="49" charset="-122"/>
              </a:rPr>
              <a:t>颜色空间转换为 </a:t>
            </a:r>
            <a:r>
              <a:rPr lang="en-US" altLang="zh-CN" dirty="0">
                <a:latin typeface="黑体" panose="02010609060101010101" pitchFamily="49" charset="-122"/>
                <a:ea typeface="黑体" panose="02010609060101010101" pitchFamily="49" charset="-122"/>
              </a:rPr>
              <a:t>YUV </a:t>
            </a:r>
            <a:r>
              <a:rPr lang="zh-CN" altLang="en-US" dirty="0">
                <a:latin typeface="黑体" panose="02010609060101010101" pitchFamily="49" charset="-122"/>
                <a:ea typeface="黑体" panose="02010609060101010101" pitchFamily="49" charset="-122"/>
              </a:rPr>
              <a:t>颜色空间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参数 </a:t>
            </a:r>
            <a:r>
              <a:rPr lang="en-US" altLang="zh-CN" dirty="0">
                <a:latin typeface="黑体" panose="02010609060101010101" pitchFamily="49" charset="-122"/>
                <a:ea typeface="黑体" panose="02010609060101010101" pitchFamily="49" charset="-122"/>
              </a:rPr>
              <a:t>COLOR_BGR2YUV)</a:t>
            </a:r>
          </a:p>
          <a:p>
            <a:pPr lvl="1">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、使用 </a:t>
            </a:r>
            <a:r>
              <a:rPr lang="en-US" altLang="zh-CN" dirty="0">
                <a:latin typeface="黑体" panose="02010609060101010101" pitchFamily="49" charset="-122"/>
                <a:ea typeface="黑体" panose="02010609060101010101" pitchFamily="49" charset="-122"/>
              </a:rPr>
              <a:t>split </a:t>
            </a:r>
            <a:r>
              <a:rPr lang="zh-CN" altLang="en-US" dirty="0">
                <a:latin typeface="黑体" panose="02010609060101010101" pitchFamily="49" charset="-122"/>
                <a:ea typeface="黑体" panose="02010609060101010101" pitchFamily="49" charset="-122"/>
              </a:rPr>
              <a:t>函数将单个 </a:t>
            </a:r>
            <a:r>
              <a:rPr lang="en-US" altLang="zh-CN" dirty="0">
                <a:latin typeface="黑体" panose="02010609060101010101" pitchFamily="49" charset="-122"/>
                <a:ea typeface="黑体" panose="02010609060101010101" pitchFamily="49" charset="-122"/>
              </a:rPr>
              <a:t>YUV </a:t>
            </a:r>
            <a:r>
              <a:rPr lang="zh-CN" altLang="en-US" dirty="0">
                <a:latin typeface="黑体" panose="02010609060101010101" pitchFamily="49" charset="-122"/>
                <a:ea typeface="黑体" panose="02010609060101010101" pitchFamily="49" charset="-122"/>
              </a:rPr>
              <a:t>图像分离为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个单通道图像数组 </a:t>
            </a:r>
            <a:r>
              <a:rPr lang="en-US" altLang="zh-CN" dirty="0" err="1">
                <a:latin typeface="黑体" panose="02010609060101010101" pitchFamily="49" charset="-122"/>
                <a:ea typeface="黑体" panose="02010609060101010101" pitchFamily="49" charset="-122"/>
              </a:rPr>
              <a:t>yuv</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，其中 </a:t>
            </a:r>
            <a:r>
              <a:rPr lang="en-US" altLang="zh-CN" dirty="0" err="1">
                <a:latin typeface="黑体" panose="02010609060101010101" pitchFamily="49" charset="-122"/>
                <a:ea typeface="黑体" panose="02010609060101010101" pitchFamily="49" charset="-122"/>
              </a:rPr>
              <a:t>yuv</a:t>
            </a:r>
            <a:r>
              <a:rPr lang="en-US" altLang="zh-CN" dirty="0">
                <a:latin typeface="黑体" panose="02010609060101010101" pitchFamily="49" charset="-122"/>
                <a:ea typeface="黑体" panose="02010609060101010101" pitchFamily="49" charset="-122"/>
              </a:rPr>
              <a:t>[0] </a:t>
            </a:r>
            <a:r>
              <a:rPr lang="zh-CN" altLang="en-US" dirty="0">
                <a:latin typeface="黑体" panose="02010609060101010101" pitchFamily="49" charset="-122"/>
                <a:ea typeface="黑体" panose="02010609060101010101" pitchFamily="49" charset="-122"/>
              </a:rPr>
              <a:t>存储 </a:t>
            </a:r>
            <a:r>
              <a:rPr lang="en-US" altLang="zh-CN" dirty="0">
                <a:latin typeface="黑体" panose="02010609060101010101" pitchFamily="49" charset="-122"/>
                <a:ea typeface="黑体" panose="02010609060101010101" pitchFamily="49" charset="-122"/>
              </a:rPr>
              <a:t>Y </a:t>
            </a:r>
            <a:r>
              <a:rPr lang="zh-CN" altLang="en-US" dirty="0">
                <a:latin typeface="黑体" panose="02010609060101010101" pitchFamily="49" charset="-122"/>
                <a:ea typeface="黑体" panose="02010609060101010101" pitchFamily="49" charset="-122"/>
              </a:rPr>
              <a:t>通道</a:t>
            </a:r>
          </a:p>
          <a:p>
            <a:pPr lvl="1">
              <a:buNone/>
            </a:pPr>
            <a:r>
              <a:rPr lang="en-US" altLang="zh-CN" dirty="0">
                <a:latin typeface="黑体" panose="02010609060101010101" pitchFamily="49" charset="-122"/>
                <a:ea typeface="黑体" panose="02010609060101010101" pitchFamily="49" charset="-122"/>
              </a:rPr>
              <a:t>	</a:t>
            </a:r>
            <a:r>
              <a:rPr lang="en-US" altLang="zh-CN" sz="2200" dirty="0">
                <a:solidFill>
                  <a:schemeClr val="bg1">
                    <a:lumMod val="50000"/>
                  </a:schemeClr>
                </a:solidFill>
                <a:latin typeface="黑体" panose="02010609060101010101" pitchFamily="49" charset="-122"/>
                <a:ea typeface="黑体" panose="02010609060101010101" pitchFamily="49" charset="-122"/>
              </a:rPr>
              <a:t>YUV</a:t>
            </a:r>
            <a:r>
              <a:rPr lang="zh-CN" altLang="en-US" sz="2200" dirty="0">
                <a:solidFill>
                  <a:schemeClr val="bg1">
                    <a:lumMod val="50000"/>
                  </a:schemeClr>
                </a:solidFill>
                <a:latin typeface="黑体" panose="02010609060101010101" pitchFamily="49" charset="-122"/>
                <a:ea typeface="黑体" panose="02010609060101010101" pitchFamily="49" charset="-122"/>
              </a:rPr>
              <a:t>每个通道存储的内容：</a:t>
            </a:r>
            <a:endParaRPr lang="en-US" altLang="zh-CN" sz="2200" dirty="0">
              <a:solidFill>
                <a:schemeClr val="bg1">
                  <a:lumMod val="50000"/>
                </a:schemeClr>
              </a:solidFill>
              <a:latin typeface="黑体" panose="02010609060101010101" pitchFamily="49" charset="-122"/>
              <a:ea typeface="黑体" panose="02010609060101010101" pitchFamily="49" charset="-122"/>
            </a:endParaRPr>
          </a:p>
          <a:p>
            <a:pPr lvl="1">
              <a:buNone/>
            </a:pPr>
            <a:r>
              <a:rPr lang="en-US" altLang="zh-CN" sz="2200" dirty="0">
                <a:solidFill>
                  <a:schemeClr val="bg1">
                    <a:lumMod val="50000"/>
                  </a:schemeClr>
                </a:solidFill>
                <a:latin typeface="黑体" panose="02010609060101010101" pitchFamily="49" charset="-122"/>
                <a:ea typeface="黑体" panose="02010609060101010101" pitchFamily="49" charset="-122"/>
              </a:rPr>
              <a:t>	Y</a:t>
            </a:r>
            <a:r>
              <a:rPr lang="zh-CN" altLang="en-US" sz="2200" dirty="0">
                <a:solidFill>
                  <a:schemeClr val="bg1">
                    <a:lumMod val="50000"/>
                  </a:schemeClr>
                </a:solidFill>
                <a:latin typeface="黑体" panose="02010609060101010101" pitchFamily="49" charset="-122"/>
                <a:ea typeface="黑体" panose="02010609060101010101" pitchFamily="49" charset="-122"/>
              </a:rPr>
              <a:t>：亮度</a:t>
            </a:r>
            <a:endParaRPr lang="en-US" altLang="zh-CN" sz="2200" dirty="0">
              <a:solidFill>
                <a:schemeClr val="bg1">
                  <a:lumMod val="50000"/>
                </a:schemeClr>
              </a:solidFill>
              <a:latin typeface="黑体" panose="02010609060101010101" pitchFamily="49" charset="-122"/>
              <a:ea typeface="黑体" panose="02010609060101010101" pitchFamily="49" charset="-122"/>
            </a:endParaRPr>
          </a:p>
          <a:p>
            <a:pPr lvl="1">
              <a:buNone/>
            </a:pPr>
            <a:r>
              <a:rPr lang="en-US" altLang="zh-CN" sz="2200" b="0" i="0" dirty="0">
                <a:solidFill>
                  <a:schemeClr val="bg1">
                    <a:lumMod val="50000"/>
                  </a:schemeClr>
                </a:solidFill>
                <a:effectLst/>
                <a:latin typeface="黑体" panose="02010609060101010101" pitchFamily="49" charset="-122"/>
                <a:ea typeface="黑体" panose="02010609060101010101" pitchFamily="49" charset="-122"/>
              </a:rPr>
              <a:t>	U</a:t>
            </a:r>
            <a:r>
              <a:rPr lang="zh-CN" altLang="en-US" sz="2200" b="0" i="0" dirty="0">
                <a:solidFill>
                  <a:schemeClr val="bg1">
                    <a:lumMod val="50000"/>
                  </a:schemeClr>
                </a:solidFill>
                <a:effectLst/>
                <a:latin typeface="黑体" panose="02010609060101010101" pitchFamily="49" charset="-122"/>
                <a:ea typeface="黑体" panose="02010609060101010101" pitchFamily="49" charset="-122"/>
              </a:rPr>
              <a:t>和</a:t>
            </a:r>
            <a:r>
              <a:rPr lang="en-US" altLang="zh-CN" sz="2200" b="0" i="0" dirty="0">
                <a:solidFill>
                  <a:schemeClr val="bg1">
                    <a:lumMod val="50000"/>
                  </a:schemeClr>
                </a:solidFill>
                <a:effectLst/>
                <a:latin typeface="黑体" panose="02010609060101010101" pitchFamily="49" charset="-122"/>
                <a:ea typeface="黑体" panose="02010609060101010101" pitchFamily="49" charset="-122"/>
              </a:rPr>
              <a:t>V</a:t>
            </a:r>
            <a:r>
              <a:rPr lang="zh-CN" altLang="en-US" sz="2200" dirty="0">
                <a:solidFill>
                  <a:schemeClr val="bg1">
                    <a:lumMod val="50000"/>
                  </a:schemeClr>
                </a:solidFill>
                <a:latin typeface="黑体" panose="02010609060101010101" pitchFamily="49" charset="-122"/>
                <a:ea typeface="黑体" panose="02010609060101010101" pitchFamily="49" charset="-122"/>
              </a:rPr>
              <a:t>：</a:t>
            </a:r>
            <a:r>
              <a:rPr lang="zh-CN" altLang="en-US" sz="2200" b="0" i="0" dirty="0">
                <a:solidFill>
                  <a:schemeClr val="bg1">
                    <a:lumMod val="50000"/>
                  </a:schemeClr>
                </a:solidFill>
                <a:effectLst/>
                <a:latin typeface="黑体" panose="02010609060101010101" pitchFamily="49" charset="-122"/>
                <a:ea typeface="黑体" panose="02010609060101010101" pitchFamily="49" charset="-122"/>
              </a:rPr>
              <a:t>色度。作用是描述影像色彩及饱和度，用于指定像素的颜色。</a:t>
            </a:r>
            <a:endParaRPr lang="zh-CN" altLang="en-US" sz="2200" dirty="0">
              <a:solidFill>
                <a:schemeClr val="bg1">
                  <a:lumMod val="50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p:sp>
        <p:nvSpPr>
          <p:cNvPr id="3" name="内容占位符 2"/>
          <p:cNvSpPr>
            <a:spLocks noGrp="1"/>
          </p:cNvSpPr>
          <p:nvPr>
            <p:ph idx="1"/>
          </p:nvPr>
        </p:nvSpPr>
        <p:spPr/>
        <p:txBody>
          <a:bodyPr>
            <a:normAutofit/>
          </a:bodyPr>
          <a:lstStyle/>
          <a:p>
            <a:pPr>
              <a:buNone/>
            </a:pPr>
            <a:r>
              <a:rPr lang="zh-CN" altLang="en-US" sz="2800" b="1" dirty="0">
                <a:latin typeface="黑体" panose="02010609060101010101" pitchFamily="49" charset="-122"/>
                <a:ea typeface="黑体" panose="02010609060101010101" pitchFamily="49" charset="-122"/>
              </a:rPr>
              <a:t>三、对 </a:t>
            </a:r>
            <a:r>
              <a:rPr lang="en-US" altLang="zh-CN" sz="2800" b="1" dirty="0">
                <a:latin typeface="黑体" panose="02010609060101010101" pitchFamily="49" charset="-122"/>
                <a:ea typeface="黑体" panose="02010609060101010101" pitchFamily="49" charset="-122"/>
              </a:rPr>
              <a:t>Y </a:t>
            </a:r>
            <a:r>
              <a:rPr lang="zh-CN" altLang="en-US" sz="2800" b="1" dirty="0">
                <a:latin typeface="黑体" panose="02010609060101010101" pitchFamily="49" charset="-122"/>
                <a:ea typeface="黑体" panose="02010609060101010101" pitchFamily="49" charset="-122"/>
              </a:rPr>
              <a:t>通道进行同态滤波</a:t>
            </a:r>
            <a:endParaRPr lang="zh-CN" altLang="en-US" sz="2800" dirty="0">
              <a:latin typeface="黑体" panose="02010609060101010101" pitchFamily="49" charset="-122"/>
              <a:ea typeface="黑体" panose="02010609060101010101" pitchFamily="49" charset="-122"/>
            </a:endParaRPr>
          </a:p>
          <a:p>
            <a:pPr>
              <a:buNone/>
            </a:pPr>
            <a:r>
              <a:rPr lang="en-US" altLang="zh-CN" sz="28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对数变换</a:t>
            </a:r>
            <a:r>
              <a:rPr lang="en-US" altLang="zh-CN" sz="2400" b="1" dirty="0">
                <a:latin typeface="黑体" panose="02010609060101010101" pitchFamily="49" charset="-122"/>
                <a:ea typeface="黑体" panose="02010609060101010101" pitchFamily="49" charset="-122"/>
              </a:rPr>
              <a:t>(L133~138)</a:t>
            </a:r>
            <a:r>
              <a:rPr lang="zh-CN" altLang="en-US" sz="2400" dirty="0">
                <a:latin typeface="黑体" panose="02010609060101010101" pitchFamily="49" charset="-122"/>
                <a:ea typeface="黑体" panose="02010609060101010101" pitchFamily="49" charset="-122"/>
              </a:rPr>
              <a:t>：创建一个与</a:t>
            </a:r>
            <a:r>
              <a:rPr lang="en-US" altLang="zh-CN" sz="2400" dirty="0">
                <a:latin typeface="黑体" panose="02010609060101010101" pitchFamily="49" charset="-122"/>
                <a:ea typeface="黑体" panose="02010609060101010101" pitchFamily="49" charset="-122"/>
              </a:rPr>
              <a:t>Y</a:t>
            </a:r>
            <a:r>
              <a:rPr lang="zh-CN" altLang="en-US" sz="2400" dirty="0">
                <a:latin typeface="黑体" panose="02010609060101010101" pitchFamily="49" charset="-122"/>
                <a:ea typeface="黑体" panose="02010609060101010101" pitchFamily="49" charset="-122"/>
              </a:rPr>
              <a:t>通道图像具有相同尺寸的</a:t>
            </a:r>
            <a:r>
              <a:rPr lang="en-US" sz="2400" dirty="0">
                <a:latin typeface="黑体" panose="02010609060101010101" pitchFamily="49" charset="-122"/>
                <a:ea typeface="黑体" panose="02010609060101010101" pitchFamily="49" charset="-122"/>
              </a:rPr>
              <a:t>CV_64F</a:t>
            </a:r>
            <a:r>
              <a:rPr lang="zh-CN" altLang="en-US" sz="2400" dirty="0">
                <a:latin typeface="黑体" panose="02010609060101010101" pitchFamily="49" charset="-122"/>
                <a:ea typeface="黑体" panose="02010609060101010101" pitchFamily="49" charset="-122"/>
              </a:rPr>
              <a:t>类型的空白图像</a:t>
            </a:r>
            <a:r>
              <a:rPr lang="en-US" sz="2400" dirty="0" err="1">
                <a:latin typeface="黑体" panose="02010609060101010101" pitchFamily="49" charset="-122"/>
                <a:ea typeface="黑体" panose="02010609060101010101" pitchFamily="49" charset="-122"/>
              </a:rPr>
              <a:t>image_ln</a:t>
            </a:r>
            <a:r>
              <a:rPr lang="zh-CN" altLang="en-US" sz="2400" dirty="0">
                <a:latin typeface="黑体" panose="02010609060101010101" pitchFamily="49" charset="-122"/>
                <a:ea typeface="黑体" panose="02010609060101010101" pitchFamily="49" charset="-122"/>
              </a:rPr>
              <a:t>，并将之前的</a:t>
            </a:r>
            <a:r>
              <a:rPr lang="en-US" altLang="zh-CN" sz="2400" dirty="0">
                <a:latin typeface="黑体" panose="02010609060101010101" pitchFamily="49" charset="-122"/>
                <a:ea typeface="黑体" panose="02010609060101010101" pitchFamily="49" charset="-122"/>
              </a:rPr>
              <a:t>Y</a:t>
            </a:r>
            <a:r>
              <a:rPr lang="zh-CN" altLang="en-US" sz="2400" dirty="0">
                <a:latin typeface="黑体" panose="02010609060101010101" pitchFamily="49" charset="-122"/>
                <a:ea typeface="黑体" panose="02010609060101010101" pitchFamily="49" charset="-122"/>
              </a:rPr>
              <a:t>通道图像进行对数变换（</a:t>
            </a:r>
            <a:r>
              <a:rPr lang="en-US" altLang="zh-CN" sz="2400" dirty="0">
                <a:latin typeface="黑体" panose="02010609060101010101" pitchFamily="49" charset="-122"/>
                <a:ea typeface="黑体" panose="02010609060101010101" pitchFamily="49" charset="-122"/>
              </a:rPr>
              <a:t>+0.1</a:t>
            </a:r>
            <a:r>
              <a:rPr lang="zh-CN" altLang="en-US" sz="2400" dirty="0">
                <a:latin typeface="黑体" panose="02010609060101010101" pitchFamily="49" charset="-122"/>
                <a:ea typeface="黑体" panose="02010609060101010101" pitchFamily="49" charset="-122"/>
              </a:rPr>
              <a:t>防止对数为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），储存在空白图像中。</a:t>
            </a:r>
            <a:endParaRPr lang="en-US" altLang="zh-CN" sz="2400" dirty="0">
              <a:latin typeface="黑体" panose="02010609060101010101" pitchFamily="49" charset="-122"/>
              <a:ea typeface="黑体" panose="02010609060101010101" pitchFamily="49" charset="-122"/>
            </a:endParaRPr>
          </a:p>
          <a:p>
            <a:pPr>
              <a:buNone/>
            </a:pPr>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傅里叶变换</a:t>
            </a:r>
            <a:r>
              <a:rPr lang="en-US" altLang="zh-CN" sz="2400" b="1" dirty="0">
                <a:latin typeface="黑体" panose="02010609060101010101" pitchFamily="49" charset="-122"/>
                <a:ea typeface="黑体" panose="02010609060101010101" pitchFamily="49" charset="-122"/>
              </a:rPr>
              <a:t>(L140~143)</a:t>
            </a:r>
            <a:r>
              <a:rPr lang="zh-CN" altLang="en-US" sz="2400" dirty="0">
                <a:latin typeface="黑体" panose="02010609060101010101" pitchFamily="49" charset="-122"/>
                <a:ea typeface="黑体" panose="02010609060101010101" pitchFamily="49" charset="-122"/>
              </a:rPr>
              <a:t>：将图像进行傅里叶变换，得到</a:t>
            </a:r>
            <a:r>
              <a:rPr lang="zh-CN" altLang="en-US" sz="2400" b="1" dirty="0">
                <a:latin typeface="黑体" panose="02010609060101010101" pitchFamily="49" charset="-122"/>
                <a:ea typeface="黑体" panose="02010609060101010101" pitchFamily="49" charset="-122"/>
              </a:rPr>
              <a:t>实部和虚部</a:t>
            </a:r>
            <a:r>
              <a:rPr lang="zh-CN" altLang="en-US" sz="2400" dirty="0">
                <a:latin typeface="黑体" panose="02010609060101010101" pitchFamily="49" charset="-122"/>
                <a:ea typeface="黑体" panose="02010609060101010101" pitchFamily="49" charset="-122"/>
              </a:rPr>
              <a:t>，存储在</a:t>
            </a:r>
            <a:r>
              <a:rPr lang="en-US" altLang="zh-CN" sz="2400" dirty="0">
                <a:latin typeface="黑体" panose="02010609060101010101" pitchFamily="49" charset="-122"/>
                <a:ea typeface="黑体" panose="02010609060101010101" pitchFamily="49" charset="-122"/>
              </a:rPr>
              <a:t>planes</a:t>
            </a:r>
            <a:r>
              <a:rPr lang="zh-CN" altLang="en-US" sz="2400" dirty="0">
                <a:latin typeface="黑体" panose="02010609060101010101" pitchFamily="49" charset="-122"/>
                <a:ea typeface="黑体" panose="02010609060101010101" pitchFamily="49" charset="-122"/>
              </a:rPr>
              <a:t>数组中；并将其</a:t>
            </a:r>
            <a:r>
              <a:rPr lang="zh-CN" altLang="en-US" sz="2400" b="1" dirty="0">
                <a:latin typeface="黑体" panose="02010609060101010101" pitchFamily="49" charset="-122"/>
                <a:ea typeface="黑体" panose="02010609060101010101" pitchFamily="49" charset="-122"/>
              </a:rPr>
              <a:t>中心化</a:t>
            </a:r>
            <a:r>
              <a:rPr lang="zh-CN" altLang="en-US" sz="2400" dirty="0">
                <a:latin typeface="黑体" panose="02010609060101010101" pitchFamily="49" charset="-122"/>
                <a:ea typeface="黑体" panose="02010609060101010101" pitchFamily="49" charset="-122"/>
              </a:rPr>
              <a:t>，使原点位于图像中心；</a:t>
            </a:r>
            <a:r>
              <a:rPr lang="zh-CN" altLang="en-US" sz="2400" b="1" dirty="0">
                <a:latin typeface="黑体" panose="02010609060101010101" pitchFamily="49" charset="-122"/>
                <a:ea typeface="黑体" panose="02010609060101010101" pitchFamily="49" charset="-122"/>
              </a:rPr>
              <a:t>打印出频谱图</a:t>
            </a:r>
            <a:r>
              <a:rPr lang="zh-CN" altLang="en-US" sz="2400" dirty="0">
                <a:latin typeface="黑体" panose="02010609060101010101" pitchFamily="49" charset="-122"/>
                <a:ea typeface="黑体" panose="02010609060101010101" pitchFamily="49" charset="-122"/>
              </a:rPr>
              <a:t>，观察中心化前后的不同频率的强度信息。</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中心化之前，低频成分通常位于频谱图的中心，高频成分则位于频谱图的边缘</a:t>
            </a:r>
            <a:r>
              <a:rPr lang="en-US" altLang="zh-CN" sz="2400" dirty="0">
                <a:latin typeface="黑体" panose="02010609060101010101" pitchFamily="49" charset="-122"/>
                <a:ea typeface="黑体" panose="02010609060101010101" pitchFamily="49"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5238" y="1700808"/>
                <a:ext cx="8161562" cy="4608512"/>
              </a:xfrm>
            </p:spPr>
            <p:txBody>
              <a:bodyPr>
                <a:normAutofit fontScale="85000" lnSpcReduction="20000"/>
              </a:bodyPr>
              <a:lstStyle/>
              <a:p>
                <a:pPr>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、使用高斯同态滤波器进行滤波</a:t>
                </a:r>
                <a:r>
                  <a:rPr lang="en-US" altLang="zh-CN" sz="2800" b="1" dirty="0">
                    <a:latin typeface="黑体" panose="02010609060101010101" pitchFamily="49" charset="-122"/>
                    <a:ea typeface="黑体" panose="02010609060101010101" pitchFamily="49" charset="-122"/>
                  </a:rPr>
                  <a:t>(L145~175)</a:t>
                </a:r>
              </a:p>
              <a:p>
                <a:pPr>
                  <a:buNone/>
                </a:pPr>
                <a:endParaRPr lang="zh-CN" altLang="en-US" sz="900" b="1" dirty="0">
                  <a:latin typeface="黑体" panose="02010609060101010101" pitchFamily="49" charset="-122"/>
                  <a:ea typeface="黑体" panose="02010609060101010101" pitchFamily="49" charset="-122"/>
                </a:endParaRPr>
              </a:p>
              <a:p>
                <a:pPr>
                  <a:buNone/>
                </a:pPr>
                <a:r>
                  <a:rPr lang="zh-CN" altLang="en-US" sz="2400" dirty="0">
                    <a:latin typeface="黑体" panose="02010609060101010101" pitchFamily="49" charset="-122"/>
                    <a:ea typeface="黑体" panose="02010609060101010101" pitchFamily="49" charset="-122"/>
                  </a:rPr>
                  <a:t>高斯同态滤波器公式：</a:t>
                </a:r>
                <a:endParaRPr lang="en-US" altLang="zh-CN" sz="2400" dirty="0">
                  <a:latin typeface="黑体" panose="02010609060101010101" pitchFamily="49" charset="-122"/>
                  <a:ea typeface="黑体" panose="02010609060101010101" pitchFamily="49" charset="-122"/>
                </a:endParaRPr>
              </a:p>
              <a:p>
                <a:pPr>
                  <a:buNone/>
                </a:pPr>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ea typeface="黑体" panose="02010609060101010101" pitchFamily="49" charset="-122"/>
                        </a:rPr>
                        <m:t> </m:t>
                      </m:r>
                      <m:r>
                        <a:rPr lang="en-US" sz="2400" i="1" dirty="0">
                          <a:latin typeface="Cambria Math" panose="02040503050406030204" pitchFamily="18" charset="0"/>
                          <a:ea typeface="黑体" panose="02010609060101010101" pitchFamily="49" charset="-122"/>
                        </a:rPr>
                        <m:t>𝐻</m:t>
                      </m:r>
                      <m:r>
                        <a:rPr lang="en-US" altLang="zh-CN" sz="2400" i="1" dirty="0">
                          <a:latin typeface="Cambria Math" panose="02040503050406030204" pitchFamily="18" charset="0"/>
                          <a:ea typeface="黑体" panose="02010609060101010101" pitchFamily="49" charset="-122"/>
                        </a:rPr>
                        <m:t>(</m:t>
                      </m:r>
                      <m:r>
                        <a:rPr lang="en-US" sz="2400" i="1" dirty="0" err="1">
                          <a:latin typeface="Cambria Math" panose="02040503050406030204" pitchFamily="18" charset="0"/>
                          <a:ea typeface="黑体" panose="02010609060101010101" pitchFamily="49" charset="-122"/>
                        </a:rPr>
                        <m:t>𝑢</m:t>
                      </m:r>
                      <m:r>
                        <a:rPr lang="en-US" sz="2400" i="1" dirty="0" err="1">
                          <a:latin typeface="Cambria Math" panose="02040503050406030204" pitchFamily="18" charset="0"/>
                          <a:ea typeface="黑体" panose="02010609060101010101" pitchFamily="49" charset="-122"/>
                        </a:rPr>
                        <m:t>,</m:t>
                      </m:r>
                      <m:r>
                        <a:rPr lang="en-US" sz="2400" i="1" dirty="0" err="1">
                          <a:latin typeface="Cambria Math" panose="02040503050406030204" pitchFamily="18" charset="0"/>
                          <a:ea typeface="黑体" panose="02010609060101010101" pitchFamily="49" charset="-122"/>
                        </a:rPr>
                        <m:t>𝑣</m:t>
                      </m:r>
                      <m:r>
                        <a:rPr lang="en-US" sz="2400" i="1" dirty="0">
                          <a:latin typeface="Cambria Math" panose="02040503050406030204" pitchFamily="18" charset="0"/>
                          <a:ea typeface="黑体" panose="02010609060101010101" pitchFamily="49" charset="-122"/>
                        </a:rPr>
                        <m:t>)= </m:t>
                      </m:r>
                      <m:r>
                        <a:rPr lang="en-US" altLang="zh-CN" sz="2400" i="1" dirty="0">
                          <a:latin typeface="Cambria Math" panose="02040503050406030204" pitchFamily="18" charset="0"/>
                          <a:ea typeface="黑体" panose="02010609060101010101" pitchFamily="49" charset="-122"/>
                        </a:rPr>
                        <m:t>(</m:t>
                      </m:r>
                      <m:r>
                        <a:rPr lang="el-GR" sz="2400" i="1" dirty="0">
                          <a:latin typeface="Cambria Math" panose="02040503050406030204" pitchFamily="18" charset="0"/>
                          <a:ea typeface="黑体" panose="02010609060101010101" pitchFamily="49" charset="-122"/>
                        </a:rPr>
                        <m:t>𝛾</m:t>
                      </m:r>
                      <m:r>
                        <a:rPr lang="en-US" sz="2400" i="1" dirty="0">
                          <a:latin typeface="Cambria Math" panose="02040503050406030204" pitchFamily="18" charset="0"/>
                          <a:ea typeface="黑体" panose="02010609060101010101" pitchFamily="49" charset="-122"/>
                        </a:rPr>
                        <m:t>𝐻</m:t>
                      </m:r>
                      <m:r>
                        <a:rPr lang="en-US" sz="2400" i="1" dirty="0">
                          <a:latin typeface="Cambria Math" panose="02040503050406030204" pitchFamily="18" charset="0"/>
                          <a:ea typeface="黑体" panose="02010609060101010101" pitchFamily="49" charset="-122"/>
                        </a:rPr>
                        <m:t> − </m:t>
                      </m:r>
                      <m:r>
                        <a:rPr lang="el-GR" sz="2400" i="1" dirty="0">
                          <a:latin typeface="Cambria Math" panose="02040503050406030204" pitchFamily="18" charset="0"/>
                          <a:ea typeface="黑体" panose="02010609060101010101" pitchFamily="49" charset="-122"/>
                        </a:rPr>
                        <m:t>𝛾</m:t>
                      </m:r>
                      <m:r>
                        <a:rPr lang="en-US" sz="2400" i="1" dirty="0">
                          <a:latin typeface="Cambria Math" panose="02040503050406030204" pitchFamily="18" charset="0"/>
                          <a:ea typeface="黑体" panose="02010609060101010101" pitchFamily="49" charset="-122"/>
                        </a:rPr>
                        <m:t>𝐿</m:t>
                      </m:r>
                      <m:r>
                        <a:rPr lang="en-US" sz="2400" i="1" dirty="0">
                          <a:latin typeface="Cambria Math" panose="02040503050406030204" pitchFamily="18" charset="0"/>
                          <a:ea typeface="黑体" panose="02010609060101010101" pitchFamily="49" charset="-122"/>
                        </a:rPr>
                        <m:t>)[1 − </m:t>
                      </m:r>
                      <m:sSup>
                        <m:sSupPr>
                          <m:ctrlPr>
                            <a:rPr lang="en-US" altLang="zh-CN" sz="2400" i="1" dirty="0" smtClean="0">
                              <a:latin typeface="Cambria Math" panose="02040503050406030204" pitchFamily="18" charset="0"/>
                              <a:ea typeface="黑体" panose="02010609060101010101" pitchFamily="49" charset="-122"/>
                            </a:rPr>
                          </m:ctrlPr>
                        </m:sSupPr>
                        <m:e>
                          <m:r>
                            <a:rPr lang="en-US" altLang="zh-CN" sz="2400" b="0" i="1" dirty="0" smtClean="0">
                              <a:latin typeface="Cambria Math" panose="02040503050406030204" pitchFamily="18" charset="0"/>
                              <a:ea typeface="黑体" panose="02010609060101010101" pitchFamily="49" charset="-122"/>
                            </a:rPr>
                            <m:t>𝑒</m:t>
                          </m:r>
                        </m:e>
                        <m:sup>
                          <m:r>
                            <a:rPr lang="en-US" altLang="zh-CN" sz="2400" b="0" i="1" dirty="0" smtClean="0">
                              <a:latin typeface="Cambria Math" panose="02040503050406030204" pitchFamily="18" charset="0"/>
                              <a:ea typeface="黑体" panose="02010609060101010101" pitchFamily="49" charset="-122"/>
                            </a:rPr>
                            <m:t>−</m:t>
                          </m:r>
                          <m:r>
                            <a:rPr lang="en-US" altLang="zh-CN" sz="2400" b="0" i="1" dirty="0" smtClean="0">
                              <a:latin typeface="Cambria Math" panose="02040503050406030204" pitchFamily="18" charset="0"/>
                              <a:ea typeface="黑体" panose="02010609060101010101" pitchFamily="49" charset="-122"/>
                            </a:rPr>
                            <m:t>𝐶</m:t>
                          </m:r>
                          <m:r>
                            <a:rPr lang="en-US" altLang="zh-CN" sz="2400" b="0" i="1" dirty="0" smtClean="0">
                              <a:latin typeface="Cambria Math" panose="02040503050406030204" pitchFamily="18" charset="0"/>
                              <a:ea typeface="黑体" panose="02010609060101010101" pitchFamily="49" charset="-122"/>
                            </a:rPr>
                            <m:t>[</m:t>
                          </m:r>
                          <m:sSup>
                            <m:sSupPr>
                              <m:ctrlPr>
                                <a:rPr lang="en-US" altLang="zh-CN" sz="2400" b="0" i="1" dirty="0" smtClean="0">
                                  <a:latin typeface="Cambria Math" panose="02040503050406030204" pitchFamily="18" charset="0"/>
                                  <a:ea typeface="黑体" panose="02010609060101010101" pitchFamily="49" charset="-122"/>
                                </a:rPr>
                              </m:ctrlPr>
                            </m:sSupPr>
                            <m:e>
                              <m:r>
                                <a:rPr lang="en-US" altLang="zh-CN" sz="2400" b="0" i="1" dirty="0" smtClean="0">
                                  <a:latin typeface="Cambria Math" panose="02040503050406030204" pitchFamily="18" charset="0"/>
                                  <a:ea typeface="黑体" panose="02010609060101010101" pitchFamily="49" charset="-122"/>
                                </a:rPr>
                                <m:t>𝐷</m:t>
                              </m:r>
                            </m:e>
                            <m:sup>
                              <m:r>
                                <a:rPr lang="en-US" altLang="zh-CN" sz="2400" b="0" i="1" dirty="0" smtClean="0">
                                  <a:latin typeface="Cambria Math" panose="02040503050406030204" pitchFamily="18" charset="0"/>
                                  <a:ea typeface="黑体" panose="02010609060101010101" pitchFamily="49" charset="-122"/>
                                </a:rPr>
                                <m:t>2</m:t>
                              </m:r>
                            </m:sup>
                          </m:sSup>
                          <m:r>
                            <a:rPr lang="en-US" altLang="zh-CN" sz="2400" b="0" i="1" dirty="0" smtClean="0">
                              <a:latin typeface="Cambria Math" panose="02040503050406030204" pitchFamily="18" charset="0"/>
                              <a:ea typeface="黑体" panose="02010609060101010101" pitchFamily="49" charset="-122"/>
                            </a:rPr>
                            <m:t>(</m:t>
                          </m:r>
                          <m:r>
                            <a:rPr lang="en-US" altLang="zh-CN" sz="2400" b="0" i="1" dirty="0" smtClean="0">
                              <a:latin typeface="Cambria Math" panose="02040503050406030204" pitchFamily="18" charset="0"/>
                              <a:ea typeface="黑体" panose="02010609060101010101" pitchFamily="49" charset="-122"/>
                            </a:rPr>
                            <m:t>𝑢</m:t>
                          </m:r>
                          <m:r>
                            <a:rPr lang="en-US" altLang="zh-CN" sz="2400" b="0" i="1" dirty="0" smtClean="0">
                              <a:latin typeface="Cambria Math" panose="02040503050406030204" pitchFamily="18" charset="0"/>
                              <a:ea typeface="黑体" panose="02010609060101010101" pitchFamily="49" charset="-122"/>
                            </a:rPr>
                            <m:t>,</m:t>
                          </m:r>
                          <m:r>
                            <a:rPr lang="en-US" altLang="zh-CN" sz="2400" b="0" i="1" dirty="0" smtClean="0">
                              <a:latin typeface="Cambria Math" panose="02040503050406030204" pitchFamily="18" charset="0"/>
                              <a:ea typeface="黑体" panose="02010609060101010101" pitchFamily="49" charset="-122"/>
                            </a:rPr>
                            <m:t>𝑣</m:t>
                          </m:r>
                          <m:r>
                            <a:rPr lang="en-US" altLang="zh-CN" sz="2400" b="0" i="1" dirty="0" smtClean="0">
                              <a:latin typeface="Cambria Math" panose="02040503050406030204" pitchFamily="18" charset="0"/>
                              <a:ea typeface="黑体" panose="02010609060101010101" pitchFamily="49" charset="-122"/>
                            </a:rPr>
                            <m:t>)/</m:t>
                          </m:r>
                          <m:sSubSup>
                            <m:sSubSupPr>
                              <m:ctrlPr>
                                <a:rPr lang="en-US" altLang="zh-CN" sz="2400" b="0" i="1" dirty="0" smtClean="0">
                                  <a:latin typeface="Cambria Math" panose="02040503050406030204" pitchFamily="18" charset="0"/>
                                  <a:ea typeface="黑体" panose="02010609060101010101" pitchFamily="49" charset="-122"/>
                                </a:rPr>
                              </m:ctrlPr>
                            </m:sSubSupPr>
                            <m:e>
                              <m:r>
                                <a:rPr lang="en-US" altLang="zh-CN" sz="2400" b="0" i="1" dirty="0" smtClean="0">
                                  <a:latin typeface="Cambria Math" panose="02040503050406030204" pitchFamily="18" charset="0"/>
                                  <a:ea typeface="黑体" panose="02010609060101010101" pitchFamily="49" charset="-122"/>
                                </a:rPr>
                                <m:t>𝐷</m:t>
                              </m:r>
                            </m:e>
                            <m:sub>
                              <m:r>
                                <a:rPr lang="en-US" altLang="zh-CN" sz="2400" b="0" i="1" dirty="0" smtClean="0">
                                  <a:latin typeface="Cambria Math" panose="02040503050406030204" pitchFamily="18" charset="0"/>
                                  <a:ea typeface="黑体" panose="02010609060101010101" pitchFamily="49" charset="-122"/>
                                </a:rPr>
                                <m:t>0</m:t>
                              </m:r>
                            </m:sub>
                            <m:sup>
                              <m:r>
                                <a:rPr lang="en-US" altLang="zh-CN" sz="2400" b="0" i="1" dirty="0" smtClean="0">
                                  <a:latin typeface="Cambria Math" panose="02040503050406030204" pitchFamily="18" charset="0"/>
                                  <a:ea typeface="黑体" panose="02010609060101010101" pitchFamily="49" charset="-122"/>
                                </a:rPr>
                                <m:t>2</m:t>
                              </m:r>
                            </m:sup>
                          </m:sSubSup>
                          <m:r>
                            <a:rPr lang="en-US" altLang="zh-CN" sz="2400" b="0" i="1" dirty="0" smtClean="0">
                              <a:latin typeface="Cambria Math" panose="02040503050406030204" pitchFamily="18" charset="0"/>
                              <a:ea typeface="黑体" panose="02010609060101010101" pitchFamily="49" charset="-122"/>
                            </a:rPr>
                            <m:t>]</m:t>
                          </m:r>
                        </m:sup>
                      </m:sSup>
                      <m:r>
                        <a:rPr lang="en-US" sz="2400" i="1" dirty="0">
                          <a:latin typeface="Cambria Math" panose="02040503050406030204" pitchFamily="18" charset="0"/>
                          <a:ea typeface="黑体" panose="02010609060101010101" pitchFamily="49" charset="-122"/>
                        </a:rPr>
                        <m:t>+ </m:t>
                      </m:r>
                      <m:r>
                        <a:rPr lang="el-GR" sz="2400" i="1" dirty="0">
                          <a:latin typeface="Cambria Math" panose="02040503050406030204" pitchFamily="18" charset="0"/>
                          <a:ea typeface="黑体" panose="02010609060101010101" pitchFamily="49" charset="-122"/>
                        </a:rPr>
                        <m:t>𝛾</m:t>
                      </m:r>
                      <m:r>
                        <a:rPr lang="en-US" sz="2400" i="1" dirty="0" smtClean="0">
                          <a:latin typeface="Cambria Math" panose="02040503050406030204" pitchFamily="18" charset="0"/>
                          <a:ea typeface="黑体" panose="02010609060101010101" pitchFamily="49" charset="-122"/>
                        </a:rPr>
                        <m:t>𝐿</m:t>
                      </m:r>
                    </m:oMath>
                  </m:oMathPara>
                </a14:m>
                <a:endParaRPr lang="en-US" sz="2400" dirty="0">
                  <a:latin typeface="黑体" panose="02010609060101010101" pitchFamily="49" charset="-122"/>
                  <a:ea typeface="黑体" panose="02010609060101010101" pitchFamily="49" charset="-122"/>
                </a:endParaRPr>
              </a:p>
              <a:p>
                <a:pPr>
                  <a:buNone/>
                </a:pPr>
                <a:endParaRPr lang="en-US" altLang="zh-CN" sz="2400" dirty="0">
                  <a:latin typeface="黑体" panose="02010609060101010101" pitchFamily="49" charset="-122"/>
                  <a:ea typeface="黑体" panose="02010609060101010101" pitchFamily="49" charset="-122"/>
                </a:endParaRPr>
              </a:p>
              <a:p>
                <a:pPr>
                  <a:buNone/>
                </a:pPr>
                <a:r>
                  <a:rPr lang="en-US" altLang="zh-CN" sz="2400" dirty="0">
                    <a:latin typeface="黑体" panose="02010609060101010101" pitchFamily="49" charset="-122"/>
                    <a:ea typeface="黑体" panose="02010609060101010101" pitchFamily="49" charset="-122"/>
                  </a:rPr>
                  <a:t>D</a:t>
                </a:r>
                <a:r>
                  <a:rPr lang="en-US" altLang="zh-CN" sz="2400" baseline="-250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：滤波半径</a:t>
                </a:r>
              </a:p>
              <a:p>
                <a:pPr>
                  <a:buNone/>
                </a:pPr>
                <a:r>
                  <a:rPr lang="en-US" altLang="zh-CN" sz="2400" dirty="0">
                    <a:latin typeface="黑体" panose="02010609060101010101" pitchFamily="49" charset="-122"/>
                    <a:ea typeface="黑体" panose="02010609060101010101" pitchFamily="49" charset="-122"/>
                  </a:rPr>
                  <a:t>D(</a:t>
                </a:r>
                <a:r>
                  <a:rPr lang="en-US" altLang="zh-CN" sz="2400" dirty="0" err="1">
                    <a:latin typeface="黑体" panose="02010609060101010101" pitchFamily="49" charset="-122"/>
                    <a:ea typeface="黑体" panose="02010609060101010101" pitchFamily="49" charset="-122"/>
                  </a:rPr>
                  <a:t>u,v</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：点</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x,y</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到频谱图中心坐标的距离</a:t>
                </a:r>
              </a:p>
              <a:p>
                <a:pPr>
                  <a:buNone/>
                </a:pPr>
                <a:r>
                  <a:rPr lang="en-US" altLang="zh-CN" sz="2400" dirty="0" err="1">
                    <a:latin typeface="黑体" panose="02010609060101010101" pitchFamily="49" charset="-122"/>
                    <a:ea typeface="黑体" panose="02010609060101010101" pitchFamily="49" charset="-122"/>
                  </a:rPr>
                  <a:t>gammaL</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γL</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：低频增益，取值在</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之间</a:t>
                </a:r>
              </a:p>
              <a:p>
                <a:pPr>
                  <a:buNone/>
                </a:pPr>
                <a:r>
                  <a:rPr lang="en-US" altLang="zh-CN" sz="2400" dirty="0" err="1">
                    <a:latin typeface="黑体" panose="02010609060101010101" pitchFamily="49" charset="-122"/>
                    <a:ea typeface="黑体" panose="02010609060101010101" pitchFamily="49" charset="-122"/>
                  </a:rPr>
                  <a:t>gammaH</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γH</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：高频增益，需要大于</a:t>
                </a:r>
                <a:r>
                  <a:rPr lang="en-US" altLang="zh-CN" sz="2400" dirty="0">
                    <a:latin typeface="黑体" panose="02010609060101010101" pitchFamily="49" charset="-122"/>
                    <a:ea typeface="黑体" panose="02010609060101010101" pitchFamily="49" charset="-122"/>
                  </a:rPr>
                  <a:t>1</a:t>
                </a:r>
              </a:p>
              <a:p>
                <a:pPr>
                  <a:buNone/>
                </a:pP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：影响曲线中间的偏斜度</a:t>
                </a:r>
                <a:endParaRPr lang="en-US" altLang="zh-CN" sz="2400" dirty="0">
                  <a:latin typeface="黑体" panose="02010609060101010101" pitchFamily="49" charset="-122"/>
                  <a:ea typeface="黑体" panose="02010609060101010101" pitchFamily="49" charset="-122"/>
                </a:endParaRPr>
              </a:p>
              <a:p>
                <a:pPr>
                  <a:buNone/>
                </a:pPr>
                <a:endParaRPr lang="en-US" altLang="zh-CN" sz="2400" dirty="0">
                  <a:latin typeface="黑体" panose="02010609060101010101" pitchFamily="49" charset="-122"/>
                  <a:ea typeface="黑体" panose="02010609060101010101" pitchFamily="49" charset="-122"/>
                </a:endParaRPr>
              </a:p>
              <a:p>
                <a:pPr>
                  <a:buNone/>
                </a:pPr>
                <a:r>
                  <a:rPr lang="zh-CN" altLang="en-US" sz="2400" dirty="0">
                    <a:latin typeface="黑体" panose="02010609060101010101" pitchFamily="49" charset="-122"/>
                    <a:ea typeface="黑体" panose="02010609060101010101" pitchFamily="49" charset="-122"/>
                  </a:rPr>
                  <a:t>步骤：</a:t>
                </a:r>
                <a:endParaRPr lang="en-US" altLang="zh-CN" sz="2400" dirty="0">
                  <a:latin typeface="黑体" panose="02010609060101010101" pitchFamily="49" charset="-122"/>
                  <a:ea typeface="黑体" panose="02010609060101010101" pitchFamily="49" charset="-122"/>
                </a:endParaRPr>
              </a:p>
              <a:p>
                <a:pPr>
                  <a:buNone/>
                </a:pP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创建一个高斯同态滤波矩阵</a:t>
                </a:r>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，对矩阵中每个像素遍历进行滤波。</a:t>
                </a:r>
                <a:endParaRPr lang="en-US" altLang="zh-CN" sz="2400" dirty="0">
                  <a:latin typeface="黑体" panose="02010609060101010101" pitchFamily="49" charset="-122"/>
                  <a:ea typeface="黑体" panose="02010609060101010101" pitchFamily="49" charset="-122"/>
                </a:endParaRPr>
              </a:p>
              <a:p>
                <a:pPr>
                  <a:buNone/>
                </a:pP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将分离的实部和虚部分别与滤波矩阵</a:t>
                </a:r>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相乘。</a:t>
                </a:r>
                <a:endParaRPr lang="en-US" altLang="zh-CN" sz="2400" dirty="0">
                  <a:latin typeface="黑体" panose="02010609060101010101" pitchFamily="49" charset="-122"/>
                  <a:ea typeface="黑体" panose="02010609060101010101" pitchFamily="49" charset="-122"/>
                </a:endParaRPr>
              </a:p>
              <a:p>
                <a:pPr>
                  <a:buNone/>
                </a:pP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最后使用</a:t>
                </a:r>
                <a:r>
                  <a:rPr lang="en-US" altLang="zh-CN" sz="2400" dirty="0">
                    <a:latin typeface="黑体" panose="02010609060101010101" pitchFamily="49" charset="-122"/>
                    <a:ea typeface="黑体" panose="02010609060101010101" pitchFamily="49" charset="-122"/>
                  </a:rPr>
                  <a:t>merge</a:t>
                </a:r>
                <a:r>
                  <a:rPr lang="zh-CN" altLang="en-US" sz="2400" dirty="0">
                    <a:latin typeface="黑体" panose="02010609060101010101" pitchFamily="49" charset="-122"/>
                    <a:ea typeface="黑体" panose="02010609060101010101" pitchFamily="49" charset="-122"/>
                  </a:rPr>
                  <a:t>合并实部与虚部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得到高斯同态滤波结果。</a:t>
                </a:r>
              </a:p>
              <a:p>
                <a:pPr>
                  <a:buNone/>
                </a:pPr>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5238" y="1700808"/>
                <a:ext cx="8161562" cy="4608512"/>
              </a:xfrm>
              <a:blipFill>
                <a:blip r:embed="rId2"/>
                <a:stretch>
                  <a:fillRect l="-1120" t="-2646" b="-39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30A1A6-442E-D0D1-7F18-9A988821B412}"/>
              </a:ext>
            </a:extLst>
          </p:cNvPr>
          <p:cNvPicPr>
            <a:picLocks noChangeAspect="1"/>
          </p:cNvPicPr>
          <p:nvPr/>
        </p:nvPicPr>
        <p:blipFill>
          <a:blip r:embed="rId3"/>
          <a:stretch>
            <a:fillRect/>
          </a:stretch>
        </p:blipFill>
        <p:spPr>
          <a:xfrm>
            <a:off x="5508103" y="2996952"/>
            <a:ext cx="3515569" cy="19442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p:sp>
        <p:nvSpPr>
          <p:cNvPr id="3" name="内容占位符 2"/>
          <p:cNvSpPr>
            <a:spLocks noGrp="1"/>
          </p:cNvSpPr>
          <p:nvPr>
            <p:ph idx="1"/>
          </p:nvPr>
        </p:nvSpPr>
        <p:spPr>
          <a:xfrm>
            <a:off x="457200" y="1600200"/>
            <a:ext cx="8229600" cy="4781128"/>
          </a:xfrm>
        </p:spPr>
        <p:txBody>
          <a:bodyPr>
            <a:normAutofit/>
          </a:bodyPr>
          <a:lstStyle/>
          <a:p>
            <a:pPr>
              <a:buNone/>
            </a:pPr>
            <a:r>
              <a:rPr lang="zh-CN" altLang="en-US" sz="2800" b="1" dirty="0">
                <a:latin typeface="黑体" panose="02010609060101010101" pitchFamily="49" charset="-122"/>
                <a:ea typeface="黑体" panose="02010609060101010101" pitchFamily="49" charset="-122"/>
              </a:rPr>
              <a:t>四、后续处理</a:t>
            </a:r>
            <a:r>
              <a:rPr lang="en-US" altLang="zh-CN" sz="2800" b="1" dirty="0">
                <a:latin typeface="黑体" panose="02010609060101010101" pitchFamily="49" charset="-122"/>
                <a:ea typeface="黑体" panose="02010609060101010101" pitchFamily="49" charset="-122"/>
              </a:rPr>
              <a:t>(L177~193)</a:t>
            </a:r>
          </a:p>
          <a:p>
            <a:pPr>
              <a:buNone/>
            </a:pPr>
            <a:endParaRPr lang="en-US" altLang="zh-CN" sz="800" b="1"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、进行傅里叶逆变换</a:t>
            </a: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、计算复数幅值，得到最终亮度信息。</a:t>
            </a: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、进行归一化处理（防止后续指数变换时，数值过大溢出）</a:t>
            </a: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、进行指数变换。</a:t>
            </a: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、进行归一化处理，使图片亮度在</a:t>
            </a:r>
            <a:r>
              <a:rPr lang="en-US" altLang="zh-CN" sz="2000" dirty="0">
                <a:latin typeface="黑体" panose="02010609060101010101" pitchFamily="49" charset="-122"/>
                <a:ea typeface="黑体" panose="02010609060101010101" pitchFamily="49" charset="-122"/>
              </a:rPr>
              <a:t>0~255</a:t>
            </a:r>
            <a:r>
              <a:rPr lang="zh-CN" altLang="en-US" sz="2000" dirty="0">
                <a:latin typeface="黑体" panose="02010609060101010101" pitchFamily="49" charset="-122"/>
                <a:ea typeface="黑体" panose="02010609060101010101" pitchFamily="49" charset="-122"/>
              </a:rPr>
              <a:t>范围内。</a:t>
            </a:r>
          </a:p>
          <a:p>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算法实现</a:t>
            </a:r>
          </a:p>
        </p:txBody>
      </p:sp>
      <p:sp>
        <p:nvSpPr>
          <p:cNvPr id="3" name="内容占位符 2"/>
          <p:cNvSpPr>
            <a:spLocks noGrp="1"/>
          </p:cNvSpPr>
          <p:nvPr>
            <p:ph idx="1"/>
          </p:nvPr>
        </p:nvSpPr>
        <p:spPr/>
        <p:txBody>
          <a:bodyPr>
            <a:normAutofit/>
          </a:bodyPr>
          <a:lstStyle/>
          <a:p>
            <a:pPr>
              <a:buNone/>
            </a:pPr>
            <a:r>
              <a:rPr lang="zh-CN" altLang="en-US" sz="2800" b="1" dirty="0">
                <a:latin typeface="黑体" panose="02010609060101010101" pitchFamily="49" charset="-122"/>
                <a:ea typeface="黑体" panose="02010609060101010101" pitchFamily="49" charset="-122"/>
              </a:rPr>
              <a:t>五、通道合并和图像输出</a:t>
            </a:r>
            <a:r>
              <a:rPr lang="en-US" altLang="zh-CN" sz="2800" b="1" dirty="0">
                <a:latin typeface="黑体" panose="02010609060101010101" pitchFamily="49" charset="-122"/>
                <a:ea typeface="黑体" panose="02010609060101010101" pitchFamily="49" charset="-122"/>
              </a:rPr>
              <a:t>(L195~201)</a:t>
            </a:r>
          </a:p>
          <a:p>
            <a:pPr>
              <a:buNone/>
            </a:pPr>
            <a:endParaRPr lang="zh-CN" altLang="en-US" sz="800" dirty="0">
              <a:latin typeface="黑体" panose="02010609060101010101" pitchFamily="49" charset="-122"/>
              <a:ea typeface="黑体" panose="02010609060101010101" pitchFamily="49" charset="-122"/>
            </a:endParaRPr>
          </a:p>
          <a:p>
            <a:pPr lvl="1">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、使用 </a:t>
            </a:r>
            <a:r>
              <a:rPr lang="en-US" altLang="zh-CN" sz="2400" dirty="0">
                <a:latin typeface="黑体" panose="02010609060101010101" pitchFamily="49" charset="-122"/>
                <a:ea typeface="黑体" panose="02010609060101010101" pitchFamily="49" charset="-122"/>
              </a:rPr>
              <a:t>merge </a:t>
            </a:r>
            <a:r>
              <a:rPr lang="zh-CN" altLang="en-US" sz="2400" dirty="0">
                <a:latin typeface="黑体" panose="02010609060101010101" pitchFamily="49" charset="-122"/>
                <a:ea typeface="黑体" panose="02010609060101010101" pitchFamily="49" charset="-122"/>
              </a:rPr>
              <a:t>函数将处理后的 </a:t>
            </a:r>
            <a:r>
              <a:rPr lang="en-US" altLang="zh-CN" sz="2400" dirty="0">
                <a:latin typeface="黑体" panose="02010609060101010101" pitchFamily="49" charset="-122"/>
                <a:ea typeface="黑体" panose="02010609060101010101" pitchFamily="49" charset="-122"/>
              </a:rPr>
              <a:t>Y </a:t>
            </a:r>
            <a:r>
              <a:rPr lang="zh-CN" altLang="en-US" sz="2400" dirty="0">
                <a:latin typeface="黑体" panose="02010609060101010101" pitchFamily="49" charset="-122"/>
                <a:ea typeface="黑体" panose="02010609060101010101" pitchFamily="49" charset="-122"/>
              </a:rPr>
              <a:t>通道与原</a:t>
            </a:r>
            <a:r>
              <a:rPr lang="en-US" altLang="zh-CN" sz="2400" dirty="0">
                <a:latin typeface="黑体" panose="02010609060101010101" pitchFamily="49" charset="-122"/>
                <a:ea typeface="黑体" panose="02010609060101010101" pitchFamily="49" charset="-122"/>
              </a:rPr>
              <a:t>UV</a:t>
            </a:r>
            <a:r>
              <a:rPr lang="zh-CN" altLang="en-US" sz="2400" dirty="0">
                <a:latin typeface="黑体" panose="02010609060101010101" pitchFamily="49" charset="-122"/>
                <a:ea typeface="黑体" panose="02010609060101010101" pitchFamily="49" charset="-122"/>
              </a:rPr>
              <a:t>通道合并。</a:t>
            </a:r>
            <a:endParaRPr lang="en-US" altLang="zh-CN" sz="2400" dirty="0">
              <a:latin typeface="黑体" panose="02010609060101010101" pitchFamily="49" charset="-122"/>
              <a:ea typeface="黑体" panose="02010609060101010101" pitchFamily="49" charset="-122"/>
            </a:endParaRPr>
          </a:p>
          <a:p>
            <a:pPr lvl="1">
              <a:buNone/>
            </a:pPr>
            <a:endParaRPr lang="en-US" altLang="zh-CN" sz="2400" dirty="0">
              <a:latin typeface="黑体" panose="02010609060101010101" pitchFamily="49" charset="-122"/>
              <a:ea typeface="黑体" panose="02010609060101010101" pitchFamily="49" charset="-122"/>
            </a:endParaRPr>
          </a:p>
          <a:p>
            <a:pPr lvl="1">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、将图像从 </a:t>
            </a:r>
            <a:r>
              <a:rPr lang="en-US" altLang="zh-CN" sz="2400" dirty="0">
                <a:latin typeface="黑体" panose="02010609060101010101" pitchFamily="49" charset="-122"/>
                <a:ea typeface="黑体" panose="02010609060101010101" pitchFamily="49" charset="-122"/>
              </a:rPr>
              <a:t>YUV </a:t>
            </a:r>
            <a:r>
              <a:rPr lang="zh-CN" altLang="en-US" sz="2400" dirty="0">
                <a:latin typeface="黑体" panose="02010609060101010101" pitchFamily="49" charset="-122"/>
                <a:ea typeface="黑体" panose="02010609060101010101" pitchFamily="49" charset="-122"/>
              </a:rPr>
              <a:t>颜色空间转换回 </a:t>
            </a:r>
            <a:r>
              <a:rPr lang="en-US" altLang="zh-CN" sz="2400" dirty="0">
                <a:latin typeface="黑体" panose="02010609060101010101" pitchFamily="49" charset="-122"/>
                <a:ea typeface="黑体" panose="02010609060101010101" pitchFamily="49" charset="-122"/>
              </a:rPr>
              <a:t>BGR </a:t>
            </a:r>
            <a:r>
              <a:rPr lang="zh-CN" altLang="en-US" sz="2400" dirty="0">
                <a:latin typeface="黑体" panose="02010609060101010101" pitchFamily="49" charset="-122"/>
                <a:ea typeface="黑体" panose="02010609060101010101" pitchFamily="49" charset="-122"/>
              </a:rPr>
              <a:t>颜色空间</a:t>
            </a:r>
            <a:endParaRPr lang="en-US" altLang="zh-CN" sz="2400" dirty="0">
              <a:latin typeface="黑体" panose="02010609060101010101" pitchFamily="49" charset="-122"/>
              <a:ea typeface="黑体" panose="02010609060101010101" pitchFamily="49" charset="-122"/>
            </a:endParaRPr>
          </a:p>
          <a:p>
            <a:pPr lvl="1">
              <a:buNone/>
            </a:pPr>
            <a:endParaRPr lang="en-US" altLang="zh-CN" sz="2400" dirty="0">
              <a:latin typeface="黑体" panose="02010609060101010101" pitchFamily="49" charset="-122"/>
              <a:ea typeface="黑体" panose="02010609060101010101" pitchFamily="49" charset="-122"/>
            </a:endParaRPr>
          </a:p>
          <a:p>
            <a:pPr lvl="1">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、显示处理后的图像</a:t>
            </a:r>
          </a:p>
          <a:p>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990</Words>
  <Application>Microsoft Office PowerPoint</Application>
  <PresentationFormat>全屏显示(4:3)</PresentationFormat>
  <Paragraphs>69</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黑体</vt:lpstr>
      <vt:lpstr>Arial</vt:lpstr>
      <vt:lpstr>Calibri</vt:lpstr>
      <vt:lpstr>Cambria Math</vt:lpstr>
      <vt:lpstr>Office 主题</vt:lpstr>
      <vt:lpstr>基于同态滤波的图像增强方法研究</vt:lpstr>
      <vt:lpstr>项目简介</vt:lpstr>
      <vt:lpstr>项目原理</vt:lpstr>
      <vt:lpstr>算法实现</vt:lpstr>
      <vt:lpstr>算法实现</vt:lpstr>
      <vt:lpstr>算法实现</vt:lpstr>
      <vt:lpstr>算法实现</vt:lpstr>
      <vt:lpstr>算法实现</vt:lpstr>
      <vt:lpstr>算法实现</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基于同态滤波的图像增强方法研究</dc:title>
  <dc:creator>China</dc:creator>
  <cp:lastModifiedBy>Saikai Ho</cp:lastModifiedBy>
  <cp:revision>113</cp:revision>
  <dcterms:created xsi:type="dcterms:W3CDTF">2023-11-24T14:43:58Z</dcterms:created>
  <dcterms:modified xsi:type="dcterms:W3CDTF">2023-12-25T15:14:14Z</dcterms:modified>
</cp:coreProperties>
</file>