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7" r:id="rId2"/>
    <p:sldId id="274" r:id="rId3"/>
    <p:sldId id="258" r:id="rId4"/>
    <p:sldId id="259" r:id="rId5"/>
    <p:sldId id="260" r:id="rId6"/>
    <p:sldId id="261" r:id="rId7"/>
    <p:sldId id="275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7" r:id="rId18"/>
    <p:sldId id="271" r:id="rId19"/>
    <p:sldId id="278" r:id="rId20"/>
    <p:sldId id="281" r:id="rId21"/>
    <p:sldId id="292" r:id="rId22"/>
    <p:sldId id="293" r:id="rId23"/>
    <p:sldId id="272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7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ity" initials="C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DC542-B939-BB45-AFCF-594C1621128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C196-1B1F-7241-A073-57B4DC9C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38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D278F-9C4E-4141-9C2A-50ABACE7C8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7DEB1-D7C8-3B49-8A71-75AFCE0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0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hardware and software may be expensive, unique data cannot</a:t>
            </a:r>
            <a:r>
              <a:rPr lang="en-US" baseline="0" dirty="0" smtClean="0"/>
              <a:t> be replaced if it is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representation shows the three</a:t>
            </a:r>
            <a:r>
              <a:rPr lang="en-US" baseline="0" dirty="0" smtClean="0"/>
              <a:t> dimensions by which a control can be categorized. Thinking about controls in this way enables you to easily map the controls against the threats they help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altLang="en-US" smtClean="0">
              <a:latin typeface="Times" panose="02020603050405020304" pitchFamily="18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84C6E32-1C27-4092-ADAA-793074E14F2E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16221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9EC1EA4-C8E2-484A-A256-56F85CD101AB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86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E550407-29BD-4101-B5BA-C935F73EFD78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02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simple representation of a networked system, it is easy to see all the touch points where controls can be placed,</a:t>
            </a:r>
            <a:r>
              <a:rPr lang="en-US" baseline="0" dirty="0" smtClean="0"/>
              <a:t> as well as some different types of controls, including deterrence, deflection, response, prevention, and preemption.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will be further discussion of each later in the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water is the threat, the crack the vulnerability, and the finger</a:t>
            </a:r>
            <a:r>
              <a:rPr lang="en-US" baseline="0" dirty="0" smtClean="0"/>
              <a:t> the control (for now).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8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explanation of basic access control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diagram shows threats categorized according to whether they are human-caused, malicious, or directed. These characteristics will affect security planning in important ways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 is a special type of threat that has only</a:t>
            </a:r>
            <a:r>
              <a:rPr lang="en-US" baseline="0" dirty="0" smtClean="0"/>
              <a:t> been taken seriously by the broad security community over the past decade. In general, security experts believe that no one who becomes a high-priority target can truly be safe from APT.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7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attacker types is associated with a different set of resources,</a:t>
            </a:r>
            <a:r>
              <a:rPr lang="en-US" baseline="0" dirty="0" smtClean="0"/>
              <a:t> capabilities, and motivations. Understanding the different types will help later in considering threats.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primary types of harm against system data</a:t>
            </a:r>
            <a:r>
              <a:rPr lang="en-US" baseline="0" dirty="0" smtClean="0"/>
              <a:t> and functions. Understanding these possibilities is important to considering threat and risk.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method, motive, and opportunity can be a good way to think</a:t>
            </a:r>
            <a:r>
              <a:rPr lang="en-US" baseline="0" dirty="0" smtClean="0"/>
              <a:t> about potential threats. Reducing any of those dimensions can lower the risk to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4800-2F68-4896-A524-D67F475637C2}" type="datetime1">
              <a:rPr lang="en-US" smtClean="0">
                <a:latin typeface="Arial"/>
              </a:rPr>
              <a:t>2/5/2019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3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AA8-0641-402E-8CA4-3006C7736F4F}" type="datetime1">
              <a:rPr lang="en-US" smtClean="0">
                <a:latin typeface="Arial"/>
              </a:rPr>
              <a:t>2/5/2019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08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770-E991-4F52-AA8E-E4EEF365013A}" type="datetime1">
              <a:rPr lang="en-US" smtClean="0">
                <a:latin typeface="Arial"/>
              </a:rPr>
              <a:t>2/5/2019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067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356B-E5CD-44F2-850A-F898D624950E}" type="datetime1">
              <a:rPr lang="en-US" smtClean="0">
                <a:latin typeface="Arial"/>
              </a:rPr>
              <a:t>2/5/2019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62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941-A94D-4C48-AE4B-0688A7954B21}" type="datetime1">
              <a:rPr lang="en-US" smtClean="0">
                <a:latin typeface="Arial"/>
              </a:rPr>
              <a:t>2/5/2019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60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58A2-B9A6-4BC2-8624-2E267AFE4EB1}" type="datetime1">
              <a:rPr lang="en-US" smtClean="0">
                <a:latin typeface="Arial"/>
              </a:rPr>
              <a:t>2/5/2019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69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2640-DA07-4F28-B9C9-23B952377E91}" type="datetime1">
              <a:rPr lang="en-US" smtClean="0">
                <a:latin typeface="Arial"/>
              </a:rPr>
              <a:t>2/5/2019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D6A4-F134-4378-899D-5C4647A36D23}" type="datetime1">
              <a:rPr lang="en-US" smtClean="0">
                <a:latin typeface="Arial"/>
              </a:rPr>
              <a:t>2/5/2019</a:t>
            </a:fld>
            <a:endParaRPr lang="en-US"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A951-6F7F-456B-8A0C-7C5D4644D0E7}" type="datetime1">
              <a:rPr lang="en-US" smtClean="0">
                <a:latin typeface="Arial"/>
              </a:rPr>
              <a:t>2/5/2019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40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5B23-6EBB-40F1-B5EB-FCB988F7AD32}" type="datetime1">
              <a:rPr lang="en-US" smtClean="0">
                <a:latin typeface="Arial"/>
              </a:rPr>
              <a:t>2/5/2019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304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1A47-C67A-4555-BDC2-7E2955DA94BF}" type="datetime1">
              <a:rPr lang="en-US" smtClean="0">
                <a:latin typeface="Arial"/>
              </a:rPr>
              <a:t>2/5/2019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0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4EC-10B1-4226-81E6-5226631642CB}" type="datetime1">
              <a:rPr lang="en-US" smtClean="0">
                <a:latin typeface="Arial"/>
              </a:rPr>
              <a:t>2/5/2019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53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C5BD2A0-181B-4F6D-9BFF-DA542B93E706}" type="datetime1">
              <a:rPr lang="en-US" smtClean="0">
                <a:latin typeface="Arial"/>
              </a:rPr>
              <a:t>2/5/2019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35229"/>
            <a:ext cx="91440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45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ecurity in Computing,</a:t>
            </a:r>
            <a:br>
              <a:rPr lang="en-US" dirty="0" smtClean="0"/>
            </a:br>
            <a:r>
              <a:rPr lang="en-US" dirty="0" smtClean="0"/>
              <a:t>Fifth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1: Introduction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331"/>
            <a:ext cx="8229600" cy="990600"/>
          </a:xfrm>
        </p:spPr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pic>
        <p:nvPicPr>
          <p:cNvPr id="6" name="Content Placeholder 5" descr="fig01-06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02889" y="1495810"/>
            <a:ext cx="6886660" cy="503941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4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Threats</a:t>
            </a:r>
            <a:endParaRPr lang="en-US" dirty="0"/>
          </a:p>
        </p:txBody>
      </p:sp>
      <p:pic>
        <p:nvPicPr>
          <p:cNvPr id="4" name="Picture 3" descr="fig01-09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79" y="1523999"/>
            <a:ext cx="5977128" cy="4846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11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Persistent Threat (APT)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Organized</a:t>
            </a:r>
          </a:p>
          <a:p>
            <a:r>
              <a:rPr lang="en-US" dirty="0" smtClean="0"/>
              <a:t>Directed</a:t>
            </a:r>
          </a:p>
          <a:p>
            <a:r>
              <a:rPr lang="en-US" dirty="0" smtClean="0"/>
              <a:t>Well financed</a:t>
            </a:r>
          </a:p>
          <a:p>
            <a:r>
              <a:rPr lang="en-US" dirty="0" smtClean="0"/>
              <a:t>Patient</a:t>
            </a:r>
          </a:p>
          <a:p>
            <a:r>
              <a:rPr lang="en-US" dirty="0" smtClean="0"/>
              <a:t>Silent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12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80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Attackers</a:t>
            </a:r>
            <a:endParaRPr lang="en-US" dirty="0"/>
          </a:p>
        </p:txBody>
      </p:sp>
      <p:pic>
        <p:nvPicPr>
          <p:cNvPr id="6" name="Content Placeholder 5" descr="fig01-10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6" b="-1906"/>
          <a:stretch/>
        </p:blipFill>
        <p:spPr>
          <a:xfrm>
            <a:off x="1764976" y="1524000"/>
            <a:ext cx="5598225" cy="48463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0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Harm</a:t>
            </a:r>
            <a:endParaRPr lang="en-US" dirty="0"/>
          </a:p>
        </p:txBody>
      </p:sp>
      <p:pic>
        <p:nvPicPr>
          <p:cNvPr id="4" name="Picture 3" descr="fig01-0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09" y="1523999"/>
            <a:ext cx="6642054" cy="4846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8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Threats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an </a:t>
            </a:r>
            <a:r>
              <a:rPr lang="en-US" altLang="en-US" b="1" dirty="0" smtClean="0">
                <a:solidFill>
                  <a:srgbClr val="FF0000"/>
                </a:solidFill>
              </a:rPr>
              <a:t>interception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means that some unauthorized party has gained access to an asset.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an </a:t>
            </a:r>
            <a:r>
              <a:rPr lang="en-US" altLang="en-US" b="1" dirty="0" smtClean="0">
                <a:solidFill>
                  <a:srgbClr val="FF0000"/>
                </a:solidFill>
              </a:rPr>
              <a:t>interruption</a:t>
            </a:r>
            <a:r>
              <a:rPr lang="en-US" altLang="en-US" dirty="0" smtClean="0"/>
              <a:t>, an asset of the system becomes lost, unavailable, or unusable.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an unauthorized party not only accesses but </a:t>
            </a:r>
            <a:r>
              <a:rPr lang="en-US" altLang="en-US" b="1" dirty="0" smtClean="0"/>
              <a:t>tampers</a:t>
            </a:r>
            <a:r>
              <a:rPr lang="en-US" altLang="en-US" dirty="0" smtClean="0"/>
              <a:t> (</a:t>
            </a:r>
            <a:r>
              <a:rPr lang="en-US" dirty="0" smtClean="0"/>
              <a:t>forges</a:t>
            </a:r>
            <a:r>
              <a:rPr lang="en-US" altLang="en-US" dirty="0" smtClean="0"/>
              <a:t>) with an asset, the threat is a </a:t>
            </a:r>
            <a:r>
              <a:rPr lang="en-US" altLang="en-US" b="1" dirty="0" smtClean="0">
                <a:solidFill>
                  <a:srgbClr val="FF0000"/>
                </a:solidFill>
              </a:rPr>
              <a:t>modification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Finally, an unauthorized party might create a </a:t>
            </a:r>
            <a:r>
              <a:rPr lang="en-US" altLang="en-US" b="1" dirty="0" smtClean="0">
                <a:solidFill>
                  <a:srgbClr val="FF0000"/>
                </a:solidFill>
              </a:rPr>
              <a:t>fabrication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of </a:t>
            </a:r>
            <a:r>
              <a:rPr lang="en-US" altLang="en-US" b="1" i="1" u="sng" dirty="0" smtClean="0"/>
              <a:t>counterfeit</a:t>
            </a:r>
            <a:r>
              <a:rPr lang="en-US" altLang="en-US" dirty="0" smtClean="0"/>
              <a:t> objects on a computing system.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63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Method—Opportunity—Motive (MOM)</a:t>
            </a:r>
            <a:endParaRPr lang="en-US" dirty="0"/>
          </a:p>
        </p:txBody>
      </p:sp>
      <p:pic>
        <p:nvPicPr>
          <p:cNvPr id="6" name="Content Placeholder 5" descr="fig01-11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897124" y="2013457"/>
            <a:ext cx="3327549" cy="42976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Method, Opportunity, and Motive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32012" y="1600200"/>
            <a:ext cx="8789158" cy="48768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A malicious attacker must have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three things (MOM)</a:t>
            </a:r>
            <a:r>
              <a:rPr lang="en-US" altLang="en-US" sz="2800" dirty="0" smtClean="0"/>
              <a:t>:</a:t>
            </a:r>
          </a:p>
          <a:p>
            <a:pPr lvl="1"/>
            <a:endParaRPr lang="en-US" altLang="en-US" sz="2400" i="1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400" i="1" dirty="0" smtClean="0">
                <a:solidFill>
                  <a:srgbClr val="FF0000"/>
                </a:solidFill>
              </a:rPr>
              <a:t>method</a:t>
            </a:r>
            <a:r>
              <a:rPr lang="en-US" altLang="en-US" sz="2400" i="1" dirty="0" smtClean="0"/>
              <a:t>:</a:t>
            </a:r>
            <a:r>
              <a:rPr lang="en-US" altLang="en-US" sz="2400" dirty="0" smtClean="0"/>
              <a:t> the </a:t>
            </a:r>
            <a:r>
              <a:rPr lang="en-US" altLang="en-US" sz="2400" b="1" u="sng" dirty="0" smtClean="0"/>
              <a:t>skills</a:t>
            </a:r>
            <a:r>
              <a:rPr lang="en-US" altLang="en-US" sz="2400" dirty="0" smtClean="0"/>
              <a:t>, </a:t>
            </a:r>
            <a:r>
              <a:rPr lang="en-US" altLang="en-US" sz="2400" b="1" u="sng" dirty="0" smtClean="0"/>
              <a:t>knowledge</a:t>
            </a:r>
            <a:r>
              <a:rPr lang="en-US" altLang="en-US" sz="2400" dirty="0" smtClean="0"/>
              <a:t>, </a:t>
            </a:r>
            <a:r>
              <a:rPr lang="en-US" altLang="en-US" sz="2400" b="1" u="sng" dirty="0" smtClean="0"/>
              <a:t>tools</a:t>
            </a:r>
            <a:r>
              <a:rPr lang="en-US" altLang="en-US" sz="2400" dirty="0" smtClean="0"/>
              <a:t>, and other things with which to be able to pull off the attack</a:t>
            </a:r>
          </a:p>
          <a:p>
            <a:pPr lvl="2"/>
            <a:r>
              <a:rPr lang="en-US" altLang="en-US" sz="2000" dirty="0" smtClean="0"/>
              <a:t>Knowledge of systems are widely available</a:t>
            </a:r>
          </a:p>
          <a:p>
            <a:pPr lvl="1"/>
            <a:endParaRPr lang="en-US" altLang="en-US" sz="2400" i="1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400" i="1" dirty="0" smtClean="0">
                <a:solidFill>
                  <a:srgbClr val="FF0000"/>
                </a:solidFill>
              </a:rPr>
              <a:t>opportunity</a:t>
            </a:r>
            <a:r>
              <a:rPr lang="en-US" altLang="en-US" sz="2400" i="1" dirty="0" smtClean="0"/>
              <a:t>:</a:t>
            </a:r>
            <a:r>
              <a:rPr lang="en-US" altLang="en-US" sz="2400" dirty="0" smtClean="0"/>
              <a:t> the </a:t>
            </a:r>
            <a:r>
              <a:rPr lang="en-US" altLang="en-US" sz="2400" b="1" u="sng" dirty="0" smtClean="0"/>
              <a:t>time</a:t>
            </a:r>
            <a:r>
              <a:rPr lang="en-US" altLang="en-US" sz="2400" dirty="0" smtClean="0"/>
              <a:t> and </a:t>
            </a:r>
            <a:r>
              <a:rPr lang="en-US" altLang="en-US" sz="2400" b="1" u="sng" dirty="0" smtClean="0"/>
              <a:t>access</a:t>
            </a:r>
            <a:r>
              <a:rPr lang="en-US" altLang="en-US" sz="2400" dirty="0" smtClean="0"/>
              <a:t> to accomplish the attack</a:t>
            </a:r>
          </a:p>
          <a:p>
            <a:pPr lvl="2"/>
            <a:r>
              <a:rPr lang="en-US" altLang="en-US" sz="2000" dirty="0" smtClean="0"/>
              <a:t>Systems available to the public are accessible to them</a:t>
            </a:r>
          </a:p>
          <a:p>
            <a:pPr lvl="1"/>
            <a:endParaRPr lang="en-US" altLang="en-US" sz="2400" i="1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400" i="1" dirty="0" smtClean="0">
                <a:solidFill>
                  <a:srgbClr val="FF0000"/>
                </a:solidFill>
              </a:rPr>
              <a:t>motive</a:t>
            </a:r>
            <a:r>
              <a:rPr lang="en-US" altLang="en-US" sz="2400" i="1" dirty="0" smtClean="0"/>
              <a:t>:</a:t>
            </a:r>
            <a:r>
              <a:rPr lang="en-US" altLang="en-US" sz="2400" dirty="0" smtClean="0"/>
              <a:t> a </a:t>
            </a:r>
            <a:r>
              <a:rPr lang="en-US" altLang="en-US" sz="2400" b="1" u="sng" dirty="0" smtClean="0"/>
              <a:t>reason</a:t>
            </a:r>
            <a:r>
              <a:rPr lang="en-US" altLang="en-US" sz="2400" dirty="0" smtClean="0"/>
              <a:t> to want to perform this attack against this system</a:t>
            </a: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5851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4081"/>
          </a:xfrm>
        </p:spPr>
        <p:txBody>
          <a:bodyPr/>
          <a:lstStyle/>
          <a:p>
            <a:pPr algn="ctr"/>
            <a:r>
              <a:rPr lang="en-US" dirty="0" smtClean="0"/>
              <a:t>Controls/Countermeasures</a:t>
            </a:r>
            <a:endParaRPr lang="en-US" dirty="0"/>
          </a:p>
        </p:txBody>
      </p:sp>
      <p:pic>
        <p:nvPicPr>
          <p:cNvPr id="4" name="Picture 3" descr="fig01-1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59" y="1524000"/>
            <a:ext cx="6173409" cy="5029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18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6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423746"/>
            <a:ext cx="8229600" cy="758283"/>
          </a:xfrm>
        </p:spPr>
        <p:txBody>
          <a:bodyPr/>
          <a:lstStyle/>
          <a:p>
            <a:r>
              <a:rPr lang="en-US" altLang="en-US" dirty="0"/>
              <a:t>Security Goals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3024" y="1382751"/>
            <a:ext cx="8631044" cy="5296829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When we talk about computer security, we mean that we are addressing three important aspects of any computer-related system</a:t>
            </a:r>
            <a:r>
              <a:rPr lang="en-US" altLang="en-US" dirty="0" smtClean="0">
                <a:solidFill>
                  <a:srgbClr val="FF0000"/>
                </a:solidFill>
              </a:rPr>
              <a:t>: </a:t>
            </a:r>
            <a:r>
              <a:rPr lang="en-US" altLang="en-US" b="1" dirty="0" smtClean="0">
                <a:solidFill>
                  <a:srgbClr val="FF0000"/>
                </a:solidFill>
              </a:rPr>
              <a:t>confidentiality</a:t>
            </a:r>
            <a:r>
              <a:rPr lang="en-US" altLang="en-US" dirty="0" smtClean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integrity,</a:t>
            </a:r>
            <a:r>
              <a:rPr lang="en-US" altLang="en-US" dirty="0" smtClean="0">
                <a:solidFill>
                  <a:srgbClr val="FF0000"/>
                </a:solidFill>
              </a:rPr>
              <a:t> &amp; </a:t>
            </a:r>
            <a:r>
              <a:rPr lang="en-US" altLang="en-US" b="1" dirty="0" smtClean="0">
                <a:solidFill>
                  <a:srgbClr val="FF0000"/>
                </a:solidFill>
              </a:rPr>
              <a:t>availability (CIA)</a:t>
            </a:r>
            <a:endParaRPr lang="en-US" altLang="en-US" dirty="0" smtClean="0"/>
          </a:p>
          <a:p>
            <a:pPr lvl="1"/>
            <a:endParaRPr lang="en-US" alt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600" b="1" dirty="0" smtClean="0">
                <a:solidFill>
                  <a:srgbClr val="FF0000"/>
                </a:solidFill>
              </a:rPr>
              <a:t>Confidentiality</a:t>
            </a:r>
            <a:r>
              <a:rPr lang="en-US" altLang="en-US" sz="2600" dirty="0" smtClean="0">
                <a:solidFill>
                  <a:srgbClr val="FF0000"/>
                </a:solidFill>
              </a:rPr>
              <a:t> </a:t>
            </a:r>
            <a:r>
              <a:rPr lang="en-US" altLang="en-US" sz="2600" dirty="0" smtClean="0"/>
              <a:t>ensures that computer-related assets are accessed only by authorized parties.</a:t>
            </a:r>
          </a:p>
          <a:p>
            <a:pPr lvl="2"/>
            <a:r>
              <a:rPr lang="en-US" altLang="en-US" sz="2400" b="1" dirty="0" smtClean="0">
                <a:solidFill>
                  <a:srgbClr val="FF0000"/>
                </a:solidFill>
              </a:rPr>
              <a:t>i.e</a:t>
            </a:r>
            <a:r>
              <a:rPr lang="en-US" altLang="en-US" sz="2400" dirty="0" smtClean="0">
                <a:solidFill>
                  <a:srgbClr val="FF0000"/>
                </a:solidFill>
              </a:rPr>
              <a:t>. </a:t>
            </a:r>
            <a:r>
              <a:rPr lang="en-US" altLang="en-US" sz="2400" u="sng" dirty="0" smtClean="0">
                <a:solidFill>
                  <a:srgbClr val="0070C0"/>
                </a:solidFill>
              </a:rPr>
              <a:t>reading</a:t>
            </a:r>
            <a:r>
              <a:rPr lang="en-US" altLang="en-US" sz="2400" dirty="0" smtClean="0"/>
              <a:t>, </a:t>
            </a:r>
            <a:r>
              <a:rPr lang="en-US" altLang="en-US" sz="2400" u="sng" dirty="0">
                <a:solidFill>
                  <a:srgbClr val="0070C0"/>
                </a:solidFill>
              </a:rPr>
              <a:t>viewing</a:t>
            </a:r>
            <a:r>
              <a:rPr lang="en-US" altLang="en-US" sz="2400" dirty="0" smtClean="0"/>
              <a:t>, </a:t>
            </a:r>
            <a:r>
              <a:rPr lang="en-US" altLang="en-US" sz="2400" u="sng" dirty="0">
                <a:solidFill>
                  <a:srgbClr val="0070C0"/>
                </a:solidFill>
              </a:rPr>
              <a:t>printing</a:t>
            </a:r>
            <a:r>
              <a:rPr lang="en-US" altLang="en-US" sz="2400" dirty="0" smtClean="0"/>
              <a:t>, or even </a:t>
            </a:r>
            <a:r>
              <a:rPr lang="en-US" altLang="en-US" sz="2400" u="sng" dirty="0">
                <a:solidFill>
                  <a:srgbClr val="0070C0"/>
                </a:solidFill>
              </a:rPr>
              <a:t>knowing their existence</a:t>
            </a:r>
          </a:p>
          <a:p>
            <a:pPr lvl="2"/>
            <a:r>
              <a:rPr lang="en-US" altLang="en-US" sz="2400" dirty="0" smtClean="0"/>
              <a:t>Secrecy or privacy</a:t>
            </a:r>
          </a:p>
          <a:p>
            <a:pPr lvl="1"/>
            <a:endParaRPr lang="en-US" altLang="en-US" sz="21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600" b="1" dirty="0" smtClean="0">
                <a:solidFill>
                  <a:srgbClr val="FF0000"/>
                </a:solidFill>
              </a:rPr>
              <a:t>Integrity</a:t>
            </a:r>
            <a:r>
              <a:rPr lang="en-US" altLang="en-US" sz="2600" dirty="0" smtClean="0">
                <a:solidFill>
                  <a:srgbClr val="FF0000"/>
                </a:solidFill>
              </a:rPr>
              <a:t> </a:t>
            </a:r>
            <a:r>
              <a:rPr lang="en-US" altLang="en-US" sz="2600" dirty="0" smtClean="0"/>
              <a:t>means that assets can be modified only by authorized parties or only in authorized ways.</a:t>
            </a:r>
          </a:p>
          <a:p>
            <a:pPr lvl="2"/>
            <a:r>
              <a:rPr lang="en-US" altLang="en-US" sz="2400" b="1" dirty="0">
                <a:solidFill>
                  <a:srgbClr val="FF0000"/>
                </a:solidFill>
              </a:rPr>
              <a:t>i.e</a:t>
            </a:r>
            <a:r>
              <a:rPr lang="en-US" altLang="en-US" sz="2400" dirty="0">
                <a:solidFill>
                  <a:srgbClr val="FF0000"/>
                </a:solidFill>
              </a:rPr>
              <a:t>. </a:t>
            </a:r>
            <a:r>
              <a:rPr lang="en-US" altLang="en-US" sz="2400" u="sng" dirty="0" smtClean="0">
                <a:solidFill>
                  <a:srgbClr val="0070C0"/>
                </a:solidFill>
              </a:rPr>
              <a:t>writing</a:t>
            </a:r>
            <a:r>
              <a:rPr lang="en-US" altLang="en-US" sz="2400" dirty="0" smtClean="0"/>
              <a:t>, </a:t>
            </a:r>
            <a:r>
              <a:rPr lang="en-US" altLang="en-US" sz="2400" u="sng" dirty="0">
                <a:solidFill>
                  <a:srgbClr val="0070C0"/>
                </a:solidFill>
              </a:rPr>
              <a:t>changing</a:t>
            </a:r>
            <a:r>
              <a:rPr lang="en-US" altLang="en-US" sz="2400" dirty="0" smtClean="0"/>
              <a:t>, </a:t>
            </a:r>
            <a:r>
              <a:rPr lang="en-US" altLang="en-US" sz="2400" u="sng" dirty="0">
                <a:solidFill>
                  <a:srgbClr val="0070C0"/>
                </a:solidFill>
              </a:rPr>
              <a:t>deleting</a:t>
            </a:r>
            <a:r>
              <a:rPr lang="en-US" altLang="en-US" sz="2400" dirty="0" smtClean="0"/>
              <a:t>, </a:t>
            </a:r>
            <a:r>
              <a:rPr lang="en-US" altLang="en-US" sz="2400" u="sng" dirty="0">
                <a:solidFill>
                  <a:srgbClr val="0070C0"/>
                </a:solidFill>
              </a:rPr>
              <a:t>creating</a:t>
            </a:r>
          </a:p>
          <a:p>
            <a:pPr lvl="1"/>
            <a:endParaRPr lang="en-US" altLang="en-US" sz="19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600" b="1" dirty="0" smtClean="0">
                <a:solidFill>
                  <a:srgbClr val="FF0000"/>
                </a:solidFill>
              </a:rPr>
              <a:t>Availability</a:t>
            </a:r>
            <a:r>
              <a:rPr lang="en-US" altLang="en-US" sz="2600" dirty="0" smtClean="0">
                <a:solidFill>
                  <a:srgbClr val="FF0000"/>
                </a:solidFill>
              </a:rPr>
              <a:t> </a:t>
            </a:r>
            <a:r>
              <a:rPr lang="en-US" altLang="en-US" sz="2600" dirty="0" smtClean="0"/>
              <a:t>means that assets are accessible to authorized parties at appropriate times. </a:t>
            </a:r>
          </a:p>
          <a:p>
            <a:pPr lvl="2"/>
            <a:r>
              <a:rPr lang="en-US" altLang="en-US" sz="2400" dirty="0">
                <a:solidFill>
                  <a:srgbClr val="FF0000"/>
                </a:solidFill>
              </a:rPr>
              <a:t>i.e</a:t>
            </a:r>
            <a:r>
              <a:rPr lang="en-US" altLang="en-US" sz="2400" dirty="0" smtClean="0">
                <a:solidFill>
                  <a:srgbClr val="FF0000"/>
                </a:solidFill>
              </a:rPr>
              <a:t>.</a:t>
            </a:r>
            <a:r>
              <a:rPr lang="en-US" altLang="en-US" sz="2400" dirty="0" smtClean="0"/>
              <a:t> often, availability </a:t>
            </a:r>
            <a:r>
              <a:rPr lang="en-US" altLang="en-US" sz="2400" dirty="0" smtClean="0"/>
              <a:t>is </a:t>
            </a:r>
            <a:r>
              <a:rPr lang="en-US" altLang="en-US" sz="2400" dirty="0" smtClean="0"/>
              <a:t>known </a:t>
            </a:r>
            <a:r>
              <a:rPr lang="en-US" altLang="en-US" sz="2400" dirty="0" smtClean="0"/>
              <a:t>by its opposite, </a:t>
            </a:r>
            <a:r>
              <a:rPr lang="en-US" altLang="en-US" sz="2400" u="sng" dirty="0" smtClean="0">
                <a:solidFill>
                  <a:srgbClr val="0070C0"/>
                </a:solidFill>
              </a:rPr>
              <a:t>denial </a:t>
            </a:r>
            <a:r>
              <a:rPr lang="en-US" altLang="en-US" sz="2400" u="sng" dirty="0">
                <a:solidFill>
                  <a:srgbClr val="0070C0"/>
                </a:solidFill>
              </a:rPr>
              <a:t>of service</a:t>
            </a:r>
            <a:r>
              <a:rPr lang="en-US" altLang="en-US" sz="2400" dirty="0" smtClean="0"/>
              <a:t>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462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for 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i="1" dirty="0" smtClean="0"/>
              <a:t>computer security</a:t>
            </a:r>
            <a:r>
              <a:rPr lang="en-US" dirty="0" smtClean="0"/>
              <a:t> as well as basic computer security terms</a:t>
            </a:r>
          </a:p>
          <a:p>
            <a:r>
              <a:rPr lang="en-US" dirty="0" smtClean="0"/>
              <a:t>Introduce the C-I-A Triad</a:t>
            </a:r>
          </a:p>
          <a:p>
            <a:r>
              <a:rPr lang="en-US" dirty="0" smtClean="0"/>
              <a:t>Introduce basic access control terminology</a:t>
            </a:r>
          </a:p>
          <a:p>
            <a:r>
              <a:rPr lang="en-US" dirty="0" smtClean="0"/>
              <a:t>Explain basic </a:t>
            </a:r>
            <a:r>
              <a:rPr lang="en-US" u="sng" dirty="0" smtClean="0"/>
              <a:t>threats</a:t>
            </a:r>
            <a:r>
              <a:rPr lang="en-US" dirty="0" smtClean="0"/>
              <a:t>, </a:t>
            </a:r>
            <a:r>
              <a:rPr lang="en-US" u="sng" dirty="0" smtClean="0"/>
              <a:t>vulnerabilities</a:t>
            </a:r>
            <a:r>
              <a:rPr lang="en-US" dirty="0" smtClean="0"/>
              <a:t>, and </a:t>
            </a:r>
            <a:r>
              <a:rPr lang="en-US" u="sng" dirty="0" smtClean="0"/>
              <a:t>attacks</a:t>
            </a:r>
          </a:p>
          <a:p>
            <a:r>
              <a:rPr lang="en-US" dirty="0" smtClean="0"/>
              <a:t>Show how controls map to threats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7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Relationship between Confidentiality Integrity and Availability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41033" y="2988526"/>
            <a:ext cx="4215162" cy="3301421"/>
            <a:chOff x="2069539" y="1362967"/>
            <a:chExt cx="4333287" cy="4648200"/>
          </a:xfrm>
        </p:grpSpPr>
        <p:sp>
          <p:nvSpPr>
            <p:cNvPr id="25603" name="Oval 3"/>
            <p:cNvSpPr>
              <a:spLocks noChangeArrowheads="1"/>
            </p:cNvSpPr>
            <p:nvPr/>
          </p:nvSpPr>
          <p:spPr bwMode="auto">
            <a:xfrm>
              <a:off x="2069539" y="2582166"/>
              <a:ext cx="2705438" cy="3429001"/>
            </a:xfrm>
            <a:prstGeom prst="ellipse">
              <a:avLst/>
            </a:prstGeom>
            <a:solidFill>
              <a:srgbClr val="00FF00">
                <a:alpha val="25098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Integrity</a:t>
              </a:r>
            </a:p>
          </p:txBody>
        </p:sp>
        <p:sp>
          <p:nvSpPr>
            <p:cNvPr id="25604" name="Oval 4"/>
            <p:cNvSpPr>
              <a:spLocks noGrp="1" noChangeArrowheads="1"/>
            </p:cNvSpPr>
            <p:nvPr>
              <p:ph type="body" idx="1"/>
            </p:nvPr>
          </p:nvSpPr>
          <p:spPr>
            <a:xfrm>
              <a:off x="2975172" y="1362967"/>
              <a:ext cx="2705438" cy="335280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cap="flat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FontTx/>
                <a:buNone/>
              </a:pPr>
              <a:r>
                <a:rPr lang="en-US" altLang="en-US" sz="1600" dirty="0" smtClean="0"/>
                <a:t>        Confidentiality</a:t>
              </a:r>
            </a:p>
          </p:txBody>
        </p:sp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3429000" y="2658367"/>
              <a:ext cx="2973826" cy="3352800"/>
            </a:xfrm>
            <a:prstGeom prst="ellipse">
              <a:avLst/>
            </a:prstGeom>
            <a:solidFill>
              <a:srgbClr val="FFFF00">
                <a:alpha val="25098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Secure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       </a:t>
              </a:r>
              <a:r>
                <a:rPr lang="en-US" altLang="en-US" sz="1600" dirty="0" smtClean="0"/>
                <a:t>          Availability</a:t>
              </a:r>
              <a:endParaRPr lang="en-US" altLang="en-US" sz="16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084634" cy="87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In fact, these three </a:t>
            </a:r>
            <a:r>
              <a:rPr lang="en-US" altLang="en-US" dirty="0" smtClean="0">
                <a:solidFill>
                  <a:srgbClr val="FF0000"/>
                </a:solidFill>
              </a:rPr>
              <a:t>characteristics</a:t>
            </a:r>
            <a:r>
              <a:rPr lang="en-US" altLang="en-US" dirty="0" smtClean="0"/>
              <a:t> can be </a:t>
            </a:r>
            <a:r>
              <a:rPr lang="en-US" altLang="en-US" dirty="0" smtClean="0">
                <a:solidFill>
                  <a:srgbClr val="0070C0"/>
                </a:solidFill>
              </a:rPr>
              <a:t>independent</a:t>
            </a:r>
            <a:r>
              <a:rPr lang="en-US" altLang="en-US" dirty="0" smtClean="0"/>
              <a:t>, can </a:t>
            </a:r>
            <a:r>
              <a:rPr lang="en-US" altLang="en-US" dirty="0" smtClean="0">
                <a:solidFill>
                  <a:srgbClr val="0070C0"/>
                </a:solidFill>
              </a:rPr>
              <a:t>overlap</a:t>
            </a:r>
            <a:r>
              <a:rPr lang="en-US" altLang="en-US" dirty="0" smtClean="0"/>
              <a:t>, and can even be </a:t>
            </a:r>
            <a:r>
              <a:rPr lang="en-US" altLang="en-US" dirty="0" smtClean="0">
                <a:solidFill>
                  <a:srgbClr val="0070C0"/>
                </a:solidFill>
              </a:rPr>
              <a:t>mutually exclusive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687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Slide #1-</a:t>
            </a:r>
            <a:fld id="{A91E3C50-7B58-4586-BE37-D0D982EE130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Goals of Security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Prevention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70C0"/>
                </a:solidFill>
              </a:rPr>
              <a:t>Prevent</a:t>
            </a:r>
            <a:r>
              <a:rPr lang="en-US" altLang="en-US" sz="2400" dirty="0" smtClean="0"/>
              <a:t> attackers from violating </a:t>
            </a:r>
            <a:r>
              <a:rPr lang="en-US" altLang="en-US" sz="2400" dirty="0" smtClean="0">
                <a:solidFill>
                  <a:srgbClr val="0070C0"/>
                </a:solidFill>
              </a:rPr>
              <a:t>security policy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70C0"/>
                </a:solidFill>
              </a:rPr>
              <a:t>Detect</a:t>
            </a:r>
            <a:r>
              <a:rPr lang="en-US" altLang="en-US" sz="2400" dirty="0" smtClean="0"/>
              <a:t> attackers’ violation of </a:t>
            </a:r>
            <a:r>
              <a:rPr lang="en-US" altLang="en-US" sz="2400" dirty="0" smtClean="0">
                <a:solidFill>
                  <a:srgbClr val="0070C0"/>
                </a:solidFill>
              </a:rPr>
              <a:t>security policy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Recovery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Stop attack, assess and </a:t>
            </a:r>
            <a:r>
              <a:rPr lang="en-US" altLang="en-US" sz="2400" dirty="0" smtClean="0">
                <a:solidFill>
                  <a:srgbClr val="0070C0"/>
                </a:solidFill>
              </a:rPr>
              <a:t>repair damage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Continue to function correctly even if attack succeeds</a:t>
            </a:r>
          </a:p>
        </p:txBody>
      </p:sp>
    </p:spTree>
    <p:extLst>
      <p:ext uri="{BB962C8B-B14F-4D97-AF65-F5344CB8AC3E}">
        <p14:creationId xmlns:p14="http://schemas.microsoft.com/office/powerpoint/2010/main" val="3253310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Slide #1-</a:t>
            </a:r>
            <a:fld id="{E508997A-BBB9-4C3E-89B4-0C4538B5B50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Trust and Assumptions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Trust</a:t>
            </a:r>
            <a:r>
              <a:rPr lang="en-US" altLang="en-US" sz="2800" dirty="0" smtClean="0"/>
              <a:t> underlies </a:t>
            </a:r>
            <a:r>
              <a:rPr lang="en-US" altLang="en-US" sz="2800" i="1" dirty="0" smtClean="0"/>
              <a:t>all</a:t>
            </a:r>
            <a:r>
              <a:rPr lang="en-US" altLang="en-US" sz="2800" dirty="0" smtClean="0"/>
              <a:t> aspects of security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Policies</a:t>
            </a:r>
          </a:p>
          <a:p>
            <a:pPr lvl="1" eaLnBrk="1" hangingPunct="1"/>
            <a:r>
              <a:rPr lang="en-US" altLang="en-US" sz="2400" dirty="0" smtClean="0"/>
              <a:t>Unambiguously partition system states</a:t>
            </a:r>
          </a:p>
          <a:p>
            <a:pPr lvl="1" eaLnBrk="1" hangingPunct="1"/>
            <a:r>
              <a:rPr lang="en-US" altLang="en-US" sz="2400" dirty="0" smtClean="0"/>
              <a:t>Correctly capture security requirements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Mechanisms</a:t>
            </a:r>
          </a:p>
          <a:p>
            <a:pPr lvl="1" eaLnBrk="1" hangingPunct="1"/>
            <a:r>
              <a:rPr lang="en-US" altLang="en-US" sz="2400" dirty="0" smtClean="0"/>
              <a:t>Assumed to enforce policy</a:t>
            </a:r>
          </a:p>
          <a:p>
            <a:pPr lvl="1" eaLnBrk="1" hangingPunct="1"/>
            <a:r>
              <a:rPr lang="en-US" altLang="en-US" sz="2400" dirty="0" smtClean="0"/>
              <a:t>Support mechanisms work correctly</a:t>
            </a:r>
          </a:p>
        </p:txBody>
      </p:sp>
    </p:spTree>
    <p:extLst>
      <p:ext uri="{BB962C8B-B14F-4D97-AF65-F5344CB8AC3E}">
        <p14:creationId xmlns:p14="http://schemas.microsoft.com/office/powerpoint/2010/main" val="1553091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Controls</a:t>
            </a:r>
            <a:endParaRPr lang="en-US" dirty="0"/>
          </a:p>
        </p:txBody>
      </p:sp>
      <p:pic>
        <p:nvPicPr>
          <p:cNvPr id="5" name="Picture 4" descr="fig01-1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9" y="2062692"/>
            <a:ext cx="8488431" cy="387981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23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7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Controls Available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en-US" altLang="en-US" b="1" dirty="0" smtClean="0"/>
              <a:t>Encryption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We take data in their normal, unscrambled state, called:</a:t>
            </a:r>
          </a:p>
          <a:p>
            <a:pPr lvl="2"/>
            <a:r>
              <a:rPr lang="en-US" altLang="en-US" b="1" dirty="0" err="1" smtClean="0">
                <a:solidFill>
                  <a:srgbClr val="0070C0"/>
                </a:solidFill>
              </a:rPr>
              <a:t>cleartext</a:t>
            </a:r>
            <a:r>
              <a:rPr lang="en-US" altLang="en-US" dirty="0" smtClean="0"/>
              <a:t> or </a:t>
            </a:r>
            <a:r>
              <a:rPr lang="en-US" altLang="en-US" b="1" dirty="0" smtClean="0">
                <a:solidFill>
                  <a:srgbClr val="0070C0"/>
                </a:solidFill>
              </a:rPr>
              <a:t>plaintext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solidFill>
                  <a:srgbClr val="FF0000"/>
                </a:solidFill>
              </a:rPr>
              <a:t>transform</a:t>
            </a:r>
            <a:r>
              <a:rPr lang="en-US" altLang="en-US" dirty="0" smtClean="0"/>
              <a:t> them so that they are unintelligible to the outside observer; the transformed data are called </a:t>
            </a:r>
            <a:r>
              <a:rPr lang="en-US" altLang="en-US" b="1" dirty="0" smtClean="0">
                <a:solidFill>
                  <a:srgbClr val="0070C0"/>
                </a:solidFill>
              </a:rPr>
              <a:t>enciphered</a:t>
            </a:r>
            <a:r>
              <a:rPr lang="en-US" altLang="en-US" dirty="0" smtClean="0"/>
              <a:t> text or </a:t>
            </a:r>
            <a:r>
              <a:rPr lang="en-US" altLang="en-US" b="1" dirty="0" err="1" smtClean="0">
                <a:solidFill>
                  <a:srgbClr val="0070C0"/>
                </a:solidFill>
              </a:rPr>
              <a:t>ciphertext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b="1" dirty="0" smtClean="0"/>
          </a:p>
          <a:p>
            <a:pPr lvl="1"/>
            <a:r>
              <a:rPr lang="en-US" altLang="en-US" b="1" dirty="0" smtClean="0"/>
              <a:t>Encryption</a:t>
            </a:r>
            <a:r>
              <a:rPr lang="en-US" altLang="en-US" dirty="0" smtClean="0"/>
              <a:t> clearly addresses the need for </a:t>
            </a:r>
            <a:r>
              <a:rPr lang="en-US" altLang="en-US" b="1" dirty="0" smtClean="0"/>
              <a:t>confidentiality</a:t>
            </a:r>
            <a:r>
              <a:rPr lang="en-US" altLang="en-US" dirty="0" smtClean="0"/>
              <a:t> of data. 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Additionally, it can be used to ensure </a:t>
            </a:r>
            <a:r>
              <a:rPr lang="en-US" altLang="en-US" b="1" dirty="0" smtClean="0"/>
              <a:t>integrity</a:t>
            </a:r>
            <a:r>
              <a:rPr lang="en-US" altLang="en-US" dirty="0" smtClean="0"/>
              <a:t>; </a:t>
            </a:r>
          </a:p>
          <a:p>
            <a:pPr lvl="2"/>
            <a:r>
              <a:rPr lang="en-US" altLang="en-US" i="1" dirty="0" smtClean="0"/>
              <a:t>data that cannot be read generally cannot easily be changed in a meaningful manner.</a:t>
            </a:r>
          </a:p>
        </p:txBody>
      </p:sp>
    </p:spTree>
    <p:extLst>
      <p:ext uri="{BB962C8B-B14F-4D97-AF65-F5344CB8AC3E}">
        <p14:creationId xmlns:p14="http://schemas.microsoft.com/office/powerpoint/2010/main" val="33011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Controls Available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smtClean="0"/>
              <a:t>Encryption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does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not solve all </a:t>
            </a:r>
            <a:r>
              <a:rPr lang="en-US" altLang="en-US" sz="2400" dirty="0" smtClean="0"/>
              <a:t>computer security problems, and other tools must complement its use. </a:t>
            </a:r>
          </a:p>
          <a:p>
            <a:pPr lvl="1"/>
            <a:r>
              <a:rPr lang="en-US" altLang="en-US" dirty="0" smtClean="0"/>
              <a:t>if encryption is not used properly, it may have no effect on security or could even degrade the performance of the entire system.</a:t>
            </a:r>
          </a:p>
          <a:p>
            <a:endParaRPr lang="en-US" altLang="en-US" sz="2400" dirty="0" smtClean="0"/>
          </a:p>
          <a:p>
            <a:r>
              <a:rPr lang="en-US" altLang="en-US" sz="2400" b="1" dirty="0" smtClean="0"/>
              <a:t>Weak encryption </a:t>
            </a:r>
            <a:r>
              <a:rPr lang="en-US" altLang="en-US" sz="2400" dirty="0" smtClean="0"/>
              <a:t>can actually be </a:t>
            </a:r>
            <a:r>
              <a:rPr lang="en-US" altLang="en-US" sz="2400" b="1" dirty="0" smtClean="0"/>
              <a:t>worse than no encryption</a:t>
            </a:r>
            <a:r>
              <a:rPr lang="en-US" altLang="en-US" sz="2400" dirty="0" smtClean="0"/>
              <a:t> at all, </a:t>
            </a:r>
          </a:p>
          <a:p>
            <a:pPr lvl="1"/>
            <a:r>
              <a:rPr lang="en-US" altLang="en-US" dirty="0" smtClean="0"/>
              <a:t>because it gives users an unwarranted sense of protection. </a:t>
            </a:r>
          </a:p>
          <a:p>
            <a:endParaRPr lang="en-US" altLang="en-US" sz="2400" dirty="0" smtClean="0"/>
          </a:p>
          <a:p>
            <a:r>
              <a:rPr lang="en-US" altLang="en-US" sz="2400" i="1" dirty="0" smtClean="0"/>
              <a:t>Therefore,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we must understand those situations </a:t>
            </a:r>
            <a:r>
              <a:rPr lang="en-US" altLang="en-US" sz="2400" i="1" dirty="0" smtClean="0"/>
              <a:t>in which encryption is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most useful as well as ways to use it effectively</a:t>
            </a:r>
            <a:r>
              <a:rPr lang="en-US" altLang="en-US" sz="2400" i="1" dirty="0" smtClean="0"/>
              <a:t>.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871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78642"/>
            <a:ext cx="8229600" cy="990600"/>
          </a:xfrm>
        </p:spPr>
        <p:txBody>
          <a:bodyPr/>
          <a:lstStyle/>
          <a:p>
            <a:r>
              <a:rPr lang="en-US" altLang="en-US" dirty="0" smtClean="0"/>
              <a:t>Controls Available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91069" y="1132764"/>
            <a:ext cx="8761862" cy="5344236"/>
          </a:xfrm>
        </p:spPr>
        <p:txBody>
          <a:bodyPr>
            <a:normAutofit fontScale="92500"/>
          </a:bodyPr>
          <a:lstStyle/>
          <a:p>
            <a:r>
              <a:rPr lang="en-US" altLang="en-US" sz="2400" b="1" dirty="0" smtClean="0"/>
              <a:t>Software/Program Controls</a:t>
            </a:r>
            <a:endParaRPr lang="en-US" altLang="en-US" sz="2400" dirty="0" smtClean="0"/>
          </a:p>
          <a:p>
            <a:pPr lvl="1"/>
            <a:r>
              <a:rPr lang="en-US" altLang="en-US" sz="2000" dirty="0" smtClean="0"/>
              <a:t>Programs must be secure enough to </a:t>
            </a:r>
            <a:r>
              <a:rPr lang="en-US" altLang="en-US" sz="2000" i="1" dirty="0" smtClean="0">
                <a:solidFill>
                  <a:srgbClr val="00B0F0"/>
                </a:solidFill>
              </a:rPr>
              <a:t>prevent outside attack</a:t>
            </a:r>
          </a:p>
          <a:p>
            <a:pPr lvl="1"/>
            <a:r>
              <a:rPr lang="en-US" altLang="en-US" sz="2000" dirty="0" smtClean="0"/>
              <a:t>They must also be developed and maintained so that we can be confident of the programs' dependability.</a:t>
            </a:r>
          </a:p>
          <a:p>
            <a:endParaRPr lang="en-US" altLang="en-US" sz="1300" b="1" dirty="0" smtClean="0"/>
          </a:p>
          <a:p>
            <a:r>
              <a:rPr lang="en-US" altLang="en-US" sz="2400" b="1" dirty="0" smtClean="0"/>
              <a:t>Program controls include the following:</a:t>
            </a:r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Internal program controls</a:t>
            </a:r>
            <a:r>
              <a:rPr lang="en-US" altLang="en-US" sz="2000" dirty="0" smtClean="0"/>
              <a:t>: parts of the program that enforce security restrictions, </a:t>
            </a:r>
          </a:p>
          <a:p>
            <a:pPr lvl="2"/>
            <a:r>
              <a:rPr lang="en-US" altLang="en-US" dirty="0" smtClean="0"/>
              <a:t>i.e. </a:t>
            </a:r>
            <a:r>
              <a:rPr lang="en-US" altLang="en-US" i="1" dirty="0" smtClean="0">
                <a:solidFill>
                  <a:srgbClr val="00B0F0"/>
                </a:solidFill>
              </a:rPr>
              <a:t>access limitations in a database </a:t>
            </a:r>
            <a:r>
              <a:rPr lang="en-US" altLang="en-US" dirty="0" smtClean="0"/>
              <a:t>management program</a:t>
            </a:r>
          </a:p>
          <a:p>
            <a:pPr lvl="1"/>
            <a:endParaRPr lang="en-US" altLang="en-US" sz="105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Operating system and network system controls</a:t>
            </a:r>
            <a:r>
              <a:rPr lang="en-US" altLang="en-US" sz="2000" dirty="0" smtClean="0"/>
              <a:t>: </a:t>
            </a:r>
            <a:r>
              <a:rPr lang="en-US" altLang="en-US" sz="2000" i="1" dirty="0" smtClean="0">
                <a:solidFill>
                  <a:srgbClr val="00B0F0"/>
                </a:solidFill>
              </a:rPr>
              <a:t>limitations enforced by the operating system</a:t>
            </a:r>
            <a:r>
              <a:rPr lang="en-US" altLang="en-US" sz="2000" dirty="0" smtClean="0"/>
              <a:t> or network to protect each user from all other users</a:t>
            </a:r>
          </a:p>
          <a:p>
            <a:pPr lvl="2"/>
            <a:r>
              <a:rPr lang="en-US" altLang="en-US" dirty="0" smtClean="0"/>
              <a:t>i.e. </a:t>
            </a:r>
            <a:r>
              <a:rPr lang="en-US" altLang="en-US" dirty="0" err="1" smtClean="0"/>
              <a:t>chmod</a:t>
            </a:r>
            <a:r>
              <a:rPr lang="en-US" altLang="en-US" dirty="0" smtClean="0"/>
              <a:t> on </a:t>
            </a:r>
            <a:r>
              <a:rPr lang="en-US" altLang="en-US" dirty="0" smtClean="0"/>
              <a:t>UNIX: (</a:t>
            </a:r>
            <a:r>
              <a:rPr lang="en-US" altLang="en-US" dirty="0" smtClean="0">
                <a:solidFill>
                  <a:srgbClr val="0070C0"/>
                </a:solidFill>
              </a:rPr>
              <a:t>Read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70C0"/>
                </a:solidFill>
              </a:rPr>
              <a:t>Write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70C0"/>
                </a:solidFill>
              </a:rPr>
              <a:t>Execute</a:t>
            </a:r>
            <a:r>
              <a:rPr lang="en-US" altLang="en-US" dirty="0" smtClean="0"/>
              <a:t>) </a:t>
            </a:r>
            <a:r>
              <a:rPr lang="en-US" altLang="en-US" b="1" i="1" dirty="0" smtClean="0">
                <a:solidFill>
                  <a:srgbClr val="FF0000"/>
                </a:solidFill>
              </a:rPr>
              <a:t>vs</a:t>
            </a:r>
            <a:r>
              <a:rPr lang="en-US" altLang="en-US" dirty="0" smtClean="0"/>
              <a:t>. (</a:t>
            </a:r>
            <a:r>
              <a:rPr lang="en-US" altLang="en-US" dirty="0" smtClean="0">
                <a:solidFill>
                  <a:srgbClr val="0070C0"/>
                </a:solidFill>
              </a:rPr>
              <a:t>Owner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70C0"/>
                </a:solidFill>
              </a:rPr>
              <a:t>Group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70C0"/>
                </a:solidFill>
              </a:rPr>
              <a:t>Other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lvl="1"/>
            <a:endParaRPr lang="en-US" altLang="en-US" sz="1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Independent control programs</a:t>
            </a:r>
            <a:r>
              <a:rPr lang="en-US" altLang="en-US" sz="2000" dirty="0" smtClean="0"/>
              <a:t>: application programs, </a:t>
            </a:r>
          </a:p>
          <a:p>
            <a:pPr lvl="2"/>
            <a:r>
              <a:rPr lang="en-US" altLang="en-US" dirty="0"/>
              <a:t>i.e. </a:t>
            </a:r>
            <a:r>
              <a:rPr lang="en-US" altLang="en-US" i="1" dirty="0" smtClean="0">
                <a:solidFill>
                  <a:srgbClr val="00B0F0"/>
                </a:solidFill>
              </a:rPr>
              <a:t>password checkers</a:t>
            </a:r>
            <a:r>
              <a:rPr lang="en-US" altLang="en-US" dirty="0" smtClean="0"/>
              <a:t>, intrusion detection utilities, or </a:t>
            </a:r>
            <a:r>
              <a:rPr lang="en-US" altLang="en-US" i="1" dirty="0" smtClean="0">
                <a:solidFill>
                  <a:srgbClr val="00B0F0"/>
                </a:solidFill>
              </a:rPr>
              <a:t>virus scanners</a:t>
            </a:r>
            <a:r>
              <a:rPr lang="en-US" altLang="en-US" dirty="0" smtClean="0"/>
              <a:t>, that protect against certain types of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1385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402771"/>
            <a:ext cx="8229600" cy="990600"/>
          </a:xfrm>
        </p:spPr>
        <p:txBody>
          <a:bodyPr/>
          <a:lstStyle/>
          <a:p>
            <a:r>
              <a:rPr lang="en-US" altLang="en-US" dirty="0" smtClean="0"/>
              <a:t>Controls Available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393371"/>
            <a:ext cx="8229600" cy="5083629"/>
          </a:xfrm>
        </p:spPr>
        <p:txBody>
          <a:bodyPr>
            <a:normAutofit lnSpcReduction="10000"/>
          </a:bodyPr>
          <a:lstStyle/>
          <a:p>
            <a:r>
              <a:rPr lang="en-US" altLang="en-US" b="1" dirty="0" smtClean="0"/>
              <a:t>Development controls</a:t>
            </a:r>
            <a:r>
              <a:rPr lang="en-US" altLang="en-US" dirty="0" smtClean="0"/>
              <a:t>: </a:t>
            </a:r>
          </a:p>
          <a:p>
            <a:pPr lvl="1"/>
            <a:r>
              <a:rPr lang="en-US" altLang="en-US" dirty="0" smtClean="0"/>
              <a:t>quality standards under which a program is </a:t>
            </a:r>
            <a:r>
              <a:rPr lang="en-US" altLang="en-US" b="1" dirty="0" smtClean="0">
                <a:solidFill>
                  <a:srgbClr val="0070C0"/>
                </a:solidFill>
              </a:rPr>
              <a:t>designed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70C0"/>
                </a:solidFill>
              </a:rPr>
              <a:t>coded (implementation)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70C0"/>
                </a:solidFill>
              </a:rPr>
              <a:t>tested</a:t>
            </a:r>
            <a:r>
              <a:rPr lang="en-US" altLang="en-US" dirty="0" smtClean="0"/>
              <a:t>, and maintained to prevent software faults from becoming exploitable vulnerabilities</a:t>
            </a:r>
          </a:p>
          <a:p>
            <a:pPr lvl="2"/>
            <a:r>
              <a:rPr lang="en-US" altLang="en-US" dirty="0" smtClean="0"/>
              <a:t>i.e</a:t>
            </a:r>
            <a:r>
              <a:rPr lang="en-US" altLang="en-US" dirty="0"/>
              <a:t>. </a:t>
            </a:r>
            <a:r>
              <a:rPr lang="en-US" altLang="en-US" b="1" dirty="0">
                <a:solidFill>
                  <a:srgbClr val="FF0000"/>
                </a:solidFill>
              </a:rPr>
              <a:t>Penetration </a:t>
            </a:r>
            <a:r>
              <a:rPr lang="en-US" altLang="en-US" b="1" dirty="0" smtClean="0">
                <a:solidFill>
                  <a:srgbClr val="FF0000"/>
                </a:solidFill>
              </a:rPr>
              <a:t>testing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00B0F0"/>
                </a:solidFill>
              </a:rPr>
              <a:t>pen </a:t>
            </a:r>
            <a:r>
              <a:rPr lang="en-US" altLang="en-US" dirty="0">
                <a:solidFill>
                  <a:srgbClr val="00B0F0"/>
                </a:solidFill>
              </a:rPr>
              <a:t>testing or ethical </a:t>
            </a:r>
            <a:r>
              <a:rPr lang="en-US" altLang="en-US" dirty="0" smtClean="0">
                <a:solidFill>
                  <a:srgbClr val="00B0F0"/>
                </a:solidFill>
              </a:rPr>
              <a:t>hacking</a:t>
            </a:r>
            <a:r>
              <a:rPr lang="en-US" altLang="en-US" dirty="0" smtClean="0"/>
              <a:t>), </a:t>
            </a:r>
            <a:r>
              <a:rPr lang="en-US" altLang="en-US" dirty="0"/>
              <a:t>is the practice of testing a computer system, network or web application to </a:t>
            </a:r>
            <a:r>
              <a:rPr lang="en-US" altLang="en-US" i="1" dirty="0">
                <a:solidFill>
                  <a:srgbClr val="0070C0"/>
                </a:solidFill>
              </a:rPr>
              <a:t>find security vulnerabilities that an attacker could exploit</a:t>
            </a:r>
            <a:r>
              <a:rPr lang="en-US" altLang="en-US" dirty="0"/>
              <a:t>.</a:t>
            </a:r>
            <a:endParaRPr lang="en-US" altLang="en-US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Software controls frequently affect users directly ? </a:t>
            </a:r>
          </a:p>
          <a:p>
            <a:pPr lvl="1"/>
            <a:r>
              <a:rPr lang="en-US" altLang="en-US" dirty="0" smtClean="0"/>
              <a:t>i.e. when the user is </a:t>
            </a:r>
            <a:r>
              <a:rPr lang="en-US" altLang="en-US" dirty="0" smtClean="0">
                <a:solidFill>
                  <a:srgbClr val="0070C0"/>
                </a:solidFill>
              </a:rPr>
              <a:t>interrupted and asked for a password </a:t>
            </a:r>
            <a:r>
              <a:rPr lang="en-US" altLang="en-US" dirty="0" smtClean="0"/>
              <a:t>before being given access to a program or data.</a:t>
            </a:r>
          </a:p>
          <a:p>
            <a:pPr lvl="1"/>
            <a:r>
              <a:rPr lang="en-US" altLang="en-US" sz="2000" dirty="0" smtClean="0"/>
              <a:t>Because they influence the usability of the system, software controls must be carefully designed. </a:t>
            </a:r>
          </a:p>
          <a:p>
            <a:pPr lvl="2"/>
            <a:r>
              <a:rPr lang="en-US" altLang="en-US" u="sng" dirty="0" smtClean="0">
                <a:solidFill>
                  <a:srgbClr val="00B0F0"/>
                </a:solidFill>
              </a:rPr>
              <a:t>Ease of use and capabilities are often competing goals </a:t>
            </a:r>
            <a:r>
              <a:rPr lang="en-US" altLang="en-US" dirty="0" smtClean="0"/>
              <a:t>in the design of a collection of software controls.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75020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Controls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7346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/>
              <a:t>Hardware Controls</a:t>
            </a:r>
          </a:p>
          <a:p>
            <a:pPr lvl="1">
              <a:defRPr/>
            </a:pPr>
            <a:r>
              <a:rPr lang="en-US" sz="2400" dirty="0"/>
              <a:t>Numerous hardware devices have been created to assist in providing computer security. These devices include a variety of means, such as</a:t>
            </a:r>
          </a:p>
          <a:p>
            <a:pPr lvl="2">
              <a:defRPr/>
            </a:pPr>
            <a:r>
              <a:rPr lang="en-US" sz="2000" dirty="0"/>
              <a:t>hardware or </a:t>
            </a:r>
            <a:r>
              <a:rPr lang="en-US" sz="2000" u="sng" dirty="0">
                <a:solidFill>
                  <a:srgbClr val="0070C0"/>
                </a:solidFill>
              </a:rPr>
              <a:t>smart card </a:t>
            </a:r>
            <a:r>
              <a:rPr lang="en-US" sz="2000" dirty="0"/>
              <a:t>implementations of encryption</a:t>
            </a:r>
          </a:p>
          <a:p>
            <a:pPr lvl="2">
              <a:defRPr/>
            </a:pPr>
            <a:r>
              <a:rPr lang="en-US" sz="2000" dirty="0"/>
              <a:t>locks or cables </a:t>
            </a:r>
            <a:r>
              <a:rPr lang="en-US" sz="2000" dirty="0">
                <a:solidFill>
                  <a:srgbClr val="0070C0"/>
                </a:solidFill>
              </a:rPr>
              <a:t>limiting access </a:t>
            </a:r>
            <a:r>
              <a:rPr lang="en-US" sz="2000" dirty="0"/>
              <a:t>or deterring theft</a:t>
            </a:r>
          </a:p>
          <a:p>
            <a:pPr lvl="2">
              <a:defRPr/>
            </a:pPr>
            <a:r>
              <a:rPr lang="en-US" sz="2000" dirty="0"/>
              <a:t>devices to verify users' identities</a:t>
            </a:r>
          </a:p>
          <a:p>
            <a:pPr lvl="2">
              <a:defRPr/>
            </a:pPr>
            <a:r>
              <a:rPr lang="en-US" sz="2000" dirty="0"/>
              <a:t>firewalls</a:t>
            </a:r>
          </a:p>
          <a:p>
            <a:pPr lvl="2">
              <a:defRPr/>
            </a:pPr>
            <a:r>
              <a:rPr lang="en-US" sz="2000" dirty="0"/>
              <a:t>intrusion detection systems</a:t>
            </a:r>
          </a:p>
          <a:p>
            <a:pPr lvl="2">
              <a:defRPr/>
            </a:pPr>
            <a:r>
              <a:rPr lang="en-US" sz="2000" dirty="0"/>
              <a:t>circuit boards that control access to storage media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8366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Controls Available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 smtClean="0"/>
              <a:t>Policies and Procedures</a:t>
            </a:r>
          </a:p>
          <a:p>
            <a:pPr lvl="1"/>
            <a:r>
              <a:rPr lang="en-US" altLang="en-US" sz="2000" dirty="0" smtClean="0"/>
              <a:t>Sometimes, we can rely on </a:t>
            </a:r>
            <a:r>
              <a:rPr lang="en-US" altLang="en-US" sz="2000" u="sng" dirty="0" smtClean="0">
                <a:solidFill>
                  <a:srgbClr val="00B0F0"/>
                </a:solidFill>
              </a:rPr>
              <a:t>agreed-on procedures or policies </a:t>
            </a:r>
            <a:r>
              <a:rPr lang="en-US" altLang="en-US" sz="2000" dirty="0" smtClean="0"/>
              <a:t>among users rather than enforcing security through hardware or software means </a:t>
            </a:r>
          </a:p>
          <a:p>
            <a:pPr lvl="2"/>
            <a:r>
              <a:rPr lang="en-US" altLang="en-US" dirty="0" smtClean="0"/>
              <a:t>i.e. </a:t>
            </a:r>
            <a:r>
              <a:rPr lang="en-US" altLang="en-US" dirty="0" smtClean="0">
                <a:solidFill>
                  <a:srgbClr val="00B0F0"/>
                </a:solidFill>
              </a:rPr>
              <a:t>frequent changes of passwords</a:t>
            </a:r>
          </a:p>
          <a:p>
            <a:pPr lvl="1"/>
            <a:r>
              <a:rPr lang="en-US" altLang="en-US" sz="2000" dirty="0" smtClean="0"/>
              <a:t>We must not forget the value of community standards and expectations when we consider how to enforce security.</a:t>
            </a:r>
          </a:p>
          <a:p>
            <a:endParaRPr lang="en-US" altLang="en-US" sz="2400" dirty="0" smtClean="0"/>
          </a:p>
          <a:p>
            <a:r>
              <a:rPr lang="en-US" altLang="en-US" sz="2400" b="1" dirty="0" smtClean="0"/>
              <a:t>Physical Controls</a:t>
            </a:r>
          </a:p>
          <a:p>
            <a:pPr lvl="1"/>
            <a:r>
              <a:rPr lang="en-US" altLang="en-US" sz="2000" dirty="0" smtClean="0"/>
              <a:t>i.e. locks on doors, </a:t>
            </a:r>
          </a:p>
          <a:p>
            <a:pPr lvl="1"/>
            <a:r>
              <a:rPr lang="en-US" altLang="en-US" sz="2000" u="sng" dirty="0" smtClean="0">
                <a:solidFill>
                  <a:srgbClr val="0070C0"/>
                </a:solidFill>
              </a:rPr>
              <a:t>guards at entry points</a:t>
            </a:r>
            <a:r>
              <a:rPr lang="en-US" altLang="en-US" sz="2000" dirty="0" smtClean="0"/>
              <a:t>, </a:t>
            </a:r>
          </a:p>
          <a:p>
            <a:pPr lvl="1"/>
            <a:r>
              <a:rPr lang="en-US" altLang="en-US" sz="2000" dirty="0" smtClean="0">
                <a:solidFill>
                  <a:srgbClr val="0070C0"/>
                </a:solidFill>
              </a:rPr>
              <a:t>backup copies </a:t>
            </a:r>
            <a:r>
              <a:rPr lang="en-US" altLang="en-US" sz="2000" dirty="0" smtClean="0"/>
              <a:t>of important software and data, and </a:t>
            </a:r>
          </a:p>
          <a:p>
            <a:pPr lvl="1"/>
            <a:r>
              <a:rPr lang="en-US" altLang="en-US" sz="2000" dirty="0" smtClean="0"/>
              <a:t>physical site planning that reduces the risk of natural disasters.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615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/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Computer Security?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protection of the assets of a computer system</a:t>
            </a:r>
          </a:p>
          <a:p>
            <a:pPr lvl="1"/>
            <a:r>
              <a:rPr lang="en-US" sz="2800" dirty="0" smtClean="0"/>
              <a:t>Hardware</a:t>
            </a:r>
          </a:p>
          <a:p>
            <a:pPr lvl="1"/>
            <a:r>
              <a:rPr lang="en-US" sz="2800" dirty="0" smtClean="0"/>
              <a:t>Software</a:t>
            </a:r>
          </a:p>
          <a:p>
            <a:pPr lvl="1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8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Effectiveness of Controls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Awareness of Problem</a:t>
            </a:r>
          </a:p>
          <a:p>
            <a:pPr lvl="1"/>
            <a:r>
              <a:rPr lang="en-US" altLang="en-US" dirty="0" smtClean="0"/>
              <a:t>People using controls must be convinced of the need for security. That is, people will willingly cooperate with security requirements only if they understand </a:t>
            </a:r>
          </a:p>
          <a:p>
            <a:pPr lvl="2"/>
            <a:r>
              <a:rPr lang="en-US" altLang="en-US" sz="2000" dirty="0" smtClean="0">
                <a:solidFill>
                  <a:srgbClr val="0070C0"/>
                </a:solidFill>
              </a:rPr>
              <a:t>why security is appropriate in a given situation</a:t>
            </a:r>
            <a:r>
              <a:rPr lang="en-US" altLang="en-US" sz="2000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562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Effectiveness of Controls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289932" y="1416205"/>
            <a:ext cx="8396868" cy="5060795"/>
          </a:xfrm>
        </p:spPr>
        <p:txBody>
          <a:bodyPr/>
          <a:lstStyle/>
          <a:p>
            <a:r>
              <a:rPr lang="en-US" altLang="en-US" b="1" dirty="0" smtClean="0"/>
              <a:t>Likelihood of Use</a:t>
            </a:r>
          </a:p>
          <a:p>
            <a:pPr lvl="1"/>
            <a:r>
              <a:rPr lang="en-US" altLang="en-US" dirty="0" smtClean="0"/>
              <a:t>Of course, no control is effective unless it is used</a:t>
            </a:r>
          </a:p>
          <a:p>
            <a:pPr lvl="1"/>
            <a:endParaRPr lang="en-US" altLang="en-US" sz="1400" dirty="0" smtClean="0"/>
          </a:p>
          <a:p>
            <a:pPr lvl="1"/>
            <a:r>
              <a:rPr lang="en-US" altLang="en-US" b="1" dirty="0" smtClean="0"/>
              <a:t>Principle of Effectiveness:</a:t>
            </a:r>
            <a:r>
              <a:rPr lang="en-US" altLang="en-US" dirty="0" smtClean="0"/>
              <a:t> </a:t>
            </a:r>
          </a:p>
          <a:p>
            <a:pPr lvl="2"/>
            <a:r>
              <a:rPr lang="en-US" altLang="en-US" sz="2000" dirty="0" smtClean="0"/>
              <a:t>Controls must be used properly to be effective. </a:t>
            </a:r>
          </a:p>
          <a:p>
            <a:pPr lvl="3"/>
            <a:r>
              <a:rPr lang="en-US" altLang="en-US" sz="1800" dirty="0" smtClean="0"/>
              <a:t>They must be efficient, easy to use, and appropriate.</a:t>
            </a:r>
          </a:p>
          <a:p>
            <a:pPr lvl="3"/>
            <a:endParaRPr lang="en-US" altLang="en-US" sz="1100" dirty="0" smtClean="0"/>
          </a:p>
          <a:p>
            <a:pPr lvl="2"/>
            <a:r>
              <a:rPr lang="en-US" altLang="en-US" sz="2000" dirty="0" smtClean="0"/>
              <a:t>This principle implies that computer security controls</a:t>
            </a:r>
          </a:p>
          <a:p>
            <a:pPr lvl="3"/>
            <a:r>
              <a:rPr lang="en-US" altLang="en-US" sz="2000" dirty="0" smtClean="0"/>
              <a:t>must be efficient enough, in </a:t>
            </a:r>
            <a:r>
              <a:rPr lang="en-US" altLang="en-US" sz="2000" u="sng" dirty="0" smtClean="0"/>
              <a:t>terms of time</a:t>
            </a:r>
            <a:r>
              <a:rPr lang="en-US" altLang="en-US" sz="2000" dirty="0" smtClean="0"/>
              <a:t>, </a:t>
            </a:r>
            <a:r>
              <a:rPr lang="en-US" altLang="en-US" sz="2000" u="sng" dirty="0" smtClean="0"/>
              <a:t>memory space</a:t>
            </a:r>
            <a:r>
              <a:rPr lang="en-US" altLang="en-US" sz="2000" dirty="0" smtClean="0"/>
              <a:t>, human activity, or other resources used, </a:t>
            </a:r>
          </a:p>
          <a:p>
            <a:pPr lvl="3"/>
            <a:r>
              <a:rPr lang="en-US" altLang="en-US" sz="2000" dirty="0" smtClean="0"/>
              <a:t>using the control </a:t>
            </a:r>
            <a:r>
              <a:rPr lang="en-US" altLang="en-US" sz="2000" u="sng" dirty="0" smtClean="0"/>
              <a:t>does not seriously affect the task being protected</a:t>
            </a:r>
            <a:r>
              <a:rPr lang="en-US" altLang="en-US" sz="2000" dirty="0" smtClean="0"/>
              <a:t>. </a:t>
            </a:r>
          </a:p>
          <a:p>
            <a:pPr lvl="3"/>
            <a:r>
              <a:rPr lang="en-US" altLang="en-US" sz="2000" dirty="0" smtClean="0"/>
              <a:t>Controls should be selective so that they </a:t>
            </a:r>
            <a:r>
              <a:rPr lang="en-US" altLang="en-US" sz="2000" u="sng" dirty="0" smtClean="0"/>
              <a:t>do not exclude legitimate accesses</a:t>
            </a:r>
            <a:r>
              <a:rPr lang="en-US" alt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4495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Effectiveness of Controls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Overlapping Controls</a:t>
            </a:r>
          </a:p>
          <a:p>
            <a:pPr lvl="1"/>
            <a:r>
              <a:rPr lang="en-US" altLang="en-US" dirty="0" smtClean="0"/>
              <a:t>Several different controls may apply to address a single vulnerability. </a:t>
            </a:r>
            <a:endParaRPr lang="en-US" altLang="en-US" dirty="0"/>
          </a:p>
          <a:p>
            <a:pPr lvl="1"/>
            <a:endParaRPr lang="en-US" altLang="en-US" dirty="0" smtClean="0"/>
          </a:p>
          <a:p>
            <a:r>
              <a:rPr lang="en-US" altLang="en-US" b="1" dirty="0" smtClean="0"/>
              <a:t>Periodic Review</a:t>
            </a:r>
          </a:p>
          <a:p>
            <a:pPr lvl="1"/>
            <a:r>
              <a:rPr lang="en-US" altLang="en-US" dirty="0" smtClean="0"/>
              <a:t>Just when the security specialist finds a way to secure assets against certain kinds of attacks, the opposition doubles its efforts in an attempt to defeat the security mechanisms. Thus, judging the effectiveness of a control is an ongoing task.</a:t>
            </a:r>
          </a:p>
        </p:txBody>
      </p:sp>
    </p:spTree>
    <p:extLst>
      <p:ext uri="{BB962C8B-B14F-4D97-AF65-F5344CB8AC3E}">
        <p14:creationId xmlns:p14="http://schemas.microsoft.com/office/powerpoint/2010/main" val="3765359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Principle of </a:t>
            </a:r>
            <a:r>
              <a:rPr lang="en-US" altLang="en-US" dirty="0" smtClean="0">
                <a:solidFill>
                  <a:srgbClr val="FF0000"/>
                </a:solidFill>
              </a:rPr>
              <a:t>Weakest Link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70C0"/>
                </a:solidFill>
              </a:rPr>
              <a:t>Security can be no stronger than its weakest link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!!! </a:t>
            </a:r>
          </a:p>
          <a:p>
            <a:pPr lvl="1"/>
            <a:r>
              <a:rPr lang="en-US" altLang="en-US" dirty="0" smtClean="0"/>
              <a:t>Whether it is the power supply that powers the firewall or the operating system under the security application or the human who plans, implements, and administers controls, a failure of any control can lead to a security failure.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364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Vulnerabilities are weaknesses in a system; </a:t>
            </a:r>
          </a:p>
          <a:p>
            <a:pPr lvl="1"/>
            <a:r>
              <a:rPr lang="en-US" smtClean="0"/>
              <a:t>threats </a:t>
            </a:r>
            <a:r>
              <a:rPr lang="en-US" dirty="0" smtClean="0"/>
              <a:t>exploit those weaknesses</a:t>
            </a:r>
            <a:r>
              <a:rPr lang="en-US" smtClean="0"/>
              <a:t>; </a:t>
            </a:r>
          </a:p>
          <a:p>
            <a:pPr lvl="1"/>
            <a:r>
              <a:rPr lang="en-US" smtClean="0"/>
              <a:t>controls </a:t>
            </a:r>
            <a:r>
              <a:rPr lang="en-US" dirty="0" smtClean="0"/>
              <a:t>protect those weaknesses from exploitation</a:t>
            </a:r>
          </a:p>
          <a:p>
            <a:r>
              <a:rPr lang="en-US" dirty="0" smtClean="0"/>
              <a:t>Confidentiality, integrity, and availability are the three basic security primitives</a:t>
            </a:r>
          </a:p>
          <a:p>
            <a:r>
              <a:rPr lang="en-US" dirty="0" smtClean="0"/>
              <a:t>Different attackers pose different kinds of threats based on their capabilities and motivations</a:t>
            </a:r>
          </a:p>
          <a:p>
            <a:r>
              <a:rPr lang="en-US" dirty="0" smtClean="0"/>
              <a:t>Different controls address different threats; controls come in many flavors and can exist at various points in the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3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pic>
        <p:nvPicPr>
          <p:cNvPr id="4" name="Picture 3" descr="fig01-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9" y="1286499"/>
            <a:ext cx="6830784" cy="50488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1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D2533C"/>
                </a:solidFill>
                <a:latin typeface="Arial"/>
              </a:rPr>
              <a:t>Values of Assets</a:t>
            </a:r>
            <a:endParaRPr lang="en-US" dirty="0">
              <a:solidFill>
                <a:srgbClr val="D2533C"/>
              </a:solidFill>
              <a:latin typeface="Arial"/>
            </a:endParaRPr>
          </a:p>
        </p:txBody>
      </p:sp>
      <p:pic>
        <p:nvPicPr>
          <p:cNvPr id="3" name="Picture 2" descr="fig01-0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79" y="1227125"/>
            <a:ext cx="6120129" cy="51156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Security in </a:t>
            </a:r>
            <a:r>
              <a:rPr lang="en-US" i="1" dirty="0" smtClean="0">
                <a:latin typeface="Arial"/>
              </a:rPr>
              <a:t>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8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Vulnerability</a:t>
            </a:r>
          </a:p>
          <a:p>
            <a:r>
              <a:rPr lang="en-US" sz="3600" dirty="0" smtClean="0"/>
              <a:t>Threat</a:t>
            </a:r>
          </a:p>
          <a:p>
            <a:r>
              <a:rPr lang="en-US" sz="3600" dirty="0" smtClean="0"/>
              <a:t>Attack</a:t>
            </a:r>
          </a:p>
          <a:p>
            <a:r>
              <a:rPr lang="en-US" sz="3600" dirty="0" smtClean="0"/>
              <a:t>Countermeasure or control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4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9327" y="523153"/>
            <a:ext cx="8950036" cy="955675"/>
          </a:xfrm>
        </p:spPr>
        <p:txBody>
          <a:bodyPr>
            <a:noAutofit/>
          </a:bodyPr>
          <a:lstStyle/>
          <a:p>
            <a:r>
              <a:rPr lang="en-US" altLang="en-US" dirty="0"/>
              <a:t>Vulnerabilities, Threats, Attacks, </a:t>
            </a:r>
            <a:r>
              <a:rPr lang="en-US" altLang="en-US" dirty="0" smtClean="0"/>
              <a:t>Controls</a:t>
            </a:r>
            <a:endParaRPr lang="en-US" alt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18655" y="1478828"/>
            <a:ext cx="8631381" cy="5247553"/>
          </a:xfrm>
        </p:spPr>
        <p:txBody>
          <a:bodyPr>
            <a:normAutofit lnSpcReduction="10000"/>
          </a:bodyPr>
          <a:lstStyle/>
          <a:p>
            <a:r>
              <a:rPr lang="en-US" altLang="en-US" sz="2400" b="1" dirty="0" smtClean="0">
                <a:solidFill>
                  <a:srgbClr val="FF0000"/>
                </a:solidFill>
              </a:rPr>
              <a:t>Vulnerability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is a weakness in the security system </a:t>
            </a:r>
          </a:p>
          <a:p>
            <a:pPr lvl="1"/>
            <a:r>
              <a:rPr lang="en-US" altLang="en-US" dirty="0" smtClean="0"/>
              <a:t>(i.e., in procedures, design, or implementation), that might be exploited to </a:t>
            </a:r>
            <a:r>
              <a:rPr lang="en-US" altLang="en-US" i="1" dirty="0" smtClean="0"/>
              <a:t>cause </a:t>
            </a:r>
            <a:r>
              <a:rPr lang="en-US" altLang="en-US" i="1" dirty="0" smtClean="0">
                <a:solidFill>
                  <a:srgbClr val="0070C0"/>
                </a:solidFill>
              </a:rPr>
              <a:t>loss</a:t>
            </a:r>
            <a:r>
              <a:rPr lang="en-US" altLang="en-US" i="1" dirty="0" smtClean="0"/>
              <a:t> or </a:t>
            </a:r>
            <a:r>
              <a:rPr lang="en-US" altLang="en-US" i="1" dirty="0" smtClean="0">
                <a:solidFill>
                  <a:srgbClr val="0070C0"/>
                </a:solidFill>
              </a:rPr>
              <a:t>harm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sz="1050" dirty="0" smtClean="0"/>
          </a:p>
          <a:p>
            <a:r>
              <a:rPr lang="en-US" altLang="en-US" sz="2400" b="1" dirty="0" smtClean="0">
                <a:solidFill>
                  <a:srgbClr val="FF0000"/>
                </a:solidFill>
              </a:rPr>
              <a:t>Threat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to a computing system is a set of circumstances that has the </a:t>
            </a:r>
            <a:r>
              <a:rPr lang="en-US" altLang="en-US" sz="2400" i="1" u="sng" dirty="0" smtClean="0"/>
              <a:t>potential to cause loss or harm</a:t>
            </a:r>
            <a:r>
              <a:rPr lang="en-US" altLang="en-US" sz="2400" dirty="0" smtClean="0"/>
              <a:t>.</a:t>
            </a:r>
          </a:p>
          <a:p>
            <a:pPr lvl="1"/>
            <a:r>
              <a:rPr lang="en-US" altLang="en-US" dirty="0"/>
              <a:t>a potential violation of security</a:t>
            </a:r>
            <a:endParaRPr lang="en-US" altLang="en-US" dirty="0" smtClean="0"/>
          </a:p>
          <a:p>
            <a:endParaRPr lang="en-US" altLang="en-US" sz="1400" dirty="0" smtClean="0"/>
          </a:p>
          <a:p>
            <a:r>
              <a:rPr lang="en-US" altLang="en-US" sz="2400" dirty="0" smtClean="0"/>
              <a:t>A human (</a:t>
            </a:r>
            <a:r>
              <a:rPr lang="en-US" altLang="en-US" sz="2400" i="1" dirty="0" smtClean="0"/>
              <a:t>criminal</a:t>
            </a:r>
            <a:r>
              <a:rPr lang="en-US" altLang="en-US" sz="2400" dirty="0" smtClean="0"/>
              <a:t>) who exploits a vulnerability perpetrates an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attack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on the system.</a:t>
            </a:r>
          </a:p>
          <a:p>
            <a:endParaRPr lang="en-US" altLang="en-US" sz="1400" dirty="0" smtClean="0"/>
          </a:p>
          <a:p>
            <a:r>
              <a:rPr lang="en-US" altLang="en-US" sz="2400" dirty="0" smtClean="0"/>
              <a:t>How do we address these problems? </a:t>
            </a:r>
          </a:p>
          <a:p>
            <a:pPr lvl="1"/>
            <a:r>
              <a:rPr lang="en-US" altLang="en-US" sz="2000" dirty="0" smtClean="0"/>
              <a:t>We use a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control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/>
              <a:t>as a protective measure. </a:t>
            </a:r>
          </a:p>
          <a:p>
            <a:pPr lvl="1"/>
            <a:r>
              <a:rPr lang="en-US" altLang="en-US" sz="2000" dirty="0" smtClean="0"/>
              <a:t>That is, a control is an action, device, procedure, or technique that </a:t>
            </a:r>
            <a:r>
              <a:rPr lang="en-US" altLang="en-US" sz="2000" i="1" u="sng" dirty="0" smtClean="0"/>
              <a:t>removes or reduces a vulnerability</a:t>
            </a:r>
            <a:r>
              <a:rPr lang="en-US" altLang="en-US" sz="2000" dirty="0" smtClean="0"/>
              <a:t>.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703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and Vulnerability</a:t>
            </a:r>
            <a:endParaRPr lang="en-US" dirty="0"/>
          </a:p>
        </p:txBody>
      </p:sp>
      <p:pic>
        <p:nvPicPr>
          <p:cNvPr id="6" name="Picture 5" descr="fig01-0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21" y="3038573"/>
            <a:ext cx="4636514" cy="28709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8</a:t>
            </a:fld>
            <a:endParaRPr lang="en-US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91" y="1524000"/>
            <a:ext cx="8409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/>
              <a:t>Relationship </a:t>
            </a:r>
            <a:r>
              <a:rPr lang="en-US" altLang="en-US" sz="2400" dirty="0"/>
              <a:t>among threats, controls, and </a:t>
            </a:r>
            <a:r>
              <a:rPr lang="en-US" altLang="en-US" sz="2400" dirty="0" smtClean="0"/>
              <a:t>vulnerabilities: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 </a:t>
            </a:r>
            <a:r>
              <a:rPr lang="en-US" altLang="en-US" sz="2000" dirty="0"/>
              <a:t>threat is blocked by control of a </a:t>
            </a:r>
            <a:r>
              <a:rPr lang="en-US" altLang="en-US" sz="2000" dirty="0" smtClean="0"/>
              <a:t>vulnerability.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To </a:t>
            </a:r>
            <a:r>
              <a:rPr lang="en-US" altLang="en-US" sz="2000" dirty="0"/>
              <a:t>devise controls, we must </a:t>
            </a:r>
            <a:r>
              <a:rPr lang="en-US" altLang="en-US" sz="2000" i="1" u="sng" dirty="0"/>
              <a:t>know as much about threats as possible</a:t>
            </a:r>
            <a:r>
              <a:rPr lang="en-US" altLang="en-US" sz="20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7091" y="3439236"/>
            <a:ext cx="3432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fact that the violation might occur means that the actions that might cause it should be guarder against.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38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C-I-A Triad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Confidentiality</a:t>
            </a:r>
          </a:p>
          <a:p>
            <a:r>
              <a:rPr lang="en-US" sz="2800" dirty="0" smtClean="0"/>
              <a:t>Integrity</a:t>
            </a:r>
          </a:p>
          <a:p>
            <a:r>
              <a:rPr lang="en-US" sz="2800" dirty="0" smtClean="0"/>
              <a:t>Availability</a:t>
            </a:r>
          </a:p>
          <a:p>
            <a:r>
              <a:rPr lang="en-US" sz="2800" dirty="0" smtClean="0"/>
              <a:t>Sometimes two other desirable characteristics:</a:t>
            </a:r>
          </a:p>
          <a:p>
            <a:pPr lvl="1"/>
            <a:r>
              <a:rPr lang="en-US" sz="2400" dirty="0" smtClean="0"/>
              <a:t>Authentication</a:t>
            </a:r>
          </a:p>
          <a:p>
            <a:pPr lvl="2"/>
            <a:r>
              <a:rPr lang="en-US" dirty="0"/>
              <a:t>the process or action of proving or showing </a:t>
            </a:r>
            <a:r>
              <a:rPr lang="en-US" dirty="0">
                <a:solidFill>
                  <a:srgbClr val="0070C0"/>
                </a:solidFill>
              </a:rPr>
              <a:t>something to be true, genuine, or valid</a:t>
            </a:r>
            <a:r>
              <a:rPr lang="en-US" dirty="0"/>
              <a:t>.</a:t>
            </a:r>
            <a:endParaRPr lang="en-US" sz="2200" dirty="0" smtClean="0"/>
          </a:p>
          <a:p>
            <a:pPr lvl="1"/>
            <a:r>
              <a:rPr lang="en-US" sz="2400" dirty="0" smtClean="0"/>
              <a:t>Nonrepudiation</a:t>
            </a:r>
          </a:p>
          <a:p>
            <a:pPr lvl="2"/>
            <a:r>
              <a:rPr lang="en-US" dirty="0"/>
              <a:t>is the assurance that someone cannot deny something. </a:t>
            </a:r>
            <a:endParaRPr lang="en-US" dirty="0" smtClean="0"/>
          </a:p>
          <a:p>
            <a:pPr lvl="2"/>
            <a:r>
              <a:rPr lang="en-US" dirty="0" smtClean="0"/>
              <a:t>i.e.</a:t>
            </a:r>
            <a:r>
              <a:rPr lang="en-US" dirty="0"/>
              <a:t> </a:t>
            </a:r>
            <a:r>
              <a:rPr lang="en-US" b="1" dirty="0"/>
              <a:t>nonrepudiation</a:t>
            </a:r>
            <a:r>
              <a:rPr lang="en-US" dirty="0"/>
              <a:t> refers to the ability to ensure that a party to a contract or a communication </a:t>
            </a:r>
            <a:r>
              <a:rPr lang="en-US" dirty="0">
                <a:solidFill>
                  <a:srgbClr val="0070C0"/>
                </a:solidFill>
              </a:rPr>
              <a:t>cannot deny the authenticity of their signature </a:t>
            </a:r>
            <a:r>
              <a:rPr lang="en-US" dirty="0"/>
              <a:t>on a document or the sending of a message that they originated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6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2421</Words>
  <Application>Microsoft Office PowerPoint</Application>
  <PresentationFormat>On-screen Show (4:3)</PresentationFormat>
  <Paragraphs>276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</vt:lpstr>
      <vt:lpstr>Wingdings</vt:lpstr>
      <vt:lpstr>Clarity</vt:lpstr>
      <vt:lpstr>Security in Computing, Fifth Edition</vt:lpstr>
      <vt:lpstr>Objectives for Chapter 1</vt:lpstr>
      <vt:lpstr>What Is Computer Security?</vt:lpstr>
      <vt:lpstr>Assets</vt:lpstr>
      <vt:lpstr>PowerPoint Presentation</vt:lpstr>
      <vt:lpstr>Basic Terms</vt:lpstr>
      <vt:lpstr>Vulnerabilities, Threats, Attacks, Controls</vt:lpstr>
      <vt:lpstr>Threat and Vulnerability</vt:lpstr>
      <vt:lpstr>C-I-A Triad</vt:lpstr>
      <vt:lpstr>Access Control</vt:lpstr>
      <vt:lpstr>Types of Threats</vt:lpstr>
      <vt:lpstr>Advanced Persistent Threat (APT)</vt:lpstr>
      <vt:lpstr>Types of Attackers</vt:lpstr>
      <vt:lpstr>Types of Harm</vt:lpstr>
      <vt:lpstr>Threats</vt:lpstr>
      <vt:lpstr>Method—Opportunity—Motive (MOM)</vt:lpstr>
      <vt:lpstr>Method, Opportunity, and Motive</vt:lpstr>
      <vt:lpstr>Controls/Countermeasures</vt:lpstr>
      <vt:lpstr>Security Goals</vt:lpstr>
      <vt:lpstr>Relationship between Confidentiality Integrity and Availability</vt:lpstr>
      <vt:lpstr>Goals of Security</vt:lpstr>
      <vt:lpstr>Trust and Assumptions</vt:lpstr>
      <vt:lpstr>Different Types of Controls</vt:lpstr>
      <vt:lpstr>Controls Available</vt:lpstr>
      <vt:lpstr>Controls Available</vt:lpstr>
      <vt:lpstr>Controls Available</vt:lpstr>
      <vt:lpstr>Controls Available</vt:lpstr>
      <vt:lpstr>Controls Available</vt:lpstr>
      <vt:lpstr>Controls Available</vt:lpstr>
      <vt:lpstr>Effectiveness of Controls</vt:lpstr>
      <vt:lpstr>Effectiveness of Controls</vt:lpstr>
      <vt:lpstr>Effectiveness of Controls</vt:lpstr>
      <vt:lpstr>Principle of Weakest Link</vt:lpstr>
      <vt:lpstr>Summary</vt:lpstr>
    </vt:vector>
  </TitlesOfParts>
  <Company>Qmulos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Computing, Fifth Edition</dc:title>
  <dc:creator>Jonathan Margulies</dc:creator>
  <cp:lastModifiedBy>Ziad Al-Sharif</cp:lastModifiedBy>
  <cp:revision>100</cp:revision>
  <dcterms:created xsi:type="dcterms:W3CDTF">2015-09-08T13:00:15Z</dcterms:created>
  <dcterms:modified xsi:type="dcterms:W3CDTF">2019-02-05T08:03:55Z</dcterms:modified>
</cp:coreProperties>
</file>