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/>
    <p:restoredTop sz="94701"/>
  </p:normalViewPr>
  <p:slideViewPr>
    <p:cSldViewPr snapToGrid="0" snapToObjects="1">
      <p:cViewPr varScale="1">
        <p:scale>
          <a:sx n="95" d="100"/>
          <a:sy n="95" d="100"/>
        </p:scale>
        <p:origin x="4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D3E0-86A5-D84B-8BC9-8279E58353B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1B72-1AAE-9140-B7C4-9887D26F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6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D3E0-86A5-D84B-8BC9-8279E58353B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1B72-1AAE-9140-B7C4-9887D26F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D3E0-86A5-D84B-8BC9-8279E58353B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1B72-1AAE-9140-B7C4-9887D26F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D3E0-86A5-D84B-8BC9-8279E58353B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1B72-1AAE-9140-B7C4-9887D26F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2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D3E0-86A5-D84B-8BC9-8279E58353B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1B72-1AAE-9140-B7C4-9887D26F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0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D3E0-86A5-D84B-8BC9-8279E58353B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1B72-1AAE-9140-B7C4-9887D26F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4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D3E0-86A5-D84B-8BC9-8279E58353B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1B72-1AAE-9140-B7C4-9887D26F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9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D3E0-86A5-D84B-8BC9-8279E58353B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1B72-1AAE-9140-B7C4-9887D26F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6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D3E0-86A5-D84B-8BC9-8279E58353B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1B72-1AAE-9140-B7C4-9887D26F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4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D3E0-86A5-D84B-8BC9-8279E58353B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1B72-1AAE-9140-B7C4-9887D26F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7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D3E0-86A5-D84B-8BC9-8279E58353B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1B72-1AAE-9140-B7C4-9887D26F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4D3E0-86A5-D84B-8BC9-8279E58353B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E1B72-1AAE-9140-B7C4-9887D26F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6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7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10-15 at 7.28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409"/>
            <a:ext cx="8774221" cy="1009820"/>
          </a:xfrm>
          <a:prstGeom prst="rect">
            <a:avLst/>
          </a:prstGeom>
        </p:spPr>
      </p:pic>
      <p:pic>
        <p:nvPicPr>
          <p:cNvPr id="2" name="Picture 1" descr="Screen Shot 2017-10-16 at 6.51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49" y="2379201"/>
            <a:ext cx="4295656" cy="28875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393" y="5417277"/>
            <a:ext cx="8197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vertex </a:t>
            </a:r>
            <a:r>
              <a:rPr lang="en-US" dirty="0" smtClean="0"/>
              <a:t>labels give </a:t>
            </a:r>
            <a:r>
              <a:rPr lang="en-US" dirty="0"/>
              <a:t>the sizes of the corresponding </a:t>
            </a:r>
            <a:r>
              <a:rPr lang="en-US" dirty="0" smtClean="0"/>
              <a:t>sub-problems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directed edge 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 </a:t>
            </a:r>
            <a:r>
              <a:rPr lang="en-US" dirty="0"/>
              <a:t>indicates that we need </a:t>
            </a:r>
            <a:r>
              <a:rPr lang="en-US" dirty="0" smtClean="0"/>
              <a:t>a solution </a:t>
            </a:r>
            <a:r>
              <a:rPr lang="en-US" dirty="0"/>
              <a:t>to </a:t>
            </a:r>
            <a:r>
              <a:rPr lang="en-US" dirty="0" err="1"/>
              <a:t>subproblem</a:t>
            </a:r>
            <a:r>
              <a:rPr lang="en-US" dirty="0"/>
              <a:t> y when </a:t>
            </a:r>
            <a:r>
              <a:rPr lang="en-US" dirty="0" smtClean="0"/>
              <a:t>solving</a:t>
            </a:r>
          </a:p>
          <a:p>
            <a:r>
              <a:rPr lang="en-US" dirty="0" smtClean="0"/>
              <a:t> </a:t>
            </a:r>
            <a:r>
              <a:rPr lang="en-US" dirty="0" err="1"/>
              <a:t>subproblem</a:t>
            </a:r>
            <a:r>
              <a:rPr lang="en-US" dirty="0"/>
              <a:t> x</a:t>
            </a:r>
            <a:r>
              <a:rPr lang="en-US" dirty="0" smtClean="0"/>
              <a:t>.  -- Compare to the tree shown earlier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Asymptotic same for both O(n^2)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Reconstructing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solutions </a:t>
            </a:r>
            <a:r>
              <a:rPr lang="en-US" dirty="0"/>
              <a:t>to the rod-cutting problem return the value </a:t>
            </a:r>
            <a:r>
              <a:rPr lang="en-US" dirty="0" smtClean="0"/>
              <a:t>of an </a:t>
            </a:r>
            <a:r>
              <a:rPr lang="en-US" dirty="0"/>
              <a:t>optimal solution, but they do not return an actual solution: a list of piece sizes.</a:t>
            </a:r>
          </a:p>
          <a:p>
            <a:r>
              <a:rPr lang="en-US" dirty="0"/>
              <a:t>We can extend the dynamic-programming approach to record not only the </a:t>
            </a:r>
            <a:r>
              <a:rPr lang="en-US" dirty="0" smtClean="0"/>
              <a:t>optimal value </a:t>
            </a:r>
            <a:r>
              <a:rPr lang="en-US" dirty="0"/>
              <a:t>computed for each </a:t>
            </a:r>
            <a:r>
              <a:rPr lang="en-US" dirty="0" err="1"/>
              <a:t>subproblem</a:t>
            </a:r>
            <a:r>
              <a:rPr lang="en-US" dirty="0"/>
              <a:t>, but also a choice that led to the </a:t>
            </a:r>
            <a:r>
              <a:rPr lang="en-US" dirty="0" smtClean="0"/>
              <a:t>optimal value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this information, we can readily print an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987381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0-16 at 7.25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03" y="337575"/>
            <a:ext cx="6817391" cy="476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3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A1 x A2 x A3 x A4 </a:t>
            </a:r>
            <a:endParaRPr lang="en-US" dirty="0"/>
          </a:p>
        </p:txBody>
      </p:sp>
      <p:pic>
        <p:nvPicPr>
          <p:cNvPr id="4" name="Picture 3" descr="Screen Shot 2017-10-16 at 7.04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7" y="2735026"/>
            <a:ext cx="4389120" cy="361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pic>
        <p:nvPicPr>
          <p:cNvPr id="4" name="Content Placeholder 3" descr="Screen Shot 2017-10-16 at 7.06.2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r="27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160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0-16 at 7.08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7" y="906711"/>
            <a:ext cx="8063369" cy="854002"/>
          </a:xfrm>
          <a:prstGeom prst="rect">
            <a:avLst/>
          </a:prstGeom>
        </p:spPr>
      </p:pic>
      <p:pic>
        <p:nvPicPr>
          <p:cNvPr id="3" name="Picture 2" descr="Screen Shot 2017-10-16 at 7.09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7" y="1760488"/>
            <a:ext cx="7861830" cy="590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43759" y="3118551"/>
            <a:ext cx="5160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 are  not actually multiplying the matrices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are only setting the order of the multiplication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2601" y="241125"/>
            <a:ext cx="50461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Number of </a:t>
            </a:r>
            <a:r>
              <a:rPr lang="en-US" sz="3200" dirty="0" err="1" smtClean="0">
                <a:solidFill>
                  <a:srgbClr val="FF0000"/>
                </a:solidFill>
              </a:rPr>
              <a:t>Parenthesizations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4089" y="1286001"/>
            <a:ext cx="7588515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Denote </a:t>
            </a:r>
            <a:r>
              <a:rPr lang="en-US" dirty="0"/>
              <a:t>the number of alternative </a:t>
            </a:r>
            <a:r>
              <a:rPr lang="en-US" dirty="0" err="1" smtClean="0"/>
              <a:t>parenthesizations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/>
              <a:t>a sequence of n matrices by </a:t>
            </a:r>
            <a:r>
              <a:rPr lang="en-US" dirty="0" smtClean="0"/>
              <a:t>P(n).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When n </a:t>
            </a:r>
            <a:r>
              <a:rPr lang="en-US" dirty="0" smtClean="0"/>
              <a:t>= 1</a:t>
            </a:r>
            <a:r>
              <a:rPr lang="en-US" dirty="0"/>
              <a:t>, we have just </a:t>
            </a:r>
            <a:r>
              <a:rPr lang="en-US" dirty="0" smtClean="0"/>
              <a:t>one matrix </a:t>
            </a:r>
            <a:r>
              <a:rPr lang="en-US" dirty="0"/>
              <a:t>and therefore only one way to fully parenthesize the matrix product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When n  &gt;= 2</a:t>
            </a:r>
            <a:r>
              <a:rPr lang="en-US" dirty="0"/>
              <a:t>, a fully parenthesized matrix product is the product of two fully </a:t>
            </a:r>
            <a:r>
              <a:rPr lang="en-US" dirty="0" smtClean="0"/>
              <a:t>parenthesized matrix </a:t>
            </a:r>
            <a:r>
              <a:rPr lang="en-US" dirty="0" err="1"/>
              <a:t>subproducts</a:t>
            </a:r>
            <a:r>
              <a:rPr lang="en-US" dirty="0"/>
              <a:t>, and the split between the two </a:t>
            </a:r>
            <a:r>
              <a:rPr lang="en-US" dirty="0" err="1"/>
              <a:t>subproducts</a:t>
            </a:r>
            <a:r>
              <a:rPr lang="en-US" dirty="0"/>
              <a:t> may </a:t>
            </a:r>
            <a:r>
              <a:rPr lang="en-US" dirty="0" smtClean="0"/>
              <a:t>occur between the </a:t>
            </a:r>
            <a:r>
              <a:rPr lang="en-US" dirty="0" err="1"/>
              <a:t>kth</a:t>
            </a:r>
            <a:r>
              <a:rPr lang="en-US" dirty="0"/>
              <a:t> and </a:t>
            </a:r>
            <a:r>
              <a:rPr lang="en-US" dirty="0" smtClean="0"/>
              <a:t>(k+1)</a:t>
            </a:r>
            <a:r>
              <a:rPr lang="en-US" dirty="0" err="1" smtClean="0"/>
              <a:t>st</a:t>
            </a:r>
            <a:r>
              <a:rPr lang="en-US" dirty="0" smtClean="0"/>
              <a:t> </a:t>
            </a:r>
            <a:r>
              <a:rPr lang="en-US" dirty="0"/>
              <a:t>matrices for any k </a:t>
            </a:r>
            <a:r>
              <a:rPr lang="en-US" dirty="0" smtClean="0"/>
              <a:t>= 1, 2, </a:t>
            </a:r>
            <a:r>
              <a:rPr lang="mr-IN" dirty="0" smtClean="0"/>
              <a:t>…</a:t>
            </a:r>
            <a:r>
              <a:rPr lang="en-US" dirty="0" smtClean="0"/>
              <a:t>, n 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recurrence is given below (You can see no. of solutions is exponential)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Screen Shot 2017-10-16 at 7.18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8" y="4059476"/>
            <a:ext cx="6978949" cy="216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1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Characterize </a:t>
            </a:r>
            <a:r>
              <a:rPr lang="en-US" dirty="0">
                <a:solidFill>
                  <a:srgbClr val="0000FF"/>
                </a:solidFill>
              </a:rPr>
              <a:t>the structure of an optimal solution.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Recursively </a:t>
            </a:r>
            <a:r>
              <a:rPr lang="en-US" dirty="0">
                <a:solidFill>
                  <a:srgbClr val="0000FF"/>
                </a:solidFill>
              </a:rPr>
              <a:t>define the value of an optimal solution.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Compute </a:t>
            </a:r>
            <a:r>
              <a:rPr lang="en-US" dirty="0">
                <a:solidFill>
                  <a:srgbClr val="0000FF"/>
                </a:solidFill>
              </a:rPr>
              <a:t>the value of an optimal solution, typically in a bottom-up fashion.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Construct </a:t>
            </a:r>
            <a:r>
              <a:rPr lang="en-US" dirty="0">
                <a:solidFill>
                  <a:srgbClr val="FF0000"/>
                </a:solidFill>
              </a:rPr>
              <a:t>an optimal solution from computed </a:t>
            </a:r>
            <a:r>
              <a:rPr lang="en-US" dirty="0" smtClean="0">
                <a:solidFill>
                  <a:srgbClr val="FF0000"/>
                </a:solidFill>
              </a:rPr>
              <a:t>information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NOTE: </a:t>
            </a:r>
            <a:endParaRPr lang="en-US" b="1" dirty="0"/>
          </a:p>
          <a:p>
            <a:r>
              <a:rPr lang="en-US" dirty="0" smtClean="0">
                <a:solidFill>
                  <a:srgbClr val="0000FF"/>
                </a:solidFill>
              </a:rPr>
              <a:t>Steps </a:t>
            </a:r>
            <a:r>
              <a:rPr lang="en-US" dirty="0">
                <a:solidFill>
                  <a:srgbClr val="0000FF"/>
                </a:solidFill>
              </a:rPr>
              <a:t>1–3 </a:t>
            </a:r>
            <a:r>
              <a:rPr lang="en-US" dirty="0" smtClean="0">
                <a:solidFill>
                  <a:srgbClr val="0000FF"/>
                </a:solidFill>
              </a:rPr>
              <a:t>: basis </a:t>
            </a:r>
            <a:r>
              <a:rPr lang="en-US" dirty="0">
                <a:solidFill>
                  <a:srgbClr val="0000FF"/>
                </a:solidFill>
              </a:rPr>
              <a:t>of a dynamic-programming </a:t>
            </a:r>
            <a:r>
              <a:rPr lang="en-US" dirty="0" smtClean="0">
                <a:solidFill>
                  <a:srgbClr val="0000FF"/>
                </a:solidFill>
              </a:rPr>
              <a:t>solution</a:t>
            </a:r>
          </a:p>
          <a:p>
            <a:r>
              <a:rPr lang="en-US" dirty="0" smtClean="0"/>
              <a:t> </a:t>
            </a:r>
            <a:r>
              <a:rPr lang="en-US" dirty="0"/>
              <a:t>If </a:t>
            </a:r>
            <a:r>
              <a:rPr lang="en-US" dirty="0" smtClean="0"/>
              <a:t>we need </a:t>
            </a:r>
            <a:r>
              <a:rPr lang="en-US" dirty="0"/>
              <a:t>only the value of an optimal solution, and not the solution itself, then </a:t>
            </a:r>
            <a:r>
              <a:rPr lang="en-US" dirty="0" smtClean="0"/>
              <a:t>we can </a:t>
            </a:r>
            <a:r>
              <a:rPr lang="en-US" dirty="0"/>
              <a:t>omit step 4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When we do perform step 4, we sometimes maintain </a:t>
            </a:r>
            <a:r>
              <a:rPr lang="en-US" dirty="0" smtClean="0">
                <a:solidFill>
                  <a:srgbClr val="0000FF"/>
                </a:solidFill>
              </a:rPr>
              <a:t>additional information </a:t>
            </a:r>
            <a:r>
              <a:rPr lang="en-US" dirty="0">
                <a:solidFill>
                  <a:srgbClr val="0000FF"/>
                </a:solidFill>
              </a:rPr>
              <a:t>during step 3 so that we can easily construct an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37804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Rod Cutting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Given a rod of length n inches and </a:t>
            </a:r>
            <a:r>
              <a:rPr lang="en-US" sz="2800" dirty="0" smtClean="0"/>
              <a:t>a table </a:t>
            </a:r>
            <a:r>
              <a:rPr lang="en-US" sz="2800" dirty="0"/>
              <a:t>of prices pi for </a:t>
            </a:r>
            <a:r>
              <a:rPr lang="en-US" sz="2800" dirty="0" smtClean="0"/>
              <a:t>I = 1, 2, </a:t>
            </a:r>
            <a:r>
              <a:rPr lang="mr-IN" sz="2800" dirty="0" smtClean="0"/>
              <a:t>…</a:t>
            </a:r>
            <a:r>
              <a:rPr lang="en-US" sz="2800" dirty="0" smtClean="0"/>
              <a:t>, n </a:t>
            </a:r>
            <a:r>
              <a:rPr lang="en-US" sz="2800" dirty="0"/>
              <a:t>determine the maximum revenue </a:t>
            </a:r>
            <a:r>
              <a:rPr lang="en-US" sz="2800" dirty="0" err="1"/>
              <a:t>rn</a:t>
            </a:r>
            <a:r>
              <a:rPr lang="en-US" sz="2800" dirty="0"/>
              <a:t> </a:t>
            </a:r>
            <a:r>
              <a:rPr lang="en-US" sz="2800" dirty="0" smtClean="0"/>
              <a:t>obtainable by </a:t>
            </a:r>
            <a:r>
              <a:rPr lang="en-US" sz="2800" dirty="0"/>
              <a:t>cutting up the rod and selling the pieces. </a:t>
            </a:r>
            <a:endParaRPr lang="en-US" sz="2800" dirty="0" smtClean="0"/>
          </a:p>
          <a:p>
            <a:r>
              <a:rPr lang="en-US" sz="2800" dirty="0" smtClean="0"/>
              <a:t>Note </a:t>
            </a:r>
            <a:r>
              <a:rPr lang="en-US" sz="2800" dirty="0"/>
              <a:t>that if the price </a:t>
            </a:r>
            <a:r>
              <a:rPr lang="en-US" sz="2800" dirty="0" err="1"/>
              <a:t>pn</a:t>
            </a:r>
            <a:r>
              <a:rPr lang="en-US" sz="2800" dirty="0"/>
              <a:t> for a </a:t>
            </a:r>
            <a:r>
              <a:rPr lang="en-US" sz="2800" dirty="0" smtClean="0"/>
              <a:t>rod of </a:t>
            </a:r>
            <a:r>
              <a:rPr lang="en-US" sz="2800" dirty="0"/>
              <a:t>length n is large enough, an optimal solution may require no cutting at all</a:t>
            </a:r>
          </a:p>
        </p:txBody>
      </p:sp>
      <p:pic>
        <p:nvPicPr>
          <p:cNvPr id="5" name="Picture 4" descr="Screen Shot 2017-10-15 at 5.37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3" y="5281351"/>
            <a:ext cx="8824944" cy="103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1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10-15 at 5.39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4" y="165999"/>
            <a:ext cx="8650918" cy="2614977"/>
          </a:xfrm>
          <a:prstGeom prst="rect">
            <a:avLst/>
          </a:prstGeom>
        </p:spPr>
      </p:pic>
      <p:pic>
        <p:nvPicPr>
          <p:cNvPr id="7" name="Picture 6" descr="Screen Shot 2017-10-15 at 5.44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4" y="4437131"/>
            <a:ext cx="8522299" cy="1040123"/>
          </a:xfrm>
          <a:prstGeom prst="rect">
            <a:avLst/>
          </a:prstGeom>
        </p:spPr>
      </p:pic>
      <p:pic>
        <p:nvPicPr>
          <p:cNvPr id="8" name="Picture 7" descr="Screen Shot 2017-10-15 at 5.45.0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317" y="5477255"/>
            <a:ext cx="4567084" cy="13807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7790" y="2797051"/>
            <a:ext cx="7540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Pn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sell the rod without any cut; other </a:t>
            </a:r>
            <a:r>
              <a:rPr lang="en-US" sz="2000" dirty="0"/>
              <a:t>n </a:t>
            </a:r>
            <a:r>
              <a:rPr lang="en-US" sz="2000" dirty="0" smtClean="0"/>
              <a:t>-1 </a:t>
            </a:r>
            <a:r>
              <a:rPr lang="en-US" sz="2000" dirty="0"/>
              <a:t>arguments to max </a:t>
            </a:r>
            <a:r>
              <a:rPr lang="en-US" sz="2000" dirty="0" err="1" smtClean="0"/>
              <a:t>corres</a:t>
            </a:r>
            <a:r>
              <a:rPr lang="en-US" sz="2000" dirty="0" smtClean="0"/>
              <a:t>. To  max revenue obtained </a:t>
            </a:r>
            <a:r>
              <a:rPr lang="en-US" sz="2000" dirty="0"/>
              <a:t>by making an initial cut of the rod into two pieces of size </a:t>
            </a:r>
            <a:r>
              <a:rPr lang="en-US" sz="2000" dirty="0" err="1"/>
              <a:t>i</a:t>
            </a:r>
            <a:r>
              <a:rPr lang="en-US" sz="2000" dirty="0"/>
              <a:t> and n </a:t>
            </a:r>
            <a:r>
              <a:rPr lang="en-US" sz="2000" dirty="0" smtClean="0"/>
              <a:t>-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smtClean="0"/>
              <a:t>, for  </a:t>
            </a:r>
            <a:r>
              <a:rPr lang="en-US" sz="2000" dirty="0" err="1"/>
              <a:t>i</a:t>
            </a:r>
            <a:r>
              <a:rPr lang="en-US" sz="2000" dirty="0" smtClean="0"/>
              <a:t> = 1, 2, </a:t>
            </a:r>
            <a:r>
              <a:rPr lang="mr-IN" sz="2000" dirty="0" smtClean="0"/>
              <a:t>…</a:t>
            </a:r>
            <a:r>
              <a:rPr lang="en-US" sz="2000" dirty="0" smtClean="0"/>
              <a:t> n -1</a:t>
            </a:r>
            <a:r>
              <a:rPr lang="en-US" sz="2000" dirty="0"/>
              <a:t>, and then optimally cutting up those pieces further</a:t>
            </a:r>
            <a:r>
              <a:rPr lang="en-US" sz="2000" dirty="0" smtClean="0"/>
              <a:t>, obtaining revenues </a:t>
            </a:r>
            <a:r>
              <a:rPr lang="en-US" sz="2000" dirty="0" err="1" smtClean="0"/>
              <a:t>ri</a:t>
            </a:r>
            <a:r>
              <a:rPr lang="en-US" sz="2000" dirty="0" smtClean="0"/>
              <a:t> and r&lt;n-</a:t>
            </a:r>
            <a:r>
              <a:rPr lang="en-US" sz="2000" dirty="0" err="1" smtClean="0"/>
              <a:t>i</a:t>
            </a:r>
            <a:r>
              <a:rPr lang="en-US" sz="2000" dirty="0" smtClean="0"/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970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0-15 at 5.55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1989651"/>
            <a:ext cx="7604591" cy="30226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2487" y="787675"/>
            <a:ext cx="221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Recursive Alg.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427682" y="5578028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How </a:t>
            </a:r>
            <a:r>
              <a:rPr lang="en-US" sz="2800" b="1" dirty="0" err="1" smtClean="0"/>
              <a:t>Ineffcient</a:t>
            </a:r>
            <a:r>
              <a:rPr lang="en-US" sz="2800" b="1" dirty="0" smtClean="0"/>
              <a:t> it is?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7182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10-15 at 6.0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04" y="552601"/>
            <a:ext cx="5466303" cy="2992082"/>
          </a:xfrm>
          <a:prstGeom prst="rect">
            <a:avLst/>
          </a:prstGeom>
        </p:spPr>
      </p:pic>
      <p:pic>
        <p:nvPicPr>
          <p:cNvPr id="6" name="Picture 5" descr="Screen Shot 2017-10-15 at 6.02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152" y="4364433"/>
            <a:ext cx="4292655" cy="14915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0610" y="6118795"/>
            <a:ext cx="262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2**N --Exponential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9953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ecursive </a:t>
            </a:r>
            <a:r>
              <a:rPr lang="en-US" dirty="0"/>
              <a:t>solution is inefficient because it solves the same </a:t>
            </a:r>
            <a:r>
              <a:rPr lang="en-US" dirty="0" smtClean="0"/>
              <a:t>sub-problems </a:t>
            </a:r>
            <a:r>
              <a:rPr lang="en-US" dirty="0"/>
              <a:t>repeatedly,</a:t>
            </a:r>
          </a:p>
          <a:p>
            <a:r>
              <a:rPr lang="en-US" dirty="0" smtClean="0"/>
              <a:t>So </a:t>
            </a:r>
            <a:r>
              <a:rPr lang="en-US" dirty="0"/>
              <a:t>arrange for each </a:t>
            </a:r>
            <a:r>
              <a:rPr lang="en-US" dirty="0" smtClean="0"/>
              <a:t>sub-problem </a:t>
            </a:r>
            <a:r>
              <a:rPr lang="en-US" dirty="0"/>
              <a:t>to be solved only once, saving its solution.</a:t>
            </a:r>
          </a:p>
          <a:p>
            <a:r>
              <a:rPr lang="en-US" dirty="0"/>
              <a:t>If we need to refer to this </a:t>
            </a:r>
            <a:r>
              <a:rPr lang="en-US" dirty="0" err="1"/>
              <a:t>subproblem’s</a:t>
            </a:r>
            <a:r>
              <a:rPr lang="en-US" dirty="0"/>
              <a:t> solution again later, we can just look </a:t>
            </a:r>
            <a:r>
              <a:rPr lang="en-US" dirty="0" smtClean="0"/>
              <a:t>it -- MEMOIZATION</a:t>
            </a:r>
          </a:p>
          <a:p>
            <a:pPr lvl="1"/>
            <a:r>
              <a:rPr lang="en-US" dirty="0" smtClean="0"/>
              <a:t>Space is increased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10-15 at 6.10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09" y="778401"/>
            <a:ext cx="6869695" cy="2308000"/>
          </a:xfrm>
          <a:prstGeom prst="rect">
            <a:avLst/>
          </a:prstGeom>
        </p:spPr>
      </p:pic>
      <p:pic>
        <p:nvPicPr>
          <p:cNvPr id="6" name="Picture 5" descr="Screen Shot 2017-10-15 at 6.10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52" y="3263226"/>
            <a:ext cx="7689443" cy="30558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9725" y="369725"/>
            <a:ext cx="339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TOP DOWN WITH MEMOIZATION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6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0-15 at 7.21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38" y="1998150"/>
            <a:ext cx="6941140" cy="38531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6521" y="643000"/>
            <a:ext cx="308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Bottom Up Method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81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563</Words>
  <Application>Microsoft Macintosh PowerPoint</Application>
  <PresentationFormat>On-screen Show (4:3)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Mangal</vt:lpstr>
      <vt:lpstr>Arial</vt:lpstr>
      <vt:lpstr>Office Theme</vt:lpstr>
      <vt:lpstr>Dynamic Programming</vt:lpstr>
      <vt:lpstr>Broad Steps</vt:lpstr>
      <vt:lpstr>Rod Cutting Problem</vt:lpstr>
      <vt:lpstr>PowerPoint Presentation</vt:lpstr>
      <vt:lpstr>PowerPoint Presentation</vt:lpstr>
      <vt:lpstr>PowerPoint Presentation</vt:lpstr>
      <vt:lpstr>Dynamic Programming Approach</vt:lpstr>
      <vt:lpstr>PowerPoint Presentation</vt:lpstr>
      <vt:lpstr>PowerPoint Presentation</vt:lpstr>
      <vt:lpstr>PowerPoint Presentation</vt:lpstr>
      <vt:lpstr>Complexity</vt:lpstr>
      <vt:lpstr>Reconstructing a solution</vt:lpstr>
      <vt:lpstr>PowerPoint Presentation</vt:lpstr>
      <vt:lpstr>Matrix Multiplication</vt:lpstr>
      <vt:lpstr>Matrix Multiplication</vt:lpstr>
      <vt:lpstr>PowerPoint Presentation</vt:lpstr>
      <vt:lpstr>PowerPoint Presentation</vt:lpstr>
    </vt:vector>
  </TitlesOfParts>
  <Company>TIFR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K Shyamasundar</dc:creator>
  <cp:lastModifiedBy>Rudrapatna Shyamasundar</cp:lastModifiedBy>
  <cp:revision>12</cp:revision>
  <dcterms:created xsi:type="dcterms:W3CDTF">2017-10-15T11:55:19Z</dcterms:created>
  <dcterms:modified xsi:type="dcterms:W3CDTF">2017-10-17T06:19:32Z</dcterms:modified>
</cp:coreProperties>
</file>